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9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1BD3-5383-40BB-BB53-C5732F9DDAF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4529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19616-27B7-4D14-B10F-EF2935F26BE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9C352-616E-4C90-9B8D-4031040F8B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F7F2F8-555B-46DF-89CD-1062C95C5785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7E67F-0351-4E62-ADC5-479F677211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04A81-2CF1-4C81-9064-9402B2B875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D1DDF4-7DE4-42FE-8912-E901ABE9A5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2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97AC-1627-491D-B53C-910B3E36A2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336F6-95BA-4729-B509-BF064EC9D9C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83414-DAE7-4A90-B7B4-12708B976C3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0B1691-53EF-48FE-B705-7B657ED09E9A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A2310-0985-4423-8049-2521A0D3E1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E18C9-D949-49D2-9D7C-3DAA448D89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FC6C23-DB28-4F39-BEB3-FFA3AADDBF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6AEE1-B870-44B3-8D68-CE0B75F52D5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0365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23513-1833-4720-A98A-D675F2006F0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0365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292D8-9633-4E69-8C13-03BEB513243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DCE2A9-7D41-4466-8778-54E9A41F0916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EF795-BB83-4C90-8E98-DCA5D703C7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2E7B0-0D21-4133-91DF-32FC9DD7D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46CA84-42D9-4972-99AD-A8A0BC91C1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9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3E69-BB22-4D4D-A8E0-623FBCFD1B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F76B0-BAFD-464F-B813-69DEE0201B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A3F1-8583-47A6-8030-E0D40E722A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9FC83-74CA-428D-98E9-8C4C80FB0A89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6CAD2-A709-4C8E-A2D2-0A83B9F8E9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0325F-B670-4251-8BBB-B876454508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2BB4DB-1200-407D-8601-BC4CC45B240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559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AE53-900F-47E1-BB0D-EA35EDCBDC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12424"/>
            <a:ext cx="10515600" cy="285120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30852-F998-4546-BE6E-8299512B29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52633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0A8F-A2FD-46DB-801A-6C152A5ECF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D7C6A2-2A6C-4D0C-B741-316B707D82CF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4C6E9-2E5E-4D3F-956A-B7B4538C35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6A512-1EBA-4356-A612-7187D3125C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CBFAA-311F-4574-92C5-07DFADA2C05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9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8D575-4984-4AA4-9824-3FB6C570A21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B0C0-4F76-4941-B5C3-29AB497DB45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5125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B503A-8F76-48BB-853D-3DF7BD8B6B8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59C1E-0CB9-475F-B66D-D828B1A9029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00A60B-FA3F-4558-A753-47770984F74B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634B1-A9F6-4A7A-86E2-3E8D2C18AE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E1B15-2D31-4CB5-9C84-3EF702AF95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E20BCD-8315-4EEC-8BC0-41C2A3D613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0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E3A7D36-E093-4B5E-A061-7F8DF48D21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5125" y="1681846"/>
            <a:ext cx="5156201" cy="8257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7F0C8BC-BD53-409C-B28F-5D347AA8230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45125" y="2507549"/>
            <a:ext cx="5156201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DB343FA-EC1C-4BE8-841D-001036BF1C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72200" y="1681846"/>
            <a:ext cx="5181603" cy="82569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6A7E2FC7-E2AD-43AC-9427-F24AF9589D2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72200" y="2507549"/>
            <a:ext cx="5181603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27F0372E-E521-4C03-A488-0A70A18E90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D1DB15-A79D-4498-8A30-984576872B59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DBF6763-B167-4F58-92BF-E218F9BEE3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129AADA0-ED34-4F04-AF48-18579B7D3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D49C1C-A8B4-4ED2-AFFD-CCCBC4A6B6DB}" type="slidenum">
              <a:t>‹#›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443BE4E8-2D60-4E04-9D59-9591863AE9F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01735907-8192-426B-9ABF-E7402D8BCA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A3257A-67CC-44FA-BA05-68CA3317B51A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C5C4A16B-D23E-41DF-B69E-59361FE81E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17BD7EC1-F14A-4C03-B490-828084F561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6B5BCE-09FD-452E-8898-FB07B79E82EF}" type="slidenum">
              <a:t>‹#›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45E69452-46F5-4139-A27E-9F1483F3F5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786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000C9-998C-4A1D-BD2E-DE27BCDF83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19B5B6-57D3-4246-B95B-B0C1BE20E106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6F506-F357-4A48-B9F4-B59EC18793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DBE3E-1723-4EB8-8143-EB8362973B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DA1C6C-AE0F-41E8-966F-F12E97B64D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8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4B689-B2B0-4EFC-8A9C-CA6D2D9124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8B97C-4D9B-4DE5-96B3-02F9AAA93D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B545F-54A5-4503-AA88-AEF5D964CE7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D40FE-0F15-4A02-8D4F-F032226C08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522D59-5495-442B-B2A1-EED49152C295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10B81-B96D-4037-943C-F0277D0831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143CB-2A9B-4ED6-870E-CFD7F8BE1F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DFC440-EE4A-4A04-8B61-12A6889E4F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5D8BB-92C0-4F4F-A730-B5DB3AA7E9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E994E-5F92-4F1C-AFC2-1D2DAC124C4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751C0-41D5-419F-8CDB-FE0EE94B342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B205F-5385-48E9-8B26-6E23E04468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A6E78B-44C3-4856-9EF7-70067884947B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F4604-00FD-4D0C-8C3E-656CE31657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A0C1E-7C76-4A3B-9649-23ABB5E06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A2B697-E647-4C7F-B1C4-86B5F5579F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4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9DAB16-925B-45C4-8412-63AFC132E5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513A4-C896-4F57-8750-D054EBD7E36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5125" y="1828800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29890-56B7-4A56-8179-A57015ED85B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fld id="{3654CD5A-7E0D-4E5D-B028-93797F9136F1}" type="datetime1">
              <a:rPr lang="en-US"/>
              <a:pPr lvl="0"/>
              <a:t>9/27/2019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1D3AD-E8E3-4C07-9ED9-30FFE7735D4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CF1B9-8CE2-40C4-ACA8-3AA52418892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7525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80944A5-471D-43D0-BEE3-368BE686BCA6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Wingdings 2" pitchFamily="18"/>
        <a:buChar char="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7E0D7B-5014-452F-9892-88854504ED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2467380"/>
          </a:xfrm>
        </p:spPr>
        <p:txBody>
          <a:bodyPr anchorCtr="1"/>
          <a:lstStyle/>
          <a:p>
            <a:pPr lvl="0" algn="ctr"/>
            <a:br>
              <a:rPr lang="pl-PL" sz="5400"/>
            </a:br>
            <a:r>
              <a:rPr lang="pl-PL" sz="5400"/>
              <a:t>Zarządca sukcesyjny przedsiębiorstwa w spadku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7830-A5A5-41BD-9E04-E8555BC84F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Akt normatywny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E1E65D-4ABE-4880-8D04-BB2C791C283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Ustawa z dnia 5 lipca 2018 r. o zarządzie sukcesyjnym przedsiębiorstwem w spadku</a:t>
            </a:r>
          </a:p>
          <a:p>
            <a:pPr lvl="0"/>
            <a:r>
              <a:rPr lang="pl-PL"/>
              <a:t>w/w ustawa reguluje zasady tymczasowego zarządzania przedsiębiorstwem po śmierci przedsiębiorcy będącego osobą fizyczną oraz kontynuowania działalności gospodarczej wykonywanej z wykorzystaniem jego przedsiębiorstwa.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9ECB79-F071-4E9F-8294-419D55ED4A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Status pracy zarządcy sukcesyjnego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99D9B-DFE5-4871-AC7E-35D6E4219B9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Zarządca sukcesyjny działa w imieniu własnym, na rachunek właściciela przedsiębiorstwa w spadku (art. 21 ust. 1 u.z.s.)</a:t>
            </a:r>
          </a:p>
          <a:p>
            <a:pPr lvl="0"/>
            <a:r>
              <a:rPr lang="pl-PL"/>
              <a:t>Działanie we własnym imieniu, lecz na cudzy rachunek, nawiązuje do istoty funkcjonowania zastępcy pośredniego</a:t>
            </a:r>
          </a:p>
          <a:p>
            <a:pPr lvl="0"/>
            <a:r>
              <a:rPr lang="pl-PL"/>
              <a:t>Zastępca pośredni nabywa prawa i obowiązki wynikające z podjętej czynności prawnej, jednakże następnie jest zobowiązany, jednakże następnie jest zobowiązany w drodze odrębnej czynności przenieść je na osobę, na rachunek której działał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79E40E-CCAF-4703-8E16-1C59B4DAF6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Status prawny zarządcy sukcesyjnego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6D382-83BA-4490-B419-49A5D1A3811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Istotna różnica: czynności prawnej podejmowane przez zarządcę sukcesyjnego wywołują skutki prawne bezpośrednio w sferze prawnej właścicieli przedsiębiorstwa w spadku</a:t>
            </a:r>
          </a:p>
          <a:p>
            <a:pPr lvl="0"/>
            <a:r>
              <a:rPr lang="pl-PL"/>
              <a:t>Tym samym zarządcę sukcesyjnego można uznać za specyficzny podmiot, którego status prawny chyba najbardziej zbliżony jest do syndyka masy upadłości</a:t>
            </a:r>
          </a:p>
          <a:p>
            <a:pPr lvl="0"/>
            <a:r>
              <a:rPr lang="pl-PL"/>
              <a:t>Syndyk działa w imieniu własnym i na rachunek upadłego, przy czym w wyniku podejmowanych przez niego czynności to upadły bezpośrednio nabywa uprawnienia lub zaciąga zobowiązania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780E46-37F8-4AAF-AA98-CD8D962C5F0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Zarząd nad przedsiębiorstwem w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DA5CC6-6E0D-44C1-AA3D-FA0166E28E0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Zarządca sukcesyjny dokonuje samodzielnie czynności zwykłego zarządu</a:t>
            </a:r>
          </a:p>
          <a:p>
            <a:pPr lvl="0"/>
            <a:r>
              <a:rPr lang="pl-PL"/>
              <a:t>W sprawach przekraczających zwykły zarząd, zarządca sukcesyjny podejmuje czynności za zgodą wszystkich właścicieli przedsiębiorstwa w spadku</a:t>
            </a:r>
          </a:p>
          <a:p>
            <a:pPr lvl="0"/>
            <a:r>
              <a:rPr lang="pl-PL"/>
              <a:t>W przypadku braku takiej zgody – za zezwoleniem sądu (art. 22 ust. 1 i 2 u.z.s.)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515E6-888A-42CC-A2CE-16BB9DDFFFF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Powołanie zarządcy sukcesyjnego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8A0069-3DDE-4D09-AA98-22828983ED7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Wyróżnić można dwa tryby powołania zarządcy sukcesyjnego</a:t>
            </a:r>
          </a:p>
          <a:p>
            <a:pPr lvl="0"/>
            <a:r>
              <a:rPr lang="pl-PL"/>
              <a:t>Zgodnie z pierwszym trybem, zmarły przedsiębiorca jeszcze za swojego życia wskazuje prokurenta lub inną określoną osobę do pełnienia tej funkcji (art. 9 u.z.s.)</a:t>
            </a:r>
          </a:p>
          <a:p>
            <a:pPr lvl="0"/>
            <a:r>
              <a:rPr lang="pl-PL"/>
              <a:t>Zgodnie z drugim trybem, spadkobiercy zmarłego przedsiębiorcy lub jego małżonek powołują zarządcę sukcesyjnego (art. 12 u.z.s.)</a:t>
            </a:r>
          </a:p>
          <a:p>
            <a:pPr lvl="0"/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D2BAD4-B3B3-49F7-B59F-449495313E6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Wpis do rejestru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B1F720-C052-4127-B99A-B5824B3464A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Zarządca sukcesyjny obligatoryjnie wpisywany jest do rejestru CEIDG (art. 6 ust. 1 pkt 3 u.z.s.)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2D61C-C3E4-4D57-8C6D-75675C57EA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Wygaśnięcie zarządu sukcesyjnego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EB9F99-2B95-4B70-B846-331DD750CD7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Zarząd sukcesyjny przedsiębiorstwem w spadku wygasa wraz z uregulowaniem spraw spadkowych dotyczących zmarłego przedsiębiorcy i ustaleniem kręgu jego następców prawnych, nie później jednak niż z upływem 2 lat od dnia śmierci przedsiębiorcy</a:t>
            </a:r>
          </a:p>
          <a:p>
            <a:pPr lvl="0"/>
            <a:r>
              <a:rPr lang="pl-PL"/>
              <a:t>Z ważnych powodów sąd może przedłużyć ten termin do 5 lat od dnia śmierci przedsiębiorcy</a:t>
            </a:r>
          </a:p>
          <a:p>
            <a:pPr lvl="0"/>
            <a:r>
              <a:rPr lang="pl-PL"/>
              <a:t>Zarządu sukcesyjny wygasa również w innych wskazanych przez ustawę przypadkach, np. w razie ogłoszenia upadłości przedsiębiorcy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Jon%20(konferencyjny)</Template>
  <TotalTime>30</TotalTime>
  <Words>405</Words>
  <Application>Microsoft Office PowerPoint</Application>
  <PresentationFormat>Panoramiczny</PresentationFormat>
  <Paragraphs>26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HDOfficeLightV0</vt:lpstr>
      <vt:lpstr> Zarządca sukcesyjny przedsiębiorstwa w spadku</vt:lpstr>
      <vt:lpstr>Akt normatywny</vt:lpstr>
      <vt:lpstr>Status pracy zarządcy sukcesyjnego</vt:lpstr>
      <vt:lpstr>Status prawny zarządcy sukcesyjnego</vt:lpstr>
      <vt:lpstr>Zarząd nad przedsiębiorstwem w spadku</vt:lpstr>
      <vt:lpstr>Powołanie zarządcy sukcesyjnego</vt:lpstr>
      <vt:lpstr>Wpis do rejestru</vt:lpstr>
      <vt:lpstr>Wygaśnięcie zarządu sukcesyjnego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 sukcesyjny przedsiębiorstwem w spadku</dc:title>
  <dc:creator>Konrad Kopystyński</dc:creator>
  <cp:lastModifiedBy>Konrad Kopystyński</cp:lastModifiedBy>
  <cp:revision>2</cp:revision>
  <dcterms:created xsi:type="dcterms:W3CDTF">2019-09-26T16:11:52Z</dcterms:created>
  <dcterms:modified xsi:type="dcterms:W3CDTF">2019-09-26T22:37:16Z</dcterms:modified>
</cp:coreProperties>
</file>