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312" r:id="rId5"/>
    <p:sldId id="311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268" r:id="rId25"/>
    <p:sldId id="269" r:id="rId26"/>
    <p:sldId id="270" r:id="rId27"/>
    <p:sldId id="271" r:id="rId28"/>
    <p:sldId id="272" r:id="rId29"/>
    <p:sldId id="273" r:id="rId30"/>
    <p:sldId id="313" r:id="rId31"/>
    <p:sldId id="315" r:id="rId32"/>
    <p:sldId id="274" r:id="rId33"/>
    <p:sldId id="275" r:id="rId34"/>
    <p:sldId id="276" r:id="rId35"/>
    <p:sldId id="277" r:id="rId36"/>
    <p:sldId id="314" r:id="rId37"/>
    <p:sldId id="278" r:id="rId38"/>
    <p:sldId id="279" r:id="rId39"/>
    <p:sldId id="280" r:id="rId40"/>
    <p:sldId id="257" r:id="rId41"/>
    <p:sldId id="258" r:id="rId42"/>
    <p:sldId id="259" r:id="rId43"/>
    <p:sldId id="260" r:id="rId44"/>
    <p:sldId id="317" r:id="rId45"/>
    <p:sldId id="318" r:id="rId46"/>
    <p:sldId id="319" r:id="rId47"/>
    <p:sldId id="320" r:id="rId48"/>
    <p:sldId id="316" r:id="rId49"/>
    <p:sldId id="261" r:id="rId50"/>
    <p:sldId id="310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267" r:id="rId60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F5C1F-5412-4E6B-A965-E5945EFBD280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Zarządzanie Projektami UE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lnSpcReduction="10000"/>
          </a:bodyPr>
          <a:lstStyle/>
          <a:p>
            <a:r>
              <a:rPr lang="pl-PL" sz="2400" smtClean="0">
                <a:latin typeface="Times New Roman" pitchFamily="18" charset="0"/>
                <a:cs typeface="Times New Roman" pitchFamily="18" charset="0"/>
              </a:rPr>
              <a:t>Ćwiczenia </a:t>
            </a:r>
            <a:r>
              <a:rPr lang="pl-PL" sz="2400" smtClean="0">
                <a:latin typeface="Times New Roman" pitchFamily="18" charset="0"/>
                <a:cs typeface="Times New Roman" pitchFamily="18" charset="0"/>
              </a:rPr>
              <a:t>10.03-06.04.2019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gr Katarzyna Godek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 1992 roku Komisja Europejska wprowadziła metodykę PCM (Zarządzanie Cyklem Projektu) do planowania i zarządzania projektami. Głównym celem metodyki jest dostarczenie realizatorom projektów narzędzi pomagających wykonać wszystkie zamierzone działania w zaplanowanym czasie, w ramach zatwierdzonego budżetu </a:t>
            </a:r>
            <a:br>
              <a:rPr lang="pl-PL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z osiągnięciem założonych rezultatów. </a:t>
            </a:r>
          </a:p>
          <a:p>
            <a:pPr algn="just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	Źródło: Praca zbiorowa pod redakcja Michała Trockiego i Bartosza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Gruczy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Zarządzanie projektami europejskimi,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Polskie Wydawnictwo Ekonomiczne, Warszawa 2007, str. 55</a:t>
            </a:r>
            <a:endParaRPr lang="pl-PL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204865"/>
            <a:ext cx="7992888" cy="280831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l-PL" dirty="0" smtClean="0"/>
              <a:t>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Cykl zarządzania projektem określa zakres działań, które powinny być podjęte w poszczególnych fazach; wskazuje, jakie informacje należy zebrać i jakie decyzje podjąć.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cykl życia projektu europejskie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295" y="1600200"/>
            <a:ext cx="5234447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Metoda PCM pomaga nam tworzyć projekty w sposób uporządkowany.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8229600" cy="792088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772816"/>
            <a:ext cx="7560840" cy="4353347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l-PL" dirty="0" smtClean="0"/>
              <a:t>	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Programy operacyjne (horyzontalne lub regionalne) to plany podziału środków przyznanych krajowi z funduszy strukturalnych na rożne „priorytety” </a:t>
            </a:r>
            <a:br>
              <a:rPr lang="pl-PL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i „działania”, czyli „szufladki” z pieniędzmi przeznaczonymi z góry na określone cele dla określonych beneficjentów zarządzane w określony sposób przez określone instytucje.</a:t>
            </a:r>
            <a:endParaRPr lang="pl-PL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848872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Zanim zaczniesz wypełniać wniosek o dofinansowanie, musisz umieć odpowiedzieć na następujące pytania: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co chcesz zrobić i po co? (opis projektu z podziałem na cele, działania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rezultaty),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dlaczego warto się tego podjąć? (uzasadnienie),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dla kogo są przeznaczone te działania? (odbiorcy czyli „beneficjenci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ostateczni”),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jak ma wyglądać organizacja prac? (zarządzanie),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kto jest potrzebny do zrealizowania zaplanowanych zadań?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zespoł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ile to będzie kosztowało i jak to chcesz sfinansować? (budżet),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•co chcesz osiągnąć i jak to sprawdzisz? (wskaźniki, monitoring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ewaluacja),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co może Ci przeszkodzić w realizacji projektu? (ryzyka).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Tytuł projektu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060848"/>
            <a:ext cx="7653536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Powinien sugerować czego dotyczy projekt. Powinien być zwięzły i krotki (hasło marketingowe).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	Ustalany jest po opisaniu celu i grupy docelowej.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	Tytuł projektu – musi być inny niż nazwa Programu,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Priorytetów, Działań i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Poddziałań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występujących w programie.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Nazwa powinna nawiązywać do typu projektu, realizowanych działań, grupy docelowej.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Etapy przygotowania projektu: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988840"/>
            <a:ext cx="7643192" cy="428133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ANALIZA: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Analiza zainteresowanych (kogo projekt dotyczy?)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Analiza problemów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Analiza celów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708920"/>
            <a:ext cx="7499176" cy="341724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Decyzja o realizacji projektu wynika z chęci (potrzeby) odpowiedzi na występujące w naszym środowisku bariery, problemy lub wyzwania. Zdefiniowanie tego obszaru jest punktem wyjścia do określenia zadania, które chcemy wykonać.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Cele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564904"/>
            <a:ext cx="7427168" cy="36004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Cel to pożądany kierunek działania, który obieramy ze względu na zdiagnozowane przyczyny problemu.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Cel to nasza odpowiedź na „problemy”.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Sformułowane cele projektu wyznaczają nam sposób jego realizacji.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864096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Pojęciu projektu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204864"/>
            <a:ext cx="7643192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PROJEKT – zbiór określonych działań, które będą podjęte </a:t>
            </a:r>
            <a:br>
              <a:rPr lang="pl-PL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określonym czasie i doprowadzą do wcześniej określonych wyników, w celu rozwiązania konkretnego problemu lub wykorzystania konkretnej możliwości.</a:t>
            </a:r>
          </a:p>
          <a:p>
            <a:pPr algn="just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Projektem określa się niepowtarzalne (różniące się od innych, choćby ze względu na jeden tylko parametr: zakres, koszt, czas i termin realizacji,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zespół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wykonawców) przedsięwzięcie, mające wyraźnie określony początek i koniec.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Uzasadnienie potrzeby realizacji projektu –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wyszczególnienie problemów. 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Powinna być przeprowadzona analiza problemów – opis, zdefiniowanie (wskaźniki istnienia problemu, źródło wiedzy np. na podstawie raportu, podać tytuł i stronę).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odpowiedzi na zdiagnozowany problem określamy cele projektu: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Cel główny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Cele szczegółowe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Metoda SMART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564904"/>
            <a:ext cx="7643192" cy="3561259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SMART odpowiada pięciu cechom dobrze określonych celów przedsięwzięcia.</a:t>
            </a:r>
          </a:p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Sprecyzowane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Czy cele projektu jasno określają, co należy osiągnąć?</a:t>
            </a:r>
          </a:p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Mierzalne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Czy istnieją jednoznaczne i mierzalne kryteria pozwalające stwierdzić, że cele zostały osiągnięte?</a:t>
            </a:r>
          </a:p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Akceptowalne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Czy osiągnięcie celów jest możliwe?</a:t>
            </a:r>
          </a:p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Realistyczne – są osiągalne dla zespołu odpowiedzialnego za projekt.</a:t>
            </a:r>
          </a:p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Terminowe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Kiedy projekt zostanie zakończony?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1292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Cele powinny spełniać kryteria SMART, czyli być: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konkretne i proste (S –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Simple),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mierzalne ilościowo (M –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Measurable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mierzalne jakościowo (A–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Assesable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realne do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osiagnięcia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(R –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Realistic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określone w czasie (T –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Time-bound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Grupa docelowa: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564904"/>
            <a:ext cx="7571184" cy="3229819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Opisujemy jakąś potrzebę grupy docelowej lub jej potencjał.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Uzasadnienie wyboru:</a:t>
            </a:r>
          </a:p>
          <a:p>
            <a:pPr lvl="2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Dlaczego</a:t>
            </a:r>
          </a:p>
          <a:p>
            <a:pPr lvl="2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Co będzie pozytywnego jeśli wybierzmy tą grupę.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Uzasadnienie liczebności (dlaczego 100, a nie 1000)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Opis sposobu rekrutacji.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Działania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88840"/>
            <a:ext cx="7848872" cy="413732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Działania (zadania) realizacji projektu to kroki, które mają spowodować osiągnięcie zaplanowanych rezultatów projektu.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Istotna jest umiejętność wyodrębnienia jednolitych pod względem charakteru zadań, co pozwala podzielić projekt na etapy. Realizacja staje się wówczas łatwa do zaplanowania i skoordynowania.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Produkty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348880"/>
            <a:ext cx="7848872" cy="377728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b="1" dirty="0" smtClean="0"/>
              <a:t>	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„Produkty –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określają „dobra i usługi”, które powstaną w wyniku działań podjętych w ramach projektu.”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Produktem (skwantyfikowanym za pomocą wskaźnika produktu) może być: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liczba publikacji wytworzonych w ramach projektu,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liczba udzielonych porad,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liczba osób, które otrzymały dotacje,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liczba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szkół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które zrealizowały programy rozwojowe.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26876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Rezultaty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16832"/>
            <a:ext cx="7920880" cy="4209331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	„Rezultaty –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odzwierciedlają efekty, które powstaną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wyniku podjętych działań w ramach projektu,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np. udzielenia wsparcia danej osobie/ grupie osób/ instytucji w ramach projektu.”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Przykładem rezultatu jest: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Liczba osób, które podniosły swoje kwalifikacje dzięki</a:t>
            </a:r>
          </a:p>
          <a:p>
            <a:pPr algn="just">
              <a:buNone/>
            </a:pP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	uczestnictwu w szkoleniach,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Liczba utworzonych miejsc pracy.</a:t>
            </a:r>
          </a:p>
          <a:p>
            <a:pPr algn="just">
              <a:buNone/>
            </a:pPr>
            <a:endParaRPr lang="pl-PL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Główną funkcją rezultatów jest zmierzenie na ile cel ogólny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i cele szczegółowe projektu zostały zrealizowane.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792088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988840"/>
            <a:ext cx="7632848" cy="4281339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Główna różnica między produktami i rezultatami polega na tym, że produkty określają „dobra i usługi” powstałe w toku realizacji projektu, natomiast rezultaty odzwierciedlają efekty działań podjętych w ramach projektu i w związku z tym z reguły są dostępne dopiero po jego zakończeniu.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Produkty i rezultaty projektu powinny wynikać bezpośrednio z działań i odnosić się do celów projektu.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Rezultaty to opis zmian jakie zajdą w wyniku wdrożenia projektu, związane są z korzyściami jakie osiągną uczestnicy projektu po zakończeniu uczestnictwa.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16832"/>
            <a:ext cx="7776864" cy="420933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Wśród rezultatów projektu, należy wyróżnić również tzw.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rezultaty miękkie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dotyczące postaw, umiejętności i innych cech, których istnienie bądź zmianę można zweryfikować jedynie w drodze badań lub obserwacji.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Do takich rezultatów można zaliczyć: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poprawę umiejętności komunikacyjnych,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rozwój umiejętności zarządzania czasem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wzrost pewności siebie.</a:t>
            </a:r>
          </a:p>
          <a:p>
            <a:pPr algn="just"/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Ta grupa rezultatów jest szczególnie istotna w przypadku projektów przewidujących wsparcie dla osób w szczególnie trudnej sytuacji na rynku pracy, np. osób zagrożonych wykluczeniem społecznym, osób niepełnosprawnych, czy kobiet powracających po przerwie związanej z macierzyństwem.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Harmonogram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132856"/>
            <a:ext cx="7643192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Plan pracy zawierający takie informacje jak: nazwa zadania do realizacji, termin rozpoczęcia i zakończenia zadania, osoba odpowiedzialna za realizację.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Harmonogram wskazuje na nasze umiejętności organizacyjne i zarządcze.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Pojęcie Wniosku</a:t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420888"/>
            <a:ext cx="7643192" cy="3705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Wniosek jest formą przedstawienia projektu do realizacji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(w projektach unijnych).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harmonogra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16075"/>
            <a:ext cx="7499176" cy="3894213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harmonogram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57522" y="1600200"/>
            <a:ext cx="3702709" cy="5190016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Monitoring i ewaluacja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564904"/>
            <a:ext cx="7643192" cy="3561259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Monitoring to systematyczne obserwowanie zjawiska w celu poznania jego dynamiki i zbierania danych do analiz.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Ewaluacja to proces, polegający na badaniu przyczyn rozbieżności między zaplanowanymi a rzeczywistymi rezultatami.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Dzięki tym narzędziom można zapewnić wysoką jakość realizacji oraz możliwość kontynuacji nowych działań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przyszłości uwzględniających doświadczenia zdobyte w trakcie realizacji projektu.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936104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Budżet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132856"/>
            <a:ext cx="7920880" cy="399330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Finansowa prezentacja projektu.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Odpowiada nie tylko na pytanie „ile nas będzie kosztował projekt” ale również pokazuje nasze umiejętności zarządzania posiadanymi zasobami oraz wskazuje źródła finansowania niezbędnych nakładów.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29600" cy="1143000"/>
          </a:xfrm>
        </p:spPr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Zarządzanie projektem to: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276872"/>
            <a:ext cx="7715200" cy="38492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Planowanie, organizowanie, monitorowanie i sterowanie wszystkimi aspektami projektu.</a:t>
            </a:r>
          </a:p>
          <a:p>
            <a:pPr algn="just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	Motywowanie wszystkich zaangażowanych, aby osiągnąć cele projektu w określonych ramach czasu, jakości, zakresu, korzyści i ryzyka.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636912"/>
            <a:ext cx="7776864" cy="348925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	Zarządzanie to refleksja nad pracą. </a:t>
            </a:r>
          </a:p>
          <a:p>
            <a:pPr algn="just">
              <a:buNone/>
            </a:pP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	To zdolność do analizowania, wnioskowania i co najważniejsze, do skutecznego przeprowadzenia działań – osiągania celów.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pPr algn="just">
              <a:spcBef>
                <a:spcPts val="0"/>
              </a:spcBef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Zarządzanie projektami jest definiowane jako planowanie, organizacja, monitorowanie i kierowanie wszystkimi aspektami projektu oraz motywowanie wszystkich jego uczestników, prowadzące do pewnego osiągnięcia celów projektu, bezpiecznie i w ramach uzgodnionego czasu, kosztu i kryteriów wykonania.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Najważniejsze zasady i metody kierowania projektami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204864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Zarządzanie projektem tworzy systemy. Opisanie, opowiedzenie służy refleksji i jest pierwszym krokiem do zarządzania. Metody projektowe trzeba stosować elastycznie mają pomagać nie mogą przeszkadzać.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Jedna z podstawowych to Zunifikowana Metodologia Zarządzania Projektami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)UPMM Unified Project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Menagement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Methodology jest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sposób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opisu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projektu.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988840"/>
            <a:ext cx="7704856" cy="413732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UPMM: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Ogłoszenie idei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Zapoczątkowanie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Planowanie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4. Wykonanie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5. Kontrola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6. Zamkniecie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7. Stałe ulepszanie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864096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2132856"/>
            <a:ext cx="7355160" cy="3993307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pl-PL" dirty="0" smtClean="0"/>
              <a:t>	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Kamienie milowe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To metoda wyznaczająca działania które są niezbędne aby zrealizować cel.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Wyznaczenie wydarzeń, ustaleń zamykających etapy projektu, pozwalających kontrolować stan zaawansowania prac i zmuszające do oceny dotychczasowych prac. Mogą to być spotkania, zakończenia przygotowań, wytworzenie komponentów, częściowa realizacja. Wyznaczenie tych działań związane jest najczęściej z momentem kontroli i oceny realizacji projektu.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wyznaczenie czynności do wykonania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ułożenie w kolejności od pierwszej do ostatniej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rozeznanie, które czynności są ze sobą powiązane i zaznaczenie ich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4. ustalenie etapów projektu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5. wyznaczenie wydarzeń określających etapy projektu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Cechy charakterystyczne projektów: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2780928"/>
            <a:ext cx="7355160" cy="3345235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Mają jasno określone cele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Mają za zadnie rozwiązanie konkretnego „problemu”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Realistyczne – ich cele muszą być możliwe do osiągnięcia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Ograniczone w czasie (mają początek i koniec)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Złożone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Unikatowe, innowacyjne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Polega na skoordynowaniu powiązanych ze sobą działań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412776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Metoda ścieżki krytycznej CPM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Critical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Path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Methody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Metoda optymalizacji działań. Poszukiwanie najważniejszych czynności a odrzucanie mniej istotnych dla osiągania celu. Polega na wyznaczeniu czynności prowadzących najkrótszą droga do celu.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1143000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55000" lnSpcReduction="20000"/>
          </a:bodyPr>
          <a:lstStyle/>
          <a:p>
            <a:pPr lvl="2">
              <a:buNone/>
            </a:pPr>
            <a:endParaRPr lang="pl-PL" dirty="0" smtClean="0"/>
          </a:p>
          <a:p>
            <a:pPr lvl="2">
              <a:buNone/>
            </a:pPr>
            <a:endParaRPr lang="pl-PL" dirty="0"/>
          </a:p>
          <a:p>
            <a:pPr lvl="2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9 kroków projektu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Najbardziej popularny „spis treści projektu”: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zdefiniowanie projektu (opis ok. 5-9 czynności do zrobienia)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Przygotowanie planu (opis ok. 20-30 czynności , podsumowanie, ogólny czas trwania i koordynacja)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Przygotowanie wykresu Gantta (wykorzystanie PERT)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4. Negocjacje i zmiany (Przekonanie kierownictwa, ustalanie z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grantodawcą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5. Poinformowanie o projekcie wszystkich zainteresowanych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6. Praca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7. Sprawdzenie realizacji projektu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8. Powtarzanie p 7 w regularnych odstępach czasu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9. Zakończenie, podsumowanie, przyjecie gratulacji</a:t>
            </a:r>
          </a:p>
          <a:p>
            <a:pPr lvl="1"/>
            <a:endParaRPr lang="pl-PL" sz="2000" b="1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b="1" dirty="0" smtClean="0"/>
              <a:t>	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Ryzyko jest związane z każdym działaniem. </a:t>
            </a:r>
          </a:p>
          <a:p>
            <a:pPr algn="just">
              <a:buNone/>
            </a:pPr>
            <a:endParaRPr lang="pl-PL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	Oto jeden z prostych modeli zarządzania ryzykiem:</a:t>
            </a:r>
          </a:p>
          <a:p>
            <a:pPr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1.Identyfikacja – proces rozpoznania i nazywania zagrożeń, ich charakterystyka;</a:t>
            </a:r>
          </a:p>
          <a:p>
            <a:pPr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2.Ocena - powinna zawierać prawdopodobieństwo wystąpienia, wpływ na projekt, możliwości kontroli;</a:t>
            </a:r>
          </a:p>
          <a:p>
            <a:pPr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3.Planowanie – plan reakcji, koszty działania, opłacalność przygotowań;</a:t>
            </a:r>
          </a:p>
          <a:p>
            <a:pPr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4.Monitorowanie –śledzenie występowania, zaniknięcia, uruchamianie reakcji;</a:t>
            </a:r>
          </a:p>
          <a:p>
            <a:pPr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5.Kontrola – badanie skuteczności i opłacalności reakcji, zbieranie doświadczeń.</a:t>
            </a:r>
            <a:endParaRPr lang="pl-PL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	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Według metodyki PRINCE 2 projekt to środowisko zarządcze stworzone w celu dostarczenia jednego lub większej liczby produktów biznesowych zgodnie z określonym uzasadnieniem biznesowym. 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Projekt ma: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skończony i określony cykl życia,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zdefiniowane i mierzalne produkty biznesowe,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związane z tym działania,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zasoby umożliwiające realizację działań,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strukturę organizacyjną wraz z rolami i przypisanymi im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zakresami obowiązków, odpowiedzialności i uprawnień.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W PRINCE2 stosuje się zasady dobrego zarządzania projektem, co pozwala uniknąć wyżej określonych problemów i przez to pomaga projektom odnieść sukces. Te zasady zwracają uwagę na to, że: projekt jest procesem o ograniczonym czasie trwania, z określonym początkiem i końcem, projekty, aby zakończyły się sukcesem, muszą być zarządzane; w celu osiągnięcia prawdziwego zaangażowania w projekt, wszystkie strony muszą mieć jasność co do tego, dlaczego projekt jest potrzebny, co zamierza się za jego pomocą osiągnąć, jak ten rezultat ma być uzyskany oraz jakie są związane z tym obowiązki.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Projekty mogą istnieć samodzielnie, mogą mieć związki z innymi projektami lub mogą być częścią większego programu. PRINCE2 nadaje się do stosowania we wszystkich tych sytuacjach, umożliwiając organizacji: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kontrolowane zarządzanie zmianą w kategoriach inwestycji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zwrotu z inwestycji;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aktywne zaangażowanie użytkowników i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interesariuszy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od początku do końca projektu,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 zapewniające, że produkt(-y) spełni(-ą) wymagania biznesowe, funkcjonalne, środowiskowe, serwisowe i zarządcze;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	podejście, które odróżnia zarządzanie projektem od wytwarzania produktu(-ów), dzięki czemu podejście zarządcze jest takie samo zarówno wtedy, gdy celem projektu jest zbudowanie statku, jak i wtedy, gdy chodzi o wdrożenie nowych zasad pracy.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556792"/>
            <a:ext cx="7992888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PRINCE2 zachęca do formalnego przydzielenia obowiązków w projekcie i koncentruje się na tym, co projekt ma dostarczyć, dlaczego, kiedy i komu. Stosowanie metodyki PRINCE2 zapewnia projektom, w szczególności finansowanym ze środków unijnych: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kontrolowane i zorganizowane rozpoczęcie, realizację i zakończenie;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–regularne przeglądy postępów w odniesieniu do planu i Uzasadnienia Biznesowego;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elastycznie ustanawiane punkty decyzyjne;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automatyczne sterowanie zarządcze wszelkimi odchyleniami od planu;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zaangażowanie kierownictwa oraz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interesariuszy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we właściwych momentach podczas trwania projektu;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dobre kanały komunikacyjne pomiędzy zespołem zarządzania projektem a reszta organizacji;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uzgodnienie wymaganej jakości na początku projektu oraz ciągłe monitorowanie jej zgodności z tymi wymaganiami.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Projekt unijny zarządzany według PRINCE2 posiada następujące cechy: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określony i skończony cykl życia;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zdefiniowane i mierzalne produkty biznesowe;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–odpowiedni zestaw działań służących uzyskaniu produktów biznesowych;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określoną ilość zasobów;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–strukturę organizacyjną z określonymi zakresami obowiązków, służącą zarządzaniu projektem.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PMBoK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PMBoK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(A Guide to Project Management Body of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), który obecnie uważa się za globalny standard zarządzania projektami, a jednocześnie za jedno z najlepszych i najbardziej uniwersalnych dostępnych źródeł wiedzy dla zarządzających projektami. 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PMI traktuje zarządzanie projektami jako samodzielną profesję i w przewodniku zawiera podstawowe założenia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wskazówki dla wykonujących ten zawód.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PMBoK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składa się z trzydziestu dziewięciu procesów, z których każdy przynależy do jednej z pięciu grup procesów i jednego z dziewięciu obszarów wiedzy.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Analiza SWOT projektu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2420888"/>
            <a:ext cx="7704856" cy="37052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SWOT to skrót od angielskich słów: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STRENGHTS (mocne strony),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WEAKNESSES (słabe strony),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OPPORTUNITIES (szanse),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THREATS (zagrożenia).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800" u="sng" dirty="0" smtClean="0">
                <a:latin typeface="Times New Roman" pitchFamily="18" charset="0"/>
                <a:cs typeface="Times New Roman" pitchFamily="18" charset="0"/>
              </a:rPr>
              <a:t>Cykl życia projektów:</a:t>
            </a:r>
          </a:p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Koncepcja</a:t>
            </a:r>
          </a:p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Planowanie</a:t>
            </a:r>
          </a:p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Wdrożenie</a:t>
            </a:r>
          </a:p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Zamknięcie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632848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Bibliografia: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M. Lis,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 i Funduszami Unijnymi W Świetle Standardów Międzynarodowych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Wyższa Szkoła Biznesu w Dąbrowie Górniczej, Dąbrowa Górnicza 2014.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R. Jones,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projektami. Sztuka przetrwania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MT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Biznes, Warszawa 2007.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Podręcznik przygotowywania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wnioskow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o dofinansowanie projektów w ramach Programu Operacyjnego Kapitał Ludzki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Warszawa 2009.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Instrukcja wypełniania wniosku o dofinansowanie projektu w ramach PO KL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Warszawa, 1 kwietnia 2011 r.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Habis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Zarzadzanie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projektami, w tym finansowanymi z UE, Fundacja Rozwoju Demokracji Lokalnej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Warszawa 2009 r.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Literatura dodatkowa: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Guide to the Project Management Body of Knowledge, Fourth Edition, Project Management Institute, Newtown Square, Pennsylvania USA, 2000.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Jałocha B.,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Podstawy zarządzania projektami – materiały szkoleniowe, GT Mentor, Kraków 2011.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Pawlak M.,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projektami, PWN, Warszawa 2012.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PRINCE2 –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Skuteczne Zarządzanie Projektami, OGC, Londyn, 2010.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Schwaber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K., Sutherland J.,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Przewodnik po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Scrumie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: reguły gry, 2013.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Stabryła A.,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 ekonomicznymi i organizacyjnymi, PWN, Warszawa 2006.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Trocki M.,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B., Ogonek K.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projektami, PWE, Warszawa 2011.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http://www.tenstep.pl/metodyki/tenstep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http://zarzadzanieprojekt.pl/, 2014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47500" lnSpcReduction="20000"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Ackoff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R.L.,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Zasady planowania w korporacjach, Państwowe Wydawnictwo Ekonomiczne, Warszawa 1993.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Dadel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Jak stworzyć dobry projekt?, Stowarzyszenie Klon/Jawor, Warszawa 2007.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Jones R.,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projektami. Sztuka przetrwania, MT Biznes, Warszawa 2007.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Kaczmarek T.T.,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Ryzyko i zarządzanie ryzykiem: ujęcie interdyscyplinarne,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2006.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Kasperek M.,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projektami, Wydawnictwo Uniwersytetu Ekonomicznego w Katowicach, Katowice 2001.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Keeling R.,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Project Management. An International Perspective, St. Martin Press, New York 2000. </a:t>
            </a: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Kompendium wiedzy o zarządzaniu projektami (A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guide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Project Management Body of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). PMBOK Guide – 2000, Management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&amp; Development Center, Warszawa 2003.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Krzos G.,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projektem europejskim – uwarunkowania organizacyjne i międzynarodowe, Wydawnictwo Uniwersytetu Ekonomicznego we Wrocławiu, Wrocław 2013.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Luecke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R.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Zarządzanie projektami małymi i dużymi: podstawowe umiejętności pracy zgodnej z budżetem i terminarzem, MT Biznes, Warszawa 2006.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475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Nicholas J.M.,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Steyn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H.,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projektami. Zastosowania w biznesie, inżynierii i nowoczesnych technologiach, Oficyna Wydawnicza a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Wolters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Kluwer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business, Warszawa 2012.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Olszewska B., Kubicka J.,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Zmiany w zarządzaniu przedsiębiorstwem w warunkach współczesnych zmian w otoczeniu,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2011.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Pawlak M.,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projektami, Wydawnictwo Naukowe PWN, Warszawa 2007.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Pietras P., M. Szmit,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projektem. Wybrane metody i techniki, Oficyna Księgarsko-Wydawnicza „Horyzont”, Łódź 2003. </a:t>
            </a: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Podręcznik – Zarządzanie Cyklem Projektu, Ministerstwo Gospodarki i Pracy, Warszawa 2004. </a:t>
            </a: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Podręcznik zarządzania projektami miękkimi w kontekście Europejskiego Funduszu Społecznego, (red.) M.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Bonikowska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M. Majewski, M. Małek, Ministerstwo Rozwoju Regionalnego, Warszawa 2006.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Pritchard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C.L.,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ryzykiem w projektach. Teoria i praktyka, WIG-PRESS, Warszawa 2002.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Stabryła A.,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 ekonomicznymi i organizacyjnymi, Państwowe Wydawnictwo Naukowe, Warszawa 2006.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Strojny J.,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Orientacja zadaniowa jako systemowe podejście do zarządzania oparte na filozofii zarządzania projektami, [w:] Przedsiębiorczość i Zarządzanie, t. XIV, zeszyt 11, część II: Ekonomiczne i sprawnościowe problemy zarządzania projektami, (red.) T. Listwan, Ł. Sułkowski, Społeczna Akademia Nauk, Łódź 2013.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Tatarkiewicz W.,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Historia filozofii, t. I: Filozofia starożytna i średniowieczna, Państwowe Wydawnictwo Naukowe, Warszawa 2007.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Trocki M.,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B., Ogonek K.,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projektami, Państwowe Wydawnictwo Ekonomiczne, Warszawa 2011.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Ward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50 najważniejszych problemów zarządzania, Wydawnictwo Profesjonalnej Szkoły Biznesu, Kraków 1997.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Wysocki R.K.,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Efektywne zarządzanie projektami, ONE PRESS Grupa Helion, Gliwice 2005.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Wysocki R.K.,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Efektywne zarządzanie projektami. Tradycyjne, zwinne, ekstremalne, ONE PRESS Grupa Helion, Gliwice 2013. </a:t>
            </a: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projektem. Poradnik dla samorządów terytorialnych, (red.) S. Mazur, Małopolska Szkoła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Administracji Publicznej Akademii Ekonomicznej w Krakowie, Kraków 2004.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Artykuły w pracach zbiorowych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Borowska K.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Zastosowanie metody Project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Cycle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Management w zarządzaniu projektami współfinansowanymi ze środków unijnych, [w:]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Hereditas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mercaturz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. Księga pamiątkowa dedykowana śp. prof. Stanisławowi Miklaszewskiemu, (red.) P. Czubik, Z. Mach, Instytut Multimedialny, Kraków 2012.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Bukłaha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E.,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Planowanie projektu europejskiego, [w:] Zarządzanie projektem europejskim, (red.) M. Trocki, B.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Chmielarz W.,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Ewolucja pojęć i koncepcji zarządzania projektami, [w:] Zarządzanie. Tradycja i nowoczesność, (red.) J. Bogdaniecko, W. Piotrowski, Państwowe Wydawnictwo Ekonomiczne, Warszawa 2013.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Doran G.T.,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There’s a S.M.A.R.T. way to write management’s goals and objectives, [w:] Management Review, t. 70 (11), 1981.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Fic M.,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Gospodarka oparta na wiedzy, [w:] Teoretyczne aspekty gospodarowania, (red.) D.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Kopycińska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Wydawnictwo Naukowe Uniwersytetu Szczecińskiego, Szczecin 2005.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interesariuszami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projektu, [w:] Strategiczne zarządzanie projektami, (red.) M. Trocki, E.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Sońta-Drączkowska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Bizarre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2009.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Zasady zarządzania projektami w Programie Operacyjnym Kapitał Ludzki – wymagania wobec projektodawców, [w:] Studia i Prace Kolegium Zarządzania i Finansów, Zeszyt Naukowy 113, Szkoła Główna Handlowa w Warszawie, Warszawa 2012.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K.,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Dylematy ryzyka w zarządzaniu projektami, [w:] Zarządzanie projektami w organizacji, (red.) K.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Kozioł-Nadolna K.,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Metodyki zarządzania projektami, [w:] Zarządzanie projektami w organizacji, (red.) K.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Kozioł-Nadolna K.,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Planowanie zasobów projektu, [w:] Zarządzanie projektami w organizacji, (red.) K.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Krzos G.,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Identyfikacja kluczowych czynników sukcesu w zarządzaniu projektami, [w:] Strategie sukcesu organizacji, (red.) J. Rybicki, T. Dryl, Fundacja Rozwoju Uniwersytetu Gdańskiego, Sopot 2011.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Listwan T.,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Sprawne kierowanie zespołem projektowym, [w:] Efektywność gospodarowania kapitałem ludzkim, (red.) P. Bohdziewicz, Wydawnictwo Uniwersytetu Łódzkiego, Łódź 2011.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Potocki A.,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Aktywny przekaz jako instrument menedżera w zarządzaniu wiedzą w organizacji, [w:] Menedżer w gospodarce opartej na wiedzy, (red.) T. Listwan, S.A. Witkowski, Wydawnictwo Uniwersytetu Ekonomicznego we Wrocławiu, Wrocław 2010.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Rogowski W.,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Rachunek efektywności projektów europejskich, [w:] Zarządzanie projektem europejskim, (red.) M. Trocki, B.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fontScale="475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Stabryła A.,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Zarządzanie projektami, [w:] A. Stabryła, Podstawy organizacji i zarządzania. Podejścia i koncepcje badawcze, Wydawnictwo Uniwersytetu Ekonomicznego w Krakowie, Kraków 2012.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Szopik-Depczyńska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K.,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Planowanie i organizowanie procesu realizacji projektu, [w:] Zarządzanie projektami w organizacji, (red.) K.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Trocki M.,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Podstawowe pojęcia i zasady zarządzania projektami europejskimi, [w:] Zarządzanie projektem europejskim, (red.) M. Trocki, B.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Wiśniewska J.,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Podstawy zarządzania projektami, [w:] Zarządzanie projektami w organizacji, (red.) K.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Wiśniewska J., Świadek A.,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Sukces i dojrzałość organizacji w zarządzaniu projektami, [w:] Zarządzanie projektami w organizacji, (red.) K.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Zysińska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Ewaluacja, monitorowanie i kontrola projektów europejskich, [w:] Zarządzanie projektem europejskim, (red.) M. Trocki, B.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B.,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Kwalifikowalność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wydatków w projekcie europejskim, [w:] Zarządzanie projektem europejskim, (red.) M. Trocki, B.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	Akty prawne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Rozporządzenie Rady (WE)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1083/2006 z dnia 11 lipca 2006 r. ustanawiające przepisy ogólne dotyczące Europejskiego Funduszu Rozwoju Regionalnego, Europejskiego Funduszu Społecznego oraz Funduszu Spójności i uchylające rozporządzenie (WE)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1260/1999.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Ustawa z dnia 6 grudnia 2006 r. o zasadach prowadzenia polityki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rozwoju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Dz.U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2006 Nr 227 poz. 1658. </a:t>
            </a:r>
          </a:p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	Dokumenty i raporty </a:t>
            </a: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Narodowe Strategiczne Ramy Odniesienia 2007-2013 wspierające wzrost gospodarczy i zatrudnienie, Narodowa Strategia Spójności, Ministerstwo Rozwoju Regionalnego, Warszawa 2007. </a:t>
            </a: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Narodowy Plan Rozwoju 2004-2006. Efekty, Ministerstwo Rozwoju Regionalnego, Warszawa 2009. </a:t>
            </a: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Programowanie perspektywy finansowej 2014-2020. Umowa Partnerstwa, Ministerstwo Infrastruktury i Rozwoju, Warszawa 2014. </a:t>
            </a: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Wykorzystanie środków UE w ramach Narodowej Strategii Spójności 2007- 2013, Informacja miesięczna za maj 2014 r., Ministerstwo Infrastruktury i Rozwoju, Warszawa 2014.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l-PL" dirty="0" smtClean="0"/>
          </a:p>
          <a:p>
            <a:endParaRPr lang="pl-PL" b="1" dirty="0" smtClean="0"/>
          </a:p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Źródła internetowe: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http://www.dobrepraktyki.org.pl/page/fp.html.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http://web.archive.org/web/20090626215346/http://www.dsc.kprm.gov.pl/ strona.php?id=48&amp;id2=23.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http://www.arimr.gov.pl/dla-beneficjenta/biblioteka/archiwum/programy-i-dzialania-wdrozone-w-poprzednich-latach/sapard.html.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http://www.projectsmart.co.uk/brief-history-of-project-management.php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http://www.mir.gov.pl/fundusze/Fundusze_Europejskie_2014_2020/strony/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start.aspx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Ministerstwo Inwestycji i Rozwoju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https://www.funduszeeuropejskie.gov.pl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Dziękuję za uwagę</a:t>
            </a:r>
          </a:p>
          <a:p>
            <a:pPr algn="ctr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 Katarzyna Godek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Koncepcja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2348880"/>
            <a:ext cx="7499176" cy="39604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l-PL" dirty="0" smtClean="0"/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zebranie danych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określenie potrzeb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ustalenie: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celów długo i krótkoterminowych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wskaźników ekonomicznych i wykonalności,</a:t>
            </a:r>
          </a:p>
          <a:p>
            <a:pPr lvl="1"/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interesariuszy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identyfikacji ryzyk,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potencjalnego zespołu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ogólne szacunki zasobów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ustalenie opcji realizacji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przedstawienie oferty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uzyskanie zatwierdzenia do rozpoczęcia następnego etapu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Planowanie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204864"/>
            <a:ext cx="7571184" cy="4353347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wybór głównych członków zespołu,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określenie planu bazowego zakresu: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produkty końcowe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normy jakościowe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zasoby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działania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ustalenie: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planu głównego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budżetu, przepływów pieniężnych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struktury podziału pracy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procedur i rozwiązań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ocena ryzyk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potwierdzenie zasadności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przedstawienie projektu decydentom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uzyskanie zatwierdzenia do realizacji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Wdrożenie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2780928"/>
            <a:ext cx="7427168" cy="3345235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zamówienie wyrobów i usług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realizacja zaplanowanych zadań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korekta planów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zarządzanie dostawami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monitorowanie, prognozowanie, kontrola: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zakresu,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jakości,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czasu,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kosztów,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rozwiązywanie problemów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340768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Zamknięcie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996952"/>
            <a:ext cx="7499176" cy="3129211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ukończenie produktów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przegląd i odbiór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przeniesienie odpowiedzialności za produkt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ocena projektu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udokumentowanie wyników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zwolnienia i przeniesienia zasobów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rozwiązanie zespołu projektowego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1743</Words>
  <Application>Microsoft Office PowerPoint</Application>
  <PresentationFormat>Pokaz na ekranie (4:3)</PresentationFormat>
  <Paragraphs>380</Paragraphs>
  <Slides>59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59</vt:i4>
      </vt:variant>
    </vt:vector>
  </HeadingPairs>
  <TitlesOfParts>
    <vt:vector size="60" baseType="lpstr">
      <vt:lpstr>Motyw pakietu Office</vt:lpstr>
      <vt:lpstr>Zarządzanie Projektami UE </vt:lpstr>
      <vt:lpstr>Pojęciu projektu</vt:lpstr>
      <vt:lpstr>Pojęcie Wniosku </vt:lpstr>
      <vt:lpstr>Cechy charakterystyczne projektów:</vt:lpstr>
      <vt:lpstr>Slajd 5</vt:lpstr>
      <vt:lpstr>Koncepcja</vt:lpstr>
      <vt:lpstr>Planowanie</vt:lpstr>
      <vt:lpstr>Wdrożenie</vt:lpstr>
      <vt:lpstr>Zamknięcie</vt:lpstr>
      <vt:lpstr>Slajd 10</vt:lpstr>
      <vt:lpstr> </vt:lpstr>
      <vt:lpstr>Slajd 12</vt:lpstr>
      <vt:lpstr>Slajd 13</vt:lpstr>
      <vt:lpstr>Slajd 14</vt:lpstr>
      <vt:lpstr>Slajd 15</vt:lpstr>
      <vt:lpstr>Tytuł projektu</vt:lpstr>
      <vt:lpstr>Etapy przygotowania projektu: </vt:lpstr>
      <vt:lpstr>Problem</vt:lpstr>
      <vt:lpstr>Cele</vt:lpstr>
      <vt:lpstr>Slajd 20</vt:lpstr>
      <vt:lpstr>Metoda SMART</vt:lpstr>
      <vt:lpstr> </vt:lpstr>
      <vt:lpstr>Grupa docelowa:</vt:lpstr>
      <vt:lpstr>Działania</vt:lpstr>
      <vt:lpstr>Produkty</vt:lpstr>
      <vt:lpstr>Rezultaty  </vt:lpstr>
      <vt:lpstr>Slajd 27</vt:lpstr>
      <vt:lpstr> </vt:lpstr>
      <vt:lpstr>Harmonogram</vt:lpstr>
      <vt:lpstr>Slajd 30</vt:lpstr>
      <vt:lpstr>Slajd 31</vt:lpstr>
      <vt:lpstr>Monitoring i ewaluacja</vt:lpstr>
      <vt:lpstr>Budżet</vt:lpstr>
      <vt:lpstr>Zarządzanie projektem to:</vt:lpstr>
      <vt:lpstr> </vt:lpstr>
      <vt:lpstr>Slajd 36</vt:lpstr>
      <vt:lpstr>Najważniejsze zasady i metody kierowania projektami  </vt:lpstr>
      <vt:lpstr> </vt:lpstr>
      <vt:lpstr>Slajd 39</vt:lpstr>
      <vt:lpstr> </vt:lpstr>
      <vt:lpstr>Slajd 41</vt:lpstr>
      <vt:lpstr>Slajd 42</vt:lpstr>
      <vt:lpstr>Slajd 43</vt:lpstr>
      <vt:lpstr>Slajd 44</vt:lpstr>
      <vt:lpstr>Slajd 45</vt:lpstr>
      <vt:lpstr>Slajd 46</vt:lpstr>
      <vt:lpstr>Slajd 47</vt:lpstr>
      <vt:lpstr>Slajd 48</vt:lpstr>
      <vt:lpstr>Analiza SWOT projektu</vt:lpstr>
      <vt:lpstr>Slajd 50</vt:lpstr>
      <vt:lpstr>Slajd 51</vt:lpstr>
      <vt:lpstr>Slajd 52</vt:lpstr>
      <vt:lpstr>Slajd 53</vt:lpstr>
      <vt:lpstr>Slajd 54</vt:lpstr>
      <vt:lpstr>Slajd 55</vt:lpstr>
      <vt:lpstr>Slajd 56</vt:lpstr>
      <vt:lpstr>Slajd 57</vt:lpstr>
      <vt:lpstr>Slajd 58</vt:lpstr>
      <vt:lpstr>Slajd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i przedmiot ekonomii</dc:title>
  <dc:creator>Admin</dc:creator>
  <cp:lastModifiedBy>PC</cp:lastModifiedBy>
  <cp:revision>181</cp:revision>
  <dcterms:created xsi:type="dcterms:W3CDTF">2016-10-18T09:29:13Z</dcterms:created>
  <dcterms:modified xsi:type="dcterms:W3CDTF">2019-03-10T06:41:29Z</dcterms:modified>
</cp:coreProperties>
</file>