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4152" r:id="rId1"/>
  </p:sldMasterIdLst>
  <p:notesMasterIdLst>
    <p:notesMasterId r:id="rId50"/>
  </p:notesMasterIdLst>
  <p:handoutMasterIdLst>
    <p:handoutMasterId r:id="rId51"/>
  </p:handoutMasterIdLst>
  <p:sldIdLst>
    <p:sldId id="256" r:id="rId2"/>
    <p:sldId id="257" r:id="rId3"/>
    <p:sldId id="258" r:id="rId4"/>
    <p:sldId id="260" r:id="rId5"/>
    <p:sldId id="261" r:id="rId6"/>
    <p:sldId id="306" r:id="rId7"/>
    <p:sldId id="309" r:id="rId8"/>
    <p:sldId id="311" r:id="rId9"/>
    <p:sldId id="263" r:id="rId10"/>
    <p:sldId id="264" r:id="rId11"/>
    <p:sldId id="269" r:id="rId12"/>
    <p:sldId id="270" r:id="rId13"/>
    <p:sldId id="271" r:id="rId14"/>
    <p:sldId id="272" r:id="rId15"/>
    <p:sldId id="273" r:id="rId16"/>
    <p:sldId id="274" r:id="rId17"/>
    <p:sldId id="275" r:id="rId18"/>
    <p:sldId id="276" r:id="rId19"/>
    <p:sldId id="277" r:id="rId20"/>
    <p:sldId id="279" r:id="rId21"/>
    <p:sldId id="313" r:id="rId22"/>
    <p:sldId id="280" r:id="rId23"/>
    <p:sldId id="281" r:id="rId24"/>
    <p:sldId id="282" r:id="rId25"/>
    <p:sldId id="283" r:id="rId26"/>
    <p:sldId id="284" r:id="rId27"/>
    <p:sldId id="285" r:id="rId28"/>
    <p:sldId id="286" r:id="rId29"/>
    <p:sldId id="287" r:id="rId30"/>
    <p:sldId id="288" r:id="rId31"/>
    <p:sldId id="316" r:id="rId32"/>
    <p:sldId id="314" r:id="rId33"/>
    <p:sldId id="290" r:id="rId34"/>
    <p:sldId id="291" r:id="rId35"/>
    <p:sldId id="292" r:id="rId36"/>
    <p:sldId id="293" r:id="rId37"/>
    <p:sldId id="294" r:id="rId38"/>
    <p:sldId id="295" r:id="rId39"/>
    <p:sldId id="297" r:id="rId40"/>
    <p:sldId id="298" r:id="rId41"/>
    <p:sldId id="299" r:id="rId42"/>
    <p:sldId id="300" r:id="rId43"/>
    <p:sldId id="317" r:id="rId44"/>
    <p:sldId id="318" r:id="rId45"/>
    <p:sldId id="301" r:id="rId46"/>
    <p:sldId id="302" r:id="rId47"/>
    <p:sldId id="303" r:id="rId48"/>
    <p:sldId id="304" r:id="rId49"/>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94728" autoAdjust="0"/>
  </p:normalViewPr>
  <p:slideViewPr>
    <p:cSldViewPr>
      <p:cViewPr>
        <p:scale>
          <a:sx n="55" d="100"/>
          <a:sy n="55" d="100"/>
        </p:scale>
        <p:origin x="-1042" y="-5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92" d="100"/>
        <a:sy n="92" d="100"/>
      </p:scale>
      <p:origin x="0" y="0"/>
    </p:cViewPr>
  </p:sorterViewPr>
  <p:notesViewPr>
    <p:cSldViewPr>
      <p:cViewPr varScale="1">
        <p:scale>
          <a:sx n="56" d="100"/>
          <a:sy n="56" d="100"/>
        </p:scale>
        <p:origin x="-2628"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BC80422-0A7D-4B51-940C-2685324FD4A1}" type="datetimeFigureOut">
              <a:rPr lang="pl-PL" smtClean="0"/>
              <a:pPr/>
              <a:t>2020-03-20</a:t>
            </a:fld>
            <a:endParaRPr lang="pl-PL"/>
          </a:p>
        </p:txBody>
      </p:sp>
      <p:sp>
        <p:nvSpPr>
          <p:cNvPr id="4" name="Symbol zastępczy stopki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B3CEA30-67D1-40FE-AFF1-76CF155CD734}" type="slidenum">
              <a:rPr lang="pl-PL" smtClean="0"/>
              <a:pPr/>
              <a:t>‹#›</a:t>
            </a:fld>
            <a:endParaRPr lang="pl-PL"/>
          </a:p>
        </p:txBody>
      </p:sp>
    </p:spTree>
    <p:extLst>
      <p:ext uri="{BB962C8B-B14F-4D97-AF65-F5344CB8AC3E}">
        <p14:creationId xmlns:p14="http://schemas.microsoft.com/office/powerpoint/2010/main" val="41416791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4557BC-75FE-4034-AD5E-155D0E1978C5}" type="datetimeFigureOut">
              <a:rPr lang="pl-PL" smtClean="0"/>
              <a:pPr/>
              <a:t>2020-03-20</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4B77F8-B329-4140-82AB-1ACD4493B2E1}" type="slidenum">
              <a:rPr lang="pl-PL" smtClean="0"/>
              <a:pPr/>
              <a:t>‹#›</a:t>
            </a:fld>
            <a:endParaRPr lang="pl-PL"/>
          </a:p>
        </p:txBody>
      </p:sp>
    </p:spTree>
    <p:extLst>
      <p:ext uri="{BB962C8B-B14F-4D97-AF65-F5344CB8AC3E}">
        <p14:creationId xmlns:p14="http://schemas.microsoft.com/office/powerpoint/2010/main" val="30102297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024B77F8-B329-4140-82AB-1ACD4493B2E1}" type="slidenum">
              <a:rPr lang="pl-PL" smtClean="0"/>
              <a:pPr/>
              <a:t>1</a:t>
            </a:fld>
            <a:endParaRPr lang="pl-PL"/>
          </a:p>
        </p:txBody>
      </p:sp>
    </p:spTree>
    <p:extLst>
      <p:ext uri="{BB962C8B-B14F-4D97-AF65-F5344CB8AC3E}">
        <p14:creationId xmlns:p14="http://schemas.microsoft.com/office/powerpoint/2010/main" val="1689018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4817B06A-F3ED-48CC-92B2-94228C6EB513}" type="datetimeFigureOut">
              <a:rPr lang="pl-PL" smtClean="0"/>
              <a:pPr/>
              <a:t>2020-03-20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458340424"/>
      </p:ext>
    </p:extLst>
  </p:cSld>
  <p:clrMapOvr>
    <a:masterClrMapping/>
  </p:clrMapOvr>
  <p:transition spd="slow">
    <p:push dir="u"/>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4817B06A-F3ED-48CC-92B2-94228C6EB513}" type="datetimeFigureOut">
              <a:rPr lang="pl-PL" smtClean="0"/>
              <a:pPr/>
              <a:t>2020-03-20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2690192538"/>
      </p:ext>
    </p:extLst>
  </p:cSld>
  <p:clrMapOvr>
    <a:masterClrMapping/>
  </p:clrMapOvr>
  <p:transition spd="slow">
    <p:push dir="u"/>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4817B06A-F3ED-48CC-92B2-94228C6EB513}" type="datetimeFigureOut">
              <a:rPr lang="pl-PL" smtClean="0"/>
              <a:pPr/>
              <a:t>2020-03-20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2925701348"/>
      </p:ext>
    </p:extLst>
  </p:cSld>
  <p:clrMapOvr>
    <a:masterClrMapping/>
  </p:clrMapOvr>
  <p:transition spd="slow">
    <p:push dir="u"/>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4817B06A-F3ED-48CC-92B2-94228C6EB513}" type="datetimeFigureOut">
              <a:rPr lang="pl-PL" smtClean="0"/>
              <a:pPr/>
              <a:t>2020-03-20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3007625650"/>
      </p:ext>
    </p:extLst>
  </p:cSld>
  <p:clrMapOvr>
    <a:masterClrMapping/>
  </p:clrMapOvr>
  <p:transition spd="slow">
    <p:push dir="u"/>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4817B06A-F3ED-48CC-92B2-94228C6EB513}" type="datetimeFigureOut">
              <a:rPr lang="pl-PL" smtClean="0"/>
              <a:pPr/>
              <a:t>2020-03-20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4281795162"/>
      </p:ext>
    </p:extLst>
  </p:cSld>
  <p:clrMapOvr>
    <a:masterClrMapping/>
  </p:clrMapOvr>
  <p:transition spd="slow">
    <p:push dir="u"/>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4817B06A-F3ED-48CC-92B2-94228C6EB513}" type="datetimeFigureOut">
              <a:rPr lang="pl-PL" smtClean="0"/>
              <a:pPr/>
              <a:t>2020-03-20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20739650"/>
      </p:ext>
    </p:extLst>
  </p:cSld>
  <p:clrMapOvr>
    <a:masterClrMapping/>
  </p:clrMapOvr>
  <p:transition spd="slow">
    <p:push dir="u"/>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4817B06A-F3ED-48CC-92B2-94228C6EB513}" type="datetimeFigureOut">
              <a:rPr lang="pl-PL" smtClean="0"/>
              <a:pPr/>
              <a:t>2020-03-20</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2947160242"/>
      </p:ext>
    </p:extLst>
  </p:cSld>
  <p:clrMapOvr>
    <a:masterClrMapping/>
  </p:clrMapOvr>
  <p:transition spd="slow">
    <p:push dir="u"/>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4817B06A-F3ED-48CC-92B2-94228C6EB513}" type="datetimeFigureOut">
              <a:rPr lang="pl-PL" smtClean="0"/>
              <a:pPr/>
              <a:t>2020-03-20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942041486"/>
      </p:ext>
    </p:extLst>
  </p:cSld>
  <p:clrMapOvr>
    <a:masterClrMapping/>
  </p:clrMapOvr>
  <p:transition spd="slow">
    <p:push dir="u"/>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4817B06A-F3ED-48CC-92B2-94228C6EB513}" type="datetimeFigureOut">
              <a:rPr lang="pl-PL" smtClean="0"/>
              <a:pPr/>
              <a:t>2020-03-20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1670739668"/>
      </p:ext>
    </p:extLst>
  </p:cSld>
  <p:clrMapOvr>
    <a:masterClrMapping/>
  </p:clrMapOvr>
  <p:transition spd="slow">
    <p:push dir="u"/>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4817B06A-F3ED-48CC-92B2-94228C6EB513}" type="datetimeFigureOut">
              <a:rPr lang="pl-PL" smtClean="0"/>
              <a:pPr/>
              <a:t>2020-03-20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3346405905"/>
      </p:ext>
    </p:extLst>
  </p:cSld>
  <p:clrMapOvr>
    <a:masterClrMapping/>
  </p:clrMapOvr>
  <p:transition spd="slow">
    <p:push dir="u"/>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4817B06A-F3ED-48CC-92B2-94228C6EB513}" type="datetimeFigureOut">
              <a:rPr lang="pl-PL" smtClean="0"/>
              <a:pPr/>
              <a:t>2020-03-20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3641390274"/>
      </p:ext>
    </p:extLst>
  </p:cSld>
  <p:clrMapOvr>
    <a:masterClrMapping/>
  </p:clrMapOvr>
  <p:transition spd="slow">
    <p:push dir="u"/>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17B06A-F3ED-48CC-92B2-94228C6EB513}" type="datetimeFigureOut">
              <a:rPr lang="pl-PL" smtClean="0"/>
              <a:pPr/>
              <a:t>2020-03-20</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21E51E-9CC1-44B5-B478-1491F164E677}" type="slidenum">
              <a:rPr lang="pl-PL" smtClean="0"/>
              <a:pPr/>
              <a:t>‹#›</a:t>
            </a:fld>
            <a:endParaRPr lang="pl-PL"/>
          </a:p>
        </p:txBody>
      </p:sp>
    </p:spTree>
    <p:extLst>
      <p:ext uri="{BB962C8B-B14F-4D97-AF65-F5344CB8AC3E}">
        <p14:creationId xmlns:p14="http://schemas.microsoft.com/office/powerpoint/2010/main" val="1078355787"/>
      </p:ext>
    </p:extLst>
  </p:cSld>
  <p:clrMap bg1="lt1" tx1="dk1" bg2="lt2" tx2="dk2" accent1="accent1" accent2="accent2" accent3="accent3" accent4="accent4" accent5="accent5" accent6="accent6" hlink="hlink" folHlink="folHlink"/>
  <p:sldLayoutIdLst>
    <p:sldLayoutId id="2147484153" r:id="rId1"/>
    <p:sldLayoutId id="2147484154" r:id="rId2"/>
    <p:sldLayoutId id="2147484155" r:id="rId3"/>
    <p:sldLayoutId id="2147484156" r:id="rId4"/>
    <p:sldLayoutId id="2147484157" r:id="rId5"/>
    <p:sldLayoutId id="2147484158" r:id="rId6"/>
    <p:sldLayoutId id="2147484159" r:id="rId7"/>
    <p:sldLayoutId id="2147484160" r:id="rId8"/>
    <p:sldLayoutId id="2147484161" r:id="rId9"/>
    <p:sldLayoutId id="2147484162" r:id="rId10"/>
    <p:sldLayoutId id="2147484163" r:id="rId11"/>
  </p:sldLayoutIdLst>
  <p:transition spd="slow">
    <p:push dir="u"/>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540544" y="404664"/>
            <a:ext cx="8062912" cy="2232248"/>
          </a:xfrm>
        </p:spPr>
        <p:txBody>
          <a:bodyPr>
            <a:normAutofit/>
          </a:bodyPr>
          <a:lstStyle/>
          <a:p>
            <a:r>
              <a:rPr lang="pl-PL" dirty="0" smtClean="0"/>
              <a:t>Zasady odpowiedzialności za przestępstwa i </a:t>
            </a:r>
            <a:r>
              <a:rPr lang="pl-PL" smtClean="0"/>
              <a:t>wykroczenia </a:t>
            </a:r>
            <a:r>
              <a:rPr lang="pl-PL" smtClean="0"/>
              <a:t>I</a:t>
            </a:r>
            <a:r>
              <a:rPr lang="pl-PL" dirty="0" smtClean="0"/>
              <a:t/>
            </a:r>
            <a:br>
              <a:rPr lang="pl-PL" dirty="0" smtClean="0"/>
            </a:br>
            <a:endParaRPr lang="pl-PL" sz="2400" dirty="0"/>
          </a:p>
        </p:txBody>
      </p:sp>
      <p:sp>
        <p:nvSpPr>
          <p:cNvPr id="3" name="Podtytuł 2"/>
          <p:cNvSpPr>
            <a:spLocks noGrp="1"/>
          </p:cNvSpPr>
          <p:nvPr>
            <p:ph type="subTitle" idx="1"/>
          </p:nvPr>
        </p:nvSpPr>
        <p:spPr>
          <a:xfrm>
            <a:off x="540544" y="2564904"/>
            <a:ext cx="8062912" cy="4104456"/>
          </a:xfrm>
        </p:spPr>
        <p:txBody>
          <a:bodyPr>
            <a:normAutofit/>
          </a:bodyPr>
          <a:lstStyle/>
          <a:p>
            <a:endParaRPr lang="pl-PL" dirty="0" smtClean="0"/>
          </a:p>
          <a:p>
            <a:endParaRPr lang="pl-PL" dirty="0" smtClean="0"/>
          </a:p>
          <a:p>
            <a:r>
              <a:rPr lang="pl-PL" sz="2400" dirty="0" smtClean="0"/>
              <a:t>                                                                          </a:t>
            </a:r>
          </a:p>
          <a:p>
            <a:endParaRPr lang="pl-PL" sz="2400" dirty="0"/>
          </a:p>
          <a:p>
            <a:r>
              <a:rPr lang="pl-PL" sz="2400" dirty="0" smtClean="0"/>
              <a:t>                              </a:t>
            </a:r>
          </a:p>
          <a:p>
            <a:r>
              <a:rPr lang="pl-PL" sz="2400" dirty="0"/>
              <a:t> </a:t>
            </a:r>
            <a:r>
              <a:rPr lang="pl-PL" sz="2400" dirty="0" smtClean="0"/>
              <a:t>                                                            dr Katarzyna </a:t>
            </a:r>
            <a:r>
              <a:rPr lang="pl-PL" sz="2400" dirty="0" err="1" smtClean="0"/>
              <a:t>Łucarz</a:t>
            </a:r>
            <a:endParaRPr lang="pl-PL" sz="2400" dirty="0"/>
          </a:p>
        </p:txBody>
      </p:sp>
    </p:spTree>
    <p:extLst>
      <p:ext uri="{BB962C8B-B14F-4D97-AF65-F5344CB8AC3E}">
        <p14:creationId xmlns:p14="http://schemas.microsoft.com/office/powerpoint/2010/main" val="1930741391"/>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332656"/>
            <a:ext cx="8229600" cy="1399032"/>
          </a:xfrm>
        </p:spPr>
        <p:txBody>
          <a:bodyPr>
            <a:normAutofit fontScale="90000"/>
          </a:bodyPr>
          <a:lstStyle/>
          <a:p>
            <a:r>
              <a:rPr lang="pl-PL" dirty="0"/>
              <a:t>Funkcja ochronna </a:t>
            </a:r>
            <a:br>
              <a:rPr lang="pl-PL" dirty="0"/>
            </a:br>
            <a:endParaRPr lang="pl-PL" dirty="0"/>
          </a:p>
        </p:txBody>
      </p:sp>
      <p:sp>
        <p:nvSpPr>
          <p:cNvPr id="3" name="Symbol zastępczy zawartości 2"/>
          <p:cNvSpPr>
            <a:spLocks noGrp="1"/>
          </p:cNvSpPr>
          <p:nvPr>
            <p:ph idx="1"/>
          </p:nvPr>
        </p:nvSpPr>
        <p:spPr>
          <a:xfrm>
            <a:off x="457200" y="1412776"/>
            <a:ext cx="8229600" cy="5042032"/>
          </a:xfrm>
        </p:spPr>
        <p:txBody>
          <a:bodyPr>
            <a:normAutofit fontScale="47500" lnSpcReduction="20000"/>
          </a:bodyPr>
          <a:lstStyle/>
          <a:p>
            <a:pPr marL="64008" indent="0">
              <a:buNone/>
            </a:pPr>
            <a:r>
              <a:rPr lang="pl-PL" dirty="0"/>
              <a:t>P</a:t>
            </a:r>
            <a:r>
              <a:rPr lang="pl-PL" dirty="0" smtClean="0"/>
              <a:t>rawo karne/ wykroczeń chroni </a:t>
            </a:r>
            <a:r>
              <a:rPr lang="pl-PL" dirty="0"/>
              <a:t>dobra mające wartość społeczną przed atakami prowadzącymi do ich naruszenia </a:t>
            </a:r>
            <a:r>
              <a:rPr lang="pl-PL" dirty="0" smtClean="0"/>
              <a:t>lub </a:t>
            </a:r>
            <a:r>
              <a:rPr lang="pl-PL" dirty="0"/>
              <a:t>narażenia na niebezpieczeństwo.</a:t>
            </a:r>
          </a:p>
          <a:p>
            <a:pPr marL="64008" indent="0">
              <a:buNone/>
            </a:pPr>
            <a:endParaRPr lang="pl-PL" dirty="0"/>
          </a:p>
          <a:p>
            <a:pPr marL="64008" indent="0">
              <a:buNone/>
            </a:pPr>
            <a:r>
              <a:rPr lang="pl-PL" dirty="0" smtClean="0"/>
              <a:t>Jest </a:t>
            </a:r>
            <a:r>
              <a:rPr lang="pl-PL" dirty="0"/>
              <a:t>to najważniejsza z funkcji, jakie pełni prawo karne w ogólnym systemie prawa. </a:t>
            </a:r>
            <a:endParaRPr lang="pl-PL" dirty="0" smtClean="0"/>
          </a:p>
          <a:p>
            <a:pPr marL="64008" indent="0">
              <a:buNone/>
            </a:pPr>
            <a:endParaRPr lang="pl-PL" dirty="0"/>
          </a:p>
          <a:p>
            <a:pPr marL="64008" indent="0">
              <a:buNone/>
            </a:pPr>
            <a:r>
              <a:rPr lang="pl-PL" dirty="0"/>
              <a:t>Ochronna funkcja prawa </a:t>
            </a:r>
            <a:r>
              <a:rPr lang="pl-PL" dirty="0" smtClean="0"/>
              <a:t>karnego/ wykroczeń </a:t>
            </a:r>
            <a:r>
              <a:rPr lang="pl-PL" dirty="0"/>
              <a:t>realizowana jest na 3 poziomach</a:t>
            </a:r>
            <a:r>
              <a:rPr lang="pl-PL" dirty="0" smtClean="0"/>
              <a:t>:</a:t>
            </a:r>
          </a:p>
          <a:p>
            <a:pPr marL="64008" indent="0">
              <a:buNone/>
            </a:pPr>
            <a:endParaRPr lang="pl-PL" dirty="0"/>
          </a:p>
          <a:p>
            <a:pPr marL="64008" lvl="0" indent="0">
              <a:buNone/>
            </a:pPr>
            <a:r>
              <a:rPr lang="pl-PL" dirty="0" smtClean="0"/>
              <a:t>1</a:t>
            </a:r>
            <a:r>
              <a:rPr lang="pl-PL" dirty="0" smtClean="0">
                <a:solidFill>
                  <a:srgbClr val="C00000"/>
                </a:solidFill>
              </a:rPr>
              <a:t>. </a:t>
            </a:r>
            <a:r>
              <a:rPr lang="pl-PL" b="1" dirty="0" smtClean="0">
                <a:solidFill>
                  <a:srgbClr val="C00000"/>
                </a:solidFill>
              </a:rPr>
              <a:t>represyjnym</a:t>
            </a:r>
            <a:r>
              <a:rPr lang="pl-PL" dirty="0" smtClean="0">
                <a:solidFill>
                  <a:srgbClr val="C00000"/>
                </a:solidFill>
              </a:rPr>
              <a:t> </a:t>
            </a:r>
            <a:r>
              <a:rPr lang="pl-PL" dirty="0"/>
              <a:t>(utożsamiany jest z karą w rozumieniu odpłaty za wyrządzoną przestępstwem </a:t>
            </a:r>
            <a:r>
              <a:rPr lang="pl-PL" dirty="0" smtClean="0"/>
              <a:t>krzywdę)</a:t>
            </a:r>
          </a:p>
          <a:p>
            <a:pPr marL="64008" lvl="0" indent="0">
              <a:buNone/>
            </a:pPr>
            <a:endParaRPr lang="pl-PL" dirty="0" smtClean="0"/>
          </a:p>
          <a:p>
            <a:pPr marL="64008" lvl="0" indent="0">
              <a:buNone/>
            </a:pPr>
            <a:r>
              <a:rPr lang="pl-PL" dirty="0" smtClean="0"/>
              <a:t>2. </a:t>
            </a:r>
            <a:r>
              <a:rPr lang="pl-PL" b="1" dirty="0" smtClean="0">
                <a:solidFill>
                  <a:srgbClr val="C00000"/>
                </a:solidFill>
              </a:rPr>
              <a:t>prewencyjnym</a:t>
            </a:r>
            <a:r>
              <a:rPr lang="pl-PL" dirty="0" smtClean="0">
                <a:solidFill>
                  <a:srgbClr val="C00000"/>
                </a:solidFill>
              </a:rPr>
              <a:t> </a:t>
            </a:r>
            <a:r>
              <a:rPr lang="pl-PL" dirty="0"/>
              <a:t>(wyraża się w </a:t>
            </a:r>
            <a:r>
              <a:rPr lang="pl-PL" dirty="0" smtClean="0"/>
              <a:t>oddziaływaniu </a:t>
            </a:r>
            <a:r>
              <a:rPr lang="pl-PL" dirty="0"/>
              <a:t>na sprawcę oraz na ogół społeczeństwa</a:t>
            </a:r>
            <a:r>
              <a:rPr lang="pl-PL" dirty="0" smtClean="0"/>
              <a:t>:</a:t>
            </a:r>
          </a:p>
          <a:p>
            <a:pPr marL="578358" lvl="0" indent="-514350">
              <a:buAutoNum type="arabicPeriod"/>
            </a:pPr>
            <a:endParaRPr lang="pl-PL" dirty="0"/>
          </a:p>
          <a:p>
            <a:r>
              <a:rPr lang="pl-PL" dirty="0"/>
              <a:t>Prewencja szczególna (indywidualna) – odnosi się do oddziaływania prawa karnego i wymierzonej kary na </a:t>
            </a:r>
            <a:r>
              <a:rPr lang="pl-PL" dirty="0" smtClean="0"/>
              <a:t>sprawcę </a:t>
            </a:r>
            <a:r>
              <a:rPr lang="pl-PL" dirty="0"/>
              <a:t>przestępstwa. Spełniając funkcję prewencyjną kara ma być na tyle skuteczna (surowa), aby zniechęcić sprawcę do popełnienia czynów zabronionych w przyszłości. </a:t>
            </a:r>
          </a:p>
          <a:p>
            <a:pPr marL="64008" indent="0">
              <a:buNone/>
            </a:pPr>
            <a:endParaRPr lang="pl-PL" dirty="0"/>
          </a:p>
          <a:p>
            <a:r>
              <a:rPr lang="pl-PL" dirty="0"/>
              <a:t>Prewencja ogólna (generalna) – polega na oddziaływaniu zastosowanej kary na ogół społeczeństwa i ma na celu kształtowanie określonych postaw społecznych oraz niejako powstrzymanie potencjalnych sprawców od popełnienia przestępstwa. </a:t>
            </a:r>
          </a:p>
          <a:p>
            <a:pPr marL="64008" lvl="0" indent="0">
              <a:buNone/>
            </a:pPr>
            <a:endParaRPr lang="pl-PL" dirty="0" smtClean="0"/>
          </a:p>
          <a:p>
            <a:pPr marL="64008" indent="0">
              <a:buNone/>
            </a:pPr>
            <a:r>
              <a:rPr lang="pl-PL" dirty="0" smtClean="0"/>
              <a:t>3. </a:t>
            </a:r>
            <a:r>
              <a:rPr lang="pl-PL" b="1" dirty="0">
                <a:solidFill>
                  <a:srgbClr val="C00000"/>
                </a:solidFill>
              </a:rPr>
              <a:t>z</a:t>
            </a:r>
            <a:r>
              <a:rPr lang="pl-PL" b="1" dirty="0" smtClean="0">
                <a:solidFill>
                  <a:srgbClr val="C00000"/>
                </a:solidFill>
              </a:rPr>
              <a:t>abezpieczającym</a:t>
            </a:r>
          </a:p>
          <a:p>
            <a:pPr marL="64008" indent="0">
              <a:buNone/>
            </a:pPr>
            <a:endParaRPr lang="pl-PL" dirty="0"/>
          </a:p>
          <a:p>
            <a:pPr marL="578358" lvl="0" indent="-514350">
              <a:buAutoNum type="arabicPeriod"/>
            </a:pPr>
            <a:endParaRPr lang="pl-PL" dirty="0"/>
          </a:p>
        </p:txBody>
      </p:sp>
    </p:spTree>
    <p:extLst>
      <p:ext uri="{BB962C8B-B14F-4D97-AF65-F5344CB8AC3E}">
        <p14:creationId xmlns:p14="http://schemas.microsoft.com/office/powerpoint/2010/main" val="912500622"/>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Funkcja gwarancyjna</a:t>
            </a:r>
            <a:endParaRPr lang="pl-PL" dirty="0"/>
          </a:p>
        </p:txBody>
      </p:sp>
      <p:sp>
        <p:nvSpPr>
          <p:cNvPr id="3" name="Symbol zastępczy zawartości 2"/>
          <p:cNvSpPr>
            <a:spLocks noGrp="1"/>
          </p:cNvSpPr>
          <p:nvPr>
            <p:ph idx="1"/>
          </p:nvPr>
        </p:nvSpPr>
        <p:spPr>
          <a:xfrm>
            <a:off x="395536" y="1844824"/>
            <a:ext cx="8229600" cy="2448272"/>
          </a:xfrm>
        </p:spPr>
        <p:txBody>
          <a:bodyPr>
            <a:normAutofit fontScale="92500"/>
          </a:bodyPr>
          <a:lstStyle/>
          <a:p>
            <a:pPr marL="0" indent="0">
              <a:buNone/>
            </a:pPr>
            <a:r>
              <a:rPr lang="pl-PL" sz="2400" dirty="0"/>
              <a:t>P</a:t>
            </a:r>
            <a:r>
              <a:rPr lang="pl-PL" sz="2400" dirty="0" smtClean="0"/>
              <a:t>rawo karne/wykroczeń </a:t>
            </a:r>
            <a:r>
              <a:rPr lang="pl-PL" sz="2400" dirty="0"/>
              <a:t>chroni dobra prawne osób podejrzanych o popełnienie przestępstwa. </a:t>
            </a:r>
            <a:endParaRPr lang="pl-PL" sz="2400" dirty="0" smtClean="0"/>
          </a:p>
          <a:p>
            <a:pPr marL="64008" indent="0">
              <a:buNone/>
            </a:pPr>
            <a:endParaRPr lang="pl-PL" sz="2400" dirty="0" smtClean="0"/>
          </a:p>
          <a:p>
            <a:pPr marL="0" indent="0">
              <a:buNone/>
            </a:pPr>
            <a:r>
              <a:rPr lang="pl-PL" sz="2400" dirty="0" smtClean="0"/>
              <a:t>Funkcja </a:t>
            </a:r>
            <a:r>
              <a:rPr lang="pl-PL" sz="2400" dirty="0"/>
              <a:t>gwarancyjna wyraża się w zasadzie, że nikt nie będzie pociągnięty do odpowiedzialności karnej za zachowanie, które w czasie jego popełnienia nie było zabronione przez ustawę pod groźbą kary.</a:t>
            </a:r>
          </a:p>
          <a:p>
            <a:endParaRPr lang="pl-PL" sz="2400" dirty="0"/>
          </a:p>
        </p:txBody>
      </p:sp>
    </p:spTree>
    <p:extLst>
      <p:ext uri="{BB962C8B-B14F-4D97-AF65-F5344CB8AC3E}">
        <p14:creationId xmlns:p14="http://schemas.microsoft.com/office/powerpoint/2010/main" val="990024596"/>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effectLst/>
              </a:rPr>
              <a:t>Funkcja restytucyjna (kompensacyjna</a:t>
            </a:r>
            <a:r>
              <a:rPr lang="pl-PL" dirty="0" smtClean="0">
                <a:effectLst/>
              </a:rPr>
              <a:t>)</a:t>
            </a:r>
            <a:endParaRPr lang="pl-PL" dirty="0"/>
          </a:p>
        </p:txBody>
      </p:sp>
      <p:sp>
        <p:nvSpPr>
          <p:cNvPr id="3" name="Symbol zastępczy zawartości 2"/>
          <p:cNvSpPr>
            <a:spLocks noGrp="1"/>
          </p:cNvSpPr>
          <p:nvPr>
            <p:ph idx="1"/>
          </p:nvPr>
        </p:nvSpPr>
        <p:spPr>
          <a:xfrm>
            <a:off x="457200" y="1882808"/>
            <a:ext cx="8229600" cy="2122256"/>
          </a:xfrm>
        </p:spPr>
        <p:txBody>
          <a:bodyPr>
            <a:normAutofit/>
          </a:bodyPr>
          <a:lstStyle/>
          <a:p>
            <a:pPr marL="0" indent="0">
              <a:buNone/>
            </a:pPr>
            <a:r>
              <a:rPr lang="pl-PL" sz="2400" dirty="0"/>
              <a:t>Odnosi się przede wszystkim do osoby pokrzywdzonej przestępstwem. Funkcja ta zyskała na znaczeniu po 1997 r., kiedy to wprowadzono nowy </a:t>
            </a:r>
            <a:r>
              <a:rPr lang="pl-PL" sz="2400" dirty="0" smtClean="0"/>
              <a:t>k.k</a:t>
            </a:r>
            <a:r>
              <a:rPr lang="pl-PL" sz="2400" dirty="0"/>
              <a:t>. </a:t>
            </a:r>
          </a:p>
          <a:p>
            <a:pPr marL="64008" indent="0">
              <a:buNone/>
            </a:pPr>
            <a:endParaRPr lang="pl-PL" sz="2400" dirty="0"/>
          </a:p>
          <a:p>
            <a:pPr marL="0" indent="0">
              <a:buNone/>
            </a:pPr>
            <a:r>
              <a:rPr lang="pl-PL" sz="2400" dirty="0"/>
              <a:t>Restytucja – naprawienie szkody wyrządzonej przestępstwem. </a:t>
            </a:r>
          </a:p>
          <a:p>
            <a:pPr marL="64008" indent="0">
              <a:buNone/>
            </a:pPr>
            <a:endParaRPr lang="pl-PL" sz="2400" dirty="0"/>
          </a:p>
        </p:txBody>
      </p:sp>
    </p:spTree>
    <p:extLst>
      <p:ext uri="{BB962C8B-B14F-4D97-AF65-F5344CB8AC3E}">
        <p14:creationId xmlns:p14="http://schemas.microsoft.com/office/powerpoint/2010/main" val="1177568298"/>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9512" y="260648"/>
            <a:ext cx="8640960" cy="1399032"/>
          </a:xfrm>
        </p:spPr>
        <p:txBody>
          <a:bodyPr>
            <a:normAutofit/>
          </a:bodyPr>
          <a:lstStyle/>
          <a:p>
            <a:r>
              <a:rPr lang="pl-PL" dirty="0">
                <a:effectLst/>
              </a:rPr>
              <a:t>Podstawowe zasady prawa </a:t>
            </a:r>
            <a:r>
              <a:rPr lang="pl-PL" dirty="0" smtClean="0">
                <a:effectLst/>
              </a:rPr>
              <a:t>karnego </a:t>
            </a:r>
            <a:endParaRPr lang="pl-PL" dirty="0"/>
          </a:p>
        </p:txBody>
      </p:sp>
      <p:sp>
        <p:nvSpPr>
          <p:cNvPr id="3" name="Symbol zastępczy zawartości 2"/>
          <p:cNvSpPr>
            <a:spLocks noGrp="1"/>
          </p:cNvSpPr>
          <p:nvPr>
            <p:ph idx="1"/>
          </p:nvPr>
        </p:nvSpPr>
        <p:spPr/>
        <p:txBody>
          <a:bodyPr>
            <a:normAutofit/>
          </a:bodyPr>
          <a:lstStyle/>
          <a:p>
            <a:pPr marL="0" indent="0">
              <a:buNone/>
            </a:pPr>
            <a:r>
              <a:rPr lang="pl-PL" sz="2000" dirty="0"/>
              <a:t>1. NULLUM  CRIMEN SINE LEGE </a:t>
            </a:r>
            <a:endParaRPr lang="pl-PL" sz="2000" dirty="0" smtClean="0"/>
          </a:p>
          <a:p>
            <a:pPr marL="0" indent="0">
              <a:buNone/>
            </a:pPr>
            <a:r>
              <a:rPr lang="pl-PL" sz="2000" dirty="0"/>
              <a:t>2. NULLUM CRIMEN SINE PERICULO SOCIALI </a:t>
            </a:r>
            <a:endParaRPr lang="pl-PL" sz="2000" dirty="0" smtClean="0"/>
          </a:p>
          <a:p>
            <a:pPr marL="0" indent="0">
              <a:buNone/>
            </a:pPr>
            <a:r>
              <a:rPr lang="pl-PL" sz="2000" dirty="0"/>
              <a:t>3. NULLA POENA SINE LEGE </a:t>
            </a:r>
            <a:endParaRPr lang="pl-PL" sz="2000" dirty="0" smtClean="0"/>
          </a:p>
          <a:p>
            <a:pPr marL="0" indent="0">
              <a:buNone/>
            </a:pPr>
            <a:r>
              <a:rPr lang="pl-PL" sz="2000" dirty="0"/>
              <a:t>4. NULLUM CRIMEN SINE CULPA </a:t>
            </a:r>
            <a:endParaRPr lang="pl-PL" sz="2000" dirty="0" smtClean="0"/>
          </a:p>
          <a:p>
            <a:pPr marL="0" indent="0">
              <a:buNone/>
            </a:pPr>
            <a:r>
              <a:rPr lang="pl-PL" sz="2000" dirty="0" smtClean="0"/>
              <a:t>5. </a:t>
            </a:r>
            <a:r>
              <a:rPr lang="pl-PL" sz="2000" dirty="0"/>
              <a:t>LEX CRIMINALIS RETRO NON </a:t>
            </a:r>
            <a:r>
              <a:rPr lang="pl-PL" sz="2000" dirty="0" smtClean="0"/>
              <a:t>AGIT</a:t>
            </a:r>
          </a:p>
          <a:p>
            <a:pPr marL="0" indent="0">
              <a:buNone/>
            </a:pPr>
            <a:r>
              <a:rPr lang="pl-PL" sz="2000" dirty="0" smtClean="0"/>
              <a:t>6. LEX CRIMINALIS RETRO AGIT</a:t>
            </a:r>
          </a:p>
          <a:p>
            <a:endParaRPr lang="pl-PL" sz="2000" dirty="0"/>
          </a:p>
          <a:p>
            <a:endParaRPr lang="pl-PL" sz="2000" dirty="0" smtClean="0"/>
          </a:p>
          <a:p>
            <a:endParaRPr lang="pl-PL" sz="2000" dirty="0"/>
          </a:p>
          <a:p>
            <a:endParaRPr lang="pl-PL" sz="2000" dirty="0" smtClean="0"/>
          </a:p>
          <a:p>
            <a:pPr marL="64008" indent="0">
              <a:buNone/>
            </a:pPr>
            <a:endParaRPr lang="pl-PL" sz="900" dirty="0" smtClean="0"/>
          </a:p>
          <a:p>
            <a:pPr marL="64008" indent="0">
              <a:buNone/>
            </a:pPr>
            <a:endParaRPr lang="pl-PL" sz="900" dirty="0"/>
          </a:p>
          <a:p>
            <a:pPr marL="64008" indent="0" algn="r">
              <a:buNone/>
            </a:pPr>
            <a:r>
              <a:rPr lang="pl-PL" sz="900" dirty="0" smtClean="0"/>
              <a:t>Źródło: www.gazetaprawna.pl</a:t>
            </a:r>
            <a:endParaRPr lang="pl-PL" sz="900"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06800" y="4437112"/>
            <a:ext cx="3048000" cy="149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8663579"/>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1520" y="267494"/>
            <a:ext cx="8352928" cy="1399032"/>
          </a:xfrm>
        </p:spPr>
        <p:txBody>
          <a:bodyPr/>
          <a:lstStyle/>
          <a:p>
            <a:r>
              <a:rPr lang="pl-PL" dirty="0">
                <a:effectLst/>
              </a:rPr>
              <a:t>1. NULLUM </a:t>
            </a:r>
            <a:r>
              <a:rPr lang="pl-PL" dirty="0" smtClean="0">
                <a:effectLst/>
              </a:rPr>
              <a:t>CRIMEN </a:t>
            </a:r>
            <a:r>
              <a:rPr lang="pl-PL" dirty="0">
                <a:effectLst/>
              </a:rPr>
              <a:t>SINE LEGE </a:t>
            </a:r>
            <a:endParaRPr lang="pl-PL" dirty="0"/>
          </a:p>
        </p:txBody>
      </p:sp>
      <p:sp>
        <p:nvSpPr>
          <p:cNvPr id="3" name="Symbol zastępczy zawartości 2"/>
          <p:cNvSpPr>
            <a:spLocks noGrp="1"/>
          </p:cNvSpPr>
          <p:nvPr>
            <p:ph idx="1"/>
          </p:nvPr>
        </p:nvSpPr>
        <p:spPr>
          <a:xfrm>
            <a:off x="457200" y="1484784"/>
            <a:ext cx="8219256" cy="4970024"/>
          </a:xfrm>
        </p:spPr>
        <p:txBody>
          <a:bodyPr>
            <a:normAutofit fontScale="62500" lnSpcReduction="20000"/>
          </a:bodyPr>
          <a:lstStyle/>
          <a:p>
            <a:pPr marL="0" indent="0">
              <a:buNone/>
            </a:pPr>
            <a:r>
              <a:rPr lang="pl-PL" dirty="0"/>
              <a:t>N</a:t>
            </a:r>
            <a:r>
              <a:rPr lang="pl-PL" dirty="0" smtClean="0"/>
              <a:t>ie </a:t>
            </a:r>
            <a:r>
              <a:rPr lang="pl-PL" dirty="0"/>
              <a:t>ma przestępstwa bez ustawy. Przestępstwo i kara muszą być określone w akcie prawnym o randze ustawy. Nie można karać za czyn, który nie był zabroniony w momencie jego popełniania. Późniejsza kryminalizacja czynu, nie może obejmować czynów wcześniejszych</a:t>
            </a:r>
            <a:r>
              <a:rPr lang="pl-PL" dirty="0" smtClean="0"/>
              <a:t>.</a:t>
            </a:r>
          </a:p>
          <a:p>
            <a:endParaRPr lang="pl-PL" dirty="0"/>
          </a:p>
          <a:p>
            <a:pPr marL="0" indent="0">
              <a:buNone/>
            </a:pPr>
            <a:r>
              <a:rPr lang="pl-PL" dirty="0"/>
              <a:t>Ta </a:t>
            </a:r>
            <a:r>
              <a:rPr lang="pl-PL" dirty="0" err="1"/>
              <a:t>paremia</a:t>
            </a:r>
            <a:r>
              <a:rPr lang="pl-PL" dirty="0"/>
              <a:t> jest jedną z najbardziej istotnych zasad współczesnego prawa </a:t>
            </a:r>
            <a:r>
              <a:rPr lang="pl-PL" dirty="0" smtClean="0"/>
              <a:t>karnego; </a:t>
            </a:r>
            <a:r>
              <a:rPr lang="pl-PL" dirty="0"/>
              <a:t>jest ważnym składnikiem koncepcji państwa </a:t>
            </a:r>
            <a:r>
              <a:rPr lang="pl-PL" dirty="0" smtClean="0"/>
              <a:t>prawa; </a:t>
            </a:r>
            <a:r>
              <a:rPr lang="pl-PL" dirty="0"/>
              <a:t>c</a:t>
            </a:r>
            <a:r>
              <a:rPr lang="pl-PL" dirty="0" smtClean="0"/>
              <a:t>hroni </a:t>
            </a:r>
            <a:r>
              <a:rPr lang="pl-PL" dirty="0"/>
              <a:t>jednostkę przed arbitralnym posługiwaniem się represją karną przez organy państwowe. </a:t>
            </a:r>
            <a:endParaRPr lang="pl-PL" dirty="0" smtClean="0"/>
          </a:p>
          <a:p>
            <a:endParaRPr lang="pl-PL" dirty="0"/>
          </a:p>
          <a:p>
            <a:pPr marL="0" indent="0">
              <a:buNone/>
            </a:pPr>
            <a:r>
              <a:rPr lang="pl-PL" dirty="0" smtClean="0"/>
              <a:t>Zasada </a:t>
            </a:r>
            <a:r>
              <a:rPr lang="pl-PL" dirty="0"/>
              <a:t>ta została sformułowana w art. 8 francuskiej Deklaracji Praw Człowieka i Obywatela z </a:t>
            </a:r>
            <a:r>
              <a:rPr lang="pl-PL" dirty="0" smtClean="0"/>
              <a:t>1789 r. Polskie </a:t>
            </a:r>
            <a:r>
              <a:rPr lang="pl-PL" dirty="0"/>
              <a:t>prawo zawiera tę zasadę w 42 art. Konstytucji RP. Zawiera ją także art. 7 Europejskiej Konwencji Praw Człowieka</a:t>
            </a:r>
            <a:r>
              <a:rPr lang="pl-PL" dirty="0" smtClean="0"/>
              <a:t>.</a:t>
            </a:r>
          </a:p>
          <a:p>
            <a:endParaRPr lang="pl-PL" dirty="0"/>
          </a:p>
          <a:p>
            <a:pPr marL="0" indent="0">
              <a:buNone/>
            </a:pPr>
            <a:r>
              <a:rPr lang="pl-PL" b="1" dirty="0"/>
              <a:t>Bezprawność</a:t>
            </a:r>
            <a:r>
              <a:rPr lang="pl-PL" dirty="0"/>
              <a:t> oznacza sprzeczność z normą prawna. Czyli czyn zabroniony to taki czyn, który został określony przez odpowiedni przepis </a:t>
            </a:r>
            <a:r>
              <a:rPr lang="pl-PL" dirty="0" smtClean="0"/>
              <a:t>w k.k./ </a:t>
            </a:r>
            <a:r>
              <a:rPr lang="pl-PL" dirty="0" err="1" smtClean="0"/>
              <a:t>k.w</a:t>
            </a:r>
            <a:r>
              <a:rPr lang="pl-PL" dirty="0" smtClean="0"/>
              <a:t>. </a:t>
            </a:r>
            <a:r>
              <a:rPr lang="pl-PL" dirty="0"/>
              <a:t>lub przepis zamieszczony w innej ustawie.</a:t>
            </a:r>
          </a:p>
          <a:p>
            <a:pPr marL="64008" indent="0">
              <a:buNone/>
            </a:pPr>
            <a:endParaRPr lang="pl-PL" dirty="0"/>
          </a:p>
        </p:txBody>
      </p:sp>
    </p:spTree>
    <p:extLst>
      <p:ext uri="{BB962C8B-B14F-4D97-AF65-F5344CB8AC3E}">
        <p14:creationId xmlns:p14="http://schemas.microsoft.com/office/powerpoint/2010/main" val="753968219"/>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267494"/>
            <a:ext cx="9036496" cy="1399032"/>
          </a:xfrm>
        </p:spPr>
        <p:txBody>
          <a:bodyPr>
            <a:normAutofit/>
          </a:bodyPr>
          <a:lstStyle/>
          <a:p>
            <a:r>
              <a:rPr lang="pl-PL" sz="3200" dirty="0">
                <a:effectLst/>
              </a:rPr>
              <a:t>2. NULLUM CRIMEN SINE PERICULO SOCIALI </a:t>
            </a:r>
            <a:endParaRPr lang="pl-PL" sz="3200" dirty="0"/>
          </a:p>
        </p:txBody>
      </p:sp>
      <p:sp>
        <p:nvSpPr>
          <p:cNvPr id="3" name="Symbol zastępczy zawartości 2"/>
          <p:cNvSpPr>
            <a:spLocks noGrp="1"/>
          </p:cNvSpPr>
          <p:nvPr>
            <p:ph idx="1"/>
          </p:nvPr>
        </p:nvSpPr>
        <p:spPr>
          <a:xfrm>
            <a:off x="457200" y="1556792"/>
            <a:ext cx="8219256" cy="4898016"/>
          </a:xfrm>
        </p:spPr>
        <p:txBody>
          <a:bodyPr>
            <a:normAutofit/>
          </a:bodyPr>
          <a:lstStyle/>
          <a:p>
            <a:pPr marL="0" indent="0" algn="just">
              <a:buNone/>
            </a:pPr>
            <a:r>
              <a:rPr lang="pl-PL" sz="2200" dirty="0"/>
              <a:t>N</a:t>
            </a:r>
            <a:r>
              <a:rPr lang="pl-PL" sz="2200" dirty="0" smtClean="0"/>
              <a:t>ie </a:t>
            </a:r>
            <a:r>
              <a:rPr lang="pl-PL" sz="2200" dirty="0"/>
              <a:t>ma przestępstwa bez społecznej szkodliwości czynu popełnionego przez </a:t>
            </a:r>
            <a:r>
              <a:rPr lang="pl-PL" sz="2200" dirty="0" smtClean="0"/>
              <a:t>sprawcę. To samo dotyczy wykroczenia.</a:t>
            </a:r>
            <a:endParaRPr lang="pl-PL" sz="2200" dirty="0"/>
          </a:p>
          <a:p>
            <a:pPr marL="64008" indent="0" algn="just">
              <a:buNone/>
            </a:pPr>
            <a:endParaRPr lang="pl-PL" sz="2200" dirty="0"/>
          </a:p>
          <a:p>
            <a:pPr marL="0" indent="0" algn="just">
              <a:buNone/>
            </a:pPr>
            <a:r>
              <a:rPr lang="pl-PL" sz="2200" b="1" dirty="0"/>
              <a:t>Społeczna szkodliwość</a:t>
            </a:r>
            <a:r>
              <a:rPr lang="pl-PL" sz="2200" dirty="0"/>
              <a:t> – jest cechą materialną </a:t>
            </a:r>
            <a:r>
              <a:rPr lang="pl-PL" sz="2200" dirty="0" smtClean="0"/>
              <a:t>przestępstwa. </a:t>
            </a:r>
            <a:r>
              <a:rPr lang="pl-PL" sz="2200" dirty="0"/>
              <a:t>Samo bowiem naruszenie zakazu przy jednoczesnym stwierdzeniu braku społecznej szkodliwości czynu nie może stanowić podstawy odpowiedzialności </a:t>
            </a:r>
            <a:r>
              <a:rPr lang="pl-PL" sz="2200" dirty="0" smtClean="0"/>
              <a:t>karnej. Jeżeli </a:t>
            </a:r>
            <a:r>
              <a:rPr lang="pl-PL" sz="2200" dirty="0"/>
              <a:t>zostanie w toku postępowania stwierdzony </a:t>
            </a:r>
            <a:r>
              <a:rPr lang="pl-PL" sz="2200" dirty="0" smtClean="0"/>
              <a:t>znikomy stopień społecznej </a:t>
            </a:r>
            <a:r>
              <a:rPr lang="pl-PL" sz="2200" dirty="0"/>
              <a:t>szkodliwości czynu, przekreśla to </a:t>
            </a:r>
            <a:r>
              <a:rPr lang="pl-PL" sz="2200" dirty="0" smtClean="0"/>
              <a:t>byt przestępstwa. </a:t>
            </a:r>
            <a:r>
              <a:rPr lang="pl-PL" sz="2100" dirty="0"/>
              <a:t>C</a:t>
            </a:r>
            <a:r>
              <a:rPr lang="pl-PL" sz="2100" dirty="0" smtClean="0"/>
              <a:t>zyn wyczerpujący znamiona wykroczenia o </a:t>
            </a:r>
            <a:r>
              <a:rPr lang="pl-PL" sz="2100" dirty="0" err="1" smtClean="0"/>
              <a:t>subminimalnym</a:t>
            </a:r>
            <a:r>
              <a:rPr lang="pl-PL" sz="2100" dirty="0" smtClean="0"/>
              <a:t> stopniu społecznej szkodliwości nie traci natomiast cech wykroczenia. Ustalenie, że stopień społecznej szkodliwości wykroczenia jest znikomy rzutuje co najwyżej na rodzaj i rozmiar reakcji organu orzekającego w stosunku do obwinionego. Tylko całkowity brak społecznej szkodliwości czynu, przekreśla byt wykroczenia.</a:t>
            </a:r>
          </a:p>
          <a:p>
            <a:pPr algn="just"/>
            <a:endParaRPr lang="pl-PL" sz="2100" dirty="0" smtClean="0"/>
          </a:p>
          <a:p>
            <a:endParaRPr lang="pl-PL" dirty="0"/>
          </a:p>
        </p:txBody>
      </p:sp>
    </p:spTree>
    <p:extLst>
      <p:ext uri="{BB962C8B-B14F-4D97-AF65-F5344CB8AC3E}">
        <p14:creationId xmlns:p14="http://schemas.microsoft.com/office/powerpoint/2010/main" val="1725553843"/>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effectLst/>
              </a:rPr>
              <a:t>3. NULLA POENA SINE LEGE </a:t>
            </a:r>
            <a:endParaRPr lang="pl-PL" dirty="0"/>
          </a:p>
        </p:txBody>
      </p:sp>
      <p:sp>
        <p:nvSpPr>
          <p:cNvPr id="3" name="Symbol zastępczy zawartości 2"/>
          <p:cNvSpPr>
            <a:spLocks noGrp="1"/>
          </p:cNvSpPr>
          <p:nvPr>
            <p:ph idx="1"/>
          </p:nvPr>
        </p:nvSpPr>
        <p:spPr/>
        <p:txBody>
          <a:bodyPr>
            <a:normAutofit/>
          </a:bodyPr>
          <a:lstStyle/>
          <a:p>
            <a:pPr marL="0" indent="0">
              <a:buNone/>
            </a:pPr>
            <a:r>
              <a:rPr lang="pl-PL" sz="2000" dirty="0"/>
              <a:t>N</a:t>
            </a:r>
            <a:r>
              <a:rPr lang="pl-PL" sz="2000" dirty="0" smtClean="0"/>
              <a:t>ie </a:t>
            </a:r>
            <a:r>
              <a:rPr lang="pl-PL" sz="2000" dirty="0"/>
              <a:t>ma kary bez </a:t>
            </a:r>
            <a:r>
              <a:rPr lang="pl-PL" sz="2000" dirty="0" smtClean="0"/>
              <a:t>ustawy</a:t>
            </a:r>
            <a:endParaRPr lang="pl-PL" sz="2000" dirty="0"/>
          </a:p>
          <a:p>
            <a:pPr marL="0" indent="0">
              <a:buNone/>
            </a:pPr>
            <a:endParaRPr lang="pl-PL" sz="2000" dirty="0" smtClean="0"/>
          </a:p>
          <a:p>
            <a:pPr marL="0" indent="0">
              <a:buNone/>
            </a:pPr>
            <a:r>
              <a:rPr lang="pl-PL" sz="2000" dirty="0" smtClean="0"/>
              <a:t>Zagrożenie </a:t>
            </a:r>
            <a:r>
              <a:rPr lang="pl-PL" sz="2000" dirty="0"/>
              <a:t>karą musi być ustawowo określone (sankcje względnie oznaczone). A sąd może wymierzyć tylko karę znaną ustawie i tylko w granicach przez ustawę </a:t>
            </a:r>
            <a:r>
              <a:rPr lang="pl-PL" sz="2000" dirty="0" smtClean="0"/>
              <a:t>wyznaczonych.</a:t>
            </a:r>
          </a:p>
          <a:p>
            <a:pPr marL="0" indent="0">
              <a:buNone/>
            </a:pPr>
            <a:endParaRPr lang="pl-PL" sz="2000" dirty="0" smtClean="0"/>
          </a:p>
          <a:p>
            <a:pPr marL="0" indent="0">
              <a:buNone/>
            </a:pPr>
            <a:r>
              <a:rPr lang="pl-PL" sz="2000" dirty="0" smtClean="0"/>
              <a:t>Czyn </a:t>
            </a:r>
            <a:r>
              <a:rPr lang="pl-PL" sz="2000" dirty="0"/>
              <a:t>nie jest karalny, jeśli nie istnieje norma prawna ustanawiająca sankcję za ten czyn. Co więcej, niedopuszczalne jest wymierzenie sprawcy kary, której za popełniony przez niego czyn ustawa nie przewiduje. </a:t>
            </a:r>
            <a:endParaRPr lang="pl-PL" sz="2000" dirty="0" smtClean="0"/>
          </a:p>
          <a:p>
            <a:pPr marL="0" indent="0">
              <a:buNone/>
            </a:pPr>
            <a:endParaRPr lang="pl-PL" sz="2000" dirty="0" smtClean="0"/>
          </a:p>
          <a:p>
            <a:pPr marL="0" indent="0">
              <a:buNone/>
            </a:pPr>
            <a:r>
              <a:rPr lang="pl-PL" sz="2000" dirty="0" smtClean="0"/>
              <a:t>Nie </a:t>
            </a:r>
            <a:r>
              <a:rPr lang="pl-PL" sz="2000" dirty="0"/>
              <a:t>tylko zatem sam czyn musi być określony w ustawie (</a:t>
            </a:r>
            <a:r>
              <a:rPr lang="pl-PL" sz="2000" i="1" dirty="0" err="1"/>
              <a:t>nullum</a:t>
            </a:r>
            <a:r>
              <a:rPr lang="pl-PL" sz="2000" i="1" dirty="0"/>
              <a:t> </a:t>
            </a:r>
            <a:r>
              <a:rPr lang="pl-PL" sz="2000" i="1" dirty="0" err="1"/>
              <a:t>crimen</a:t>
            </a:r>
            <a:r>
              <a:rPr lang="pl-PL" sz="2000" i="1" dirty="0"/>
              <a:t> sine lege</a:t>
            </a:r>
            <a:r>
              <a:rPr lang="pl-PL" sz="2000" dirty="0"/>
              <a:t>), lecz również kara przewidziana za ten czyn.</a:t>
            </a:r>
          </a:p>
          <a:p>
            <a:endParaRPr lang="pl-PL" dirty="0"/>
          </a:p>
        </p:txBody>
      </p:sp>
    </p:spTree>
    <p:extLst>
      <p:ext uri="{BB962C8B-B14F-4D97-AF65-F5344CB8AC3E}">
        <p14:creationId xmlns:p14="http://schemas.microsoft.com/office/powerpoint/2010/main" val="3176673564"/>
      </p:ext>
    </p:extLst>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1520" y="267494"/>
            <a:ext cx="8712968" cy="1399032"/>
          </a:xfrm>
        </p:spPr>
        <p:txBody>
          <a:bodyPr/>
          <a:lstStyle/>
          <a:p>
            <a:r>
              <a:rPr lang="pl-PL" dirty="0">
                <a:effectLst/>
              </a:rPr>
              <a:t>4. NULLUM CRIMEN SINE CULPA </a:t>
            </a:r>
            <a:endParaRPr lang="pl-PL" dirty="0"/>
          </a:p>
        </p:txBody>
      </p:sp>
      <p:sp>
        <p:nvSpPr>
          <p:cNvPr id="3" name="Symbol zastępczy zawartości 2"/>
          <p:cNvSpPr>
            <a:spLocks noGrp="1"/>
          </p:cNvSpPr>
          <p:nvPr>
            <p:ph idx="1"/>
          </p:nvPr>
        </p:nvSpPr>
        <p:spPr/>
        <p:txBody>
          <a:bodyPr>
            <a:normAutofit/>
          </a:bodyPr>
          <a:lstStyle/>
          <a:p>
            <a:pPr marL="0" indent="0">
              <a:buNone/>
            </a:pPr>
            <a:r>
              <a:rPr lang="pl-PL" sz="2000" dirty="0"/>
              <a:t>N</a:t>
            </a:r>
            <a:r>
              <a:rPr lang="pl-PL" sz="2000" dirty="0" smtClean="0"/>
              <a:t>ie </a:t>
            </a:r>
            <a:r>
              <a:rPr lang="pl-PL" sz="2000" dirty="0"/>
              <a:t>ma </a:t>
            </a:r>
            <a:r>
              <a:rPr lang="pl-PL" sz="2000" dirty="0" smtClean="0"/>
              <a:t>przestępstwa/wykroczenia </a:t>
            </a:r>
            <a:r>
              <a:rPr lang="pl-PL" sz="2000" dirty="0"/>
              <a:t>bez winy lub szerzej – nie ma odpowiedzialności karnej bez winy.</a:t>
            </a:r>
          </a:p>
          <a:p>
            <a:endParaRPr lang="pl-PL" sz="2000" dirty="0" smtClean="0"/>
          </a:p>
          <a:p>
            <a:pPr marL="0" indent="0">
              <a:buNone/>
            </a:pPr>
            <a:r>
              <a:rPr lang="pl-PL" sz="2000" dirty="0" smtClean="0"/>
              <a:t>Zgodnie </a:t>
            </a:r>
            <a:r>
              <a:rPr lang="pl-PL" sz="2000" dirty="0"/>
              <a:t>z obowiązującym Kodeksem karnym z 1997 roku </a:t>
            </a:r>
            <a:r>
              <a:rPr lang="pl-PL" sz="2000" dirty="0" smtClean="0"/>
              <a:t>(oraz Kodeksem wykroczeń z 1971 r.) jedną </a:t>
            </a:r>
            <a:r>
              <a:rPr lang="pl-PL" sz="2000" dirty="0"/>
              <a:t>z przesłanek odpowiedzialności sprawcy czynu zabronionego jest możliwość przypisania mu winy w czasie popełnienia tegoż czynu. Jeżeli zatem jego zachowanie było niezawinione, nie popełnia </a:t>
            </a:r>
            <a:r>
              <a:rPr lang="pl-PL" sz="2000" dirty="0" smtClean="0"/>
              <a:t>przestępstwa/wykroczenia </a:t>
            </a:r>
            <a:r>
              <a:rPr lang="pl-PL" sz="2000" dirty="0"/>
              <a:t>(art.1 </a:t>
            </a:r>
            <a:r>
              <a:rPr lang="pl-PL" sz="2000" dirty="0" smtClean="0"/>
              <a:t>§ 3 k.k./art. 1 § 2 </a:t>
            </a:r>
            <a:r>
              <a:rPr lang="pl-PL" sz="2000" dirty="0" err="1" smtClean="0"/>
              <a:t>k.w</a:t>
            </a:r>
            <a:r>
              <a:rPr lang="pl-PL" sz="2000" dirty="0" smtClean="0"/>
              <a:t>. ).</a:t>
            </a:r>
            <a:endParaRPr lang="pl-PL" sz="2000" dirty="0"/>
          </a:p>
          <a:p>
            <a:pPr>
              <a:buNone/>
            </a:pPr>
            <a:endParaRPr lang="pl-PL" sz="2000" dirty="0"/>
          </a:p>
          <a:p>
            <a:pPr marL="0" indent="0">
              <a:buNone/>
            </a:pPr>
            <a:r>
              <a:rPr lang="pl-PL" sz="2000" dirty="0" smtClean="0"/>
              <a:t>Wina </a:t>
            </a:r>
            <a:r>
              <a:rPr lang="pl-PL" sz="2000" dirty="0"/>
              <a:t>musi być </a:t>
            </a:r>
            <a:r>
              <a:rPr lang="pl-PL" sz="2000" dirty="0" smtClean="0"/>
              <a:t>samodzielnie </a:t>
            </a:r>
            <a:r>
              <a:rPr lang="pl-PL" sz="2000" dirty="0"/>
              <a:t>ustalonym w postępowaniu karnym elementem przestępstwa.</a:t>
            </a:r>
          </a:p>
          <a:p>
            <a:pPr>
              <a:buNone/>
            </a:pPr>
            <a:endParaRPr lang="pl-PL" dirty="0"/>
          </a:p>
        </p:txBody>
      </p:sp>
    </p:spTree>
    <p:extLst>
      <p:ext uri="{BB962C8B-B14F-4D97-AF65-F5344CB8AC3E}">
        <p14:creationId xmlns:p14="http://schemas.microsoft.com/office/powerpoint/2010/main" val="4010166274"/>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effectLst/>
              </a:rPr>
              <a:t>5. LEX </a:t>
            </a:r>
            <a:r>
              <a:rPr lang="pl-PL" dirty="0">
                <a:effectLst/>
              </a:rPr>
              <a:t>CRIMINALIS RETRO NON AGIT</a:t>
            </a:r>
            <a:endParaRPr lang="pl-PL" dirty="0"/>
          </a:p>
        </p:txBody>
      </p:sp>
      <p:sp>
        <p:nvSpPr>
          <p:cNvPr id="3" name="Symbol zastępczy zawartości 2"/>
          <p:cNvSpPr>
            <a:spLocks noGrp="1"/>
          </p:cNvSpPr>
          <p:nvPr>
            <p:ph idx="1"/>
          </p:nvPr>
        </p:nvSpPr>
        <p:spPr>
          <a:xfrm>
            <a:off x="457200" y="1882808"/>
            <a:ext cx="8229600" cy="3274384"/>
          </a:xfrm>
        </p:spPr>
        <p:txBody>
          <a:bodyPr>
            <a:normAutofit fontScale="70000" lnSpcReduction="20000"/>
          </a:bodyPr>
          <a:lstStyle/>
          <a:p>
            <a:pPr marL="0" indent="0">
              <a:buNone/>
            </a:pPr>
            <a:r>
              <a:rPr lang="pl-PL" dirty="0"/>
              <a:t>Zgodnie z art. 1 k.k., odpowiedzialności karnej podlega ten tylko, kto dopuszcza się czynu zabronionego przez ustawę karną obowiązującą w czasie jego popełnienia. W ten sposób kodeks wyraża fundamentalną zasadę prawa karnego, którą jest LEX CRIMINALIS RETRO NON AGIT (co oznacza, że </a:t>
            </a:r>
            <a:r>
              <a:rPr lang="pl-PL" u="sng" dirty="0"/>
              <a:t>ustawa karna nie działa wstecz</a:t>
            </a:r>
            <a:r>
              <a:rPr lang="pl-PL" dirty="0"/>
              <a:t>, nikt nie może być pociągnięty do odpowiedzialności za czyn, który nie był zabroniony przez ustawę w czasie jego popełnienia.)</a:t>
            </a:r>
          </a:p>
          <a:p>
            <a:pPr marL="64008" indent="0">
              <a:buNone/>
            </a:pPr>
            <a:endParaRPr lang="pl-PL" dirty="0"/>
          </a:p>
          <a:p>
            <a:pPr marL="0" indent="0">
              <a:buNone/>
            </a:pPr>
            <a:r>
              <a:rPr lang="pl-PL" dirty="0"/>
              <a:t>Zasada ta jest wyrażona w art. 42 ust. 1 Konstytucji RP z 1997 r.</a:t>
            </a:r>
          </a:p>
          <a:p>
            <a:endParaRPr lang="pl-PL" dirty="0"/>
          </a:p>
        </p:txBody>
      </p:sp>
    </p:spTree>
    <p:extLst>
      <p:ext uri="{BB962C8B-B14F-4D97-AF65-F5344CB8AC3E}">
        <p14:creationId xmlns:p14="http://schemas.microsoft.com/office/powerpoint/2010/main" val="1819021809"/>
      </p:ext>
    </p:extLst>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Art. 42 Konstytucji RP</a:t>
            </a:r>
            <a:endParaRPr lang="pl-PL" dirty="0"/>
          </a:p>
        </p:txBody>
      </p:sp>
      <p:sp>
        <p:nvSpPr>
          <p:cNvPr id="3" name="Symbol zastępczy zawartości 2"/>
          <p:cNvSpPr>
            <a:spLocks noGrp="1"/>
          </p:cNvSpPr>
          <p:nvPr>
            <p:ph idx="1"/>
          </p:nvPr>
        </p:nvSpPr>
        <p:spPr>
          <a:xfrm>
            <a:off x="457200" y="1882808"/>
            <a:ext cx="8229600" cy="5146592"/>
          </a:xfrm>
        </p:spPr>
        <p:txBody>
          <a:bodyPr>
            <a:normAutofit fontScale="77500" lnSpcReduction="20000"/>
          </a:bodyPr>
          <a:lstStyle/>
          <a:p>
            <a:pPr marL="64008" indent="0">
              <a:buNone/>
            </a:pPr>
            <a:endParaRPr lang="pl-PL" dirty="0"/>
          </a:p>
          <a:p>
            <a:pPr marL="0" lvl="0" indent="0">
              <a:buNone/>
            </a:pPr>
            <a:r>
              <a:rPr lang="pl-PL" dirty="0"/>
              <a:t>Odpowiedzialności karnej podlega ten tylko, kto dopuścił się </a:t>
            </a:r>
            <a:r>
              <a:rPr lang="pl-PL" dirty="0">
                <a:solidFill>
                  <a:srgbClr val="C00000"/>
                </a:solidFill>
              </a:rPr>
              <a:t>czynu zabronionego pod groźbą kary przez ustawę obowiązującą w czasie jego popełnienia</a:t>
            </a:r>
            <a:r>
              <a:rPr lang="pl-PL" dirty="0"/>
              <a:t>. Zasada ta nie stoi na przeszkodzie ukaraniu za czyn, który w czasie jego popełnienia stanowił przestępstwo w myśl prawa międzynarodowego.</a:t>
            </a:r>
          </a:p>
          <a:p>
            <a:pPr marL="0" lvl="0" indent="0">
              <a:buNone/>
            </a:pPr>
            <a:endParaRPr lang="pl-PL" dirty="0" smtClean="0"/>
          </a:p>
          <a:p>
            <a:pPr marL="0" lvl="0" indent="0">
              <a:buNone/>
            </a:pPr>
            <a:r>
              <a:rPr lang="pl-PL" dirty="0" smtClean="0"/>
              <a:t>Każdy</a:t>
            </a:r>
            <a:r>
              <a:rPr lang="pl-PL" dirty="0"/>
              <a:t>, przeciw komu prowadzone jest postępowanie karne, ma </a:t>
            </a:r>
            <a:r>
              <a:rPr lang="pl-PL" dirty="0">
                <a:solidFill>
                  <a:srgbClr val="C00000"/>
                </a:solidFill>
              </a:rPr>
              <a:t>prawo do obrony </a:t>
            </a:r>
            <a:r>
              <a:rPr lang="pl-PL" dirty="0"/>
              <a:t>we wszystkich stadiach postępowania. Może on w szczególności wybrać obrońcę lub na zasadach określonych w ustawie korzystać z obrońcy z urzędu.</a:t>
            </a:r>
          </a:p>
          <a:p>
            <a:pPr marL="0" lvl="0" indent="0">
              <a:buNone/>
            </a:pPr>
            <a:endParaRPr lang="pl-PL" dirty="0" smtClean="0"/>
          </a:p>
          <a:p>
            <a:pPr marL="0" lvl="0" indent="0">
              <a:buNone/>
            </a:pPr>
            <a:r>
              <a:rPr lang="pl-PL" dirty="0" smtClean="0"/>
              <a:t>Każdego </a:t>
            </a:r>
            <a:r>
              <a:rPr lang="pl-PL" dirty="0"/>
              <a:t>uważa się za </a:t>
            </a:r>
            <a:r>
              <a:rPr lang="pl-PL" dirty="0">
                <a:solidFill>
                  <a:srgbClr val="C00000"/>
                </a:solidFill>
              </a:rPr>
              <a:t>niewinnego</a:t>
            </a:r>
            <a:r>
              <a:rPr lang="pl-PL" dirty="0"/>
              <a:t>, dopóki jego wina nie zostanie stwierdzona prawomocnym wyrokiem sądu.</a:t>
            </a:r>
          </a:p>
          <a:p>
            <a:endParaRPr lang="pl-PL" dirty="0"/>
          </a:p>
        </p:txBody>
      </p:sp>
    </p:spTree>
    <p:extLst>
      <p:ext uri="{BB962C8B-B14F-4D97-AF65-F5344CB8AC3E}">
        <p14:creationId xmlns:p14="http://schemas.microsoft.com/office/powerpoint/2010/main" val="1200689387"/>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Zakres </a:t>
            </a:r>
            <a:r>
              <a:rPr lang="pl-PL" dirty="0" smtClean="0"/>
              <a:t>zagadnień</a:t>
            </a:r>
            <a:r>
              <a:rPr lang="pl-PL" dirty="0"/>
              <a:t/>
            </a:r>
            <a:br>
              <a:rPr lang="pl-PL" dirty="0"/>
            </a:br>
            <a:endParaRPr lang="pl-PL" dirty="0"/>
          </a:p>
        </p:txBody>
      </p:sp>
      <p:sp>
        <p:nvSpPr>
          <p:cNvPr id="3" name="Symbol zastępczy zawartości 2"/>
          <p:cNvSpPr>
            <a:spLocks noGrp="1"/>
          </p:cNvSpPr>
          <p:nvPr>
            <p:ph idx="1"/>
          </p:nvPr>
        </p:nvSpPr>
        <p:spPr>
          <a:xfrm>
            <a:off x="609600" y="1124744"/>
            <a:ext cx="7924800" cy="4590256"/>
          </a:xfrm>
        </p:spPr>
        <p:txBody>
          <a:bodyPr>
            <a:normAutofit fontScale="92500" lnSpcReduction="20000"/>
          </a:bodyPr>
          <a:lstStyle/>
          <a:p>
            <a:pPr lvl="0"/>
            <a:r>
              <a:rPr lang="pl-PL" dirty="0"/>
              <a:t>Prawo </a:t>
            </a:r>
            <a:r>
              <a:rPr lang="pl-PL" dirty="0" smtClean="0"/>
              <a:t>karne oraz prawo wykroczeń </a:t>
            </a:r>
            <a:r>
              <a:rPr lang="pl-PL" dirty="0"/>
              <a:t>w ogólnej strukturze prawa</a:t>
            </a:r>
          </a:p>
          <a:p>
            <a:pPr lvl="0"/>
            <a:r>
              <a:rPr lang="pl-PL" dirty="0"/>
              <a:t>Zasady obowiązywania przepisów prawa </a:t>
            </a:r>
            <a:r>
              <a:rPr lang="pl-PL" dirty="0" smtClean="0"/>
              <a:t>karnego/prawa wykroczeń</a:t>
            </a:r>
            <a:endParaRPr lang="pl-PL" dirty="0"/>
          </a:p>
          <a:p>
            <a:pPr lvl="0"/>
            <a:r>
              <a:rPr lang="pl-PL" dirty="0"/>
              <a:t>Istota </a:t>
            </a:r>
            <a:r>
              <a:rPr lang="pl-PL" dirty="0" smtClean="0"/>
              <a:t>przestępstwa i wykroczenia</a:t>
            </a:r>
            <a:endParaRPr lang="pl-PL" dirty="0"/>
          </a:p>
          <a:p>
            <a:pPr lvl="0"/>
            <a:r>
              <a:rPr lang="pl-PL" dirty="0"/>
              <a:t>Wyłączenie bezprawności czynu</a:t>
            </a:r>
          </a:p>
          <a:p>
            <a:pPr lvl="0"/>
            <a:r>
              <a:rPr lang="pl-PL" dirty="0"/>
              <a:t>Zasady odpowiedzialności podmiotowej</a:t>
            </a:r>
          </a:p>
          <a:p>
            <a:pPr lvl="0"/>
            <a:r>
              <a:rPr lang="pl-PL" dirty="0"/>
              <a:t>Etapy i formy stadialne </a:t>
            </a:r>
            <a:r>
              <a:rPr lang="pl-PL" dirty="0" smtClean="0"/>
              <a:t>przestępstw/wykroczeń</a:t>
            </a:r>
            <a:endParaRPr lang="pl-PL" dirty="0"/>
          </a:p>
          <a:p>
            <a:pPr lvl="0"/>
            <a:r>
              <a:rPr lang="pl-PL" dirty="0"/>
              <a:t>Ocena jedności i wielości </a:t>
            </a:r>
            <a:r>
              <a:rPr lang="pl-PL" dirty="0" smtClean="0"/>
              <a:t>przestępstw/ wykroczeń</a:t>
            </a:r>
            <a:endParaRPr lang="pl-PL" dirty="0"/>
          </a:p>
          <a:p>
            <a:pPr lvl="0"/>
            <a:endParaRPr lang="pl-PL" dirty="0"/>
          </a:p>
          <a:p>
            <a:endParaRPr lang="pl-PL" dirty="0"/>
          </a:p>
        </p:txBody>
      </p:sp>
    </p:spTree>
    <p:extLst>
      <p:ext uri="{BB962C8B-B14F-4D97-AF65-F5344CB8AC3E}">
        <p14:creationId xmlns:p14="http://schemas.microsoft.com/office/powerpoint/2010/main" val="2086528068"/>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1520" y="267494"/>
            <a:ext cx="8640960" cy="1399032"/>
          </a:xfrm>
        </p:spPr>
        <p:txBody>
          <a:bodyPr/>
          <a:lstStyle/>
          <a:p>
            <a:r>
              <a:rPr lang="pl-PL" dirty="0" smtClean="0"/>
              <a:t>6. LEX CRIMINALIS RETRO AGIT</a:t>
            </a:r>
            <a:endParaRPr lang="pl-PL" dirty="0"/>
          </a:p>
        </p:txBody>
      </p:sp>
      <p:sp>
        <p:nvSpPr>
          <p:cNvPr id="3" name="Symbol zastępczy zawartości 2"/>
          <p:cNvSpPr>
            <a:spLocks noGrp="1"/>
          </p:cNvSpPr>
          <p:nvPr>
            <p:ph idx="1"/>
          </p:nvPr>
        </p:nvSpPr>
        <p:spPr/>
        <p:txBody>
          <a:bodyPr>
            <a:normAutofit/>
          </a:bodyPr>
          <a:lstStyle/>
          <a:p>
            <a:pPr marL="64008" indent="0">
              <a:buNone/>
            </a:pPr>
            <a:r>
              <a:rPr lang="pl-PL" sz="2000" dirty="0" smtClean="0"/>
              <a:t>Ustawę </a:t>
            </a:r>
            <a:r>
              <a:rPr lang="pl-PL" sz="2000" dirty="0"/>
              <a:t>czasu orzekania, a więc ustawę starą stosuje się do czynów popełnionych przed datą jej wejścia w życie. Według tej zasady ustawę nową czyli ustawę czasu orzekania stosuje się gdy:</a:t>
            </a:r>
          </a:p>
          <a:p>
            <a:pPr lvl="1"/>
            <a:r>
              <a:rPr lang="pl-PL" sz="2000" dirty="0"/>
              <a:t>nie zmienia ona niczego w sytuacji prawnej sprawcy</a:t>
            </a:r>
          </a:p>
          <a:p>
            <a:pPr lvl="1"/>
            <a:r>
              <a:rPr lang="pl-PL" sz="2000" dirty="0"/>
              <a:t>gdy jest ona względniejsza dla sprawcy</a:t>
            </a:r>
          </a:p>
          <a:p>
            <a:pPr lvl="1"/>
            <a:r>
              <a:rPr lang="pl-PL" sz="2000" dirty="0"/>
              <a:t>gdy znosi ona odpowiedzialność za dany czyn, a więc wprowadza depenalizację</a:t>
            </a:r>
          </a:p>
          <a:p>
            <a:endParaRPr lang="pl-PL" sz="2000" dirty="0"/>
          </a:p>
        </p:txBody>
      </p:sp>
    </p:spTree>
    <p:extLst>
      <p:ext uri="{BB962C8B-B14F-4D97-AF65-F5344CB8AC3E}">
        <p14:creationId xmlns:p14="http://schemas.microsoft.com/office/powerpoint/2010/main" val="2726700713"/>
      </p:ext>
    </p:extLst>
  </p:cSld>
  <p:clrMapOvr>
    <a:masterClrMapping/>
  </p:clrMapOvr>
  <p:transition spd="slow">
    <p:push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Zasady obowiązywania ustawy karnej oraz wykroczeniowej </a:t>
            </a:r>
            <a:endParaRPr lang="pl-PL" dirty="0"/>
          </a:p>
        </p:txBody>
      </p:sp>
      <p:sp>
        <p:nvSpPr>
          <p:cNvPr id="3" name="Symbol zastępczy zawartości 2"/>
          <p:cNvSpPr>
            <a:spLocks noGrp="1"/>
          </p:cNvSpPr>
          <p:nvPr>
            <p:ph idx="1"/>
          </p:nvPr>
        </p:nvSpPr>
        <p:spPr/>
        <p:txBody>
          <a:bodyPr>
            <a:normAutofit/>
          </a:bodyPr>
          <a:lstStyle/>
          <a:p>
            <a:pPr marL="0" indent="0">
              <a:buNone/>
            </a:pPr>
            <a:endParaRPr lang="pl-PL" dirty="0" smtClean="0"/>
          </a:p>
          <a:p>
            <a:pPr marL="0" indent="0">
              <a:buNone/>
            </a:pPr>
            <a:r>
              <a:rPr lang="pl-PL" dirty="0" smtClean="0"/>
              <a:t>1. obowiązywanie ustawy w czasie (temporalne)</a:t>
            </a:r>
          </a:p>
          <a:p>
            <a:pPr marL="0" indent="0">
              <a:buNone/>
            </a:pPr>
            <a:r>
              <a:rPr lang="pl-PL" dirty="0" smtClean="0"/>
              <a:t>2. obowiązywanie ustawy co do miejsca (przestrzenne)</a:t>
            </a:r>
          </a:p>
          <a:p>
            <a:pPr marL="0" indent="0">
              <a:buNone/>
            </a:pPr>
            <a:r>
              <a:rPr lang="pl-PL" dirty="0" smtClean="0"/>
              <a:t>3. obowiązywanie ustawy co do osób </a:t>
            </a:r>
            <a:endParaRPr lang="pl-PL" dirty="0"/>
          </a:p>
        </p:txBody>
      </p:sp>
    </p:spTree>
    <p:extLst>
      <p:ext uri="{BB962C8B-B14F-4D97-AF65-F5344CB8AC3E}">
        <p14:creationId xmlns:p14="http://schemas.microsoft.com/office/powerpoint/2010/main" val="1628757477"/>
      </p:ext>
    </p:extLst>
  </p:cSld>
  <p:clrMapOvr>
    <a:masterClrMapping/>
  </p:clrMapOvr>
  <p:transition spd="slow">
    <p:push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67494"/>
            <a:ext cx="8229600" cy="1721346"/>
          </a:xfrm>
        </p:spPr>
        <p:txBody>
          <a:bodyPr>
            <a:normAutofit/>
          </a:bodyPr>
          <a:lstStyle/>
          <a:p>
            <a:r>
              <a:rPr lang="pl-PL" sz="4000" dirty="0" smtClean="0"/>
              <a:t>Kolizja ustaw karnych w czasie</a:t>
            </a:r>
            <a:br>
              <a:rPr lang="pl-PL" sz="4000" dirty="0" smtClean="0"/>
            </a:br>
            <a:r>
              <a:rPr lang="pl-PL" sz="2200" dirty="0" smtClean="0">
                <a:solidFill>
                  <a:schemeClr val="tx1"/>
                </a:solidFill>
                <a:effectLst>
                  <a:outerShdw blurRad="38100" dist="38100" dir="2700000" algn="tl">
                    <a:srgbClr val="000000">
                      <a:alpha val="43137"/>
                    </a:srgbClr>
                  </a:outerShdw>
                </a:effectLst>
              </a:rPr>
              <a:t>zachodzi wówczas, gdy w czasie orzekania obowiązuje ustawa inna niż w czasie popełnienia przestępstwa</a:t>
            </a:r>
            <a:endParaRPr lang="pl-PL" sz="2200" dirty="0">
              <a:solidFill>
                <a:schemeClr val="tx1"/>
              </a:solidFill>
              <a:effectLst/>
            </a:endParaRPr>
          </a:p>
        </p:txBody>
      </p:sp>
      <p:sp>
        <p:nvSpPr>
          <p:cNvPr id="3" name="Symbol zastępczy zawartości 2"/>
          <p:cNvSpPr>
            <a:spLocks noGrp="1"/>
          </p:cNvSpPr>
          <p:nvPr>
            <p:ph idx="1"/>
          </p:nvPr>
        </p:nvSpPr>
        <p:spPr>
          <a:xfrm>
            <a:off x="457200" y="2348880"/>
            <a:ext cx="8219256" cy="4105928"/>
          </a:xfrm>
        </p:spPr>
        <p:txBody>
          <a:bodyPr>
            <a:normAutofit fontScale="77500" lnSpcReduction="20000"/>
          </a:bodyPr>
          <a:lstStyle/>
          <a:p>
            <a:pPr marL="64008" indent="0">
              <a:buNone/>
            </a:pPr>
            <a:r>
              <a:rPr lang="pl-PL" b="1" dirty="0" smtClean="0"/>
              <a:t>Art</a:t>
            </a:r>
            <a:r>
              <a:rPr lang="pl-PL" b="1" dirty="0"/>
              <a:t>. 4</a:t>
            </a:r>
            <a:r>
              <a:rPr lang="pl-PL" b="1" dirty="0" smtClean="0"/>
              <a:t>. k.k.</a:t>
            </a:r>
            <a:r>
              <a:rPr lang="pl-PL" dirty="0"/>
              <a:t> </a:t>
            </a:r>
            <a:endParaRPr lang="pl-PL" dirty="0" smtClean="0"/>
          </a:p>
          <a:p>
            <a:r>
              <a:rPr lang="pl-PL" i="1" dirty="0" smtClean="0"/>
              <a:t>§</a:t>
            </a:r>
            <a:r>
              <a:rPr lang="pl-PL" i="1" dirty="0"/>
              <a:t> </a:t>
            </a:r>
            <a:r>
              <a:rPr lang="pl-PL" i="1" dirty="0" smtClean="0"/>
              <a:t>1 Jeżeli </a:t>
            </a:r>
            <a:r>
              <a:rPr lang="pl-PL" i="1" dirty="0"/>
              <a:t>w czasie orzekania obowiązuje ustawa inna niż w czasie popełnienia przestępstwa, stosuje się ustawę nową, jednakże należy stosować ustawę obowiązującą poprzednio, jeżeli jest względniejsza dla sprawcy</a:t>
            </a:r>
            <a:r>
              <a:rPr lang="pl-PL" i="1" dirty="0" smtClean="0"/>
              <a:t>.</a:t>
            </a:r>
          </a:p>
          <a:p>
            <a:pPr marL="64008" indent="0">
              <a:buNone/>
            </a:pPr>
            <a:endParaRPr lang="pl-PL" dirty="0"/>
          </a:p>
          <a:p>
            <a:r>
              <a:rPr lang="pl-PL" i="1" dirty="0"/>
              <a:t>§ 2. Jeżeli według nowej ustawy </a:t>
            </a:r>
            <a:r>
              <a:rPr lang="pl-PL" i="1" dirty="0" smtClean="0"/>
              <a:t>za czyn </a:t>
            </a:r>
            <a:r>
              <a:rPr lang="pl-PL" i="1" dirty="0"/>
              <a:t>objęty wyrokiem </a:t>
            </a:r>
            <a:r>
              <a:rPr lang="pl-PL" i="1" dirty="0" smtClean="0"/>
              <a:t>nie można orzec kary w wysokości kary orzeczonej, wymierzoną karę obniża się do wysokości najsurowszej kary możliwej do orzeczenia na podstawie nowej ustawy. </a:t>
            </a:r>
          </a:p>
          <a:p>
            <a:pPr marL="64008" indent="0">
              <a:buNone/>
            </a:pPr>
            <a:endParaRPr lang="pl-PL" dirty="0"/>
          </a:p>
          <a:p>
            <a:endParaRPr lang="pl-PL" dirty="0"/>
          </a:p>
        </p:txBody>
      </p:sp>
    </p:spTree>
    <p:extLst>
      <p:ext uri="{BB962C8B-B14F-4D97-AF65-F5344CB8AC3E}">
        <p14:creationId xmlns:p14="http://schemas.microsoft.com/office/powerpoint/2010/main" val="2341644459"/>
      </p:ext>
    </p:extLst>
  </p:cSld>
  <p:clrMapOvr>
    <a:masterClrMapping/>
  </p:clrMapOvr>
  <p:transition spd="slow">
    <p:push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dirty="0" smtClean="0"/>
              <a:t>Kolizja ustaw karnych w czasie</a:t>
            </a:r>
            <a:endParaRPr lang="pl-PL" sz="4000" dirty="0"/>
          </a:p>
        </p:txBody>
      </p:sp>
      <p:sp>
        <p:nvSpPr>
          <p:cNvPr id="3" name="Symbol zastępczy zawartości 2"/>
          <p:cNvSpPr>
            <a:spLocks noGrp="1"/>
          </p:cNvSpPr>
          <p:nvPr>
            <p:ph idx="1"/>
          </p:nvPr>
        </p:nvSpPr>
        <p:spPr>
          <a:xfrm>
            <a:off x="457200" y="1340768"/>
            <a:ext cx="8219256" cy="5114040"/>
          </a:xfrm>
        </p:spPr>
        <p:txBody>
          <a:bodyPr>
            <a:normAutofit fontScale="85000" lnSpcReduction="20000"/>
          </a:bodyPr>
          <a:lstStyle/>
          <a:p>
            <a:pPr marL="64008" indent="0">
              <a:buNone/>
            </a:pPr>
            <a:endParaRPr lang="pl-PL" b="1" i="1" dirty="0" smtClean="0"/>
          </a:p>
          <a:p>
            <a:pPr marL="64008" indent="0">
              <a:buNone/>
            </a:pPr>
            <a:r>
              <a:rPr lang="pl-PL" b="1" dirty="0" smtClean="0"/>
              <a:t>Art</a:t>
            </a:r>
            <a:r>
              <a:rPr lang="pl-PL" b="1" dirty="0"/>
              <a:t>. 4</a:t>
            </a:r>
            <a:r>
              <a:rPr lang="pl-PL" b="1" dirty="0" smtClean="0"/>
              <a:t>. k.k.</a:t>
            </a:r>
            <a:r>
              <a:rPr lang="pl-PL" dirty="0"/>
              <a:t> </a:t>
            </a:r>
            <a:endParaRPr lang="pl-PL" dirty="0" smtClean="0"/>
          </a:p>
          <a:p>
            <a:pPr marL="64008" indent="0">
              <a:buNone/>
            </a:pPr>
            <a:endParaRPr lang="pl-PL" dirty="0"/>
          </a:p>
          <a:p>
            <a:r>
              <a:rPr lang="pl-PL" i="1" dirty="0"/>
              <a:t>§ 3. Jeżeli według nowej ustawy czyn objęty wyrokiem nie jest już zagrożony karą pozbawienia wolności, wymierzoną karę pozbawienia wolności podlegającą wykonaniu zamienia się na grzywnę albo karę ograniczenia wolności, przyjmując że jeden miesiąc pozbawienia wolności równa się 60 stawkom dziennym grzywny albo 2 miesiącom ograniczenia </a:t>
            </a:r>
            <a:r>
              <a:rPr lang="pl-PL" i="1" dirty="0" smtClean="0"/>
              <a:t>wolności.</a:t>
            </a:r>
          </a:p>
          <a:p>
            <a:r>
              <a:rPr lang="pl-PL" i="1" dirty="0" smtClean="0"/>
              <a:t>§ 4. Jeżeli według nowej ustawy czyn objęty wyrokiem nie jest już zabroniony pod groźbą kary, skazanie ulega zatarciu z mocy prawa.</a:t>
            </a:r>
            <a:endParaRPr lang="pl-PL" dirty="0"/>
          </a:p>
          <a:p>
            <a:endParaRPr lang="pl-PL" dirty="0"/>
          </a:p>
        </p:txBody>
      </p:sp>
    </p:spTree>
    <p:extLst>
      <p:ext uri="{BB962C8B-B14F-4D97-AF65-F5344CB8AC3E}">
        <p14:creationId xmlns:p14="http://schemas.microsoft.com/office/powerpoint/2010/main" val="2341644459"/>
      </p:ext>
    </p:extLst>
  </p:cSld>
  <p:clrMapOvr>
    <a:masterClrMapping/>
  </p:clrMapOvr>
  <p:transition spd="slow">
    <p:push di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692696"/>
            <a:ext cx="8229600" cy="973830"/>
          </a:xfrm>
        </p:spPr>
        <p:txBody>
          <a:bodyPr>
            <a:normAutofit/>
          </a:bodyPr>
          <a:lstStyle/>
          <a:p>
            <a:r>
              <a:rPr lang="pl-PL" sz="4000" dirty="0" smtClean="0"/>
              <a:t>Przepis art. 4 k.k. dotyczy sytuacji:</a:t>
            </a:r>
            <a:endParaRPr lang="pl-PL" sz="4000" dirty="0"/>
          </a:p>
        </p:txBody>
      </p:sp>
      <p:sp>
        <p:nvSpPr>
          <p:cNvPr id="3" name="Symbol zastępczy zawartości 2"/>
          <p:cNvSpPr>
            <a:spLocks noGrp="1"/>
          </p:cNvSpPr>
          <p:nvPr>
            <p:ph idx="1"/>
          </p:nvPr>
        </p:nvSpPr>
        <p:spPr>
          <a:xfrm>
            <a:off x="457200" y="1916832"/>
            <a:ext cx="8229600" cy="4537976"/>
          </a:xfrm>
        </p:spPr>
        <p:txBody>
          <a:bodyPr>
            <a:normAutofit/>
          </a:bodyPr>
          <a:lstStyle/>
          <a:p>
            <a:pPr>
              <a:buNone/>
            </a:pPr>
            <a:endParaRPr lang="pl-PL" sz="2000" i="1" dirty="0" smtClean="0"/>
          </a:p>
          <a:p>
            <a:pPr>
              <a:buNone/>
            </a:pPr>
            <a:r>
              <a:rPr lang="pl-PL" sz="2000" dirty="0" smtClean="0"/>
              <a:t>	1.  gdy zmiana ustawy karnej nastąpiła jeszcze przed prawomocnym osądzeniem sprawcy (</a:t>
            </a:r>
            <a:r>
              <a:rPr lang="pl-PL" sz="2000" i="1" dirty="0" smtClean="0"/>
              <a:t>§ 1)</a:t>
            </a:r>
            <a:endParaRPr lang="pl-PL" sz="2000" dirty="0" smtClean="0"/>
          </a:p>
          <a:p>
            <a:pPr>
              <a:buNone/>
            </a:pPr>
            <a:endParaRPr lang="pl-PL" sz="2000" dirty="0" smtClean="0"/>
          </a:p>
          <a:p>
            <a:pPr>
              <a:buNone/>
            </a:pPr>
            <a:r>
              <a:rPr lang="pl-PL" sz="2000" dirty="0" smtClean="0"/>
              <a:t>	2. gdy zmiana ustawy karnej nastąpiła po prawomocnym skazaniu sprawcy (</a:t>
            </a:r>
            <a:r>
              <a:rPr lang="pl-PL" sz="2000" i="1" dirty="0" smtClean="0"/>
              <a:t>§ 2-4)</a:t>
            </a:r>
            <a:endParaRPr lang="pl-PL" sz="2000" dirty="0"/>
          </a:p>
        </p:txBody>
      </p:sp>
    </p:spTree>
    <p:extLst>
      <p:ext uri="{BB962C8B-B14F-4D97-AF65-F5344CB8AC3E}">
        <p14:creationId xmlns:p14="http://schemas.microsoft.com/office/powerpoint/2010/main" val="110470488"/>
      </p:ext>
    </p:extLst>
  </p:cSld>
  <p:clrMapOvr>
    <a:masterClrMapping/>
  </p:clrMapOvr>
  <p:transition spd="slow">
    <p:push di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dirty="0" smtClean="0"/>
              <a:t>Formy zmiany ustawy karnej :</a:t>
            </a:r>
            <a:endParaRPr lang="pl-PL" sz="4000" dirty="0"/>
          </a:p>
        </p:txBody>
      </p:sp>
      <p:sp>
        <p:nvSpPr>
          <p:cNvPr id="3" name="Symbol zastępczy zawartości 2"/>
          <p:cNvSpPr>
            <a:spLocks noGrp="1"/>
          </p:cNvSpPr>
          <p:nvPr>
            <p:ph idx="1"/>
          </p:nvPr>
        </p:nvSpPr>
        <p:spPr/>
        <p:txBody>
          <a:bodyPr>
            <a:normAutofit/>
          </a:bodyPr>
          <a:lstStyle/>
          <a:p>
            <a:pPr marL="0" indent="0">
              <a:buNone/>
            </a:pPr>
            <a:r>
              <a:rPr lang="pl-PL" sz="2000" dirty="0" smtClean="0"/>
              <a:t>Penalizacja (kryminalizacja) – zmiana polegająca na wprowadzeniu sankcji karnej za kategorie czynów, która nie była dotychczas traktowana jako przestępstwo. </a:t>
            </a:r>
          </a:p>
          <a:p>
            <a:pPr>
              <a:buNone/>
            </a:pPr>
            <a:endParaRPr lang="pl-PL" sz="2000" dirty="0" smtClean="0"/>
          </a:p>
          <a:p>
            <a:pPr marL="0" indent="0">
              <a:buNone/>
            </a:pPr>
            <a:r>
              <a:rPr lang="pl-PL" sz="2000" dirty="0" smtClean="0"/>
              <a:t>Modyfikacja penalizacji zmiana normatywna, która będzie prowadzić jedynie do złagodzeniu lub zaostrzenia sankcji karnej za dany typ zachowań. Może ona nastąpić przez zmianę ustawowego zagrożenia sankcją karną, jak i przez zmianę treści lub zakresu zastosowania ogólnych instytucji wymiaru kary w części ogólnej (np. zmiana długości okresu zatarcia skazania czy przedawnienia wykonania kary).</a:t>
            </a:r>
          </a:p>
        </p:txBody>
      </p:sp>
    </p:spTree>
    <p:extLst>
      <p:ext uri="{BB962C8B-B14F-4D97-AF65-F5344CB8AC3E}">
        <p14:creationId xmlns:p14="http://schemas.microsoft.com/office/powerpoint/2010/main" val="110470488"/>
      </p:ext>
    </p:extLst>
  </p:cSld>
  <p:clrMapOvr>
    <a:masterClrMapping/>
  </p:clrMapOvr>
  <p:transition spd="slow">
    <p:push di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dirty="0" smtClean="0"/>
              <a:t>Formy zmiany ustawy karnej :</a:t>
            </a:r>
            <a:endParaRPr lang="pl-PL" sz="4000" dirty="0"/>
          </a:p>
        </p:txBody>
      </p:sp>
      <p:sp>
        <p:nvSpPr>
          <p:cNvPr id="3" name="Symbol zastępczy zawartości 2"/>
          <p:cNvSpPr>
            <a:spLocks noGrp="1"/>
          </p:cNvSpPr>
          <p:nvPr>
            <p:ph idx="1"/>
          </p:nvPr>
        </p:nvSpPr>
        <p:spPr>
          <a:xfrm>
            <a:off x="457200" y="1484784"/>
            <a:ext cx="8229600" cy="4970024"/>
          </a:xfrm>
        </p:spPr>
        <p:txBody>
          <a:bodyPr>
            <a:normAutofit/>
          </a:bodyPr>
          <a:lstStyle/>
          <a:p>
            <a:pPr>
              <a:buNone/>
            </a:pPr>
            <a:endParaRPr lang="pl-PL" sz="2000" i="1" dirty="0" smtClean="0"/>
          </a:p>
          <a:p>
            <a:pPr marL="0" indent="0">
              <a:buNone/>
            </a:pPr>
            <a:r>
              <a:rPr lang="pl-PL" sz="2000" dirty="0" smtClean="0"/>
              <a:t>Depenalizacja (dekryminalizacja) -  wyłączenie pewnej kategorii zachowań z zakresu czynów karalnych jako przestępstwo.</a:t>
            </a:r>
          </a:p>
          <a:p>
            <a:pPr>
              <a:buNone/>
            </a:pPr>
            <a:endParaRPr lang="pl-PL" sz="2000" i="1" dirty="0" smtClean="0"/>
          </a:p>
          <a:p>
            <a:pPr>
              <a:buNone/>
            </a:pPr>
            <a:r>
              <a:rPr lang="pl-PL" sz="2000" dirty="0" smtClean="0">
                <a:solidFill>
                  <a:srgbClr val="C00000"/>
                </a:solidFill>
              </a:rPr>
              <a:t>Depenalizacja całkowita </a:t>
            </a:r>
            <a:r>
              <a:rPr lang="pl-PL" sz="2000" dirty="0" smtClean="0"/>
              <a:t>– rezygnacja z jakiejkolwiek sankcji za daną kategorię zachowań.</a:t>
            </a:r>
          </a:p>
          <a:p>
            <a:pPr>
              <a:buNone/>
            </a:pPr>
            <a:endParaRPr lang="pl-PL" sz="2000" dirty="0" smtClean="0"/>
          </a:p>
          <a:p>
            <a:pPr>
              <a:buNone/>
            </a:pPr>
            <a:r>
              <a:rPr lang="pl-PL" sz="2000" dirty="0" smtClean="0">
                <a:solidFill>
                  <a:srgbClr val="C00000"/>
                </a:solidFill>
              </a:rPr>
              <a:t>Dekryminalizacja częściowa </a:t>
            </a:r>
            <a:r>
              <a:rPr lang="pl-PL" sz="2000" dirty="0" smtClean="0"/>
              <a:t>– przesunięcie danego typu czynów z przestępstw do wykroczeń lub innych kategorii zachowań zagrożonych karą represyjną np. deliktów karnoadministracyjnych</a:t>
            </a:r>
            <a:endParaRPr lang="pl-PL" sz="2000" dirty="0"/>
          </a:p>
        </p:txBody>
      </p:sp>
    </p:spTree>
    <p:extLst>
      <p:ext uri="{BB962C8B-B14F-4D97-AF65-F5344CB8AC3E}">
        <p14:creationId xmlns:p14="http://schemas.microsoft.com/office/powerpoint/2010/main" val="110470488"/>
      </p:ext>
    </p:extLst>
  </p:cSld>
  <p:clrMapOvr>
    <a:masterClrMapping/>
  </p:clrMapOvr>
  <p:transition spd="slow">
    <p:push di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effectLst/>
              </a:rPr>
              <a:t> LEX </a:t>
            </a:r>
            <a:r>
              <a:rPr lang="pl-PL" sz="4000" dirty="0" smtClean="0">
                <a:effectLst/>
              </a:rPr>
              <a:t>RETRO</a:t>
            </a:r>
            <a:r>
              <a:rPr lang="pl-PL" dirty="0" smtClean="0">
                <a:effectLst/>
              </a:rPr>
              <a:t> </a:t>
            </a:r>
            <a:r>
              <a:rPr lang="pl-PL" dirty="0">
                <a:effectLst/>
              </a:rPr>
              <a:t>NON AGIT</a:t>
            </a:r>
            <a:endParaRPr lang="pl-PL" dirty="0"/>
          </a:p>
        </p:txBody>
      </p:sp>
      <p:sp>
        <p:nvSpPr>
          <p:cNvPr id="3" name="Symbol zastępczy zawartości 2"/>
          <p:cNvSpPr>
            <a:spLocks noGrp="1"/>
          </p:cNvSpPr>
          <p:nvPr>
            <p:ph idx="1"/>
          </p:nvPr>
        </p:nvSpPr>
        <p:spPr>
          <a:xfrm>
            <a:off x="457200" y="1882808"/>
            <a:ext cx="8229600" cy="3274384"/>
          </a:xfrm>
        </p:spPr>
        <p:txBody>
          <a:bodyPr>
            <a:normAutofit fontScale="77500" lnSpcReduction="20000"/>
          </a:bodyPr>
          <a:lstStyle/>
          <a:p>
            <a:pPr>
              <a:buNone/>
            </a:pPr>
            <a:r>
              <a:rPr lang="pl-PL" i="1" dirty="0" smtClean="0"/>
              <a:t>	</a:t>
            </a:r>
            <a:r>
              <a:rPr lang="pl-PL" dirty="0" smtClean="0"/>
              <a:t>Kolizja ustaw nie zachodzi, jeżeli jakiś czyn nie był zabroniony w chwili jego popełnienia, a stał się nim dopiero w świetle nowej ustawy. Do takiego przypadku odnosi się bowiem zasada wynikająca z art. 1 k.k. (</a:t>
            </a:r>
            <a:r>
              <a:rPr lang="pl-PL" dirty="0" err="1" smtClean="0"/>
              <a:t>lex</a:t>
            </a:r>
            <a:r>
              <a:rPr lang="pl-PL" dirty="0" smtClean="0"/>
              <a:t> retro non </a:t>
            </a:r>
            <a:r>
              <a:rPr lang="pl-PL" dirty="0" err="1" smtClean="0"/>
              <a:t>agit</a:t>
            </a:r>
            <a:r>
              <a:rPr lang="pl-PL" dirty="0" smtClean="0"/>
              <a:t>), zgodnie z którą odpowiedzialności karnej podlega ten tylko, kto popełnia czyn zabroniony przez ustawę obowiązującą w czasie jego popełnienia. </a:t>
            </a:r>
          </a:p>
          <a:p>
            <a:pPr>
              <a:buNone/>
            </a:pPr>
            <a:r>
              <a:rPr lang="pl-PL" dirty="0" smtClean="0"/>
              <a:t>	Przepis ten wprowadza więc </a:t>
            </a:r>
            <a:r>
              <a:rPr lang="pl-PL" b="1" dirty="0" smtClean="0"/>
              <a:t>zakaz wstecznego działania ustawy penalizującej czyn uprzednio niezakazany. </a:t>
            </a:r>
            <a:endParaRPr lang="pl-PL" dirty="0"/>
          </a:p>
        </p:txBody>
      </p:sp>
    </p:spTree>
    <p:extLst>
      <p:ext uri="{BB962C8B-B14F-4D97-AF65-F5344CB8AC3E}">
        <p14:creationId xmlns:p14="http://schemas.microsoft.com/office/powerpoint/2010/main" val="1819021809"/>
      </p:ext>
    </p:extLst>
  </p:cSld>
  <p:clrMapOvr>
    <a:masterClrMapping/>
  </p:clrMapOvr>
  <p:transition spd="slow">
    <p:push dir="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412776"/>
            <a:ext cx="8147248" cy="5042032"/>
          </a:xfrm>
        </p:spPr>
        <p:txBody>
          <a:bodyPr>
            <a:normAutofit/>
          </a:bodyPr>
          <a:lstStyle/>
          <a:p>
            <a:pPr>
              <a:buNone/>
            </a:pPr>
            <a:r>
              <a:rPr lang="pl-PL" sz="2000" dirty="0" smtClean="0"/>
              <a:t>	</a:t>
            </a:r>
            <a:r>
              <a:rPr lang="pl-PL" sz="2400" dirty="0" smtClean="0"/>
              <a:t>Zaistnienie kolizji ustaw w czasie powoduje konieczność dokonania wyboru między ustawą z czasu popełnienia przestępstwa, ustawą z czasu orzekania i ewentualnie także </a:t>
            </a:r>
            <a:r>
              <a:rPr lang="pl-PL" sz="2400" dirty="0" smtClean="0">
                <a:solidFill>
                  <a:srgbClr val="C00000"/>
                </a:solidFill>
              </a:rPr>
              <a:t>ustawą pośrednią</a:t>
            </a:r>
            <a:r>
              <a:rPr lang="pl-PL" sz="2400" dirty="0" smtClean="0"/>
              <a:t>, czyli taką, która jeszcze nie obowiązywała w czasie popełnienia przestępstwa, choć już nie obowiązuje w czasie orzekania. </a:t>
            </a:r>
            <a:endParaRPr lang="pl-PL" sz="2400" dirty="0"/>
          </a:p>
          <a:p>
            <a:pPr marL="64008" indent="0">
              <a:buNone/>
            </a:pPr>
            <a:endParaRPr lang="pl-PL" sz="2000" dirty="0"/>
          </a:p>
          <a:p>
            <a:pPr marL="64008" indent="0">
              <a:buNone/>
            </a:pPr>
            <a:endParaRPr lang="pl-PL" sz="2000" dirty="0"/>
          </a:p>
          <a:p>
            <a:endParaRPr lang="pl-PL" sz="2000" dirty="0"/>
          </a:p>
        </p:txBody>
      </p:sp>
    </p:spTree>
    <p:extLst>
      <p:ext uri="{BB962C8B-B14F-4D97-AF65-F5344CB8AC3E}">
        <p14:creationId xmlns:p14="http://schemas.microsoft.com/office/powerpoint/2010/main" val="3068314143"/>
      </p:ext>
    </p:extLst>
  </p:cSld>
  <p:clrMapOvr>
    <a:masterClrMapping/>
  </p:clrMapOvr>
  <p:transition spd="slow">
    <p:push dir="u"/>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dirty="0" smtClean="0"/>
              <a:t>Kolizja ustaw karnych w czasie</a:t>
            </a:r>
            <a:endParaRPr lang="pl-PL" sz="4000" dirty="0"/>
          </a:p>
        </p:txBody>
      </p:sp>
      <p:sp>
        <p:nvSpPr>
          <p:cNvPr id="3" name="Symbol zastępczy zawartości 2"/>
          <p:cNvSpPr>
            <a:spLocks noGrp="1"/>
          </p:cNvSpPr>
          <p:nvPr>
            <p:ph idx="1"/>
          </p:nvPr>
        </p:nvSpPr>
        <p:spPr>
          <a:xfrm>
            <a:off x="457200" y="1340768"/>
            <a:ext cx="8219256" cy="5114040"/>
          </a:xfrm>
        </p:spPr>
        <p:txBody>
          <a:bodyPr>
            <a:normAutofit/>
          </a:bodyPr>
          <a:lstStyle/>
          <a:p>
            <a:pPr marL="64008" indent="0">
              <a:buNone/>
            </a:pPr>
            <a:r>
              <a:rPr lang="pl-PL" sz="2400" dirty="0" smtClean="0"/>
              <a:t>Zgodnie z wyrażoną w art. 4 § 1 k.k. generalną zasadą w przypadku kolizji ustaw w czasie stosować należy ustawę nową. Mogłoby się wydawać, iż zasada ta (</a:t>
            </a:r>
            <a:r>
              <a:rPr lang="pl-PL" sz="2400" dirty="0" err="1" smtClean="0">
                <a:solidFill>
                  <a:srgbClr val="C00000"/>
                </a:solidFill>
              </a:rPr>
              <a:t>lex</a:t>
            </a:r>
            <a:r>
              <a:rPr lang="pl-PL" sz="2400" dirty="0" smtClean="0">
                <a:solidFill>
                  <a:srgbClr val="C00000"/>
                </a:solidFill>
              </a:rPr>
              <a:t> retro </a:t>
            </a:r>
            <a:r>
              <a:rPr lang="pl-PL" sz="2400" dirty="0" err="1" smtClean="0">
                <a:solidFill>
                  <a:srgbClr val="C00000"/>
                </a:solidFill>
              </a:rPr>
              <a:t>agit</a:t>
            </a:r>
            <a:r>
              <a:rPr lang="pl-PL" sz="2400" dirty="0" smtClean="0"/>
              <a:t>) pozostaje w sprzeczności z wynikającą z art. 1</a:t>
            </a:r>
            <a:r>
              <a:rPr lang="pl-PL" sz="2400" dirty="0" smtClean="0">
                <a:solidFill>
                  <a:srgbClr val="C00000"/>
                </a:solidFill>
              </a:rPr>
              <a:t> </a:t>
            </a:r>
            <a:r>
              <a:rPr lang="pl-PL" sz="2400" dirty="0" smtClean="0"/>
              <a:t>(</a:t>
            </a:r>
            <a:r>
              <a:rPr lang="pl-PL" sz="2400" dirty="0" err="1" smtClean="0">
                <a:solidFill>
                  <a:srgbClr val="C00000"/>
                </a:solidFill>
              </a:rPr>
              <a:t>lex</a:t>
            </a:r>
            <a:r>
              <a:rPr lang="pl-PL" sz="2400" dirty="0" smtClean="0">
                <a:solidFill>
                  <a:srgbClr val="C00000"/>
                </a:solidFill>
              </a:rPr>
              <a:t> retro non </a:t>
            </a:r>
            <a:r>
              <a:rPr lang="pl-PL" sz="2400" dirty="0" err="1" smtClean="0">
                <a:solidFill>
                  <a:srgbClr val="C00000"/>
                </a:solidFill>
              </a:rPr>
              <a:t>agit</a:t>
            </a:r>
            <a:r>
              <a:rPr lang="pl-PL" sz="2400" dirty="0" smtClean="0"/>
              <a:t>). Sprzeczność ta jest jednak tylko pozorna. Artykuł 4 odnosi się bowiem jedynie do tych przypadków, w których czyn był zabroniony również w chwili jego popełnienia. </a:t>
            </a:r>
            <a:endParaRPr lang="pl-PL" sz="2400" dirty="0"/>
          </a:p>
        </p:txBody>
      </p:sp>
    </p:spTree>
    <p:extLst>
      <p:ext uri="{BB962C8B-B14F-4D97-AF65-F5344CB8AC3E}">
        <p14:creationId xmlns:p14="http://schemas.microsoft.com/office/powerpoint/2010/main" val="2341644459"/>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Literatura</a:t>
            </a:r>
            <a:r>
              <a:rPr lang="pl-PL" dirty="0"/>
              <a:t/>
            </a:r>
            <a:br>
              <a:rPr lang="pl-PL" dirty="0"/>
            </a:br>
            <a:endParaRPr lang="pl-PL" dirty="0"/>
          </a:p>
        </p:txBody>
      </p:sp>
      <p:sp>
        <p:nvSpPr>
          <p:cNvPr id="3" name="Symbol zastępczy zawartości 2"/>
          <p:cNvSpPr>
            <a:spLocks noGrp="1"/>
          </p:cNvSpPr>
          <p:nvPr>
            <p:ph idx="1"/>
          </p:nvPr>
        </p:nvSpPr>
        <p:spPr/>
        <p:txBody>
          <a:bodyPr>
            <a:normAutofit/>
          </a:bodyPr>
          <a:lstStyle/>
          <a:p>
            <a:pPr lvl="0"/>
            <a:r>
              <a:rPr lang="pl-PL" sz="2000" dirty="0"/>
              <a:t>M. </a:t>
            </a:r>
            <a:r>
              <a:rPr lang="pl-PL" sz="2000" dirty="0" smtClean="0"/>
              <a:t>Bojarski, J. </a:t>
            </a:r>
            <a:r>
              <a:rPr lang="pl-PL" sz="2000" dirty="0" err="1" smtClean="0"/>
              <a:t>Giezek</a:t>
            </a:r>
            <a:r>
              <a:rPr lang="pl-PL" sz="2000" dirty="0" smtClean="0"/>
              <a:t>, Z. Sienkiewicz, </a:t>
            </a:r>
            <a:r>
              <a:rPr lang="pl-PL" sz="2000" i="1" dirty="0"/>
              <a:t>Prawo karne materialne, </a:t>
            </a:r>
            <a:r>
              <a:rPr lang="pl-PL" sz="2000" i="1" dirty="0" smtClean="0"/>
              <a:t>Część ogólna </a:t>
            </a:r>
            <a:r>
              <a:rPr lang="pl-PL" sz="2000" i="1" dirty="0"/>
              <a:t>i szczególna</a:t>
            </a:r>
            <a:r>
              <a:rPr lang="pl-PL" sz="2000" dirty="0"/>
              <a:t>, </a:t>
            </a:r>
            <a:r>
              <a:rPr lang="pl-PL" sz="2000" dirty="0" err="1"/>
              <a:t>LexisNexis</a:t>
            </a:r>
            <a:r>
              <a:rPr lang="pl-PL" sz="2000" dirty="0"/>
              <a:t>, Warszawa </a:t>
            </a:r>
            <a:r>
              <a:rPr lang="pl-PL" sz="2000" dirty="0" smtClean="0"/>
              <a:t>2017.</a:t>
            </a:r>
            <a:endParaRPr lang="pl-PL" sz="2000" dirty="0"/>
          </a:p>
          <a:p>
            <a:pPr lvl="0"/>
            <a:r>
              <a:rPr lang="pl-PL" sz="2000" dirty="0" smtClean="0"/>
              <a:t>J. </a:t>
            </a:r>
            <a:r>
              <a:rPr lang="pl-PL" sz="2000" dirty="0" err="1" smtClean="0"/>
              <a:t>Giezek</a:t>
            </a:r>
            <a:r>
              <a:rPr lang="pl-PL" sz="2000" dirty="0" smtClean="0"/>
              <a:t> (red.), </a:t>
            </a:r>
            <a:r>
              <a:rPr lang="pl-PL" sz="2000" dirty="0"/>
              <a:t>KK Komentarz, </a:t>
            </a:r>
            <a:r>
              <a:rPr lang="pl-PL" sz="2000" dirty="0" smtClean="0"/>
              <a:t>Warszawa 2014.</a:t>
            </a:r>
          </a:p>
          <a:p>
            <a:pPr lvl="0"/>
            <a:r>
              <a:rPr lang="pl-PL" sz="2000" dirty="0" smtClean="0"/>
              <a:t>L. Gardocki, Prawo karne, wyd. 19, Warszawa 2017.</a:t>
            </a:r>
          </a:p>
          <a:p>
            <a:pPr lvl="0"/>
            <a:r>
              <a:rPr lang="pl-PL" sz="2000" dirty="0" smtClean="0"/>
              <a:t>A. Grześkowiak, K. Wiak (red.), Prawo karne, wyd. C.H. Beck.</a:t>
            </a:r>
          </a:p>
          <a:p>
            <a:r>
              <a:rPr lang="pl-PL" sz="2000" dirty="0" smtClean="0"/>
              <a:t>Magdalena </a:t>
            </a:r>
            <a:r>
              <a:rPr lang="pl-PL" sz="2000" dirty="0" err="1" smtClean="0"/>
              <a:t>Budyn-Kulik</a:t>
            </a:r>
            <a:r>
              <a:rPr lang="pl-PL" sz="2000" dirty="0" smtClean="0"/>
              <a:t> , Patrycja Kozłowska-Kalisz , Marek Kulik , Marek Mozgawa (red. naukowy), Prawo karne materialne. Część ogólna, rok wyd. 2016 r.</a:t>
            </a:r>
            <a:endParaRPr lang="pl-PL" sz="2000" dirty="0"/>
          </a:p>
          <a:p>
            <a:r>
              <a:rPr lang="pl-PL" sz="2000" dirty="0" smtClean="0"/>
              <a:t>A. Marek, A. Marek-Ossowska Prawo wykroczeń (materialne i procesowe), Warszawa  2019</a:t>
            </a:r>
          </a:p>
          <a:p>
            <a:r>
              <a:rPr lang="pl-PL" sz="2000" dirty="0" smtClean="0"/>
              <a:t>O. Sitarz, Prawo wykroczeń (materialne i procesowe), Warszawa 2015</a:t>
            </a:r>
            <a:endParaRPr lang="pl-PL" sz="2000" dirty="0"/>
          </a:p>
        </p:txBody>
      </p:sp>
    </p:spTree>
    <p:extLst>
      <p:ext uri="{BB962C8B-B14F-4D97-AF65-F5344CB8AC3E}">
        <p14:creationId xmlns:p14="http://schemas.microsoft.com/office/powerpoint/2010/main" val="3745144133"/>
      </p:ext>
    </p:extLst>
  </p:cSld>
  <p:clrMapOvr>
    <a:masterClrMapping/>
  </p:clrMapOvr>
  <p:transition spd="slow">
    <p:push dir="u"/>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dirty="0" smtClean="0"/>
              <a:t>Kolizja ustaw karnych w czasie</a:t>
            </a:r>
            <a:endParaRPr lang="pl-PL" sz="4000" dirty="0"/>
          </a:p>
        </p:txBody>
      </p:sp>
      <p:sp>
        <p:nvSpPr>
          <p:cNvPr id="3" name="Symbol zastępczy zawartości 2"/>
          <p:cNvSpPr>
            <a:spLocks noGrp="1"/>
          </p:cNvSpPr>
          <p:nvPr>
            <p:ph idx="1"/>
          </p:nvPr>
        </p:nvSpPr>
        <p:spPr>
          <a:xfrm>
            <a:off x="457200" y="1700808"/>
            <a:ext cx="8219256" cy="4754000"/>
          </a:xfrm>
        </p:spPr>
        <p:txBody>
          <a:bodyPr>
            <a:normAutofit/>
          </a:bodyPr>
          <a:lstStyle/>
          <a:p>
            <a:pPr marL="64008" indent="0">
              <a:buNone/>
            </a:pPr>
            <a:r>
              <a:rPr lang="pl-PL" sz="2400" dirty="0" smtClean="0"/>
              <a:t>W sytuacjach kolizyjnych odstępstwo od stosowania ustawy nowej przewidziane jest wówczas, gdy ustawa stara (poprzednio obowiązująca) jest </a:t>
            </a:r>
            <a:r>
              <a:rPr lang="pl-PL" sz="2400" dirty="0" smtClean="0">
                <a:solidFill>
                  <a:srgbClr val="C00000"/>
                </a:solidFill>
              </a:rPr>
              <a:t>względniejsza</a:t>
            </a:r>
            <a:r>
              <a:rPr lang="pl-PL" sz="2400" dirty="0" smtClean="0"/>
              <a:t> dla sprawcy. Regułą jest stosowanie ustawy nowej (jeśli nie pogarsza ona sytuacji prawnej sprawcy), wyjątkiem zaś – stosowanie ustawy starej (jeśli w świetle jej przepisów sytuacja prawna sprawcy ulega polepszeniu). </a:t>
            </a:r>
          </a:p>
          <a:p>
            <a:pPr marL="64008" indent="0">
              <a:buNone/>
            </a:pPr>
            <a:r>
              <a:rPr lang="pl-PL" sz="2400" dirty="0" smtClean="0"/>
              <a:t>Ustawa nowa, która nie jest surowsza dla sprawcy, działa wstecz.</a:t>
            </a:r>
            <a:endParaRPr lang="pl-PL" sz="2400" dirty="0"/>
          </a:p>
        </p:txBody>
      </p:sp>
    </p:spTree>
    <p:extLst>
      <p:ext uri="{BB962C8B-B14F-4D97-AF65-F5344CB8AC3E}">
        <p14:creationId xmlns:p14="http://schemas.microsoft.com/office/powerpoint/2010/main" val="2341644459"/>
      </p:ext>
    </p:extLst>
  </p:cSld>
  <p:clrMapOvr>
    <a:masterClrMapping/>
  </p:clrMapOvr>
  <p:transition spd="slow">
    <p:push dir="u"/>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dirty="0" smtClean="0"/>
              <a:t>Kolizję ustaw w czasie w prawie wykroczeń reguluje art. 2 </a:t>
            </a:r>
            <a:r>
              <a:rPr lang="pl-PL" sz="3200" dirty="0" err="1" smtClean="0"/>
              <a:t>k.w</a:t>
            </a:r>
            <a:r>
              <a:rPr lang="pl-PL" sz="3200" dirty="0" smtClean="0"/>
              <a:t>. </a:t>
            </a:r>
            <a:endParaRPr lang="pl-PL" sz="3200" dirty="0"/>
          </a:p>
        </p:txBody>
      </p:sp>
      <p:sp>
        <p:nvSpPr>
          <p:cNvPr id="3" name="Symbol zastępczy zawartości 2"/>
          <p:cNvSpPr>
            <a:spLocks noGrp="1"/>
          </p:cNvSpPr>
          <p:nvPr>
            <p:ph idx="1"/>
          </p:nvPr>
        </p:nvSpPr>
        <p:spPr>
          <a:xfrm>
            <a:off x="457200" y="1340768"/>
            <a:ext cx="8219256" cy="5517232"/>
          </a:xfrm>
        </p:spPr>
        <p:txBody>
          <a:bodyPr>
            <a:normAutofit fontScale="85000" lnSpcReduction="20000"/>
          </a:bodyPr>
          <a:lstStyle/>
          <a:p>
            <a:pPr marL="0" indent="0">
              <a:buNone/>
            </a:pPr>
            <a:r>
              <a:rPr lang="pl-PL" dirty="0" smtClean="0"/>
              <a:t>Unormowanie przewidziane w art. 2 § 1 dotyczy sytuacji, gdy zmiana ustawy wykroczeniowej nastąpiła jeszcze przed prawomocnym osądzeniem sprawcy czynu – jest to analogiczne rozwiązanie co w przypadku art. 4 § 1 k.k. Kodeks wykroczeń pomija natomiast sytuację, gdy zmiana ustawy wykroczeniowej nastąpiła po prawomocnym ukaraniu sprawcy. Nie możemy tutaj posiłkować się przepisem art. 4 § 2- 4 k.k., co oznacza w istocie lukę w prawie. Kodeks wykroczeń </a:t>
            </a:r>
            <a:r>
              <a:rPr lang="pl-PL" dirty="0"/>
              <a:t>p</a:t>
            </a:r>
            <a:r>
              <a:rPr lang="pl-PL" dirty="0" smtClean="0"/>
              <a:t>rzewiduje jedynie, że </a:t>
            </a:r>
            <a:r>
              <a:rPr lang="pl-PL" dirty="0"/>
              <a:t>j</a:t>
            </a:r>
            <a:r>
              <a:rPr lang="pl-PL" dirty="0" smtClean="0"/>
              <a:t>eżeli według nowej ustawy czyn objęty orzeczeniem nie jest już zabroniony pod groźbą kary, ukaranie uważa się za niebyłe (art. 2 § 2 KW).  Poza zakresem tej regulacji pozostają przypadki zmiany polegającej na modyfikacji ustawowego zagrożenia karą w przypadku typu czynu zabronionego objętego prawomocnym orzeczeniem skazującym. </a:t>
            </a:r>
            <a:endParaRPr lang="pl-PL" dirty="0"/>
          </a:p>
        </p:txBody>
      </p:sp>
    </p:spTree>
    <p:extLst>
      <p:ext uri="{BB962C8B-B14F-4D97-AF65-F5344CB8AC3E}">
        <p14:creationId xmlns:p14="http://schemas.microsoft.com/office/powerpoint/2010/main" val="788675192"/>
      </p:ext>
    </p:extLst>
  </p:cSld>
  <p:clrMapOvr>
    <a:masterClrMapping/>
  </p:clrMapOvr>
  <p:transition spd="slow">
    <p:push dir="u"/>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23528" y="908720"/>
            <a:ext cx="8229600" cy="5472608"/>
          </a:xfrm>
        </p:spPr>
        <p:txBody>
          <a:bodyPr>
            <a:normAutofit lnSpcReduction="10000"/>
          </a:bodyPr>
          <a:lstStyle/>
          <a:p>
            <a:pPr marL="0" indent="0">
              <a:buNone/>
            </a:pPr>
            <a:r>
              <a:rPr lang="pl-PL" dirty="0" smtClean="0"/>
              <a:t>Ustawą z 20.2.2015 r. o zmianie ustawy – Kodeks karny oraz niektórych innych ustaw (Dz.U. z 2015 r. poz. 396) ustawodawca uzupełnił dotychczasowe normy intertemporalne przewidziane w Kodeksie wykroczeń poprzez wprowadzenie przepisu art. 2a KW regulującego konsekwencje zmiany ustawy po uprawomocnieniu się wyroku skazującego polegającej na depenalizacji częściowej, a więc zmianie oceny prawnej danego typu czynu zabronionego przez ustawodawcę z przestępstwa w wykroczenie. </a:t>
            </a:r>
            <a:endParaRPr lang="pl-PL" dirty="0"/>
          </a:p>
        </p:txBody>
      </p:sp>
    </p:spTree>
    <p:extLst>
      <p:ext uri="{BB962C8B-B14F-4D97-AF65-F5344CB8AC3E}">
        <p14:creationId xmlns:p14="http://schemas.microsoft.com/office/powerpoint/2010/main" val="1096690234"/>
      </p:ext>
    </p:extLst>
  </p:cSld>
  <p:clrMapOvr>
    <a:masterClrMapping/>
  </p:clrMapOvr>
  <p:transition spd="slow">
    <p:push dir="u"/>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Czas popełnienia czynu zabronionego</a:t>
            </a:r>
            <a:endParaRPr lang="pl-PL" dirty="0"/>
          </a:p>
        </p:txBody>
      </p:sp>
      <p:sp>
        <p:nvSpPr>
          <p:cNvPr id="3" name="Symbol zastępczy zawartości 2"/>
          <p:cNvSpPr>
            <a:spLocks noGrp="1"/>
          </p:cNvSpPr>
          <p:nvPr>
            <p:ph idx="1"/>
          </p:nvPr>
        </p:nvSpPr>
        <p:spPr/>
        <p:txBody>
          <a:bodyPr>
            <a:normAutofit/>
          </a:bodyPr>
          <a:lstStyle/>
          <a:p>
            <a:pPr marL="0" indent="0">
              <a:buNone/>
            </a:pPr>
            <a:r>
              <a:rPr lang="pl-PL" sz="2000" dirty="0" smtClean="0"/>
              <a:t>Odpowiedzialności </a:t>
            </a:r>
            <a:r>
              <a:rPr lang="pl-PL" sz="2000" dirty="0"/>
              <a:t>karnej podlega ten tylko, kto popełnia czyn zabroniony pod groźbą kary przez ustawę obowiązującą w czasie jego </a:t>
            </a:r>
            <a:r>
              <a:rPr lang="pl-PL" sz="2000" dirty="0" smtClean="0"/>
              <a:t>popełnienia (art. 1 §</a:t>
            </a:r>
            <a:r>
              <a:rPr lang="pl-PL" sz="2000" dirty="0"/>
              <a:t> 1 k.k</a:t>
            </a:r>
            <a:r>
              <a:rPr lang="pl-PL" sz="2000" dirty="0" smtClean="0"/>
              <a:t>. oraz art. 1 § 1  </a:t>
            </a:r>
            <a:r>
              <a:rPr lang="pl-PL" sz="2000" dirty="0" err="1" smtClean="0"/>
              <a:t>k.w</a:t>
            </a:r>
            <a:r>
              <a:rPr lang="pl-PL" sz="2000" dirty="0" smtClean="0"/>
              <a:t>. )</a:t>
            </a:r>
          </a:p>
          <a:p>
            <a:endParaRPr lang="pl-PL" sz="2000" dirty="0" smtClean="0"/>
          </a:p>
          <a:p>
            <a:pPr marL="0" indent="0">
              <a:buNone/>
            </a:pPr>
            <a:r>
              <a:rPr lang="pl-PL" sz="2000" dirty="0" smtClean="0"/>
              <a:t>Czas popełnienia czynu zabronionego – to czas, w którym sprawca działał lub zaniechał działania, do którego był zobowiązany (art. 6 </a:t>
            </a:r>
            <a:r>
              <a:rPr lang="pl-PL" sz="2000" dirty="0"/>
              <a:t>§ 1 </a:t>
            </a:r>
            <a:r>
              <a:rPr lang="pl-PL" sz="2000" dirty="0" smtClean="0"/>
              <a:t>k.k./ art. 4 § 1  </a:t>
            </a:r>
            <a:r>
              <a:rPr lang="pl-PL" sz="2000" dirty="0" err="1" smtClean="0"/>
              <a:t>k.w</a:t>
            </a:r>
            <a:r>
              <a:rPr lang="pl-PL" sz="2000" dirty="0" smtClean="0"/>
              <a:t>.)</a:t>
            </a:r>
            <a:endParaRPr lang="pl-PL" sz="2000" dirty="0"/>
          </a:p>
        </p:txBody>
      </p:sp>
    </p:spTree>
    <p:extLst>
      <p:ext uri="{BB962C8B-B14F-4D97-AF65-F5344CB8AC3E}">
        <p14:creationId xmlns:p14="http://schemas.microsoft.com/office/powerpoint/2010/main" val="110470488"/>
      </p:ext>
    </p:extLst>
  </p:cSld>
  <p:clrMapOvr>
    <a:masterClrMapping/>
  </p:clrMapOvr>
  <p:transition spd="slow">
    <p:push dir="u"/>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Czas popełnienia czynu zabronionego</a:t>
            </a:r>
            <a:endParaRPr lang="pl-PL" dirty="0"/>
          </a:p>
        </p:txBody>
      </p:sp>
      <p:sp>
        <p:nvSpPr>
          <p:cNvPr id="3" name="Symbol zastępczy zawartości 2"/>
          <p:cNvSpPr>
            <a:spLocks noGrp="1"/>
          </p:cNvSpPr>
          <p:nvPr>
            <p:ph idx="1"/>
          </p:nvPr>
        </p:nvSpPr>
        <p:spPr/>
        <p:txBody>
          <a:bodyPr>
            <a:normAutofit lnSpcReduction="10000"/>
          </a:bodyPr>
          <a:lstStyle/>
          <a:p>
            <a:pPr marL="0" indent="0">
              <a:buNone/>
            </a:pPr>
            <a:r>
              <a:rPr lang="pl-PL" sz="2000" dirty="0"/>
              <a:t>C</a:t>
            </a:r>
            <a:r>
              <a:rPr lang="pl-PL" sz="2000" dirty="0" smtClean="0"/>
              <a:t>zas popełnienia czynu zabronionego charakteryzującego się zaniechaniem należy przyjąć moment początkowy sytuacji, w której zobowiązany nie może już wykonać nałożonego na niego obowiązku </a:t>
            </a:r>
          </a:p>
          <a:p>
            <a:pPr marL="0" indent="0">
              <a:buNone/>
            </a:pPr>
            <a:endParaRPr lang="pl-PL" sz="2000" dirty="0"/>
          </a:p>
          <a:p>
            <a:pPr marL="0" indent="0">
              <a:buNone/>
            </a:pPr>
            <a:r>
              <a:rPr lang="pl-PL" sz="2000" dirty="0"/>
              <a:t>C</a:t>
            </a:r>
            <a:r>
              <a:rPr lang="pl-PL" sz="2000" dirty="0" smtClean="0"/>
              <a:t>zas popełnienia przestępstwa, którego podstawą jest tzw. czyn ciągły, składający się z dwu lub więcej zachowań podjętych w krótkich odstępach czasu w wykonaniu z góry powziętego zamiaru (art. 12 k.k.):</a:t>
            </a:r>
          </a:p>
          <a:p>
            <a:pPr>
              <a:buNone/>
            </a:pPr>
            <a:r>
              <a:rPr lang="pl-PL" sz="2000" dirty="0" smtClean="0"/>
              <a:t>	1) w przypadku czynu ciągłego składającego się z kilku działań – czas zakończenia ostatniego działania, </a:t>
            </a:r>
          </a:p>
          <a:p>
            <a:pPr>
              <a:buNone/>
            </a:pPr>
            <a:r>
              <a:rPr lang="pl-PL" sz="2000" dirty="0" smtClean="0"/>
              <a:t>	2) w przypadku czynu ciągłego składającego się z kilku zaniechań – pierwszy moment, w którym sprawca nie miał już możliwości wypełnienia ciążącego na nim obowiązku.</a:t>
            </a:r>
          </a:p>
          <a:p>
            <a:pPr>
              <a:buNone/>
            </a:pPr>
            <a:r>
              <a:rPr lang="pl-PL" sz="2000" dirty="0" smtClean="0"/>
              <a:t>Brak odnośnej regulacji w przypadku wykroczeń (w </a:t>
            </a:r>
            <a:r>
              <a:rPr lang="pl-PL" sz="2000" dirty="0" err="1" smtClean="0"/>
              <a:t>k.w</a:t>
            </a:r>
            <a:r>
              <a:rPr lang="pl-PL" sz="2000" dirty="0" smtClean="0"/>
              <a:t>. nie ma odpowiednika art.12).</a:t>
            </a:r>
            <a:endParaRPr lang="pl-PL" sz="2000" dirty="0"/>
          </a:p>
        </p:txBody>
      </p:sp>
    </p:spTree>
    <p:extLst>
      <p:ext uri="{BB962C8B-B14F-4D97-AF65-F5344CB8AC3E}">
        <p14:creationId xmlns:p14="http://schemas.microsoft.com/office/powerpoint/2010/main" val="110470488"/>
      </p:ext>
    </p:extLst>
  </p:cSld>
  <p:clrMapOvr>
    <a:masterClrMapping/>
  </p:clrMapOvr>
  <p:transition spd="slow">
    <p:push dir="u"/>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Miejsce popełnienia czynu zabronionego</a:t>
            </a:r>
            <a:endParaRPr lang="pl-PL" dirty="0"/>
          </a:p>
        </p:txBody>
      </p:sp>
      <p:sp>
        <p:nvSpPr>
          <p:cNvPr id="3" name="Symbol zastępczy zawartości 2"/>
          <p:cNvSpPr>
            <a:spLocks noGrp="1"/>
          </p:cNvSpPr>
          <p:nvPr>
            <p:ph idx="1"/>
          </p:nvPr>
        </p:nvSpPr>
        <p:spPr/>
        <p:txBody>
          <a:bodyPr>
            <a:normAutofit/>
          </a:bodyPr>
          <a:lstStyle/>
          <a:p>
            <a:pPr>
              <a:buNone/>
            </a:pPr>
            <a:r>
              <a:rPr lang="pl-PL" sz="2000" dirty="0" smtClean="0"/>
              <a:t>	Zgodnie z art. 6 § 2 k.k./ art. 4 § 2  </a:t>
            </a:r>
            <a:r>
              <a:rPr lang="pl-PL" sz="2000" dirty="0" err="1" smtClean="0"/>
              <a:t>k.w</a:t>
            </a:r>
            <a:r>
              <a:rPr lang="pl-PL" sz="2000" dirty="0" smtClean="0"/>
              <a:t>.  miejscem popełnienia czynu zabronionego jest: </a:t>
            </a:r>
          </a:p>
          <a:p>
            <a:pPr>
              <a:buNone/>
            </a:pPr>
            <a:r>
              <a:rPr lang="pl-PL" sz="2000" dirty="0" smtClean="0"/>
              <a:t>	1) miejsce działania sprawcy;</a:t>
            </a:r>
          </a:p>
          <a:p>
            <a:pPr>
              <a:buNone/>
            </a:pPr>
            <a:r>
              <a:rPr lang="pl-PL" sz="2000" dirty="0" smtClean="0"/>
              <a:t>	2) miejsce zaniechania działania, do którego sprawca był zobowiązany; </a:t>
            </a:r>
          </a:p>
          <a:p>
            <a:pPr>
              <a:buNone/>
            </a:pPr>
            <a:r>
              <a:rPr lang="pl-PL" sz="2000" dirty="0" smtClean="0"/>
              <a:t>	3) miejsce wystąpienia skutku stanowiącego znamię czynu zabronionego; </a:t>
            </a:r>
          </a:p>
          <a:p>
            <a:pPr>
              <a:buNone/>
            </a:pPr>
            <a:r>
              <a:rPr lang="pl-PL" sz="2000" dirty="0" smtClean="0"/>
              <a:t>	4) miejsce, gdzie skutek ten według zamiaru sprawcy miał wystąpić</a:t>
            </a:r>
            <a:endParaRPr lang="pl-PL" sz="2000" dirty="0"/>
          </a:p>
        </p:txBody>
      </p:sp>
    </p:spTree>
    <p:extLst>
      <p:ext uri="{BB962C8B-B14F-4D97-AF65-F5344CB8AC3E}">
        <p14:creationId xmlns:p14="http://schemas.microsoft.com/office/powerpoint/2010/main" val="3025489936"/>
      </p:ext>
    </p:extLst>
  </p:cSld>
  <p:clrMapOvr>
    <a:masterClrMapping/>
  </p:clrMapOvr>
  <p:transition spd="slow">
    <p:push dir="u"/>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400" dirty="0" smtClean="0"/>
              <a:t>Dlaczego określenie miejsca popełnienia czynu zabronionego jest istotne?</a:t>
            </a:r>
            <a:endParaRPr lang="pl-PL" sz="2400" dirty="0"/>
          </a:p>
        </p:txBody>
      </p:sp>
      <p:sp>
        <p:nvSpPr>
          <p:cNvPr id="3" name="Symbol zastępczy zawartości 2"/>
          <p:cNvSpPr>
            <a:spLocks noGrp="1"/>
          </p:cNvSpPr>
          <p:nvPr>
            <p:ph idx="1"/>
          </p:nvPr>
        </p:nvSpPr>
        <p:spPr>
          <a:xfrm>
            <a:off x="457200" y="1484784"/>
            <a:ext cx="8229600" cy="5256584"/>
          </a:xfrm>
        </p:spPr>
        <p:txBody>
          <a:bodyPr>
            <a:normAutofit fontScale="55000" lnSpcReduction="20000"/>
          </a:bodyPr>
          <a:lstStyle/>
          <a:p>
            <a:pPr marL="64008" indent="0">
              <a:buNone/>
            </a:pPr>
            <a:r>
              <a:rPr lang="pl-PL" dirty="0"/>
              <a:t>U</a:t>
            </a:r>
            <a:r>
              <a:rPr lang="pl-PL" dirty="0" smtClean="0"/>
              <a:t>stalenie właściwości miejscowej organów wymiaru sprawiedliwości</a:t>
            </a:r>
          </a:p>
          <a:p>
            <a:pPr>
              <a:buFontTx/>
              <a:buChar char="-"/>
            </a:pPr>
            <a:endParaRPr lang="pl-PL" dirty="0" smtClean="0"/>
          </a:p>
          <a:p>
            <a:pPr marL="64008" indent="0">
              <a:buNone/>
            </a:pPr>
            <a:r>
              <a:rPr lang="pl-PL" dirty="0"/>
              <a:t>Art. 31 </a:t>
            </a:r>
            <a:r>
              <a:rPr lang="pl-PL" dirty="0" smtClean="0"/>
              <a:t>k.p.k. </a:t>
            </a:r>
            <a:r>
              <a:rPr lang="pl-PL" dirty="0"/>
              <a:t>mówi, że sądem właściwym miejscowo do rozpoznania sprawy jest sąd, w którego okręgu popełniono przestępstwo</a:t>
            </a:r>
            <a:r>
              <a:rPr lang="pl-PL" dirty="0" smtClean="0"/>
              <a:t>.</a:t>
            </a:r>
          </a:p>
          <a:p>
            <a:pPr marL="64008" indent="0">
              <a:buNone/>
            </a:pPr>
            <a:endParaRPr lang="pl-PL" dirty="0"/>
          </a:p>
          <a:p>
            <a:pPr marL="64008" indent="0">
              <a:buNone/>
            </a:pPr>
            <a:r>
              <a:rPr lang="pl-PL" dirty="0" smtClean="0"/>
              <a:t>Jeżeli </a:t>
            </a:r>
            <a:r>
              <a:rPr lang="pl-PL" dirty="0"/>
              <a:t>przestępstwo popełniono w okręgu kilku sądów, to właściwy miejscowo będzie sąd, w okręgu którego najpierw </a:t>
            </a:r>
            <a:r>
              <a:rPr lang="pl-PL" dirty="0" smtClean="0"/>
              <a:t>wszczęto </a:t>
            </a:r>
            <a:r>
              <a:rPr lang="pl-PL" dirty="0"/>
              <a:t>postępowanie przygotowawcze.</a:t>
            </a:r>
          </a:p>
          <a:p>
            <a:endParaRPr lang="pl-PL" dirty="0" smtClean="0"/>
          </a:p>
          <a:p>
            <a:pPr marL="64008" indent="0">
              <a:buNone/>
            </a:pPr>
            <a:r>
              <a:rPr lang="pl-PL" dirty="0"/>
              <a:t>J</a:t>
            </a:r>
            <a:r>
              <a:rPr lang="pl-PL" dirty="0" smtClean="0"/>
              <a:t>eżeli </a:t>
            </a:r>
            <a:r>
              <a:rPr lang="pl-PL" dirty="0"/>
              <a:t>przestępstwo zostało popełnione na polskim statku wodnym lub powietrznym, to właściwym miejscowo sądem będzie sąd macierzystego portu statku</a:t>
            </a:r>
            <a:r>
              <a:rPr lang="pl-PL" dirty="0" smtClean="0"/>
              <a:t>.</a:t>
            </a:r>
          </a:p>
          <a:p>
            <a:pPr marL="64008" indent="0">
              <a:buNone/>
            </a:pPr>
            <a:endParaRPr lang="pl-PL" dirty="0"/>
          </a:p>
          <a:p>
            <a:pPr marL="64008" indent="0">
              <a:buNone/>
            </a:pPr>
            <a:r>
              <a:rPr lang="pl-PL" dirty="0"/>
              <a:t>J</a:t>
            </a:r>
            <a:r>
              <a:rPr lang="pl-PL" dirty="0" smtClean="0"/>
              <a:t>eżeli </a:t>
            </a:r>
            <a:r>
              <a:rPr lang="pl-PL" dirty="0"/>
              <a:t>nie można ustalić miejsca popełnienia przestępstwa</a:t>
            </a:r>
            <a:r>
              <a:rPr lang="pl-PL" dirty="0" smtClean="0"/>
              <a:t>?</a:t>
            </a:r>
          </a:p>
          <a:p>
            <a:pPr marL="64008" indent="0">
              <a:buNone/>
            </a:pPr>
            <a:r>
              <a:rPr lang="pl-PL" dirty="0" smtClean="0"/>
              <a:t> </a:t>
            </a:r>
            <a:endParaRPr lang="pl-PL" dirty="0"/>
          </a:p>
          <a:p>
            <a:pPr marL="64008" indent="0">
              <a:buNone/>
            </a:pPr>
            <a:r>
              <a:rPr lang="pl-PL" dirty="0"/>
              <a:t>Wówczas właściwy miejscowo będzie sąd, w okręgu którego:</a:t>
            </a:r>
          </a:p>
          <a:p>
            <a:r>
              <a:rPr lang="pl-PL" dirty="0"/>
              <a:t>1. ujawniono przestępstwo</a:t>
            </a:r>
          </a:p>
          <a:p>
            <a:r>
              <a:rPr lang="pl-PL" dirty="0"/>
              <a:t>2. ujęto oskarżonego</a:t>
            </a:r>
          </a:p>
          <a:p>
            <a:r>
              <a:rPr lang="pl-PL" dirty="0"/>
              <a:t>3. oskarżony przed popełnieniem przestępstwa stale przebywał</a:t>
            </a:r>
          </a:p>
          <a:p>
            <a:pPr marL="64008" indent="0">
              <a:buNone/>
            </a:pPr>
            <a:r>
              <a:rPr lang="pl-PL" dirty="0"/>
              <a:t>--- </a:t>
            </a:r>
            <a:r>
              <a:rPr lang="pl-PL" dirty="0" smtClean="0"/>
              <a:t>zależnie </a:t>
            </a:r>
            <a:r>
              <a:rPr lang="pl-PL" dirty="0"/>
              <a:t>od tego, gdzie najpierw wszczęto postępowanie </a:t>
            </a:r>
            <a:r>
              <a:rPr lang="pl-PL" dirty="0" smtClean="0"/>
              <a:t>przygotowawcze (art. 32 k.p.k.)</a:t>
            </a:r>
            <a:endParaRPr lang="pl-PL" dirty="0"/>
          </a:p>
          <a:p>
            <a:pPr>
              <a:buFontTx/>
              <a:buChar char="-"/>
            </a:pPr>
            <a:endParaRPr lang="pl-PL" dirty="0"/>
          </a:p>
        </p:txBody>
      </p:sp>
    </p:spTree>
    <p:extLst>
      <p:ext uri="{BB962C8B-B14F-4D97-AF65-F5344CB8AC3E}">
        <p14:creationId xmlns:p14="http://schemas.microsoft.com/office/powerpoint/2010/main" val="2946532759"/>
      </p:ext>
    </p:extLst>
  </p:cSld>
  <p:clrMapOvr>
    <a:masterClrMapping/>
  </p:clrMapOvr>
  <p:transition spd="slow">
    <p:push dir="u"/>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dirty="0" smtClean="0"/>
              <a:t>Zasada terytorialności</a:t>
            </a:r>
            <a:endParaRPr lang="pl-PL" sz="4000" dirty="0"/>
          </a:p>
        </p:txBody>
      </p:sp>
      <p:sp>
        <p:nvSpPr>
          <p:cNvPr id="3" name="Symbol zastępczy zawartości 2"/>
          <p:cNvSpPr>
            <a:spLocks noGrp="1"/>
          </p:cNvSpPr>
          <p:nvPr>
            <p:ph idx="1"/>
          </p:nvPr>
        </p:nvSpPr>
        <p:spPr>
          <a:xfrm>
            <a:off x="457200" y="2060848"/>
            <a:ext cx="8229600" cy="4393960"/>
          </a:xfrm>
        </p:spPr>
        <p:txBody>
          <a:bodyPr>
            <a:normAutofit lnSpcReduction="10000"/>
          </a:bodyPr>
          <a:lstStyle/>
          <a:p>
            <a:pPr>
              <a:buNone/>
            </a:pPr>
            <a:r>
              <a:rPr lang="pl-PL" sz="2000" dirty="0" smtClean="0"/>
              <a:t>	</a:t>
            </a:r>
            <a:r>
              <a:rPr lang="pl-PL" sz="2400" dirty="0" smtClean="0"/>
              <a:t>Zgodnie z art. 5 k.k. ustawę karną polską stosuje się do sprawcy, który popełnił czyn zabroniony na terytorium Rzeczypospolitej Polskiej, jak również na polskim statku wodnym lub powietrznym, chyba że umowa międzynarodowa, której Rzeczpospolita Polska jest stroną, stanowi inaczej. </a:t>
            </a:r>
          </a:p>
          <a:p>
            <a:pPr>
              <a:buNone/>
            </a:pPr>
            <a:r>
              <a:rPr lang="pl-PL" sz="2400" dirty="0" smtClean="0"/>
              <a:t>     Zgodnie z art. 3 § 1 </a:t>
            </a:r>
            <a:r>
              <a:rPr lang="pl-PL" sz="2400" dirty="0" err="1" smtClean="0"/>
              <a:t>k.w</a:t>
            </a:r>
            <a:r>
              <a:rPr lang="pl-PL" sz="2400" dirty="0" smtClean="0"/>
              <a:t>. na zasadach określonych w niniejszej ustawie odpowiada ten, kto popełnił czyn zabroniony na terytorium Rzeczypospolitej Polskiej, jak również na polskim statku wodnym lub powietrznym .</a:t>
            </a:r>
          </a:p>
          <a:p>
            <a:pPr>
              <a:buNone/>
            </a:pPr>
            <a:r>
              <a:rPr lang="pl-PL" sz="2400" dirty="0" smtClean="0"/>
              <a:t>     Zasada bandery uzupełnia zasadę terytorialności, obejmując pokłady polskich statków powietrznych oraz wodnych (tzw. quasi terytoria/ jednostki eksterytorialne). </a:t>
            </a:r>
          </a:p>
          <a:p>
            <a:pPr>
              <a:buNone/>
            </a:pPr>
            <a:endParaRPr lang="pl-PL" sz="2400" dirty="0"/>
          </a:p>
        </p:txBody>
      </p:sp>
    </p:spTree>
    <p:extLst>
      <p:ext uri="{BB962C8B-B14F-4D97-AF65-F5344CB8AC3E}">
        <p14:creationId xmlns:p14="http://schemas.microsoft.com/office/powerpoint/2010/main" val="3025489936"/>
      </p:ext>
    </p:extLst>
  </p:cSld>
  <p:clrMapOvr>
    <a:masterClrMapping/>
  </p:clrMapOvr>
  <p:transition spd="slow">
    <p:push dir="u"/>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dirty="0" smtClean="0"/>
              <a:t>Zasada terytorialności</a:t>
            </a:r>
            <a:endParaRPr lang="pl-PL" sz="4000" dirty="0"/>
          </a:p>
        </p:txBody>
      </p:sp>
      <p:sp>
        <p:nvSpPr>
          <p:cNvPr id="3" name="Symbol zastępczy zawartości 2"/>
          <p:cNvSpPr>
            <a:spLocks noGrp="1"/>
          </p:cNvSpPr>
          <p:nvPr>
            <p:ph idx="1"/>
          </p:nvPr>
        </p:nvSpPr>
        <p:spPr>
          <a:xfrm>
            <a:off x="611560" y="1700808"/>
            <a:ext cx="8229600" cy="4393960"/>
          </a:xfrm>
        </p:spPr>
        <p:txBody>
          <a:bodyPr>
            <a:normAutofit/>
          </a:bodyPr>
          <a:lstStyle/>
          <a:p>
            <a:pPr>
              <a:buNone/>
            </a:pPr>
            <a:r>
              <a:rPr lang="pl-PL" sz="2000" dirty="0" smtClean="0"/>
              <a:t>	</a:t>
            </a:r>
            <a:r>
              <a:rPr lang="pl-PL" sz="2400" i="1" dirty="0" smtClean="0"/>
              <a:t> Terytorium Polski - </a:t>
            </a:r>
            <a:r>
              <a:rPr lang="pl-PL" sz="2400" dirty="0" smtClean="0"/>
              <a:t>obszar wyznaczony granicami państwowymi, czyli powierzchniami pionowymi przechodzącymi przez linię graniczną, oddzielającymi terytorium państwa polskiego od terytoriów innych państw oraz od morza pełnego. Terytorium obejmuje również wody wewnętrzne i pas morskich wód terytorialnych (o szerokości 12 mil morskich), a także przestrzeń powietrzną nad tym obszarem (do wysokości około 90 km) oraz wnętrze ziemi pod nim. </a:t>
            </a:r>
            <a:endParaRPr lang="pl-PL" sz="2400" i="1" dirty="0"/>
          </a:p>
        </p:txBody>
      </p:sp>
    </p:spTree>
    <p:extLst>
      <p:ext uri="{BB962C8B-B14F-4D97-AF65-F5344CB8AC3E}">
        <p14:creationId xmlns:p14="http://schemas.microsoft.com/office/powerpoint/2010/main" val="3025489936"/>
      </p:ext>
    </p:extLst>
  </p:cSld>
  <p:clrMapOvr>
    <a:masterClrMapping/>
  </p:clrMapOvr>
  <p:transition spd="slow">
    <p:push dir="u"/>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800" dirty="0" smtClean="0"/>
              <a:t>Obowiązywanie polskiej ustawy karnej za przestępstwa popełnione za granicą</a:t>
            </a:r>
            <a:endParaRPr lang="pl-PL" sz="2800" dirty="0"/>
          </a:p>
        </p:txBody>
      </p:sp>
      <p:sp>
        <p:nvSpPr>
          <p:cNvPr id="3" name="Symbol zastępczy zawartości 2"/>
          <p:cNvSpPr>
            <a:spLocks noGrp="1"/>
          </p:cNvSpPr>
          <p:nvPr>
            <p:ph idx="1"/>
          </p:nvPr>
        </p:nvSpPr>
        <p:spPr/>
        <p:txBody>
          <a:bodyPr>
            <a:normAutofit/>
          </a:bodyPr>
          <a:lstStyle/>
          <a:p>
            <a:pPr marL="0" indent="0">
              <a:buNone/>
            </a:pPr>
            <a:r>
              <a:rPr lang="pl-PL" sz="2000" dirty="0" smtClean="0">
                <a:solidFill>
                  <a:srgbClr val="C00000"/>
                </a:solidFill>
              </a:rPr>
              <a:t>zasada narodowości podmiotowej </a:t>
            </a:r>
            <a:r>
              <a:rPr lang="pl-PL" sz="2000" dirty="0" smtClean="0"/>
              <a:t>(art. 109 k.k.) – przewidująca stosowanie polskiej ustawy karnej do obywatela polskiego, który popełnił przestępstwo za granicą, pod warunkiem uznania go za przestępstwo również przez ustawę obowiązującą w miejscu popełnienia</a:t>
            </a:r>
          </a:p>
          <a:p>
            <a:endParaRPr lang="pl-PL" sz="2000" dirty="0" smtClean="0"/>
          </a:p>
          <a:p>
            <a:pPr marL="0" indent="0">
              <a:buNone/>
            </a:pPr>
            <a:r>
              <a:rPr lang="pl-PL" sz="2000" dirty="0" smtClean="0">
                <a:solidFill>
                  <a:srgbClr val="C00000"/>
                </a:solidFill>
              </a:rPr>
              <a:t>zasada narodowości przedmiotowej ograniczona </a:t>
            </a:r>
            <a:r>
              <a:rPr lang="pl-PL" sz="2000" dirty="0" smtClean="0"/>
              <a:t>(art. 110 § 1 k.k.) – przewidująca stosowanie polskiej ustawy karnej do cudzoziemca, który popełnił określonego rodzaju przestępstwo za granicą, pod warunkiem uznania go za przestępstwo również przez ustawę obowiązującą w miejscu popełnienia</a:t>
            </a:r>
            <a:endParaRPr lang="pl-PL" sz="2000" dirty="0"/>
          </a:p>
          <a:p>
            <a:pPr marL="64008" indent="0">
              <a:buNone/>
            </a:pPr>
            <a:endParaRPr lang="pl-PL" sz="2000" i="1" dirty="0"/>
          </a:p>
        </p:txBody>
      </p:sp>
    </p:spTree>
    <p:extLst>
      <p:ext uri="{BB962C8B-B14F-4D97-AF65-F5344CB8AC3E}">
        <p14:creationId xmlns:p14="http://schemas.microsoft.com/office/powerpoint/2010/main" val="2499523067"/>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Prawo karne </a:t>
            </a:r>
            <a:r>
              <a:rPr lang="pl-PL" dirty="0" smtClean="0"/>
              <a:t>oraz prawo wykroczeń w </a:t>
            </a:r>
            <a:r>
              <a:rPr lang="pl-PL" dirty="0"/>
              <a:t>ogólnym systemie nauk </a:t>
            </a:r>
            <a:r>
              <a:rPr lang="pl-PL" dirty="0" smtClean="0"/>
              <a:t>penalnych</a:t>
            </a:r>
            <a:endParaRPr lang="pl-PL" dirty="0"/>
          </a:p>
        </p:txBody>
      </p:sp>
      <p:sp>
        <p:nvSpPr>
          <p:cNvPr id="3" name="Symbol zastępczy zawartości 2"/>
          <p:cNvSpPr>
            <a:spLocks noGrp="1"/>
          </p:cNvSpPr>
          <p:nvPr>
            <p:ph idx="1"/>
          </p:nvPr>
        </p:nvSpPr>
        <p:spPr>
          <a:xfrm>
            <a:off x="457200" y="1882808"/>
            <a:ext cx="8229600" cy="4138480"/>
          </a:xfrm>
        </p:spPr>
        <p:txBody>
          <a:bodyPr>
            <a:normAutofit fontScale="55000" lnSpcReduction="20000"/>
          </a:bodyPr>
          <a:lstStyle/>
          <a:p>
            <a:pPr marL="0" indent="0">
              <a:buNone/>
            </a:pPr>
            <a:r>
              <a:rPr lang="pl-PL" dirty="0"/>
              <a:t>Prawo karne stanowi część obowiązującego w Polsce porządku prawnego, czyli systemu prawa. System prawa najogólniej mówiąc, to zbiór norm obowiązujących w określonym czasie, w określonym państwie. </a:t>
            </a:r>
          </a:p>
          <a:p>
            <a:pPr marL="0" indent="0">
              <a:buNone/>
            </a:pPr>
            <a:endParaRPr lang="pl-PL" dirty="0"/>
          </a:p>
          <a:p>
            <a:pPr marL="0" indent="0">
              <a:buNone/>
            </a:pPr>
            <a:r>
              <a:rPr lang="pl-PL" dirty="0"/>
              <a:t>Prawo karne – to zespół norm, które określają, jakie czyny są przestępstwami oraz jakie za te czyny grożą kary, a także które nakładają obowiązek wymierzania kar, jeśli przestępstwo zostanie popełnione.</a:t>
            </a:r>
          </a:p>
          <a:p>
            <a:pPr marL="0" indent="0">
              <a:buNone/>
            </a:pPr>
            <a:endParaRPr lang="pl-PL" dirty="0"/>
          </a:p>
          <a:p>
            <a:pPr marL="0" indent="0">
              <a:buNone/>
            </a:pPr>
            <a:r>
              <a:rPr lang="pl-PL" dirty="0"/>
              <a:t>Prawo karne – to zespół norm służących do zwalczania czynów zwanych przestępstwami za pomocą </a:t>
            </a:r>
            <a:r>
              <a:rPr lang="pl-PL" dirty="0" smtClean="0"/>
              <a:t>kar, środków karnych </a:t>
            </a:r>
            <a:r>
              <a:rPr lang="pl-PL" dirty="0"/>
              <a:t>oraz tzw. środków zabezpieczających</a:t>
            </a:r>
            <a:r>
              <a:rPr lang="pl-PL" dirty="0" smtClean="0"/>
              <a:t>.</a:t>
            </a:r>
          </a:p>
          <a:p>
            <a:endParaRPr lang="pl-PL" dirty="0" smtClean="0"/>
          </a:p>
          <a:p>
            <a:pPr marL="0" indent="0">
              <a:buNone/>
            </a:pPr>
            <a:r>
              <a:rPr lang="pl-PL" dirty="0" smtClean="0"/>
              <a:t>Podobnie jest z prawem wykroczeń, stanowi ono  zespół norm, który  określa jakie czyny są wykroczeniami oraz jakie za te czyny grożą kary, jakie są zasady ich wymiaru. Zespół tych norm nakłada również obowiązek wymierzania kar, jeśli wykroczenie zostanie popełnione.</a:t>
            </a:r>
          </a:p>
          <a:p>
            <a:endParaRPr lang="pl-PL" dirty="0"/>
          </a:p>
        </p:txBody>
      </p:sp>
    </p:spTree>
    <p:extLst>
      <p:ext uri="{BB962C8B-B14F-4D97-AF65-F5344CB8AC3E}">
        <p14:creationId xmlns:p14="http://schemas.microsoft.com/office/powerpoint/2010/main" val="1614109819"/>
      </p:ext>
    </p:extLst>
  </p:cSld>
  <p:clrMapOvr>
    <a:masterClrMapping/>
  </p:clrMapOvr>
  <p:transition spd="slow">
    <p:push dir="u"/>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800" dirty="0" smtClean="0"/>
              <a:t>Obowiązywanie polskiej ustawy karnej za przestępstwa popełnione za granicą</a:t>
            </a:r>
            <a:endParaRPr lang="pl-PL" sz="2800" dirty="0"/>
          </a:p>
        </p:txBody>
      </p:sp>
      <p:sp>
        <p:nvSpPr>
          <p:cNvPr id="3" name="Symbol zastępczy zawartości 2"/>
          <p:cNvSpPr>
            <a:spLocks noGrp="1"/>
          </p:cNvSpPr>
          <p:nvPr>
            <p:ph idx="1"/>
          </p:nvPr>
        </p:nvSpPr>
        <p:spPr/>
        <p:txBody>
          <a:bodyPr>
            <a:normAutofit/>
          </a:bodyPr>
          <a:lstStyle/>
          <a:p>
            <a:pPr>
              <a:buNone/>
            </a:pPr>
            <a:r>
              <a:rPr lang="pl-PL" sz="1800" i="1" dirty="0" smtClean="0"/>
              <a:t>	</a:t>
            </a:r>
            <a:r>
              <a:rPr lang="pl-PL" sz="2000" dirty="0" smtClean="0"/>
              <a:t>Odpowiedzialność na podstawie polskiej ustawy karnej cudzoziemca popełniającego przestępstwo za granicą ograniczona jest do sytuacji, gdy: </a:t>
            </a:r>
          </a:p>
          <a:p>
            <a:pPr>
              <a:buNone/>
            </a:pPr>
            <a:r>
              <a:rPr lang="pl-PL" sz="2000" dirty="0" smtClean="0"/>
              <a:t>	1) popełnione przestępstwo godzi w polskie interesy; </a:t>
            </a:r>
          </a:p>
          <a:p>
            <a:pPr>
              <a:buNone/>
            </a:pPr>
            <a:r>
              <a:rPr lang="pl-PL" sz="2000" dirty="0" smtClean="0"/>
              <a:t>	2) cudzoziemiec, który popełnił przestępstwo zagrożone według prawa polskiego karą powyżej 2 lat pozbawienia wolności, przebywa na terytorium Polski i nie postanowiono go wydać.  </a:t>
            </a:r>
            <a:endParaRPr lang="pl-PL" sz="2000" dirty="0"/>
          </a:p>
        </p:txBody>
      </p:sp>
    </p:spTree>
    <p:extLst>
      <p:ext uri="{BB962C8B-B14F-4D97-AF65-F5344CB8AC3E}">
        <p14:creationId xmlns:p14="http://schemas.microsoft.com/office/powerpoint/2010/main" val="2499523067"/>
      </p:ext>
    </p:extLst>
  </p:cSld>
  <p:clrMapOvr>
    <a:masterClrMapping/>
  </p:clrMapOvr>
  <p:transition spd="slow">
    <p:push dir="u"/>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800" dirty="0" smtClean="0"/>
              <a:t>Obowiązywanie polskiej ustawy karnej za przestępstwa popełnione za granicą</a:t>
            </a:r>
            <a:endParaRPr lang="pl-PL" sz="2800" dirty="0"/>
          </a:p>
        </p:txBody>
      </p:sp>
      <p:sp>
        <p:nvSpPr>
          <p:cNvPr id="3" name="Symbol zastępczy zawartości 2"/>
          <p:cNvSpPr>
            <a:spLocks noGrp="1"/>
          </p:cNvSpPr>
          <p:nvPr>
            <p:ph idx="1"/>
          </p:nvPr>
        </p:nvSpPr>
        <p:spPr/>
        <p:txBody>
          <a:bodyPr>
            <a:normAutofit/>
          </a:bodyPr>
          <a:lstStyle/>
          <a:p>
            <a:pPr marL="0" indent="0">
              <a:buNone/>
            </a:pPr>
            <a:r>
              <a:rPr lang="pl-PL" sz="2000" dirty="0" smtClean="0">
                <a:solidFill>
                  <a:srgbClr val="C00000"/>
                </a:solidFill>
              </a:rPr>
              <a:t>zasada narodowości przedmiotowej nieograniczona </a:t>
            </a:r>
            <a:r>
              <a:rPr lang="pl-PL" sz="2000" dirty="0" smtClean="0"/>
              <a:t>(art. 112 k.k.) – przewidująca stosowanie polskiej ustawy karnej do obywatela polskiego oraz cudzoziemca w przypadku popełnienia określonego rodzaju przestępstwa za granicą, niezależnie od przepisów obowiązujących w miejscu jego popełnienia</a:t>
            </a:r>
          </a:p>
          <a:p>
            <a:pPr>
              <a:buNone/>
            </a:pPr>
            <a:endParaRPr lang="pl-PL" sz="2000" dirty="0" smtClean="0"/>
          </a:p>
          <a:p>
            <a:pPr marL="0" indent="0">
              <a:buNone/>
            </a:pPr>
            <a:r>
              <a:rPr lang="pl-PL" sz="2000" dirty="0" smtClean="0">
                <a:solidFill>
                  <a:srgbClr val="C00000"/>
                </a:solidFill>
              </a:rPr>
              <a:t>zasada represji wszechświatowej </a:t>
            </a:r>
            <a:r>
              <a:rPr lang="pl-PL" sz="2000" dirty="0" smtClean="0"/>
              <a:t>(art. 113 k.k.) – przewidująca stosowanie polskiej ustawy karnej do obywatela polskiego oraz cudzoziemca w razie popełnienia przestępstwa, do którego ścigania Polska zobowiązana jest na mocy umów międzynarodowych</a:t>
            </a:r>
            <a:endParaRPr lang="pl-PL" sz="2000" dirty="0"/>
          </a:p>
        </p:txBody>
      </p:sp>
    </p:spTree>
    <p:extLst>
      <p:ext uri="{BB962C8B-B14F-4D97-AF65-F5344CB8AC3E}">
        <p14:creationId xmlns:p14="http://schemas.microsoft.com/office/powerpoint/2010/main" val="2499523067"/>
      </p:ext>
    </p:extLst>
  </p:cSld>
  <p:clrMapOvr>
    <a:masterClrMapping/>
  </p:clrMapOvr>
  <p:transition spd="slow">
    <p:push dir="u"/>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800" dirty="0" smtClean="0"/>
              <a:t>Obowiązywanie polskiej ustawy karnej za przestępstwa popełnione za granicą</a:t>
            </a:r>
            <a:endParaRPr lang="pl-PL" sz="2800" dirty="0"/>
          </a:p>
        </p:txBody>
      </p:sp>
      <p:sp>
        <p:nvSpPr>
          <p:cNvPr id="3" name="Symbol zastępczy zawartości 2"/>
          <p:cNvSpPr>
            <a:spLocks noGrp="1"/>
          </p:cNvSpPr>
          <p:nvPr>
            <p:ph idx="1"/>
          </p:nvPr>
        </p:nvSpPr>
        <p:spPr/>
        <p:txBody>
          <a:bodyPr>
            <a:normAutofit fontScale="92500" lnSpcReduction="10000"/>
          </a:bodyPr>
          <a:lstStyle/>
          <a:p>
            <a:pPr>
              <a:buNone/>
            </a:pPr>
            <a:r>
              <a:rPr lang="pl-PL" sz="2000" dirty="0" smtClean="0"/>
              <a:t>Niezależnie od przepisów obowiązujących w miejscu popełnienia przestępstwa polska ustawa karna znajduje zastosowanie do obywatela polskiego, który popełnił: </a:t>
            </a:r>
          </a:p>
          <a:p>
            <a:pPr>
              <a:buNone/>
            </a:pPr>
            <a:r>
              <a:rPr lang="pl-PL" sz="2000" dirty="0" smtClean="0"/>
              <a:t>1) jako funkcjonariusz publiczny w służbie za granicą przestępstwo związane z wykonywaniem swych funkcji; </a:t>
            </a:r>
          </a:p>
          <a:p>
            <a:pPr>
              <a:buNone/>
            </a:pPr>
            <a:r>
              <a:rPr lang="pl-PL" sz="2000" dirty="0" smtClean="0"/>
              <a:t>2) przestępstwo przeciwko bezpieczeństwu wewnętrznemu lub zewnętrznemu Rzeczypospolitej Polskiej; </a:t>
            </a:r>
          </a:p>
          <a:p>
            <a:pPr>
              <a:buNone/>
            </a:pPr>
            <a:r>
              <a:rPr lang="pl-PL" sz="2000" dirty="0" smtClean="0"/>
              <a:t>3) przestępstwo przeciwko polskim urzędom lub funkcjonariuszom publicznym; </a:t>
            </a:r>
          </a:p>
          <a:p>
            <a:pPr>
              <a:buNone/>
            </a:pPr>
            <a:r>
              <a:rPr lang="pl-PL" sz="2000" dirty="0" smtClean="0"/>
              <a:t>4) przestępstwo przeciwko istotnym polskim interesom gospodarczym; </a:t>
            </a:r>
          </a:p>
          <a:p>
            <a:pPr>
              <a:buNone/>
            </a:pPr>
            <a:r>
              <a:rPr lang="pl-PL" sz="2000" dirty="0" smtClean="0"/>
              <a:t>5) przestępstwo fałszywych zeznań złożonych wobec urzędu polskiego; </a:t>
            </a:r>
          </a:p>
          <a:p>
            <a:pPr>
              <a:buNone/>
            </a:pPr>
            <a:r>
              <a:rPr lang="pl-PL" sz="2000" dirty="0" smtClean="0"/>
              <a:t>6) przestępstwo, z którego została osiągnięta, chociażby pośrednio, korzyść majątkowa na terytorium Polski; </a:t>
            </a:r>
          </a:p>
          <a:p>
            <a:pPr>
              <a:buNone/>
            </a:pPr>
            <a:r>
              <a:rPr lang="pl-PL" sz="2000" dirty="0" smtClean="0"/>
              <a:t>7) przestępstwo, do ścigania którego zobowiązują Polskę umowy międzynarodowe. </a:t>
            </a:r>
            <a:endParaRPr lang="pl-PL" sz="2000" dirty="0"/>
          </a:p>
        </p:txBody>
      </p:sp>
    </p:spTree>
    <p:extLst>
      <p:ext uri="{BB962C8B-B14F-4D97-AF65-F5344CB8AC3E}">
        <p14:creationId xmlns:p14="http://schemas.microsoft.com/office/powerpoint/2010/main" val="2499523067"/>
      </p:ext>
    </p:extLst>
  </p:cSld>
  <p:clrMapOvr>
    <a:masterClrMapping/>
  </p:clrMapOvr>
  <p:transition spd="slow">
    <p:push dir="u"/>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800" dirty="0" smtClean="0"/>
              <a:t>Obowiązywanie polskiej ustawy wykroczeniowej za wykroczenia popełnione za granicą</a:t>
            </a:r>
            <a:endParaRPr lang="pl-PL" sz="2800" dirty="0"/>
          </a:p>
        </p:txBody>
      </p:sp>
      <p:sp>
        <p:nvSpPr>
          <p:cNvPr id="3" name="Symbol zastępczy zawartości 2"/>
          <p:cNvSpPr>
            <a:spLocks noGrp="1"/>
          </p:cNvSpPr>
          <p:nvPr>
            <p:ph idx="1"/>
          </p:nvPr>
        </p:nvSpPr>
        <p:spPr/>
        <p:txBody>
          <a:bodyPr>
            <a:normAutofit fontScale="55000" lnSpcReduction="20000"/>
          </a:bodyPr>
          <a:lstStyle/>
          <a:p>
            <a:pPr marL="0" indent="0">
              <a:buNone/>
            </a:pPr>
            <a:r>
              <a:rPr lang="pl-PL" dirty="0" smtClean="0"/>
              <a:t>Z przepisu art. 3 § 2 </a:t>
            </a:r>
            <a:r>
              <a:rPr lang="pl-PL" dirty="0" err="1" smtClean="0"/>
              <a:t>k.w</a:t>
            </a:r>
            <a:r>
              <a:rPr lang="pl-PL" dirty="0" smtClean="0"/>
              <a:t>. wynika ograniczenie odpowiedzialności wykroczeniowej do czynów zabronionych popełnionych na terytorium Rzeczypospolitej Polskiej lub na polskim statku wodnym lub powietrznym i przyjęcie jako zasady nieodpowiedzialności za czyny zabronione popełnione za granicą. Przepis ten stanowi jedynie ogólnie, że odpowiedzialność za owe wykroczenia „zachodzi tylko wtedy, gdy przepis szczególny taką odpowiedzialność przewiduje”. Tak ogólnie ujęta regulacja nakazuje przyjąć, iż dotyczy ona nie tylko obywateli polskich, ale również obywateli państw obcych oraz bezpaństwowców. Tym samym do wyjątkowej odpowiedzialności za wykroczenia popełnione za granicą może być pociągnięty każdy.  Inaczej niż w kodeksie karnym. Co więcej, art. 3 § 2 KW nie uzależnia wyjątkowej odpowiedzialności za wykroczenia popełnione za granicą od spełnienia warunku podwójnej karalności. W konsekwencji przewidziana w tym przepisie odpowiedzialność aktualizuje się już wówczas, gdy popełniony za granicą czyn jest czynem zabronionym jako wykroczenie według prawa polskiego. Nie musi on być natomiast czynem zabronionym według prawa obowiązującego w miejscu popełnienia czynu. W rezultacie mamy tu do czynienia z niezwykle szerokim ujęciem wyjątkowej odpowiedzialności za wykroczenia popełnione za granicą, co z oczywistych względów nie może być zaakceptowane (patrz art. 109 k.k.).</a:t>
            </a:r>
            <a:endParaRPr lang="pl-PL" dirty="0"/>
          </a:p>
        </p:txBody>
      </p:sp>
    </p:spTree>
    <p:extLst>
      <p:ext uri="{BB962C8B-B14F-4D97-AF65-F5344CB8AC3E}">
        <p14:creationId xmlns:p14="http://schemas.microsoft.com/office/powerpoint/2010/main" val="3320730885"/>
      </p:ext>
    </p:extLst>
  </p:cSld>
  <p:clrMapOvr>
    <a:masterClrMapping/>
  </p:clrMapOvr>
  <p:transition spd="slow">
    <p:push dir="u"/>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188640"/>
            <a:ext cx="8229600" cy="6120680"/>
          </a:xfrm>
        </p:spPr>
        <p:txBody>
          <a:bodyPr>
            <a:normAutofit/>
          </a:bodyPr>
          <a:lstStyle/>
          <a:p>
            <a:pPr marL="0" indent="0">
              <a:buNone/>
            </a:pPr>
            <a:r>
              <a:rPr lang="pl-PL" dirty="0" smtClean="0"/>
              <a:t>Art. 131 </a:t>
            </a:r>
            <a:r>
              <a:rPr lang="pl-PL" dirty="0" err="1" smtClean="0"/>
              <a:t>k.w</a:t>
            </a:r>
            <a:r>
              <a:rPr lang="pl-PL" dirty="0" smtClean="0"/>
              <a:t>. przewiduje odpowiedzialność za popełnienie wykroczeń „</a:t>
            </a:r>
            <a:r>
              <a:rPr lang="pl-PL" dirty="0" err="1" smtClean="0"/>
              <a:t>ogólnokryminalnych</a:t>
            </a:r>
            <a:r>
              <a:rPr lang="pl-PL" dirty="0" smtClean="0"/>
              <a:t>” za granicą (przy wartości przedmiotu do 500 zł). Pośród nich wymienia: </a:t>
            </a:r>
          </a:p>
          <a:p>
            <a:pPr>
              <a:buFontTx/>
              <a:buChar char="-"/>
            </a:pPr>
            <a:r>
              <a:rPr lang="pl-PL" dirty="0" smtClean="0"/>
              <a:t>kradzież (art. 119 </a:t>
            </a:r>
            <a:r>
              <a:rPr lang="pl-PL" dirty="0" err="1" smtClean="0"/>
              <a:t>k.w</a:t>
            </a:r>
            <a:r>
              <a:rPr lang="pl-PL" dirty="0" smtClean="0"/>
              <a:t>.)</a:t>
            </a:r>
          </a:p>
          <a:p>
            <a:pPr>
              <a:buFontTx/>
              <a:buChar char="-"/>
            </a:pPr>
            <a:r>
              <a:rPr lang="pl-PL" dirty="0"/>
              <a:t>p</a:t>
            </a:r>
            <a:r>
              <a:rPr lang="pl-PL" dirty="0" smtClean="0"/>
              <a:t>aserstwo (art. 122 </a:t>
            </a:r>
            <a:r>
              <a:rPr lang="pl-PL" dirty="0" err="1" smtClean="0"/>
              <a:t>k.w</a:t>
            </a:r>
            <a:r>
              <a:rPr lang="pl-PL" dirty="0" smtClean="0"/>
              <a:t>.)</a:t>
            </a:r>
          </a:p>
          <a:p>
            <a:pPr>
              <a:buFontTx/>
              <a:buChar char="-"/>
            </a:pPr>
            <a:r>
              <a:rPr lang="pl-PL" dirty="0"/>
              <a:t>n</a:t>
            </a:r>
            <a:r>
              <a:rPr lang="pl-PL" dirty="0" smtClean="0"/>
              <a:t>iszczenie cudzej rzeczy (art. 124 </a:t>
            </a:r>
            <a:r>
              <a:rPr lang="pl-PL" dirty="0" err="1" smtClean="0"/>
              <a:t>k.w</a:t>
            </a:r>
            <a:r>
              <a:rPr lang="pl-PL" dirty="0" smtClean="0"/>
              <a:t>.).</a:t>
            </a:r>
          </a:p>
          <a:p>
            <a:pPr marL="0" indent="0">
              <a:buNone/>
            </a:pPr>
            <a:r>
              <a:rPr lang="pl-PL" dirty="0" smtClean="0"/>
              <a:t>Zgodnie z tym przepisem sprawca poniesie </a:t>
            </a:r>
            <a:r>
              <a:rPr lang="pl-PL" dirty="0"/>
              <a:t>odpowiedzialność za takie czyny w </a:t>
            </a:r>
            <a:r>
              <a:rPr lang="pl-PL" dirty="0" smtClean="0"/>
              <a:t>Polsce według polskiego </a:t>
            </a:r>
            <a:r>
              <a:rPr lang="pl-PL" dirty="0"/>
              <a:t>materialnego prawa wykroczeń. </a:t>
            </a:r>
            <a:endParaRPr lang="pl-PL" dirty="0" smtClean="0"/>
          </a:p>
          <a:p>
            <a:pPr>
              <a:buFontTx/>
              <a:buChar char="-"/>
            </a:pPr>
            <a:endParaRPr lang="pl-PL" dirty="0" smtClean="0"/>
          </a:p>
          <a:p>
            <a:endParaRPr lang="pl-PL" dirty="0"/>
          </a:p>
        </p:txBody>
      </p:sp>
    </p:spTree>
    <p:extLst>
      <p:ext uri="{BB962C8B-B14F-4D97-AF65-F5344CB8AC3E}">
        <p14:creationId xmlns:p14="http://schemas.microsoft.com/office/powerpoint/2010/main" val="1476442288"/>
      </p:ext>
    </p:extLst>
  </p:cSld>
  <p:clrMapOvr>
    <a:masterClrMapping/>
  </p:clrMapOvr>
  <p:transition spd="slow">
    <p:push dir="u"/>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67494"/>
            <a:ext cx="8229600" cy="1001266"/>
          </a:xfrm>
        </p:spPr>
        <p:txBody>
          <a:bodyPr>
            <a:normAutofit fontScale="90000"/>
          </a:bodyPr>
          <a:lstStyle/>
          <a:p>
            <a:pPr algn="ctr"/>
            <a:r>
              <a:rPr lang="pl-PL" dirty="0" smtClean="0"/>
              <a:t>Definicje przestępstwa oraz wykroczenia </a:t>
            </a:r>
            <a:endParaRPr lang="pl-PL" dirty="0"/>
          </a:p>
        </p:txBody>
      </p:sp>
      <p:sp>
        <p:nvSpPr>
          <p:cNvPr id="3" name="Symbol zastępczy zawartości 2"/>
          <p:cNvSpPr>
            <a:spLocks noGrp="1"/>
          </p:cNvSpPr>
          <p:nvPr>
            <p:ph sz="half" idx="1"/>
          </p:nvPr>
        </p:nvSpPr>
        <p:spPr>
          <a:xfrm>
            <a:off x="899592" y="1268760"/>
            <a:ext cx="6552728" cy="4752528"/>
          </a:xfrm>
        </p:spPr>
        <p:txBody>
          <a:bodyPr>
            <a:normAutofit fontScale="62500" lnSpcReduction="20000"/>
          </a:bodyPr>
          <a:lstStyle/>
          <a:p>
            <a:pPr marL="0" indent="0">
              <a:buNone/>
            </a:pPr>
            <a:r>
              <a:rPr lang="pl-PL" sz="3600" b="1" dirty="0" smtClean="0"/>
              <a:t>Przestępstwo</a:t>
            </a:r>
          </a:p>
          <a:p>
            <a:pPr marL="64008" indent="0">
              <a:buNone/>
            </a:pPr>
            <a:r>
              <a:rPr lang="pl-PL" dirty="0" smtClean="0"/>
              <a:t>To czyn </a:t>
            </a:r>
            <a:r>
              <a:rPr lang="pl-PL" dirty="0"/>
              <a:t>człowieka zabroniony pod </a:t>
            </a:r>
            <a:r>
              <a:rPr lang="pl-PL" dirty="0" smtClean="0"/>
              <a:t>groźbą </a:t>
            </a:r>
            <a:r>
              <a:rPr lang="pl-PL" dirty="0"/>
              <a:t>kary przez </a:t>
            </a:r>
            <a:r>
              <a:rPr lang="pl-PL" dirty="0" smtClean="0"/>
              <a:t>ustawę </a:t>
            </a:r>
            <a:r>
              <a:rPr lang="pl-PL" dirty="0"/>
              <a:t>obowiązującą </a:t>
            </a:r>
            <a:r>
              <a:rPr lang="pl-PL" dirty="0" smtClean="0"/>
              <a:t>w czasie jego popełnienia jako </a:t>
            </a:r>
            <a:r>
              <a:rPr lang="pl-PL" dirty="0"/>
              <a:t>zbrodnia lub występek, o znamionach ustawowych, </a:t>
            </a:r>
            <a:r>
              <a:rPr lang="pl-PL" dirty="0" smtClean="0"/>
              <a:t>społecznie </a:t>
            </a:r>
            <a:r>
              <a:rPr lang="pl-PL" dirty="0"/>
              <a:t>szkodliwy w stopniu wyższym niż </a:t>
            </a:r>
            <a:r>
              <a:rPr lang="pl-PL" dirty="0" smtClean="0"/>
              <a:t>znikomy, zawiniony. Nie </a:t>
            </a:r>
            <a:r>
              <a:rPr lang="pl-PL" dirty="0"/>
              <a:t>stanowi przestępstwa czyn zabroniony, którego społeczna szkodliwość jest </a:t>
            </a:r>
            <a:r>
              <a:rPr lang="pl-PL" dirty="0" smtClean="0"/>
              <a:t>znikoma</a:t>
            </a:r>
            <a:r>
              <a:rPr lang="pl-PL" dirty="0"/>
              <a:t> </a:t>
            </a:r>
            <a:r>
              <a:rPr lang="pl-PL" dirty="0" smtClean="0"/>
              <a:t>(art. 1 </a:t>
            </a:r>
            <a:r>
              <a:rPr lang="pl-PL" dirty="0"/>
              <a:t>§ </a:t>
            </a:r>
            <a:r>
              <a:rPr lang="pl-PL" dirty="0" smtClean="0"/>
              <a:t>2 k.k.). Nie </a:t>
            </a:r>
            <a:r>
              <a:rPr lang="pl-PL" dirty="0"/>
              <a:t>popełnia przestępstwa sprawca czynu zabronionego, jeżeli nie można mu przypisać winy w czasie </a:t>
            </a:r>
            <a:r>
              <a:rPr lang="pl-PL" dirty="0" smtClean="0"/>
              <a:t>czynu (art</a:t>
            </a:r>
            <a:r>
              <a:rPr lang="pl-PL" dirty="0"/>
              <a:t>. 1 § </a:t>
            </a:r>
            <a:r>
              <a:rPr lang="pl-PL" dirty="0" smtClean="0"/>
              <a:t>3 </a:t>
            </a:r>
            <a:r>
              <a:rPr lang="pl-PL" dirty="0"/>
              <a:t>k.k</a:t>
            </a:r>
            <a:r>
              <a:rPr lang="pl-PL" dirty="0" smtClean="0"/>
              <a:t>.).</a:t>
            </a:r>
          </a:p>
          <a:p>
            <a:pPr marL="64008" indent="0">
              <a:buNone/>
            </a:pPr>
            <a:endParaRPr lang="pl-PL" sz="3500" b="1" dirty="0" smtClean="0"/>
          </a:p>
          <a:p>
            <a:pPr marL="64008" indent="0">
              <a:buNone/>
            </a:pPr>
            <a:r>
              <a:rPr lang="pl-PL" sz="3500" b="1" dirty="0" smtClean="0"/>
              <a:t>Wykroczenie </a:t>
            </a:r>
          </a:p>
          <a:p>
            <a:pPr marL="64008" indent="0">
              <a:buNone/>
            </a:pPr>
            <a:r>
              <a:rPr lang="pl-PL" sz="3500" dirty="0" smtClean="0"/>
              <a:t>Wykroczeniem zgodnie z art. 1 § 1 i 2 </a:t>
            </a:r>
            <a:r>
              <a:rPr lang="pl-PL" sz="3500" dirty="0" err="1" smtClean="0"/>
              <a:t>k.w</a:t>
            </a:r>
            <a:r>
              <a:rPr lang="pl-PL" sz="3500" dirty="0" smtClean="0"/>
              <a:t>. jest czyn człowieka zabroniony pod groźbą kary przez ustawę obowiązującą w czasie jego popełnienia, o znamionach określonych w ustawie, zawiniony i społecznie szkodliwy.</a:t>
            </a:r>
          </a:p>
          <a:p>
            <a:pPr marL="64008" indent="0">
              <a:buNone/>
            </a:pPr>
            <a:endParaRPr lang="pl-PL" sz="3500" b="1" dirty="0" smtClean="0"/>
          </a:p>
          <a:p>
            <a:pPr marL="64008" indent="0">
              <a:buNone/>
            </a:pPr>
            <a:r>
              <a:rPr lang="pl-PL" dirty="0" smtClean="0"/>
              <a:t> </a:t>
            </a:r>
            <a:endParaRPr lang="pl-PL" dirty="0"/>
          </a:p>
          <a:p>
            <a:pPr marL="64008" indent="0">
              <a:buNone/>
            </a:pPr>
            <a:endParaRPr lang="pl-PL" dirty="0" smtClean="0"/>
          </a:p>
          <a:p>
            <a:pPr marL="64008" indent="0">
              <a:buNone/>
            </a:pPr>
            <a:endParaRPr lang="pl-PL" dirty="0"/>
          </a:p>
        </p:txBody>
      </p:sp>
    </p:spTree>
    <p:extLst>
      <p:ext uri="{BB962C8B-B14F-4D97-AF65-F5344CB8AC3E}">
        <p14:creationId xmlns:p14="http://schemas.microsoft.com/office/powerpoint/2010/main" val="4039347873"/>
      </p:ext>
    </p:extLst>
  </p:cSld>
  <p:clrMapOvr>
    <a:masterClrMapping/>
  </p:clrMapOvr>
  <p:transition spd="slow">
    <p:push dir="u"/>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26473" y="267494"/>
            <a:ext cx="8229600" cy="785242"/>
          </a:xfrm>
        </p:spPr>
        <p:txBody>
          <a:bodyPr>
            <a:normAutofit/>
          </a:bodyPr>
          <a:lstStyle/>
          <a:p>
            <a:pPr algn="ctr"/>
            <a:r>
              <a:rPr lang="pl-PL" sz="3200" dirty="0" smtClean="0"/>
              <a:t>Struktura przestępstwa oraz wykroczenia</a:t>
            </a:r>
            <a:endParaRPr lang="pl-PL" sz="3200" dirty="0"/>
          </a:p>
        </p:txBody>
      </p:sp>
      <p:sp>
        <p:nvSpPr>
          <p:cNvPr id="3" name="Symbol zastępczy zawartości 2"/>
          <p:cNvSpPr>
            <a:spLocks noGrp="1"/>
          </p:cNvSpPr>
          <p:nvPr>
            <p:ph sz="half" idx="1"/>
          </p:nvPr>
        </p:nvSpPr>
        <p:spPr>
          <a:xfrm>
            <a:off x="899592" y="1268760"/>
            <a:ext cx="6552728" cy="4752528"/>
          </a:xfrm>
        </p:spPr>
        <p:txBody>
          <a:bodyPr>
            <a:normAutofit/>
          </a:bodyPr>
          <a:lstStyle/>
          <a:p>
            <a:pPr marL="64008" indent="0">
              <a:buNone/>
            </a:pPr>
            <a:r>
              <a:rPr lang="pl-PL" sz="2400" dirty="0" smtClean="0"/>
              <a:t>Elementy struktury przestępstwa oraz wykroczenia </a:t>
            </a:r>
          </a:p>
          <a:p>
            <a:pPr marL="64008" indent="0">
              <a:buNone/>
            </a:pPr>
            <a:r>
              <a:rPr lang="pl-PL" sz="2400" dirty="0" smtClean="0"/>
              <a:t>czyn człowieka</a:t>
            </a:r>
          </a:p>
          <a:p>
            <a:pPr marL="64008" indent="0">
              <a:buNone/>
            </a:pPr>
            <a:r>
              <a:rPr lang="pl-PL" sz="2400" dirty="0" smtClean="0"/>
              <a:t>realizacja znamion określonych w ustawie</a:t>
            </a:r>
          </a:p>
          <a:p>
            <a:pPr marL="64008" indent="0">
              <a:buNone/>
            </a:pPr>
            <a:r>
              <a:rPr lang="pl-PL" sz="2400" dirty="0" smtClean="0"/>
              <a:t>bezprawność</a:t>
            </a:r>
          </a:p>
          <a:p>
            <a:pPr marL="64008" indent="0">
              <a:buNone/>
            </a:pPr>
            <a:r>
              <a:rPr lang="pl-PL" sz="2400" dirty="0" smtClean="0"/>
              <a:t>społeczna szkodliwość</a:t>
            </a:r>
          </a:p>
          <a:p>
            <a:pPr marL="64008" indent="0">
              <a:buNone/>
            </a:pPr>
            <a:r>
              <a:rPr lang="pl-PL" sz="2400" dirty="0" smtClean="0"/>
              <a:t>wina</a:t>
            </a:r>
          </a:p>
          <a:p>
            <a:pPr marL="64008" indent="0"/>
            <a:endParaRPr lang="pl-PL" dirty="0" smtClean="0"/>
          </a:p>
          <a:p>
            <a:pPr marL="64008" indent="0">
              <a:buNone/>
            </a:pPr>
            <a:endParaRPr lang="pl-PL" dirty="0"/>
          </a:p>
          <a:p>
            <a:pPr marL="64008" indent="0">
              <a:buNone/>
            </a:pPr>
            <a:endParaRPr lang="pl-PL" dirty="0" smtClean="0"/>
          </a:p>
          <a:p>
            <a:pPr marL="64008" indent="0">
              <a:buNone/>
            </a:pPr>
            <a:endParaRPr lang="pl-PL" dirty="0"/>
          </a:p>
        </p:txBody>
      </p:sp>
    </p:spTree>
    <p:extLst>
      <p:ext uri="{BB962C8B-B14F-4D97-AF65-F5344CB8AC3E}">
        <p14:creationId xmlns:p14="http://schemas.microsoft.com/office/powerpoint/2010/main" val="4039347873"/>
      </p:ext>
    </p:extLst>
  </p:cSld>
  <p:clrMapOvr>
    <a:masterClrMapping/>
  </p:clrMapOvr>
  <p:transition spd="slow">
    <p:push dir="u"/>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1520" y="267494"/>
            <a:ext cx="8496944" cy="1289298"/>
          </a:xfrm>
        </p:spPr>
        <p:txBody>
          <a:bodyPr>
            <a:normAutofit/>
          </a:bodyPr>
          <a:lstStyle/>
          <a:p>
            <a:r>
              <a:rPr lang="pl-PL" sz="3200" dirty="0" smtClean="0"/>
              <a:t>Relacja pojęć: przestępstwo/wykroczenie, czyn zabroniony, czyn człowieka</a:t>
            </a:r>
            <a:endParaRPr lang="pl-PL" dirty="0"/>
          </a:p>
        </p:txBody>
      </p:sp>
      <p:sp>
        <p:nvSpPr>
          <p:cNvPr id="3" name="Symbol zastępczy zawartości 2"/>
          <p:cNvSpPr>
            <a:spLocks noGrp="1"/>
          </p:cNvSpPr>
          <p:nvPr>
            <p:ph idx="1"/>
          </p:nvPr>
        </p:nvSpPr>
        <p:spPr>
          <a:xfrm>
            <a:off x="457200" y="1412776"/>
            <a:ext cx="8229600" cy="5042032"/>
          </a:xfrm>
        </p:spPr>
        <p:txBody>
          <a:bodyPr>
            <a:normAutofit/>
          </a:bodyPr>
          <a:lstStyle/>
          <a:p>
            <a:pPr marL="64008" indent="0">
              <a:buNone/>
            </a:pPr>
            <a:endParaRPr lang="pl-PL" dirty="0" smtClean="0"/>
          </a:p>
          <a:p>
            <a:pPr marL="0" indent="0">
              <a:buNone/>
            </a:pPr>
            <a:r>
              <a:rPr lang="pl-PL" dirty="0" smtClean="0"/>
              <a:t>CZYN ZABRONIONY – zachowanie o znamionach określonych w ustawie karnej (art. 115 § 1 k.k./ art. 47 § 1 </a:t>
            </a:r>
            <a:r>
              <a:rPr lang="pl-PL" dirty="0" err="1" smtClean="0"/>
              <a:t>k.w</a:t>
            </a:r>
            <a:r>
              <a:rPr lang="pl-PL" dirty="0" smtClean="0"/>
              <a:t>.)</a:t>
            </a:r>
          </a:p>
          <a:p>
            <a:pPr marL="64008" indent="0">
              <a:buNone/>
            </a:pPr>
            <a:endParaRPr lang="pl-PL" dirty="0" smtClean="0"/>
          </a:p>
          <a:p>
            <a:pPr marL="0" indent="0">
              <a:buNone/>
            </a:pPr>
            <a:r>
              <a:rPr lang="pl-PL" dirty="0"/>
              <a:t>CZYN – takie </a:t>
            </a:r>
            <a:r>
              <a:rPr lang="pl-PL" u="sng" dirty="0"/>
              <a:t>zachowanie człowieka</a:t>
            </a:r>
            <a:r>
              <a:rPr lang="pl-PL" dirty="0"/>
              <a:t>, które zależne jest od </a:t>
            </a:r>
            <a:r>
              <a:rPr lang="pl-PL" dirty="0" smtClean="0"/>
              <a:t>wolnej woli; psychicznie </a:t>
            </a:r>
            <a:r>
              <a:rPr lang="pl-PL" dirty="0"/>
              <a:t>sterowane zewnętrzne zachowanie się </a:t>
            </a:r>
            <a:r>
              <a:rPr lang="pl-PL" dirty="0" smtClean="0"/>
              <a:t>człowieka</a:t>
            </a:r>
          </a:p>
          <a:p>
            <a:pPr marL="64008" indent="0">
              <a:buNone/>
            </a:pPr>
            <a:endParaRPr lang="pl-PL" dirty="0"/>
          </a:p>
        </p:txBody>
      </p:sp>
    </p:spTree>
    <p:extLst>
      <p:ext uri="{BB962C8B-B14F-4D97-AF65-F5344CB8AC3E}">
        <p14:creationId xmlns:p14="http://schemas.microsoft.com/office/powerpoint/2010/main" val="4274922329"/>
      </p:ext>
    </p:extLst>
  </p:cSld>
  <p:clrMapOvr>
    <a:masterClrMapping/>
  </p:clrMapOvr>
  <p:transition spd="slow">
    <p:push dir="u"/>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idx="4294967295"/>
          </p:nvPr>
        </p:nvSpPr>
        <p:spPr>
          <a:xfrm>
            <a:off x="0" y="268288"/>
            <a:ext cx="8435975" cy="1398587"/>
          </a:xfrm>
        </p:spPr>
        <p:txBody>
          <a:bodyPr anchor="ctr">
            <a:normAutofit/>
          </a:bodyPr>
          <a:lstStyle/>
          <a:p>
            <a:pPr marL="484632" eaLnBrk="1" fontAlgn="auto" hangingPunct="1">
              <a:spcAft>
                <a:spcPts val="0"/>
              </a:spcAft>
              <a:defRPr/>
            </a:pPr>
            <a:r>
              <a:rPr lang="pl-PL" sz="4200" b="0" kern="1200"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rPr>
              <a:t>Czyn zabroniony</a:t>
            </a:r>
          </a:p>
        </p:txBody>
      </p:sp>
      <p:sp>
        <p:nvSpPr>
          <p:cNvPr id="32771" name="Symbol zastępczy zawartości 2"/>
          <p:cNvSpPr>
            <a:spLocks noGrp="1"/>
          </p:cNvSpPr>
          <p:nvPr>
            <p:ph idx="4294967295"/>
          </p:nvPr>
        </p:nvSpPr>
        <p:spPr>
          <a:xfrm>
            <a:off x="0" y="1751013"/>
            <a:ext cx="8229600" cy="2109787"/>
          </a:xfrm>
        </p:spPr>
        <p:txBody>
          <a:bodyPr/>
          <a:lstStyle/>
          <a:p>
            <a:pPr marL="447675" indent="-382588" eaLnBrk="1" hangingPunct="1">
              <a:lnSpc>
                <a:spcPct val="80000"/>
              </a:lnSpc>
            </a:pPr>
            <a:endParaRPr lang="pl-PL" sz="2300" dirty="0" smtClean="0"/>
          </a:p>
          <a:p>
            <a:pPr marL="447675" indent="-382588" eaLnBrk="1" hangingPunct="1">
              <a:lnSpc>
                <a:spcPct val="80000"/>
              </a:lnSpc>
              <a:buFont typeface="Wingdings" pitchFamily="2" charset="2"/>
              <a:buNone/>
            </a:pPr>
            <a:endParaRPr lang="pl-PL" sz="2300" dirty="0" smtClean="0"/>
          </a:p>
          <a:p>
            <a:pPr marL="447675" indent="-382588" eaLnBrk="1" hangingPunct="1">
              <a:lnSpc>
                <a:spcPct val="80000"/>
              </a:lnSpc>
            </a:pPr>
            <a:r>
              <a:rPr lang="pl-PL" sz="2300" dirty="0" smtClean="0"/>
              <a:t>CZYN ZABRONIONY – zachowanie o znamionach określonych w ustawie karnej (art. 115 § 1 k.k.; art. 47 § 1 </a:t>
            </a:r>
            <a:r>
              <a:rPr lang="pl-PL" sz="2300" dirty="0" err="1" smtClean="0"/>
              <a:t>k.w</a:t>
            </a:r>
            <a:r>
              <a:rPr lang="pl-PL" sz="2300" dirty="0" smtClean="0"/>
              <a:t>.)</a:t>
            </a:r>
          </a:p>
          <a:p>
            <a:pPr marL="447675" indent="-382588" eaLnBrk="1" hangingPunct="1">
              <a:lnSpc>
                <a:spcPct val="80000"/>
              </a:lnSpc>
              <a:buFont typeface="Wingdings" pitchFamily="2" charset="2"/>
              <a:buNone/>
            </a:pPr>
            <a:endParaRPr lang="pl-PL" sz="2300" dirty="0" smtClean="0"/>
          </a:p>
        </p:txBody>
      </p:sp>
      <p:sp>
        <p:nvSpPr>
          <p:cNvPr id="32773" name="Oval 5"/>
          <p:cNvSpPr>
            <a:spLocks noChangeArrowheads="1"/>
          </p:cNvSpPr>
          <p:nvPr/>
        </p:nvSpPr>
        <p:spPr bwMode="auto">
          <a:xfrm>
            <a:off x="684213" y="3716338"/>
            <a:ext cx="7777162" cy="2736850"/>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a:endParaRPr lang="pl-PL"/>
          </a:p>
        </p:txBody>
      </p:sp>
      <p:sp>
        <p:nvSpPr>
          <p:cNvPr id="32774" name="Oval 6"/>
          <p:cNvSpPr>
            <a:spLocks noChangeArrowheads="1"/>
          </p:cNvSpPr>
          <p:nvPr/>
        </p:nvSpPr>
        <p:spPr bwMode="auto">
          <a:xfrm>
            <a:off x="2411413" y="4076700"/>
            <a:ext cx="5256212" cy="1944688"/>
          </a:xfrm>
          <a:prstGeom prst="ellipse">
            <a:avLst/>
          </a:prstGeom>
          <a:ln>
            <a:headEnd/>
            <a:tailEnd/>
          </a:ln>
        </p:spPr>
        <p:style>
          <a:lnRef idx="1">
            <a:schemeClr val="accent6"/>
          </a:lnRef>
          <a:fillRef idx="3">
            <a:schemeClr val="accent6"/>
          </a:fillRef>
          <a:effectRef idx="2">
            <a:schemeClr val="accent6"/>
          </a:effectRef>
          <a:fontRef idx="minor">
            <a:schemeClr val="lt1"/>
          </a:fontRef>
        </p:style>
        <p:txBody>
          <a:bodyPr wrap="none" anchor="ctr"/>
          <a:lstStyle/>
          <a:p>
            <a:pPr algn="ctr"/>
            <a:endParaRPr lang="pl-PL"/>
          </a:p>
        </p:txBody>
      </p:sp>
      <p:sp>
        <p:nvSpPr>
          <p:cNvPr id="32775" name="Oval 7"/>
          <p:cNvSpPr>
            <a:spLocks noChangeArrowheads="1"/>
          </p:cNvSpPr>
          <p:nvPr/>
        </p:nvSpPr>
        <p:spPr bwMode="auto">
          <a:xfrm>
            <a:off x="3132138" y="4581525"/>
            <a:ext cx="3312070" cy="935038"/>
          </a:xfrm>
          <a:prstGeom prst="ellipse">
            <a:avLst/>
          </a:prstGeom>
          <a:solidFill>
            <a:srgbClr val="FFFF00"/>
          </a:solidFill>
          <a:ln w="9525">
            <a:solidFill>
              <a:schemeClr val="tx1"/>
            </a:solidFill>
            <a:round/>
            <a:headEnd/>
            <a:tailEnd/>
          </a:ln>
        </p:spPr>
        <p:txBody>
          <a:bodyPr wrap="none" anchor="ctr"/>
          <a:lstStyle/>
          <a:p>
            <a:pPr algn="ctr"/>
            <a:r>
              <a:rPr lang="pl-PL" smtClean="0"/>
              <a:t>przestępstwo</a:t>
            </a:r>
            <a:endParaRPr lang="pl-PL"/>
          </a:p>
        </p:txBody>
      </p:sp>
      <p:sp>
        <p:nvSpPr>
          <p:cNvPr id="32777" name="Text Box 9"/>
          <p:cNvSpPr txBox="1">
            <a:spLocks noChangeArrowheads="1"/>
          </p:cNvSpPr>
          <p:nvPr/>
        </p:nvSpPr>
        <p:spPr bwMode="auto">
          <a:xfrm>
            <a:off x="1331913" y="4652963"/>
            <a:ext cx="654050" cy="366712"/>
          </a:xfrm>
          <a:prstGeom prst="rect">
            <a:avLst/>
          </a:prstGeom>
          <a:noFill/>
          <a:ln w="9525">
            <a:noFill/>
            <a:miter lim="800000"/>
            <a:headEnd/>
            <a:tailEnd/>
          </a:ln>
        </p:spPr>
        <p:txBody>
          <a:bodyPr wrap="none">
            <a:spAutoFit/>
          </a:bodyPr>
          <a:lstStyle/>
          <a:p>
            <a:r>
              <a:rPr lang="pl-PL"/>
              <a:t>czyn</a:t>
            </a:r>
          </a:p>
        </p:txBody>
      </p:sp>
      <p:sp>
        <p:nvSpPr>
          <p:cNvPr id="32778" name="Text Box 11"/>
          <p:cNvSpPr txBox="1">
            <a:spLocks noChangeArrowheads="1"/>
          </p:cNvSpPr>
          <p:nvPr/>
        </p:nvSpPr>
        <p:spPr bwMode="auto">
          <a:xfrm>
            <a:off x="4211638" y="4149725"/>
            <a:ext cx="1835150" cy="366713"/>
          </a:xfrm>
          <a:prstGeom prst="rect">
            <a:avLst/>
          </a:prstGeom>
          <a:noFill/>
          <a:ln w="9525">
            <a:noFill/>
            <a:miter lim="800000"/>
            <a:headEnd/>
            <a:tailEnd/>
          </a:ln>
        </p:spPr>
        <p:txBody>
          <a:bodyPr wrap="none">
            <a:spAutoFit/>
          </a:bodyPr>
          <a:lstStyle/>
          <a:p>
            <a:r>
              <a:rPr lang="pl-PL"/>
              <a:t>czyn zabroniony</a:t>
            </a:r>
          </a:p>
        </p:txBody>
      </p:sp>
    </p:spTree>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Dyscypliny prawa </a:t>
            </a:r>
            <a:r>
              <a:rPr lang="pl-PL" dirty="0" smtClean="0"/>
              <a:t>karnego</a:t>
            </a:r>
            <a:endParaRPr lang="pl-PL" dirty="0"/>
          </a:p>
        </p:txBody>
      </p:sp>
      <p:sp>
        <p:nvSpPr>
          <p:cNvPr id="3" name="Symbol zastępczy zawartości 2"/>
          <p:cNvSpPr>
            <a:spLocks noGrp="1"/>
          </p:cNvSpPr>
          <p:nvPr>
            <p:ph idx="1"/>
          </p:nvPr>
        </p:nvSpPr>
        <p:spPr>
          <a:xfrm>
            <a:off x="457200" y="1882808"/>
            <a:ext cx="8229600" cy="4975192"/>
          </a:xfrm>
        </p:spPr>
        <p:txBody>
          <a:bodyPr>
            <a:normAutofit fontScale="77500" lnSpcReduction="20000"/>
          </a:bodyPr>
          <a:lstStyle/>
          <a:p>
            <a:pPr marL="0" lvl="0" indent="0">
              <a:buNone/>
            </a:pPr>
            <a:r>
              <a:rPr lang="pl-PL" dirty="0"/>
              <a:t>materialne – zespół norm wyrażających podstawowe zasady odpowiedzialności karnej, które typizują czyny będące przestępstwami oraz grożące za nie kary i środki reakcji </a:t>
            </a:r>
            <a:r>
              <a:rPr lang="pl-PL" dirty="0" smtClean="0"/>
              <a:t>karnej</a:t>
            </a:r>
          </a:p>
          <a:p>
            <a:pPr marL="64008" lvl="0" indent="0">
              <a:buNone/>
            </a:pPr>
            <a:endParaRPr lang="pl-PL" dirty="0"/>
          </a:p>
          <a:p>
            <a:pPr marL="0" lvl="0" indent="0">
              <a:buNone/>
            </a:pPr>
            <a:r>
              <a:rPr lang="pl-PL" dirty="0"/>
              <a:t>procesowe - </a:t>
            </a:r>
            <a:r>
              <a:rPr lang="pl-PL" dirty="0" smtClean="0"/>
              <a:t>zespół </a:t>
            </a:r>
            <a:r>
              <a:rPr lang="pl-PL" dirty="0"/>
              <a:t>norm regulujących zasady i sposób postępowania organów państwowych, które mają na celu realizację prawa karnego </a:t>
            </a:r>
            <a:r>
              <a:rPr lang="pl-PL" dirty="0" smtClean="0"/>
              <a:t>materialnego</a:t>
            </a:r>
          </a:p>
          <a:p>
            <a:pPr marL="64008" lvl="0" indent="0">
              <a:buNone/>
            </a:pPr>
            <a:endParaRPr lang="pl-PL" dirty="0"/>
          </a:p>
          <a:p>
            <a:pPr marL="0" lvl="0" indent="0">
              <a:buNone/>
            </a:pPr>
            <a:r>
              <a:rPr lang="pl-PL" dirty="0"/>
              <a:t>wykonawcze – zespół norm, który określa sposób postępowania organów państwowych mający na celu wykonanie prawomocnych orzeczeń sądów i innych </a:t>
            </a:r>
            <a:r>
              <a:rPr lang="pl-PL" dirty="0" smtClean="0"/>
              <a:t>organów</a:t>
            </a:r>
          </a:p>
          <a:p>
            <a:pPr lvl="0"/>
            <a:endParaRPr lang="pl-PL" dirty="0" smtClean="0"/>
          </a:p>
          <a:p>
            <a:pPr marL="0" lvl="0" indent="0">
              <a:buNone/>
            </a:pPr>
            <a:r>
              <a:rPr lang="pl-PL" dirty="0" smtClean="0"/>
              <a:t>Analogiczne płaszczyzny  wyodrębniamy również w przypadku prawa wykroczeń </a:t>
            </a:r>
          </a:p>
          <a:p>
            <a:pPr lvl="0"/>
            <a:endParaRPr lang="pl-PL" dirty="0"/>
          </a:p>
          <a:p>
            <a:pPr lvl="0"/>
            <a:endParaRPr lang="pl-PL" dirty="0"/>
          </a:p>
          <a:p>
            <a:endParaRPr lang="pl-PL" dirty="0"/>
          </a:p>
        </p:txBody>
      </p:sp>
    </p:spTree>
    <p:extLst>
      <p:ext uri="{BB962C8B-B14F-4D97-AF65-F5344CB8AC3E}">
        <p14:creationId xmlns:p14="http://schemas.microsoft.com/office/powerpoint/2010/main" val="3510837550"/>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Kryteria rozgraniczania obszarów przestępstw od wykroczeń </a:t>
            </a:r>
            <a:endParaRPr lang="pl-PL" dirty="0"/>
          </a:p>
        </p:txBody>
      </p:sp>
      <p:sp>
        <p:nvSpPr>
          <p:cNvPr id="3" name="Symbol zastępczy zawartości 2"/>
          <p:cNvSpPr>
            <a:spLocks noGrp="1"/>
          </p:cNvSpPr>
          <p:nvPr>
            <p:ph idx="1"/>
          </p:nvPr>
        </p:nvSpPr>
        <p:spPr/>
        <p:txBody>
          <a:bodyPr>
            <a:normAutofit fontScale="62500" lnSpcReduction="20000"/>
          </a:bodyPr>
          <a:lstStyle/>
          <a:p>
            <a:pPr marL="0" indent="0">
              <a:buNone/>
            </a:pPr>
            <a:r>
              <a:rPr lang="pl-PL" dirty="0" smtClean="0"/>
              <a:t>Wśród kryteriów pozwalających na odróżnienie przestępstwa od wykroczenia wyróżniamy:</a:t>
            </a:r>
          </a:p>
          <a:p>
            <a:pPr>
              <a:buFontTx/>
              <a:buChar char="-"/>
            </a:pPr>
            <a:r>
              <a:rPr lang="pl-PL" b="1" dirty="0" smtClean="0"/>
              <a:t>kryterium zagrożenia karnego (formalne)</a:t>
            </a:r>
          </a:p>
          <a:p>
            <a:pPr marL="0" indent="0">
              <a:buNone/>
            </a:pPr>
            <a:r>
              <a:rPr lang="pl-PL" dirty="0" smtClean="0"/>
              <a:t>Art. 7 k.k. stanowi, że przestępstwem jest:</a:t>
            </a:r>
            <a:endParaRPr lang="pl-PL" dirty="0"/>
          </a:p>
          <a:p>
            <a:pPr marL="0" indent="0">
              <a:buNone/>
            </a:pPr>
            <a:r>
              <a:rPr lang="pl-PL" b="1" dirty="0" smtClean="0"/>
              <a:t>ZBRODNIA</a:t>
            </a:r>
            <a:r>
              <a:rPr lang="pl-PL" dirty="0" smtClean="0"/>
              <a:t> – zagrożona karą pozbawienia wolności na czas nie krótszy niż 3 lata albo karą surowszą (zbrodnię można popełnić tylko umyślnie)</a:t>
            </a:r>
          </a:p>
          <a:p>
            <a:pPr marL="0" indent="0">
              <a:buNone/>
            </a:pPr>
            <a:r>
              <a:rPr lang="pl-PL" b="1" dirty="0" smtClean="0"/>
              <a:t>WYSTĘPEK</a:t>
            </a:r>
            <a:r>
              <a:rPr lang="pl-PL" dirty="0" smtClean="0"/>
              <a:t> – zagrożony grzywną powyżej 30 stawek dziennych, karą ograniczenia wolności w wymiarze od miesiąca do 12 miesięcy lub karą pozbawienia wolności przekraczającą miesiąc (może być popełniony również nieumyślnie, jeżeli ustawa tak stanowi).</a:t>
            </a:r>
          </a:p>
          <a:p>
            <a:pPr marL="0" indent="0">
              <a:buNone/>
            </a:pPr>
            <a:r>
              <a:rPr lang="pl-PL" dirty="0" smtClean="0"/>
              <a:t>Art. 1 § 1 </a:t>
            </a:r>
            <a:r>
              <a:rPr lang="pl-PL" dirty="0" err="1" smtClean="0"/>
              <a:t>k.w</a:t>
            </a:r>
            <a:r>
              <a:rPr lang="pl-PL" dirty="0" smtClean="0"/>
              <a:t>. stanowi, że WYKROCZENIEM jest czyn zagrożony karą aresztu od 5 do 30 dni, ograniczenia wolności w wymiarze 1 miesiąca, grzywną od 20 do 5000 zł lub naganą.</a:t>
            </a:r>
          </a:p>
          <a:p>
            <a:pPr marL="0" indent="0">
              <a:buNone/>
            </a:pPr>
            <a:r>
              <a:rPr lang="pl-PL" dirty="0" smtClean="0"/>
              <a:t>Dolne granice kar za przestępstwa stanowią zarazem granicę górną kar za wykroczenia.  Nie dotyczy to grzywny (inny system wymiaru) oraz nagany. </a:t>
            </a:r>
          </a:p>
          <a:p>
            <a:pPr marL="0" indent="0">
              <a:buNone/>
            </a:pPr>
            <a:endParaRPr lang="pl-PL" dirty="0"/>
          </a:p>
        </p:txBody>
      </p:sp>
    </p:spTree>
    <p:extLst>
      <p:ext uri="{BB962C8B-B14F-4D97-AF65-F5344CB8AC3E}">
        <p14:creationId xmlns:p14="http://schemas.microsoft.com/office/powerpoint/2010/main" val="1948550842"/>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7504" y="188640"/>
            <a:ext cx="8229600" cy="6669360"/>
          </a:xfrm>
        </p:spPr>
        <p:txBody>
          <a:bodyPr/>
          <a:lstStyle/>
          <a:p>
            <a:pPr marL="0" indent="0">
              <a:buNone/>
            </a:pPr>
            <a:r>
              <a:rPr lang="pl-PL" dirty="0" smtClean="0"/>
              <a:t>- </a:t>
            </a:r>
            <a:r>
              <a:rPr lang="pl-PL" sz="2000" b="1" dirty="0" smtClean="0"/>
              <a:t>kryterium społecznej szkodliwości czynu (materialne)</a:t>
            </a:r>
          </a:p>
          <a:p>
            <a:pPr marL="0" indent="0">
              <a:buNone/>
            </a:pPr>
            <a:endParaRPr lang="pl-PL" dirty="0"/>
          </a:p>
        </p:txBody>
      </p:sp>
      <p:sp>
        <p:nvSpPr>
          <p:cNvPr id="6" name="Prostokąt 5"/>
          <p:cNvSpPr/>
          <p:nvPr/>
        </p:nvSpPr>
        <p:spPr>
          <a:xfrm>
            <a:off x="107504" y="836711"/>
            <a:ext cx="8352928" cy="7294305"/>
          </a:xfrm>
          <a:prstGeom prst="rect">
            <a:avLst/>
          </a:prstGeom>
        </p:spPr>
        <p:txBody>
          <a:bodyPr wrap="square">
            <a:spAutoFit/>
          </a:bodyPr>
          <a:lstStyle/>
          <a:p>
            <a:r>
              <a:rPr lang="pl-PL" b="1" dirty="0"/>
              <a:t>Społeczna szkodliwość </a:t>
            </a:r>
            <a:r>
              <a:rPr lang="pl-PL" dirty="0"/>
              <a:t>– jest </a:t>
            </a:r>
            <a:r>
              <a:rPr lang="pl-PL" dirty="0" smtClean="0"/>
              <a:t>materialną cechą wykroczenia oraz przestępstwa. </a:t>
            </a:r>
            <a:r>
              <a:rPr lang="pl-PL" dirty="0"/>
              <a:t>Samo bowiem naruszenie zakazu przy jednoczesnym stwierdzeniu braku społecznej szkodliwości czynu nie może stanowić podstawy odpowiedzialności za </a:t>
            </a:r>
            <a:r>
              <a:rPr lang="pl-PL" dirty="0" smtClean="0"/>
              <a:t>wykroczenie czy przestępstwo.</a:t>
            </a:r>
            <a:r>
              <a:rPr lang="pl-PL" dirty="0"/>
              <a:t> </a:t>
            </a:r>
            <a:r>
              <a:rPr lang="pl-PL" dirty="0" smtClean="0"/>
              <a:t>Różnica między tymi kategoriami tkwi w stopniu natężenia tej materialnej cechy. Chodzi tu oczywiście o ocenę </a:t>
            </a:r>
            <a:r>
              <a:rPr lang="pl-PL" i="1" dirty="0" smtClean="0"/>
              <a:t>in </a:t>
            </a:r>
            <a:r>
              <a:rPr lang="pl-PL" i="1" dirty="0" err="1" smtClean="0"/>
              <a:t>abstracto</a:t>
            </a:r>
            <a:r>
              <a:rPr lang="pl-PL" dirty="0" smtClean="0"/>
              <a:t>. W konkretnych przypadkach proporcje, o którym mowa poniżej mogą ulec zachwianiu. </a:t>
            </a:r>
          </a:p>
          <a:p>
            <a:r>
              <a:rPr lang="pl-PL" dirty="0" smtClean="0"/>
              <a:t>Generalnie dla bytu wykroczeń wystarczy choćby </a:t>
            </a:r>
            <a:r>
              <a:rPr lang="pl-PL" dirty="0" err="1" smtClean="0"/>
              <a:t>subminimalny</a:t>
            </a:r>
            <a:r>
              <a:rPr lang="pl-PL" dirty="0" smtClean="0"/>
              <a:t> </a:t>
            </a:r>
            <a:r>
              <a:rPr lang="pl-PL" dirty="0"/>
              <a:t>ładunek </a:t>
            </a:r>
            <a:r>
              <a:rPr lang="pl-PL" dirty="0" smtClean="0"/>
              <a:t>ujemnej zawartości. Art. 1 § 1 </a:t>
            </a:r>
            <a:r>
              <a:rPr lang="pl-PL" dirty="0" err="1" smtClean="0"/>
              <a:t>k.w</a:t>
            </a:r>
            <a:r>
              <a:rPr lang="pl-PL" dirty="0" smtClean="0"/>
              <a:t>.  </a:t>
            </a:r>
            <a:r>
              <a:rPr lang="pl-PL" dirty="0"/>
              <a:t>w</a:t>
            </a:r>
            <a:r>
              <a:rPr lang="pl-PL" dirty="0" smtClean="0"/>
              <a:t>ymaga jednie społecznej szkodliwości bez wskazania jej stopnia. Ustalenie</a:t>
            </a:r>
            <a:r>
              <a:rPr lang="pl-PL" dirty="0"/>
              <a:t>, że stopień społecznej szkodliwości wykroczenia jest znikomy rzutuje co najwyżej na rodzaj i rozmiar reakcji organu orzekającego w stosunku do </a:t>
            </a:r>
            <a:r>
              <a:rPr lang="pl-PL" dirty="0" smtClean="0"/>
              <a:t>obwinionego. Tylko jej całkowity brak przekreśli możliwość potraktowania czynu sprawcy jako wykroczenia. </a:t>
            </a:r>
            <a:endParaRPr lang="pl-PL" dirty="0"/>
          </a:p>
          <a:p>
            <a:r>
              <a:rPr lang="pl-PL" dirty="0" smtClean="0"/>
              <a:t>Inaczej jest w odniesieniu do przestępstw – te ostanie muszą charakteryzować się co najmniej znikomym stopniem społecznej szkodliwości (art. 1§ 2 k.k.). Brak lub znikomość powodują uchylenie cechy przestępności czynu. </a:t>
            </a:r>
          </a:p>
          <a:p>
            <a:r>
              <a:rPr lang="pl-PL" dirty="0" smtClean="0"/>
              <a:t>Przyjęte założenie, według którego wykroczenia </a:t>
            </a:r>
            <a:r>
              <a:rPr lang="pl-PL" i="1" dirty="0" smtClean="0"/>
              <a:t>in genere </a:t>
            </a:r>
            <a:r>
              <a:rPr lang="pl-PL" dirty="0" smtClean="0"/>
              <a:t>różnią się od przestępstw niższym stopniem społecznej szkodliwości nie oznacza wcale, że tak być musi w każdym przypadku (np. wykroczenia „przepołowione”). Wykroczenia bowiem są czynami o zróżnicowanym stopniu społecznej szkodliwości – od znikomego do znacznie przekraczającego ten stopień (ocena </a:t>
            </a:r>
            <a:r>
              <a:rPr lang="pl-PL" i="1" dirty="0" smtClean="0"/>
              <a:t>in concreto</a:t>
            </a:r>
            <a:r>
              <a:rPr lang="pl-PL" dirty="0" smtClean="0"/>
              <a:t>).</a:t>
            </a:r>
          </a:p>
          <a:p>
            <a:endParaRPr lang="pl-PL" dirty="0" smtClean="0"/>
          </a:p>
          <a:p>
            <a:endParaRPr lang="pl-PL" dirty="0"/>
          </a:p>
          <a:p>
            <a:endParaRPr lang="pl-PL" dirty="0" smtClean="0"/>
          </a:p>
          <a:p>
            <a:endParaRPr lang="pl-PL" dirty="0"/>
          </a:p>
          <a:p>
            <a:endParaRPr lang="pl-PL" dirty="0" smtClean="0"/>
          </a:p>
          <a:p>
            <a:endParaRPr lang="pl-PL" dirty="0"/>
          </a:p>
        </p:txBody>
      </p:sp>
    </p:spTree>
    <p:extLst>
      <p:ext uri="{BB962C8B-B14F-4D97-AF65-F5344CB8AC3E}">
        <p14:creationId xmlns:p14="http://schemas.microsoft.com/office/powerpoint/2010/main" val="1963339655"/>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23528" y="404664"/>
            <a:ext cx="8229600" cy="6336704"/>
          </a:xfrm>
        </p:spPr>
        <p:txBody>
          <a:bodyPr>
            <a:normAutofit fontScale="70000" lnSpcReduction="20000"/>
          </a:bodyPr>
          <a:lstStyle/>
          <a:p>
            <a:pPr>
              <a:buFontTx/>
              <a:buChar char="-"/>
            </a:pPr>
            <a:r>
              <a:rPr lang="pl-PL" b="1" dirty="0" smtClean="0"/>
              <a:t>kryterium </a:t>
            </a:r>
            <a:r>
              <a:rPr lang="pl-PL" b="1" dirty="0"/>
              <a:t>odrębności procesowej (odrębnego uregulowania postępowania w sprawach o </a:t>
            </a:r>
            <a:r>
              <a:rPr lang="pl-PL" b="1" dirty="0" smtClean="0"/>
              <a:t>wykroczenia)</a:t>
            </a:r>
          </a:p>
          <a:p>
            <a:pPr marL="0" indent="0">
              <a:buNone/>
            </a:pPr>
            <a:r>
              <a:rPr lang="pl-PL" dirty="0" smtClean="0"/>
              <a:t>W aktualnym stanie prawnym postępowanie w </a:t>
            </a:r>
            <a:r>
              <a:rPr lang="pl-PL" dirty="0"/>
              <a:t>sprawach o </a:t>
            </a:r>
            <a:r>
              <a:rPr lang="pl-PL" dirty="0" smtClean="0"/>
              <a:t>wykroczenia należy do wyłącznej kompetencji sądów, przyjmuje się, że zachowana została odrębność proceduralna z uwagi na uregulowanie powyższej materii w osobnym akcie – tj. Kodeksie postępowania w sprawach o wykroczenia z 24.VIII.2001 r.  Pojawiają się jednak wątpliwości, czy rzeczywiście możemy </a:t>
            </a:r>
            <a:r>
              <a:rPr lang="pl-PL" dirty="0"/>
              <a:t>tutaj </a:t>
            </a:r>
            <a:r>
              <a:rPr lang="pl-PL" dirty="0" smtClean="0"/>
              <a:t>mówić o odrębności proceduralnej. KPSW nie do końca jest aktem samodzielnym, w wielu miejscach </a:t>
            </a:r>
            <a:r>
              <a:rPr lang="pl-PL" dirty="0"/>
              <a:t>odsyła bowiem </a:t>
            </a:r>
            <a:r>
              <a:rPr lang="pl-PL" dirty="0" smtClean="0"/>
              <a:t>do przepisów KPK z 1997 r. Poza tym w doktrynie prawa procesowego ten rodzaj </a:t>
            </a:r>
            <a:r>
              <a:rPr lang="pl-PL" dirty="0"/>
              <a:t>postępowania karnego określany jako tryb szczególny pierwszego stopnia. </a:t>
            </a:r>
            <a:r>
              <a:rPr lang="pl-PL" dirty="0" smtClean="0"/>
              <a:t>Dla odróżnienia postępowania przyśpieszonego </a:t>
            </a:r>
            <a:r>
              <a:rPr lang="pl-PL" dirty="0"/>
              <a:t>lub </a:t>
            </a:r>
            <a:r>
              <a:rPr lang="pl-PL" dirty="0" smtClean="0"/>
              <a:t>nakazowego </a:t>
            </a:r>
            <a:r>
              <a:rPr lang="pl-PL" dirty="0"/>
              <a:t>w sprawach o wykroczenia – </a:t>
            </a:r>
            <a:r>
              <a:rPr lang="pl-PL" dirty="0" smtClean="0"/>
              <a:t>które nazywa się trybami szczególnymi </a:t>
            </a:r>
            <a:r>
              <a:rPr lang="pl-PL" dirty="0"/>
              <a:t>drugiego </a:t>
            </a:r>
            <a:r>
              <a:rPr lang="pl-PL" dirty="0" smtClean="0"/>
              <a:t>stopnia.</a:t>
            </a:r>
          </a:p>
          <a:p>
            <a:pPr marL="0" indent="0">
              <a:buNone/>
            </a:pPr>
            <a:endParaRPr lang="pl-PL" dirty="0" smtClean="0"/>
          </a:p>
          <a:p>
            <a:pPr marL="0" indent="0">
              <a:buNone/>
            </a:pPr>
            <a:r>
              <a:rPr lang="pl-PL" dirty="0" smtClean="0"/>
              <a:t>Zgodnie z art. 9 KPSW, w sprawach o wykroczenia w I instancji orzekają sądy rejonowe, a sądem odwoławczym od ich orzeczeń jest sąd okręgowy (w sprawach zażaleń – inny skład sądu rejonowego. W sprawach podlegających kognicji sądów wojskowych w I instancji  właściwy jest sąd garnizonowy, w II instancji – wojskowy sąd okręgowy (art. 10 i art. 14§ 2 KPSW).</a:t>
            </a:r>
          </a:p>
          <a:p>
            <a:pPr marL="0" indent="0">
              <a:buNone/>
            </a:pPr>
            <a:endParaRPr lang="pl-PL" dirty="0" smtClean="0"/>
          </a:p>
          <a:p>
            <a:pPr marL="0" indent="0">
              <a:buNone/>
            </a:pPr>
            <a:endParaRPr lang="pl-PL" dirty="0"/>
          </a:p>
          <a:p>
            <a:pPr marL="0" indent="0">
              <a:buNone/>
            </a:pPr>
            <a:endParaRPr lang="pl-PL" dirty="0" smtClean="0"/>
          </a:p>
          <a:p>
            <a:pPr marL="0" indent="0">
              <a:buNone/>
            </a:pPr>
            <a:endParaRPr lang="pl-PL" dirty="0"/>
          </a:p>
          <a:p>
            <a:pPr marL="0" indent="0">
              <a:buNone/>
            </a:pPr>
            <a:endParaRPr lang="pl-PL" dirty="0" smtClean="0"/>
          </a:p>
          <a:p>
            <a:pPr marL="0" indent="0">
              <a:buNone/>
            </a:pPr>
            <a:endParaRPr lang="pl-PL" dirty="0" smtClean="0"/>
          </a:p>
          <a:p>
            <a:pPr marL="0" indent="0">
              <a:buNone/>
            </a:pPr>
            <a:endParaRPr lang="pl-PL" dirty="0"/>
          </a:p>
          <a:p>
            <a:pPr marL="0" indent="0">
              <a:buNone/>
            </a:pPr>
            <a:endParaRPr lang="pl-PL" dirty="0" smtClean="0"/>
          </a:p>
          <a:p>
            <a:pPr marL="0" indent="0">
              <a:buNone/>
            </a:pPr>
            <a:endParaRPr lang="pl-PL" dirty="0" smtClean="0"/>
          </a:p>
          <a:p>
            <a:pPr marL="0" indent="0">
              <a:buNone/>
            </a:pPr>
            <a:endParaRPr lang="pl-PL" dirty="0" smtClean="0"/>
          </a:p>
          <a:p>
            <a:pPr marL="0" indent="0">
              <a:buNone/>
            </a:pPr>
            <a:endParaRPr lang="pl-PL" dirty="0"/>
          </a:p>
          <a:p>
            <a:pPr marL="0" indent="0">
              <a:buNone/>
            </a:pPr>
            <a:endParaRPr lang="pl-PL" dirty="0" smtClean="0"/>
          </a:p>
          <a:p>
            <a:pPr marL="0" indent="0">
              <a:buNone/>
            </a:pPr>
            <a:endParaRPr lang="pl-PL" dirty="0"/>
          </a:p>
          <a:p>
            <a:pPr marL="0" indent="0">
              <a:buNone/>
            </a:pPr>
            <a:endParaRPr lang="pl-PL" dirty="0" smtClean="0"/>
          </a:p>
          <a:p>
            <a:pPr marL="0" indent="0">
              <a:buNone/>
            </a:pPr>
            <a:endParaRPr lang="pl-PL" dirty="0"/>
          </a:p>
          <a:p>
            <a:pPr marL="0" indent="0">
              <a:buNone/>
            </a:pPr>
            <a:endParaRPr lang="pl-PL" dirty="0"/>
          </a:p>
          <a:p>
            <a:endParaRPr lang="pl-PL" dirty="0"/>
          </a:p>
        </p:txBody>
      </p:sp>
    </p:spTree>
    <p:extLst>
      <p:ext uri="{BB962C8B-B14F-4D97-AF65-F5344CB8AC3E}">
        <p14:creationId xmlns:p14="http://schemas.microsoft.com/office/powerpoint/2010/main" val="2303420945"/>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Funkcje prawa </a:t>
            </a:r>
            <a:r>
              <a:rPr lang="pl-PL" dirty="0" smtClean="0"/>
              <a:t>karnego oraz prawa wykroczeń</a:t>
            </a:r>
            <a:endParaRPr lang="pl-PL" dirty="0"/>
          </a:p>
        </p:txBody>
      </p:sp>
      <p:sp>
        <p:nvSpPr>
          <p:cNvPr id="3" name="Symbol zastępczy zawartości 2"/>
          <p:cNvSpPr>
            <a:spLocks noGrp="1"/>
          </p:cNvSpPr>
          <p:nvPr>
            <p:ph idx="1"/>
          </p:nvPr>
        </p:nvSpPr>
        <p:spPr>
          <a:xfrm>
            <a:off x="457200" y="1882808"/>
            <a:ext cx="8229600" cy="1690208"/>
          </a:xfrm>
        </p:spPr>
        <p:txBody>
          <a:bodyPr>
            <a:normAutofit fontScale="85000" lnSpcReduction="20000"/>
          </a:bodyPr>
          <a:lstStyle/>
          <a:p>
            <a:pPr marL="64008" indent="0">
              <a:buNone/>
            </a:pPr>
            <a:endParaRPr lang="pl-PL" dirty="0"/>
          </a:p>
          <a:p>
            <a:pPr marL="0" lvl="0" indent="0">
              <a:buNone/>
            </a:pPr>
            <a:r>
              <a:rPr lang="pl-PL" dirty="0"/>
              <a:t>Ochronna</a:t>
            </a:r>
          </a:p>
          <a:p>
            <a:pPr marL="0" lvl="0" indent="0">
              <a:buNone/>
            </a:pPr>
            <a:r>
              <a:rPr lang="pl-PL" dirty="0"/>
              <a:t>Gwarancyjna</a:t>
            </a:r>
          </a:p>
          <a:p>
            <a:pPr marL="0" lvl="0" indent="0">
              <a:buNone/>
            </a:pPr>
            <a:r>
              <a:rPr lang="pl-PL" dirty="0"/>
              <a:t>R</a:t>
            </a:r>
            <a:r>
              <a:rPr lang="pl-PL" dirty="0" smtClean="0"/>
              <a:t>estytucyjna </a:t>
            </a:r>
            <a:r>
              <a:rPr lang="pl-PL" dirty="0"/>
              <a:t>(kompensacyjna)</a:t>
            </a:r>
          </a:p>
          <a:p>
            <a:endParaRPr lang="pl-PL" dirty="0"/>
          </a:p>
        </p:txBody>
      </p:sp>
    </p:spTree>
    <p:extLst>
      <p:ext uri="{BB962C8B-B14F-4D97-AF65-F5344CB8AC3E}">
        <p14:creationId xmlns:p14="http://schemas.microsoft.com/office/powerpoint/2010/main" val="1217363572"/>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3438</TotalTime>
  <Words>3419</Words>
  <Application>Microsoft Office PowerPoint</Application>
  <PresentationFormat>Pokaz na ekranie (4:3)</PresentationFormat>
  <Paragraphs>303</Paragraphs>
  <Slides>48</Slides>
  <Notes>1</Notes>
  <HiddenSlides>0</HiddenSlides>
  <MMClips>0</MMClips>
  <ScaleCrop>false</ScaleCrop>
  <HeadingPairs>
    <vt:vector size="4" baseType="variant">
      <vt:variant>
        <vt:lpstr>Motyw</vt:lpstr>
      </vt:variant>
      <vt:variant>
        <vt:i4>1</vt:i4>
      </vt:variant>
      <vt:variant>
        <vt:lpstr>Tytuły slajdów</vt:lpstr>
      </vt:variant>
      <vt:variant>
        <vt:i4>48</vt:i4>
      </vt:variant>
    </vt:vector>
  </HeadingPairs>
  <TitlesOfParts>
    <vt:vector size="49" baseType="lpstr">
      <vt:lpstr>Motyw pakietu Office</vt:lpstr>
      <vt:lpstr>Zasady odpowiedzialności za przestępstwa i wykroczenia I </vt:lpstr>
      <vt:lpstr>Zakres zagadnień </vt:lpstr>
      <vt:lpstr>Literatura </vt:lpstr>
      <vt:lpstr>Prawo karne oraz prawo wykroczeń w ogólnym systemie nauk penalnych</vt:lpstr>
      <vt:lpstr>Dyscypliny prawa karnego</vt:lpstr>
      <vt:lpstr>Kryteria rozgraniczania obszarów przestępstw od wykroczeń </vt:lpstr>
      <vt:lpstr>Prezentacja programu PowerPoint</vt:lpstr>
      <vt:lpstr>Prezentacja programu PowerPoint</vt:lpstr>
      <vt:lpstr>Funkcje prawa karnego oraz prawa wykroczeń</vt:lpstr>
      <vt:lpstr>Funkcja ochronna  </vt:lpstr>
      <vt:lpstr>Funkcja gwarancyjna</vt:lpstr>
      <vt:lpstr>Funkcja restytucyjna (kompensacyjna)</vt:lpstr>
      <vt:lpstr>Podstawowe zasady prawa karnego </vt:lpstr>
      <vt:lpstr>1. NULLUM CRIMEN SINE LEGE </vt:lpstr>
      <vt:lpstr>2. NULLUM CRIMEN SINE PERICULO SOCIALI </vt:lpstr>
      <vt:lpstr>3. NULLA POENA SINE LEGE </vt:lpstr>
      <vt:lpstr>4. NULLUM CRIMEN SINE CULPA </vt:lpstr>
      <vt:lpstr>5. LEX CRIMINALIS RETRO NON AGIT</vt:lpstr>
      <vt:lpstr>Art. 42 Konstytucji RP</vt:lpstr>
      <vt:lpstr>6. LEX CRIMINALIS RETRO AGIT</vt:lpstr>
      <vt:lpstr>Zasady obowiązywania ustawy karnej oraz wykroczeniowej </vt:lpstr>
      <vt:lpstr>Kolizja ustaw karnych w czasie zachodzi wówczas, gdy w czasie orzekania obowiązuje ustawa inna niż w czasie popełnienia przestępstwa</vt:lpstr>
      <vt:lpstr>Kolizja ustaw karnych w czasie</vt:lpstr>
      <vt:lpstr>Przepis art. 4 k.k. dotyczy sytuacji:</vt:lpstr>
      <vt:lpstr>Formy zmiany ustawy karnej :</vt:lpstr>
      <vt:lpstr>Formy zmiany ustawy karnej :</vt:lpstr>
      <vt:lpstr> LEX RETRO NON AGIT</vt:lpstr>
      <vt:lpstr>Prezentacja programu PowerPoint</vt:lpstr>
      <vt:lpstr>Kolizja ustaw karnych w czasie</vt:lpstr>
      <vt:lpstr>Kolizja ustaw karnych w czasie</vt:lpstr>
      <vt:lpstr>Kolizję ustaw w czasie w prawie wykroczeń reguluje art. 2 k.w. </vt:lpstr>
      <vt:lpstr>Prezentacja programu PowerPoint</vt:lpstr>
      <vt:lpstr>Czas popełnienia czynu zabronionego</vt:lpstr>
      <vt:lpstr>Czas popełnienia czynu zabronionego</vt:lpstr>
      <vt:lpstr>Miejsce popełnienia czynu zabronionego</vt:lpstr>
      <vt:lpstr>Dlaczego określenie miejsca popełnienia czynu zabronionego jest istotne?</vt:lpstr>
      <vt:lpstr>Zasada terytorialności</vt:lpstr>
      <vt:lpstr>Zasada terytorialności</vt:lpstr>
      <vt:lpstr>Obowiązywanie polskiej ustawy karnej za przestępstwa popełnione za granicą</vt:lpstr>
      <vt:lpstr>Obowiązywanie polskiej ustawy karnej za przestępstwa popełnione za granicą</vt:lpstr>
      <vt:lpstr>Obowiązywanie polskiej ustawy karnej za przestępstwa popełnione za granicą</vt:lpstr>
      <vt:lpstr>Obowiązywanie polskiej ustawy karnej za przestępstwa popełnione za granicą</vt:lpstr>
      <vt:lpstr>Obowiązywanie polskiej ustawy wykroczeniowej za wykroczenia popełnione za granicą</vt:lpstr>
      <vt:lpstr>Prezentacja programu PowerPoint</vt:lpstr>
      <vt:lpstr>Definicje przestępstwa oraz wykroczenia </vt:lpstr>
      <vt:lpstr>Struktura przestępstwa oraz wykroczenia</vt:lpstr>
      <vt:lpstr>Relacja pojęć: przestępstwo/wykroczenie, czyn zabroniony, czyn człowieka</vt:lpstr>
      <vt:lpstr>Czyn zabroniony</vt:lpstr>
    </vt:vector>
  </TitlesOfParts>
  <Company>Sil-art Rycho444</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Prawo karne</dc:title>
  <dc:creator>Anna Muszyńska</dc:creator>
  <cp:lastModifiedBy>Kasia</cp:lastModifiedBy>
  <cp:revision>217</cp:revision>
  <dcterms:created xsi:type="dcterms:W3CDTF">2012-01-31T20:13:54Z</dcterms:created>
  <dcterms:modified xsi:type="dcterms:W3CDTF">2020-03-20T17:21:54Z</dcterms:modified>
</cp:coreProperties>
</file>