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Lst>
  <p:notesMasterIdLst>
    <p:notesMasterId r:id="rId28"/>
  </p:notesMasterIdLst>
  <p:sldIdLst>
    <p:sldId id="283" r:id="rId2"/>
    <p:sldId id="281" r:id="rId3"/>
    <p:sldId id="282" r:id="rId4"/>
    <p:sldId id="284" r:id="rId5"/>
    <p:sldId id="259" r:id="rId6"/>
    <p:sldId id="260" r:id="rId7"/>
    <p:sldId id="270" r:id="rId8"/>
    <p:sldId id="271" r:id="rId9"/>
    <p:sldId id="272" r:id="rId10"/>
    <p:sldId id="286" r:id="rId11"/>
    <p:sldId id="287" r:id="rId12"/>
    <p:sldId id="288" r:id="rId13"/>
    <p:sldId id="290" r:id="rId14"/>
    <p:sldId id="291" r:id="rId15"/>
    <p:sldId id="292" r:id="rId16"/>
    <p:sldId id="293" r:id="rId17"/>
    <p:sldId id="294" r:id="rId18"/>
    <p:sldId id="262" r:id="rId19"/>
    <p:sldId id="275" r:id="rId20"/>
    <p:sldId id="264" r:id="rId21"/>
    <p:sldId id="258" r:id="rId22"/>
    <p:sldId id="295" r:id="rId23"/>
    <p:sldId id="277" r:id="rId24"/>
    <p:sldId id="278" r:id="rId25"/>
    <p:sldId id="276"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4" d="100"/>
          <a:sy n="54" d="100"/>
        </p:scale>
        <p:origin x="-107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517FBD-5993-0F41-BAA7-4777D7BB8EE6}" type="datetimeFigureOut">
              <a:rPr lang="en-US" smtClean="0"/>
              <a:pPr/>
              <a:t>3/20/2020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CA47C-5CF0-A343-9D41-5F3A34DCF179}" type="slidenum">
              <a:rPr lang="en-US" smtClean="0"/>
              <a:pPr/>
              <a:t>‹#›</a:t>
            </a:fld>
            <a:endParaRPr lang="en-US"/>
          </a:p>
        </p:txBody>
      </p:sp>
    </p:spTree>
    <p:extLst>
      <p:ext uri="{BB962C8B-B14F-4D97-AF65-F5344CB8AC3E}">
        <p14:creationId xmlns:p14="http://schemas.microsoft.com/office/powerpoint/2010/main" val="40664734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1909345-DEE0-4B07-8E32-441AC9DA095E}" type="datetime1">
              <a:rPr lang="en-US" smtClean="0"/>
              <a:pPr/>
              <a:t>3/20/2020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405871013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1909345-DEE0-4B07-8E32-441AC9DA095E}" type="datetime1">
              <a:rPr lang="en-US" smtClean="0"/>
              <a:pPr/>
              <a:t>3/20/2020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9423672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1909345-DEE0-4B07-8E32-441AC9DA095E}" type="datetime1">
              <a:rPr lang="en-US" smtClean="0"/>
              <a:pPr/>
              <a:t>3/20/2020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34005229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ytuł i diagram lub schemat organizacyjny">
    <p:spTree>
      <p:nvGrpSpPr>
        <p:cNvPr id="1" name=""/>
        <p:cNvGrpSpPr/>
        <p:nvPr/>
      </p:nvGrpSpPr>
      <p:grpSpPr>
        <a:xfrm>
          <a:off x="0" y="0"/>
          <a:ext cx="0" cy="0"/>
          <a:chOff x="0" y="0"/>
          <a:chExt cx="0" cy="0"/>
        </a:xfrm>
      </p:grpSpPr>
      <p:sp>
        <p:nvSpPr>
          <p:cNvPr id="2" name="Tytuł 1"/>
          <p:cNvSpPr>
            <a:spLocks noGrp="1"/>
          </p:cNvSpPr>
          <p:nvPr>
            <p:ph type="title"/>
          </p:nvPr>
        </p:nvSpPr>
        <p:spPr>
          <a:xfrm>
            <a:off x="457200" y="122238"/>
            <a:ext cx="7543800" cy="1295400"/>
          </a:xfrm>
        </p:spPr>
        <p:txBody>
          <a:bodyPr/>
          <a:lstStyle/>
          <a:p>
            <a:r>
              <a:rPr lang="pl-PL" smtClean="0"/>
              <a:t>Kliknij, aby edytować styl</a:t>
            </a:r>
            <a:endParaRPr lang="pl-PL"/>
          </a:p>
        </p:txBody>
      </p:sp>
      <p:sp>
        <p:nvSpPr>
          <p:cNvPr id="3" name="Symbol zastępczy obiektu SmartArt 2"/>
          <p:cNvSpPr>
            <a:spLocks noGrp="1"/>
          </p:cNvSpPr>
          <p:nvPr>
            <p:ph type="dgm" idx="1"/>
          </p:nvPr>
        </p:nvSpPr>
        <p:spPr>
          <a:xfrm>
            <a:off x="457200" y="1719263"/>
            <a:ext cx="8229600" cy="4411662"/>
          </a:xfrm>
        </p:spPr>
        <p:txBody>
          <a:bodyPr/>
          <a:lstStyle/>
          <a:p>
            <a:pPr lvl="0"/>
            <a:endParaRPr lang="pl-PL"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pl-PL"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pl-PL" altLang="en-US"/>
          </a:p>
        </p:txBody>
      </p:sp>
      <p:sp>
        <p:nvSpPr>
          <p:cNvPr id="6" name="Rectangle 7"/>
          <p:cNvSpPr>
            <a:spLocks noGrp="1" noChangeArrowheads="1"/>
          </p:cNvSpPr>
          <p:nvPr>
            <p:ph type="sldNum" sz="quarter" idx="12"/>
          </p:nvPr>
        </p:nvSpPr>
        <p:spPr>
          <a:ln/>
        </p:spPr>
        <p:txBody>
          <a:bodyPr/>
          <a:lstStyle>
            <a:lvl1pPr>
              <a:defRPr/>
            </a:lvl1pPr>
          </a:lstStyle>
          <a:p>
            <a:pPr>
              <a:defRPr/>
            </a:pPr>
            <a:fld id="{7530A401-9D1B-4866-8A82-23D058061CB9}" type="slidenum">
              <a:rPr lang="pl-PL" altLang="en-US"/>
              <a:pPr>
                <a:defRPr/>
              </a:pPr>
              <a:t>‹#›</a:t>
            </a:fld>
            <a:endParaRPr lang="pl-PL"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1909345-DEE0-4B07-8E32-441AC9DA095E}" type="datetime1">
              <a:rPr lang="en-US" smtClean="0"/>
              <a:pPr/>
              <a:t>3/20/2020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1662882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1909345-DEE0-4B07-8E32-441AC9DA095E}" type="datetime1">
              <a:rPr lang="en-US" smtClean="0"/>
              <a:pPr/>
              <a:t>3/20/2020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385401200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1909345-DEE0-4B07-8E32-441AC9DA095E}" type="datetime1">
              <a:rPr lang="en-US" smtClean="0"/>
              <a:pPr/>
              <a:t>3/20/2020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188946605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1909345-DEE0-4B07-8E32-441AC9DA095E}" type="datetime1">
              <a:rPr lang="en-US" smtClean="0"/>
              <a:pPr/>
              <a:t>3/20/2020</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210663533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1909345-DEE0-4B07-8E32-441AC9DA095E}" type="datetime1">
              <a:rPr lang="en-US" smtClean="0"/>
              <a:pPr/>
              <a:t>3/20/2020</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211246052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1909345-DEE0-4B07-8E32-441AC9DA095E}" type="datetime1">
              <a:rPr lang="en-US" smtClean="0"/>
              <a:pPr/>
              <a:t>3/20/2020</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269559789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1909345-DEE0-4B07-8E32-441AC9DA095E}" type="datetime1">
              <a:rPr lang="en-US" smtClean="0"/>
              <a:pPr/>
              <a:t>3/20/2020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61517406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1909345-DEE0-4B07-8E32-441AC9DA095E}" type="datetime1">
              <a:rPr lang="en-US" smtClean="0"/>
              <a:pPr/>
              <a:t>3/20/2020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23019825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09345-DEE0-4B07-8E32-441AC9DA095E}" type="datetime1">
              <a:rPr lang="en-US" smtClean="0"/>
              <a:pPr/>
              <a:t>3/20/2020</a:t>
            </a:fld>
            <a:endParaRPr lang="en-US"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DD0FD-55B0-48C4-8AF2-8A69533EDFC3}" type="slidenum">
              <a:rPr lang="en-US" smtClean="0"/>
              <a:pPr/>
              <a:t>‹#›</a:t>
            </a:fld>
            <a:endParaRPr lang="en-US" dirty="0"/>
          </a:p>
        </p:txBody>
      </p:sp>
    </p:spTree>
    <p:extLst>
      <p:ext uri="{BB962C8B-B14F-4D97-AF65-F5344CB8AC3E}">
        <p14:creationId xmlns:p14="http://schemas.microsoft.com/office/powerpoint/2010/main" val="1372183423"/>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Zasady odpowiedzialności za przestępstwa i </a:t>
            </a:r>
            <a:r>
              <a:rPr lang="pl-PL" smtClean="0"/>
              <a:t>wykroczenia </a:t>
            </a:r>
            <a:r>
              <a:rPr lang="pl-PL" smtClean="0"/>
              <a:t>II</a:t>
            </a:r>
            <a:endParaRPr lang="pl-PL" dirty="0"/>
          </a:p>
        </p:txBody>
      </p:sp>
      <p:sp>
        <p:nvSpPr>
          <p:cNvPr id="3" name="Podtytuł 2"/>
          <p:cNvSpPr>
            <a:spLocks noGrp="1"/>
          </p:cNvSpPr>
          <p:nvPr>
            <p:ph type="subTitle" idx="1"/>
          </p:nvPr>
        </p:nvSpPr>
        <p:spPr/>
        <p:txBody>
          <a:bodyPr/>
          <a:lstStyle/>
          <a:p>
            <a:r>
              <a:rPr lang="pl-PL" dirty="0" smtClean="0"/>
              <a:t>                  </a:t>
            </a:r>
          </a:p>
          <a:p>
            <a:r>
              <a:rPr lang="pl-PL" dirty="0"/>
              <a:t> </a:t>
            </a:r>
            <a:r>
              <a:rPr lang="pl-PL" dirty="0" smtClean="0"/>
              <a:t>                  dr Katarzyna </a:t>
            </a:r>
            <a:r>
              <a:rPr lang="pl-PL" dirty="0" err="1" smtClean="0"/>
              <a:t>Łucarz</a:t>
            </a:r>
            <a:endParaRPr lang="pl-PL" dirty="0"/>
          </a:p>
        </p:txBody>
      </p:sp>
    </p:spTree>
    <p:extLst>
      <p:ext uri="{BB962C8B-B14F-4D97-AF65-F5344CB8AC3E}">
        <p14:creationId xmlns:p14="http://schemas.microsoft.com/office/powerpoint/2010/main" val="2403745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67494"/>
            <a:ext cx="8640960" cy="1399032"/>
          </a:xfrm>
        </p:spPr>
        <p:txBody>
          <a:bodyPr>
            <a:normAutofit fontScale="90000"/>
          </a:bodyPr>
          <a:lstStyle/>
          <a:p>
            <a:r>
              <a:rPr lang="pl-PL" sz="3600" b="1" dirty="0" smtClean="0"/>
              <a:t>Podział strukturalny znamion</a:t>
            </a:r>
            <a:r>
              <a:rPr lang="pl-PL" sz="3600" b="1" dirty="0"/>
              <a:t> </a:t>
            </a:r>
            <a:r>
              <a:rPr lang="pl-PL" sz="3600" b="1" dirty="0" smtClean="0"/>
              <a:t>czynu zabronionego („co musi” zawierać opis typu czynu zabronionego, aby był kompletny)</a:t>
            </a:r>
            <a:endParaRPr lang="pl-PL" sz="3600" b="1" dirty="0"/>
          </a:p>
        </p:txBody>
      </p:sp>
      <p:sp>
        <p:nvSpPr>
          <p:cNvPr id="3" name="Symbol zastępczy zawartości 2"/>
          <p:cNvSpPr>
            <a:spLocks noGrp="1"/>
          </p:cNvSpPr>
          <p:nvPr>
            <p:ph idx="1"/>
          </p:nvPr>
        </p:nvSpPr>
        <p:spPr>
          <a:xfrm>
            <a:off x="457200" y="1844824"/>
            <a:ext cx="8229600" cy="4609984"/>
          </a:xfrm>
        </p:spPr>
        <p:txBody>
          <a:bodyPr>
            <a:normAutofit/>
          </a:bodyPr>
          <a:lstStyle/>
          <a:p>
            <a:pPr marL="0" indent="0">
              <a:buNone/>
            </a:pPr>
            <a:r>
              <a:rPr lang="pl-PL" b="1" dirty="0" smtClean="0"/>
              <a:t>Znamiona określają:</a:t>
            </a:r>
          </a:p>
          <a:p>
            <a:pPr marL="0" indent="0">
              <a:buNone/>
            </a:pPr>
            <a:r>
              <a:rPr lang="pl-PL" b="1" dirty="0" smtClean="0"/>
              <a:t>Przedmiot</a:t>
            </a:r>
            <a:r>
              <a:rPr lang="pl-PL" dirty="0" smtClean="0"/>
              <a:t>-</a:t>
            </a:r>
            <a:r>
              <a:rPr lang="pl-PL" b="1" dirty="0" smtClean="0"/>
              <a:t> </a:t>
            </a:r>
            <a:r>
              <a:rPr lang="pl-PL" dirty="0" smtClean="0"/>
              <a:t>dobro prawne objęte ochroną,</a:t>
            </a:r>
          </a:p>
          <a:p>
            <a:pPr marL="0" indent="0">
              <a:buNone/>
            </a:pPr>
            <a:r>
              <a:rPr lang="pl-PL" sz="3400" b="1" dirty="0" smtClean="0"/>
              <a:t>Stronę przedmiotową </a:t>
            </a:r>
            <a:r>
              <a:rPr lang="pl-PL" dirty="0" smtClean="0"/>
              <a:t>– opis czynności wykonawczej, skutek, przedmiot czynności wykonawczej, określenia </a:t>
            </a:r>
            <a:r>
              <a:rPr lang="pl-PL" dirty="0" err="1" smtClean="0"/>
              <a:t>modalizujące</a:t>
            </a:r>
            <a:r>
              <a:rPr lang="pl-PL" dirty="0" smtClean="0"/>
              <a:t>; </a:t>
            </a:r>
          </a:p>
          <a:p>
            <a:pPr marL="0" indent="0">
              <a:buNone/>
            </a:pPr>
            <a:r>
              <a:rPr lang="pl-PL" sz="3400" b="1" dirty="0" smtClean="0"/>
              <a:t>Podmiot </a:t>
            </a:r>
            <a:r>
              <a:rPr lang="pl-PL" dirty="0" smtClean="0"/>
              <a:t>– sprawca przestępstwa</a:t>
            </a:r>
            <a:r>
              <a:rPr lang="pl-PL" dirty="0"/>
              <a:t>,</a:t>
            </a:r>
            <a:endParaRPr lang="pl-PL" dirty="0" smtClean="0"/>
          </a:p>
          <a:p>
            <a:pPr marL="0" indent="0">
              <a:buNone/>
            </a:pPr>
            <a:r>
              <a:rPr lang="pl-PL" sz="3400" b="1" dirty="0" smtClean="0"/>
              <a:t>Stronę podmiotową </a:t>
            </a:r>
            <a:r>
              <a:rPr lang="pl-PL" dirty="0" smtClean="0"/>
              <a:t>– przebiegi psychiczne (umyślność, nieumyślność)</a:t>
            </a:r>
          </a:p>
          <a:p>
            <a:endParaRPr lang="pl-PL" dirty="0" smtClean="0"/>
          </a:p>
          <a:p>
            <a:endParaRPr lang="pl-PL" dirty="0" smtClean="0"/>
          </a:p>
          <a:p>
            <a:pPr marL="64008" lvl="0" indent="0">
              <a:buNone/>
            </a:pPr>
            <a:endParaRPr lang="pl-PL" dirty="0" smtClean="0"/>
          </a:p>
          <a:p>
            <a:endParaRPr lang="pl-PL" dirty="0"/>
          </a:p>
        </p:txBody>
      </p:sp>
    </p:spTree>
    <p:extLst>
      <p:ext uri="{BB962C8B-B14F-4D97-AF65-F5344CB8AC3E}">
        <p14:creationId xmlns:p14="http://schemas.microsoft.com/office/powerpoint/2010/main" val="442915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229600" cy="1143000"/>
          </a:xfrm>
        </p:spPr>
        <p:txBody>
          <a:bodyPr/>
          <a:lstStyle/>
          <a:p>
            <a:r>
              <a:rPr lang="pl-PL" b="1" dirty="0" smtClean="0"/>
              <a:t>Przedmiot</a:t>
            </a:r>
            <a:endParaRPr lang="pl-PL" b="1" dirty="0"/>
          </a:p>
        </p:txBody>
      </p:sp>
      <p:sp>
        <p:nvSpPr>
          <p:cNvPr id="3" name="Symbol zastępczy zawartości 2"/>
          <p:cNvSpPr>
            <a:spLocks noGrp="1"/>
          </p:cNvSpPr>
          <p:nvPr>
            <p:ph idx="1"/>
          </p:nvPr>
        </p:nvSpPr>
        <p:spPr>
          <a:xfrm>
            <a:off x="457200" y="1124744"/>
            <a:ext cx="8229600" cy="5001419"/>
          </a:xfrm>
        </p:spPr>
        <p:txBody>
          <a:bodyPr>
            <a:normAutofit fontScale="62500" lnSpcReduction="20000"/>
          </a:bodyPr>
          <a:lstStyle/>
          <a:p>
            <a:pPr marL="0" indent="0">
              <a:buNone/>
            </a:pPr>
            <a:r>
              <a:rPr lang="pl-PL" dirty="0" smtClean="0"/>
              <a:t>Przedmiot ochrony (zamachu)- dobro/wartość społeczna, którą chronią przepisy prawa wykroczeń. Nie zawsze wprost ujęta w przepisie części szczególnej. Wówczas pomocny dla jego wyłonienia może być tytuł rozdziału, w którym dany typ czyny zabronionego się znajduje.</a:t>
            </a:r>
          </a:p>
          <a:p>
            <a:pPr marL="0" indent="0">
              <a:buNone/>
            </a:pPr>
            <a:r>
              <a:rPr lang="pl-PL" dirty="0" smtClean="0"/>
              <a:t>Ze względu na stopień jego konkretyzacji wyróżniamy:</a:t>
            </a:r>
          </a:p>
          <a:p>
            <a:pPr>
              <a:buFontTx/>
              <a:buChar char="-"/>
            </a:pPr>
            <a:r>
              <a:rPr lang="pl-PL" b="1" dirty="0"/>
              <a:t>o</a:t>
            </a:r>
            <a:r>
              <a:rPr lang="pl-PL" b="1" dirty="0" smtClean="0"/>
              <a:t>gólny</a:t>
            </a:r>
            <a:r>
              <a:rPr lang="pl-PL" dirty="0" smtClean="0"/>
              <a:t> przedmiot ochrony</a:t>
            </a:r>
          </a:p>
          <a:p>
            <a:pPr>
              <a:buFontTx/>
              <a:buChar char="-"/>
            </a:pPr>
            <a:r>
              <a:rPr lang="pl-PL" b="1" dirty="0"/>
              <a:t>r</a:t>
            </a:r>
            <a:r>
              <a:rPr lang="pl-PL" b="1" dirty="0" smtClean="0"/>
              <a:t>odzajowy</a:t>
            </a:r>
            <a:r>
              <a:rPr lang="pl-PL" dirty="0" smtClean="0"/>
              <a:t> przedmiot ochrony</a:t>
            </a:r>
          </a:p>
          <a:p>
            <a:pPr>
              <a:buFontTx/>
              <a:buChar char="-"/>
            </a:pPr>
            <a:r>
              <a:rPr lang="pl-PL" b="1" dirty="0"/>
              <a:t>i</a:t>
            </a:r>
            <a:r>
              <a:rPr lang="pl-PL" b="1" dirty="0" smtClean="0"/>
              <a:t>ndywidualny</a:t>
            </a:r>
            <a:r>
              <a:rPr lang="pl-PL" dirty="0" smtClean="0"/>
              <a:t> przedmiot ochrony.</a:t>
            </a:r>
          </a:p>
          <a:p>
            <a:pPr marL="0" indent="0">
              <a:buNone/>
            </a:pPr>
            <a:r>
              <a:rPr lang="pl-PL" dirty="0" smtClean="0"/>
              <a:t>Inny podział obejmuje: główny i uboczny przedmiot ochrony.</a:t>
            </a:r>
          </a:p>
          <a:p>
            <a:pPr marL="0" indent="0">
              <a:buNone/>
            </a:pPr>
            <a:r>
              <a:rPr lang="pl-PL" dirty="0" smtClean="0"/>
              <a:t>Jest on ważny dla ustalenia </a:t>
            </a:r>
            <a:r>
              <a:rPr lang="pl-PL" b="1" dirty="0" smtClean="0"/>
              <a:t>podobieństwa</a:t>
            </a:r>
            <a:r>
              <a:rPr lang="pl-PL" dirty="0" smtClean="0"/>
              <a:t> wykroczeń  i przestępstw, które jest przesłanką np. recydywy. Definicja przestępstw i wykroczeń podobnych zawarta jest w art. 115 § 6 k.k. i art. 47 § 2 </a:t>
            </a:r>
            <a:r>
              <a:rPr lang="pl-PL" dirty="0" err="1" smtClean="0"/>
              <a:t>k.w</a:t>
            </a:r>
            <a:r>
              <a:rPr lang="pl-PL" dirty="0" smtClean="0"/>
              <a:t>.</a:t>
            </a:r>
          </a:p>
          <a:p>
            <a:pPr marL="0" indent="0">
              <a:buNone/>
            </a:pPr>
            <a:r>
              <a:rPr lang="pl-PL" dirty="0" smtClean="0"/>
              <a:t>Są nimi wykroczenia i przestępstwa:</a:t>
            </a:r>
          </a:p>
          <a:p>
            <a:pPr>
              <a:buFontTx/>
              <a:buChar char="-"/>
            </a:pPr>
            <a:r>
              <a:rPr lang="pl-PL" dirty="0"/>
              <a:t>t</a:t>
            </a:r>
            <a:r>
              <a:rPr lang="pl-PL" dirty="0" smtClean="0"/>
              <a:t>ego samego rodzaju</a:t>
            </a:r>
          </a:p>
          <a:p>
            <a:pPr>
              <a:buFontTx/>
              <a:buChar char="-"/>
            </a:pPr>
            <a:r>
              <a:rPr lang="pl-PL" dirty="0"/>
              <a:t>p</a:t>
            </a:r>
            <a:r>
              <a:rPr lang="pl-PL" dirty="0" smtClean="0"/>
              <a:t>opełnione z użyciem przemocy lub groźby jej użycia</a:t>
            </a:r>
          </a:p>
          <a:p>
            <a:pPr>
              <a:buFontTx/>
              <a:buChar char="-"/>
            </a:pPr>
            <a:r>
              <a:rPr lang="pl-PL" dirty="0" smtClean="0"/>
              <a:t>Popełnione w celu osiągnięcia korzyści majątkowej.</a:t>
            </a:r>
          </a:p>
          <a:p>
            <a:pPr>
              <a:buFontTx/>
              <a:buChar char="-"/>
            </a:pPr>
            <a:endParaRPr lang="pl-PL" dirty="0" smtClean="0"/>
          </a:p>
          <a:p>
            <a:pPr>
              <a:buFontTx/>
              <a:buChar char="-"/>
            </a:pPr>
            <a:endParaRPr lang="pl-PL" dirty="0" smtClean="0"/>
          </a:p>
          <a:p>
            <a:pPr>
              <a:buFontTx/>
              <a:buChar char="-"/>
            </a:pPr>
            <a:endParaRPr lang="pl-PL" dirty="0" smtClean="0"/>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val="763545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b="1" dirty="0" smtClean="0"/>
              <a:t>Strona przedmiotowa</a:t>
            </a:r>
            <a:endParaRPr lang="pl-PL" b="1" dirty="0"/>
          </a:p>
        </p:txBody>
      </p:sp>
      <p:sp>
        <p:nvSpPr>
          <p:cNvPr id="3" name="Symbol zastępczy zawartości 2"/>
          <p:cNvSpPr>
            <a:spLocks noGrp="1"/>
          </p:cNvSpPr>
          <p:nvPr>
            <p:ph idx="1"/>
          </p:nvPr>
        </p:nvSpPr>
        <p:spPr>
          <a:xfrm>
            <a:off x="395536" y="836712"/>
            <a:ext cx="8229600" cy="5985628"/>
          </a:xfrm>
        </p:spPr>
        <p:txBody>
          <a:bodyPr>
            <a:normAutofit fontScale="62500" lnSpcReduction="20000"/>
          </a:bodyPr>
          <a:lstStyle/>
          <a:p>
            <a:r>
              <a:rPr lang="pl-PL" sz="3800" b="1" dirty="0"/>
              <a:t>s</a:t>
            </a:r>
            <a:r>
              <a:rPr lang="pl-PL" sz="3800" b="1" dirty="0" smtClean="0"/>
              <a:t>posób zachowania się sprawcy- </a:t>
            </a:r>
            <a:r>
              <a:rPr lang="pl-PL" sz="3800" dirty="0" smtClean="0"/>
              <a:t>określenie czynności wykonawczej.  Ze względu na sposób opisania znamienia czasownikowego wykroczenia dzielimy na : z działania, z zaniechania, z działania lub zaniechania albo mówimy o utrzymanie jakiegoś stanu rzeczy, trwałe, kwalifikowane, o zbiorowo określonym czynie,</a:t>
            </a:r>
            <a:endParaRPr lang="pl-PL" sz="3800" dirty="0"/>
          </a:p>
          <a:p>
            <a:r>
              <a:rPr lang="pl-PL" sz="3800" b="1" dirty="0"/>
              <a:t>s</a:t>
            </a:r>
            <a:r>
              <a:rPr lang="pl-PL" sz="3800" b="1" dirty="0" smtClean="0"/>
              <a:t>kutek</a:t>
            </a:r>
            <a:r>
              <a:rPr lang="pl-PL" sz="3800" dirty="0" smtClean="0"/>
              <a:t> – zmiana w układzie elementów przestrzennych różnych względem zachowania się sprawcy. Wyróżniamy tutaj wykroczenia materialne, wykroczenia formalne, z naruszenia lub narażenia na niebezpieczeństwo, </a:t>
            </a:r>
            <a:endParaRPr lang="pl-PL" sz="3800" dirty="0"/>
          </a:p>
          <a:p>
            <a:r>
              <a:rPr lang="pl-PL" sz="3800" b="1" dirty="0"/>
              <a:t>z</a:t>
            </a:r>
            <a:r>
              <a:rPr lang="pl-PL" sz="3800" b="1" dirty="0" smtClean="0"/>
              <a:t>wiązek przyczynowy – </a:t>
            </a:r>
            <a:r>
              <a:rPr lang="pl-PL" sz="3800" dirty="0" smtClean="0"/>
              <a:t>umożliwia ustalenie powiązania przyczynowego między zachowaniem się sprawcy a określonym w ustawie skutkiem; chodzi zatem o takie powiązanie zjawisk, z których jedno wynika z drugiego, czyli bez zaistnienia tego pierwszego (przyczyna) drugie by nie nastąpiło (skutek),</a:t>
            </a:r>
            <a:endParaRPr lang="pl-PL" sz="3800" dirty="0"/>
          </a:p>
          <a:p>
            <a:r>
              <a:rPr lang="pl-PL" sz="3800" b="1" dirty="0" smtClean="0"/>
              <a:t>Przedmiot czynności wykonawczej- </a:t>
            </a:r>
            <a:r>
              <a:rPr lang="pl-PL" sz="3800" dirty="0" smtClean="0"/>
              <a:t>rzecz lub osoba, na którą skierowany jest bezpośrednio zamach sprawcy,</a:t>
            </a:r>
            <a:endParaRPr lang="pl-PL" sz="3800" dirty="0"/>
          </a:p>
          <a:p>
            <a:r>
              <a:rPr lang="pl-PL" sz="3800" b="1" dirty="0" smtClean="0"/>
              <a:t>Okoliczności modalne – </a:t>
            </a:r>
            <a:r>
              <a:rPr lang="pl-PL" sz="3800" dirty="0" smtClean="0"/>
              <a:t>czas, miejsce, sytuacja.</a:t>
            </a:r>
          </a:p>
          <a:p>
            <a:endParaRPr lang="pl-PL" dirty="0"/>
          </a:p>
          <a:p>
            <a:endParaRPr lang="pl-PL" dirty="0" smtClean="0"/>
          </a:p>
          <a:p>
            <a:endParaRPr lang="pl-PL" dirty="0"/>
          </a:p>
        </p:txBody>
      </p:sp>
    </p:spTree>
    <p:extLst>
      <p:ext uri="{BB962C8B-B14F-4D97-AF65-F5344CB8AC3E}">
        <p14:creationId xmlns:p14="http://schemas.microsoft.com/office/powerpoint/2010/main" val="2094689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Podmiot</a:t>
            </a:r>
            <a:endParaRPr lang="pl-PL" b="1" dirty="0"/>
          </a:p>
        </p:txBody>
      </p:sp>
      <p:sp>
        <p:nvSpPr>
          <p:cNvPr id="3" name="Symbol zastępczy zawartości 2"/>
          <p:cNvSpPr>
            <a:spLocks noGrp="1"/>
          </p:cNvSpPr>
          <p:nvPr>
            <p:ph idx="1"/>
          </p:nvPr>
        </p:nvSpPr>
        <p:spPr>
          <a:xfrm>
            <a:off x="457200" y="1340768"/>
            <a:ext cx="8229600" cy="4785395"/>
          </a:xfrm>
        </p:spPr>
        <p:txBody>
          <a:bodyPr>
            <a:normAutofit fontScale="85000" lnSpcReduction="10000"/>
          </a:bodyPr>
          <a:lstStyle/>
          <a:p>
            <a:pPr marL="0" indent="0">
              <a:buNone/>
            </a:pPr>
            <a:r>
              <a:rPr lang="pl-PL" dirty="0"/>
              <a:t>Na zasadach określonych </a:t>
            </a:r>
            <a:r>
              <a:rPr lang="pl-PL" dirty="0" smtClean="0"/>
              <a:t>w kodeksie wykroczeń </a:t>
            </a:r>
            <a:r>
              <a:rPr lang="pl-PL" dirty="0"/>
              <a:t>odpowiada ten, kto popełnia czyn zabroniony po ukończeniu 17 lat </a:t>
            </a:r>
            <a:r>
              <a:rPr lang="pl-PL" dirty="0" smtClean="0"/>
              <a:t>(art. 10 § 1 k.k./ art</a:t>
            </a:r>
            <a:r>
              <a:rPr lang="pl-PL" dirty="0"/>
              <a:t>. 8</a:t>
            </a:r>
            <a:r>
              <a:rPr lang="pl-PL" dirty="0" smtClean="0"/>
              <a:t> </a:t>
            </a:r>
            <a:r>
              <a:rPr lang="pl-PL" dirty="0" err="1" smtClean="0"/>
              <a:t>k.w</a:t>
            </a:r>
            <a:r>
              <a:rPr lang="pl-PL" dirty="0" smtClean="0"/>
              <a:t>.). Oznacza to, że nieletni nie ponoszą odpowiedzialności w trybie przewidzianym przez prawo wykroczeń. Wobec nich sądy rodzinne stosują środki wychowawcze, gdy jest to konieczne aby przeciwdziałać demoralizacji nieletniego oraz środki wychowawcze i poprawcze – w razie popełnienia przez nieletniego „czynu karalnego”.</a:t>
            </a:r>
          </a:p>
          <a:p>
            <a:pPr marL="0" indent="0">
              <a:buNone/>
            </a:pPr>
            <a:r>
              <a:rPr lang="pl-PL" dirty="0" smtClean="0"/>
              <a:t>Z uwagi na podmiot wykroczenia dzielimy na:</a:t>
            </a:r>
          </a:p>
          <a:p>
            <a:pPr>
              <a:buFontTx/>
              <a:buChar char="-"/>
            </a:pPr>
            <a:r>
              <a:rPr lang="pl-PL" dirty="0" smtClean="0"/>
              <a:t>powszechne</a:t>
            </a:r>
          </a:p>
          <a:p>
            <a:pPr>
              <a:buFontTx/>
              <a:buChar char="-"/>
            </a:pPr>
            <a:r>
              <a:rPr lang="pl-PL" dirty="0" smtClean="0"/>
              <a:t>Indywidualne (właściwe oraz niewłaściwe).</a:t>
            </a:r>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982177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b="1" dirty="0" smtClean="0"/>
              <a:t>Odpowiedzialność nieletnich</a:t>
            </a:r>
            <a:endParaRPr lang="pl-PL" b="1" dirty="0"/>
          </a:p>
        </p:txBody>
      </p:sp>
      <p:sp>
        <p:nvSpPr>
          <p:cNvPr id="3" name="Symbol zastępczy zawartości 2"/>
          <p:cNvSpPr>
            <a:spLocks noGrp="1"/>
          </p:cNvSpPr>
          <p:nvPr>
            <p:ph idx="1"/>
          </p:nvPr>
        </p:nvSpPr>
        <p:spPr>
          <a:xfrm>
            <a:off x="467544" y="1052736"/>
            <a:ext cx="8229600" cy="5616624"/>
          </a:xfrm>
        </p:spPr>
        <p:txBody>
          <a:bodyPr>
            <a:noAutofit/>
          </a:bodyPr>
          <a:lstStyle/>
          <a:p>
            <a:pPr marL="0" indent="0">
              <a:buNone/>
            </a:pPr>
            <a:r>
              <a:rPr lang="pl-PL" sz="1800" b="1" dirty="0" smtClean="0"/>
              <a:t>Ustawa z dnia 26 października 1982 r. o postępowaniu w sprawach nieletnich ( </a:t>
            </a:r>
            <a:r>
              <a:rPr lang="pl-PL" sz="1800" b="1" dirty="0" err="1" smtClean="0"/>
              <a:t>t.j</a:t>
            </a:r>
            <a:r>
              <a:rPr lang="pl-PL" sz="1800" b="1" dirty="0" smtClean="0"/>
              <a:t>. </a:t>
            </a:r>
            <a:r>
              <a:rPr lang="pl-PL" sz="1800" b="1" dirty="0" err="1" smtClean="0"/>
              <a:t>Dz.U</a:t>
            </a:r>
            <a:r>
              <a:rPr lang="pl-PL" sz="1800" b="1" dirty="0" smtClean="0"/>
              <a:t>. z 2002 r. Nr 11, poz. 109 ze zm.) </a:t>
            </a:r>
          </a:p>
          <a:p>
            <a:pPr marL="64008" indent="0">
              <a:buNone/>
            </a:pPr>
            <a:r>
              <a:rPr lang="pl-PL" sz="1800" dirty="0" smtClean="0"/>
              <a:t>Art</a:t>
            </a:r>
            <a:r>
              <a:rPr lang="pl-PL" sz="1800" dirty="0"/>
              <a:t>. 1. § 1. Przepisy ustawy stosuje się w zakresie: </a:t>
            </a:r>
            <a:endParaRPr lang="pl-PL" sz="1800" dirty="0" smtClean="0"/>
          </a:p>
          <a:p>
            <a:pPr marL="64008" indent="0">
              <a:buNone/>
            </a:pPr>
            <a:r>
              <a:rPr lang="pl-PL" sz="1800" dirty="0" smtClean="0"/>
              <a:t>1</a:t>
            </a:r>
            <a:r>
              <a:rPr lang="pl-PL" sz="1800" dirty="0"/>
              <a:t>) zapobiegania i zwalczania demoralizacji - w stosunku do osób, które nie ukończyły lat 18,</a:t>
            </a:r>
          </a:p>
          <a:p>
            <a:pPr marL="64008" indent="0">
              <a:buNone/>
            </a:pPr>
            <a:r>
              <a:rPr lang="pl-PL" sz="1800" dirty="0"/>
              <a:t>2</a:t>
            </a:r>
            <a:r>
              <a:rPr lang="pl-PL" sz="1800" b="1" dirty="0"/>
              <a:t>) postępowania w sprawach o czyny karalne - w stosunku do osób, które dopuściły się takiego czynu po ukończeniu lat 13, ale nie ukończyły lat 17,</a:t>
            </a:r>
          </a:p>
          <a:p>
            <a:pPr marL="64008" indent="0">
              <a:buNone/>
            </a:pPr>
            <a:r>
              <a:rPr lang="pl-PL" sz="1800" dirty="0"/>
              <a:t>3) wykonywania środków wychowawczych lub poprawczych - w stosunku do osób, względem których środki te zostały orzeczone, nie dłużej jednak niż do ukończenia przez te osoby lat 21</a:t>
            </a:r>
            <a:r>
              <a:rPr lang="pl-PL" sz="1800" dirty="0" smtClean="0"/>
              <a:t>.</a:t>
            </a:r>
          </a:p>
          <a:p>
            <a:pPr marL="64008" indent="0">
              <a:buNone/>
            </a:pPr>
            <a:endParaRPr lang="pl-PL" sz="1800" dirty="0"/>
          </a:p>
          <a:p>
            <a:pPr marL="64008" indent="0">
              <a:buNone/>
            </a:pPr>
            <a:r>
              <a:rPr lang="pl-PL" sz="1800" dirty="0"/>
              <a:t>§ 2. Ilekroć w ustawie jest mowa o:</a:t>
            </a:r>
          </a:p>
          <a:p>
            <a:pPr marL="64008" indent="0">
              <a:buNone/>
            </a:pPr>
            <a:r>
              <a:rPr lang="pl-PL" sz="1800" dirty="0"/>
              <a:t>1) "nieletnich" - rozumie się przez to osoby, o których mowa w § 1,</a:t>
            </a:r>
          </a:p>
          <a:p>
            <a:pPr marL="64008" indent="0">
              <a:buNone/>
            </a:pPr>
            <a:r>
              <a:rPr lang="pl-PL" sz="1800" dirty="0"/>
              <a:t>2) </a:t>
            </a:r>
            <a:r>
              <a:rPr lang="pl-PL" sz="1800" b="1" dirty="0"/>
              <a:t>"czynie karalnym" </a:t>
            </a:r>
            <a:r>
              <a:rPr lang="pl-PL" sz="1800" dirty="0"/>
              <a:t>- rozumie się przez to czyn zabroniony przez ustawę jako:</a:t>
            </a:r>
          </a:p>
          <a:p>
            <a:pPr marL="64008" indent="0">
              <a:buNone/>
            </a:pPr>
            <a:r>
              <a:rPr lang="pl-PL" sz="1800" dirty="0"/>
              <a:t>a) przestępstwo lub przestępstwo skarbowe albo</a:t>
            </a:r>
          </a:p>
          <a:p>
            <a:pPr marL="64008" indent="0">
              <a:buNone/>
            </a:pPr>
            <a:r>
              <a:rPr lang="pl-PL" sz="1800" dirty="0"/>
              <a:t>b) </a:t>
            </a:r>
            <a:r>
              <a:rPr lang="pl-PL" sz="1800" b="1" dirty="0"/>
              <a:t>wykroczenie określone w art. 51, </a:t>
            </a:r>
            <a:r>
              <a:rPr lang="pl-PL" sz="1800" b="1" i="1" dirty="0"/>
              <a:t>62</a:t>
            </a:r>
            <a:r>
              <a:rPr lang="pl-PL" sz="1800" b="1" dirty="0"/>
              <a:t> , 69, 74, 76, 85, 87, 119, 122, 124, 133 lub 143 Kodeksu wykroczeń.</a:t>
            </a:r>
          </a:p>
          <a:p>
            <a:endParaRPr lang="pl-PL" sz="1800" dirty="0"/>
          </a:p>
        </p:txBody>
      </p:sp>
    </p:spTree>
    <p:extLst>
      <p:ext uri="{BB962C8B-B14F-4D97-AF65-F5344CB8AC3E}">
        <p14:creationId xmlns:p14="http://schemas.microsoft.com/office/powerpoint/2010/main" val="3041847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rmAutofit fontScale="90000"/>
          </a:bodyPr>
          <a:lstStyle/>
          <a:p>
            <a:r>
              <a:rPr lang="pl-PL" b="1" dirty="0" smtClean="0"/>
              <a:t>Strona podmiotowa</a:t>
            </a:r>
            <a:r>
              <a:rPr lang="pl-PL" dirty="0" smtClean="0"/>
              <a:t/>
            </a:r>
            <a:br>
              <a:rPr lang="pl-PL" dirty="0" smtClean="0"/>
            </a:br>
            <a:endParaRPr lang="pl-PL" dirty="0"/>
          </a:p>
        </p:txBody>
      </p:sp>
      <p:sp>
        <p:nvSpPr>
          <p:cNvPr id="3" name="Symbol zastępczy zawartości 2"/>
          <p:cNvSpPr>
            <a:spLocks noGrp="1"/>
          </p:cNvSpPr>
          <p:nvPr>
            <p:ph idx="1"/>
          </p:nvPr>
        </p:nvSpPr>
        <p:spPr>
          <a:xfrm>
            <a:off x="457200" y="908720"/>
            <a:ext cx="8229600" cy="5760640"/>
          </a:xfrm>
        </p:spPr>
        <p:txBody>
          <a:bodyPr>
            <a:normAutofit fontScale="70000" lnSpcReduction="20000"/>
          </a:bodyPr>
          <a:lstStyle/>
          <a:p>
            <a:pPr marL="0" indent="0">
              <a:buNone/>
            </a:pPr>
            <a:r>
              <a:rPr lang="pl-PL" sz="4600" b="1" dirty="0" smtClean="0"/>
              <a:t>                                Umyślność</a:t>
            </a:r>
          </a:p>
          <a:p>
            <a:pPr marL="0" indent="0">
              <a:buNone/>
            </a:pPr>
            <a:r>
              <a:rPr lang="pl-PL" sz="3600" b="1" dirty="0" smtClean="0"/>
              <a:t>Art. 9  § 1 k.k. oraz </a:t>
            </a:r>
            <a:r>
              <a:rPr lang="pl-PL" sz="3600" b="1" dirty="0"/>
              <a:t> </a:t>
            </a:r>
            <a:r>
              <a:rPr lang="pl-PL" sz="3600" b="1" dirty="0" smtClean="0"/>
              <a:t>6.</a:t>
            </a:r>
            <a:r>
              <a:rPr lang="pl-PL" sz="3600" b="1" dirty="0"/>
              <a:t> § </a:t>
            </a:r>
            <a:r>
              <a:rPr lang="pl-PL" sz="3600" b="1" dirty="0" smtClean="0"/>
              <a:t>1 </a:t>
            </a:r>
            <a:r>
              <a:rPr lang="pl-PL" sz="3600" b="1" dirty="0" err="1" smtClean="0"/>
              <a:t>k.w</a:t>
            </a:r>
            <a:r>
              <a:rPr lang="pl-PL" sz="3600" b="1" dirty="0" smtClean="0"/>
              <a:t>.</a:t>
            </a:r>
            <a:r>
              <a:rPr lang="pl-PL" sz="3600" dirty="0"/>
              <a:t> Czyn zabroniony popełniony jest umyślnie, jeżeli sprawca </a:t>
            </a:r>
            <a:r>
              <a:rPr lang="pl-PL" sz="3600" b="1" dirty="0"/>
              <a:t>ma zamiar </a:t>
            </a:r>
            <a:r>
              <a:rPr lang="pl-PL" sz="3600" dirty="0"/>
              <a:t>jego popełnienia, to jest chce go popełnić albo przewidując możliwość jego popełnienia, na to się godzi</a:t>
            </a:r>
            <a:r>
              <a:rPr lang="pl-PL" sz="3600" dirty="0" smtClean="0"/>
              <a:t>.</a:t>
            </a:r>
          </a:p>
          <a:p>
            <a:pPr marL="64008" indent="0">
              <a:buNone/>
            </a:pPr>
            <a:r>
              <a:rPr lang="pl-PL" dirty="0" smtClean="0"/>
              <a:t>Umyślność </a:t>
            </a:r>
            <a:r>
              <a:rPr lang="pl-PL" dirty="0"/>
              <a:t>można podzielić na dwie postacie</a:t>
            </a:r>
            <a:r>
              <a:rPr lang="pl-PL" dirty="0" smtClean="0"/>
              <a:t>:</a:t>
            </a:r>
            <a:endParaRPr lang="pl-PL" dirty="0"/>
          </a:p>
          <a:p>
            <a:pPr lvl="0"/>
            <a:r>
              <a:rPr lang="pl-PL" sz="4400" b="1" dirty="0"/>
              <a:t>zamiar bezpośredni (dolus </a:t>
            </a:r>
            <a:r>
              <a:rPr lang="pl-PL" sz="4400" b="1" dirty="0" err="1" smtClean="0"/>
              <a:t>directus</a:t>
            </a:r>
            <a:r>
              <a:rPr lang="pl-PL" sz="4400" b="1" dirty="0"/>
              <a:t>)– </a:t>
            </a:r>
            <a:r>
              <a:rPr lang="pl-PL" dirty="0"/>
              <a:t>gdy sprawca chce popełnić czyn, tj. ma wolę jego popełnienia i świadomość skutku swojego zachowania i dąży do ich wystąpienia. Zamiar bezpośredni stanowi wyższą formę umyślności, a zatem przemawia za wyższą </a:t>
            </a:r>
            <a:r>
              <a:rPr lang="pl-PL" dirty="0" smtClean="0"/>
              <a:t>karą</a:t>
            </a:r>
            <a:endParaRPr lang="pl-PL" dirty="0"/>
          </a:p>
          <a:p>
            <a:pPr lvl="0"/>
            <a:r>
              <a:rPr lang="pl-PL" sz="4400" b="1" dirty="0"/>
              <a:t>zamiar ewentualny (dolus </a:t>
            </a:r>
            <a:r>
              <a:rPr lang="pl-PL" sz="4400" b="1" dirty="0" err="1"/>
              <a:t>eventualis</a:t>
            </a:r>
            <a:r>
              <a:rPr lang="pl-PL" sz="4400" b="1" dirty="0"/>
              <a:t>) </a:t>
            </a:r>
            <a:r>
              <a:rPr lang="pl-PL" dirty="0"/>
              <a:t>– gdy sprawca uświadamia sobie skutek , jaki może spowodować jego zachowanie, </a:t>
            </a:r>
            <a:r>
              <a:rPr lang="pl-PL" dirty="0" smtClean="0"/>
              <a:t>bezpośrednio </a:t>
            </a:r>
            <a:r>
              <a:rPr lang="pl-PL" dirty="0"/>
              <a:t>nie dąży do jego wystąpienia - jednak godzi się na to by nastąpił. Zamiar ewentualny towarzyszy zazwyczaj jakiemuś innemu dążeniu, stąd bywa on też określany jako zamiar wynikowy. Jest to niższy stopień umyślności, zatem przemawia za niższym wymiarem kary.</a:t>
            </a:r>
          </a:p>
          <a:p>
            <a:pPr marL="64008" indent="0">
              <a:buNone/>
            </a:pPr>
            <a:endParaRPr lang="pl-PL" dirty="0"/>
          </a:p>
        </p:txBody>
      </p:sp>
    </p:spTree>
    <p:extLst>
      <p:ext uri="{BB962C8B-B14F-4D97-AF65-F5344CB8AC3E}">
        <p14:creationId xmlns:p14="http://schemas.microsoft.com/office/powerpoint/2010/main" val="2781269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229600" cy="720080"/>
          </a:xfrm>
        </p:spPr>
        <p:txBody>
          <a:bodyPr>
            <a:normAutofit fontScale="90000"/>
          </a:bodyPr>
          <a:lstStyle/>
          <a:p>
            <a:r>
              <a:rPr lang="pl-PL" b="1" dirty="0" smtClean="0"/>
              <a:t>Nieumyślność</a:t>
            </a:r>
            <a:endParaRPr lang="pl-PL" b="1" dirty="0"/>
          </a:p>
        </p:txBody>
      </p:sp>
      <p:sp>
        <p:nvSpPr>
          <p:cNvPr id="3" name="Symbol zastępczy zawartości 2"/>
          <p:cNvSpPr>
            <a:spLocks noGrp="1"/>
          </p:cNvSpPr>
          <p:nvPr>
            <p:ph idx="1"/>
          </p:nvPr>
        </p:nvSpPr>
        <p:spPr>
          <a:xfrm>
            <a:off x="457200" y="1124744"/>
            <a:ext cx="8229600" cy="5001419"/>
          </a:xfrm>
        </p:spPr>
        <p:txBody>
          <a:bodyPr>
            <a:normAutofit fontScale="70000" lnSpcReduction="20000"/>
          </a:bodyPr>
          <a:lstStyle/>
          <a:p>
            <a:pPr marL="0" lvl="0" indent="0">
              <a:buNone/>
            </a:pPr>
            <a:r>
              <a:rPr lang="pl-PL" sz="3400" b="1" dirty="0" smtClean="0"/>
              <a:t>Art. 9 § 2 k.k. i 6 § 2 </a:t>
            </a:r>
            <a:r>
              <a:rPr lang="pl-PL" sz="3400" b="1" dirty="0" err="1" smtClean="0"/>
              <a:t>k.w</a:t>
            </a:r>
            <a:r>
              <a:rPr lang="pl-PL" sz="3400" b="1" dirty="0" smtClean="0"/>
              <a:t>. </a:t>
            </a:r>
            <a:r>
              <a:rPr lang="pl-PL" sz="3400" dirty="0" smtClean="0"/>
              <a:t>Czyn zabroniony popełniony jest nieumyślnie, jeżeli sprawca nie mając zamiaru jego popełnienia, </a:t>
            </a:r>
            <a:r>
              <a:rPr lang="pl-PL" sz="3400" b="1" dirty="0" smtClean="0"/>
              <a:t>popełnia go jednak na skutek niezachowania ostrożności wymaganej w danych okolicznościach, </a:t>
            </a:r>
            <a:r>
              <a:rPr lang="pl-PL" sz="3400" dirty="0" smtClean="0"/>
              <a:t>mimo że możliwość popełnienia tego czynu przewidywał albo mógł przewidzieć.</a:t>
            </a:r>
            <a:r>
              <a:rPr lang="pl-PL" sz="3400" b="1" dirty="0" smtClean="0"/>
              <a:t> </a:t>
            </a:r>
          </a:p>
          <a:p>
            <a:pPr marL="0" lvl="0" indent="0">
              <a:buNone/>
            </a:pPr>
            <a:endParaRPr lang="pl-PL" sz="3400" b="1" dirty="0" smtClean="0"/>
          </a:p>
          <a:p>
            <a:pPr marL="0" lvl="0" indent="0">
              <a:buNone/>
            </a:pPr>
            <a:r>
              <a:rPr lang="pl-PL" sz="3400" b="1" dirty="0" smtClean="0"/>
              <a:t>Elementy nieumyślnej realizacji znamion czynu zabronionego;</a:t>
            </a:r>
          </a:p>
          <a:p>
            <a:pPr marL="514350" lvl="0" indent="-514350">
              <a:buAutoNum type="arabicParenR"/>
            </a:pPr>
            <a:r>
              <a:rPr lang="pl-PL" sz="3400" dirty="0"/>
              <a:t>b</a:t>
            </a:r>
            <a:r>
              <a:rPr lang="pl-PL" sz="3400" dirty="0" smtClean="0"/>
              <a:t>rak zamiaru,</a:t>
            </a:r>
          </a:p>
          <a:p>
            <a:pPr marL="514350" lvl="0" indent="-514350">
              <a:buAutoNum type="arabicParenR"/>
            </a:pPr>
            <a:r>
              <a:rPr lang="pl-PL" sz="3400" dirty="0"/>
              <a:t>n</a:t>
            </a:r>
            <a:r>
              <a:rPr lang="pl-PL" sz="3400" dirty="0" smtClean="0"/>
              <a:t>iezachowanie ostrożności wymaganej w danych okolicznościach,</a:t>
            </a:r>
          </a:p>
          <a:p>
            <a:pPr marL="514350" lvl="0" indent="-514350">
              <a:buAutoNum type="arabicParenR"/>
            </a:pPr>
            <a:r>
              <a:rPr lang="pl-PL" sz="3400" dirty="0"/>
              <a:t>z</a:t>
            </a:r>
            <a:r>
              <a:rPr lang="pl-PL" sz="3400" dirty="0" smtClean="0"/>
              <a:t>wiązek przyczynowy między  naruszeniem właściwej reguły ostrożnego postępowania z dobrem prawnym a popełnionym czynem zabronionym,</a:t>
            </a:r>
          </a:p>
          <a:p>
            <a:pPr marL="514350" lvl="0" indent="-514350">
              <a:buAutoNum type="arabicParenR"/>
            </a:pPr>
            <a:r>
              <a:rPr lang="pl-PL" sz="3400" dirty="0"/>
              <a:t>p</a:t>
            </a:r>
            <a:r>
              <a:rPr lang="pl-PL" sz="3400" dirty="0" smtClean="0"/>
              <a:t>rzewidywanie bądź możliwość przewidywania możliwości popełnienia czynu zabronionego</a:t>
            </a:r>
            <a:r>
              <a:rPr lang="pl-PL" dirty="0" smtClean="0"/>
              <a:t>.</a:t>
            </a:r>
          </a:p>
        </p:txBody>
      </p:sp>
    </p:spTree>
    <p:extLst>
      <p:ext uri="{BB962C8B-B14F-4D97-AF65-F5344CB8AC3E}">
        <p14:creationId xmlns:p14="http://schemas.microsoft.com/office/powerpoint/2010/main" val="3423364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43805"/>
            <a:ext cx="8229600" cy="5721499"/>
          </a:xfrm>
        </p:spPr>
        <p:txBody>
          <a:bodyPr>
            <a:normAutofit fontScale="85000" lnSpcReduction="20000"/>
          </a:bodyPr>
          <a:lstStyle/>
          <a:p>
            <a:pPr marL="0" indent="0">
              <a:buNone/>
            </a:pPr>
            <a:r>
              <a:rPr lang="pl-PL" dirty="0"/>
              <a:t>To właśnie na podstawie tej ostatniej przesłanki  nieumyślność można podzielić na dwie postacie</a:t>
            </a:r>
            <a:r>
              <a:rPr lang="pl-PL" dirty="0" smtClean="0"/>
              <a:t>:</a:t>
            </a:r>
          </a:p>
          <a:p>
            <a:pPr marL="0" indent="0">
              <a:buNone/>
            </a:pPr>
            <a:endParaRPr lang="pl-PL" dirty="0"/>
          </a:p>
          <a:p>
            <a:r>
              <a:rPr lang="pl-PL" b="1" dirty="0"/>
              <a:t>Nieumyślność świadoma </a:t>
            </a:r>
            <a:r>
              <a:rPr lang="pl-PL" dirty="0"/>
              <a:t>- zachodzi gdy sprawca, nie mając zamiaru popełnienia czynu zabronionego popełnia go jednak na skutek niezachowania ostrożności wymaganej w danych okolicznościach, mimo że przewidywał możliwość popełnienia czynu (sprawca nie zachował wymaganej ostrożności i nie dostosował swojego zachowania do określonej sytuacji).</a:t>
            </a:r>
          </a:p>
          <a:p>
            <a:r>
              <a:rPr lang="pl-PL" b="1" dirty="0" smtClean="0"/>
              <a:t>Nieumyślność </a:t>
            </a:r>
            <a:r>
              <a:rPr lang="pl-PL" b="1" dirty="0"/>
              <a:t>nieświadoma </a:t>
            </a:r>
            <a:r>
              <a:rPr lang="pl-PL" dirty="0"/>
              <a:t>– jest to forma o niższym stopniu naganności i zachodzi, gdy sprawca w ogóle nie przewidywał możliwości popełnienia czynu, choć możliwość taką mógł przewidzieć przy zachowaniu niezbędnej ostrożności.</a:t>
            </a:r>
          </a:p>
          <a:p>
            <a:endParaRPr lang="pl-PL" dirty="0"/>
          </a:p>
        </p:txBody>
      </p:sp>
    </p:spTree>
    <p:extLst>
      <p:ext uri="{BB962C8B-B14F-4D97-AF65-F5344CB8AC3E}">
        <p14:creationId xmlns:p14="http://schemas.microsoft.com/office/powerpoint/2010/main" val="2873296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pl-PL" sz="3200" smtClean="0"/>
              <a:t>Bezprawność w ogóle</a:t>
            </a:r>
            <a:endParaRPr lang="en-US" sz="3200" dirty="0"/>
          </a:p>
        </p:txBody>
      </p:sp>
      <p:sp>
        <p:nvSpPr>
          <p:cNvPr id="2" name="Content Placeholder 1"/>
          <p:cNvSpPr>
            <a:spLocks noGrp="1"/>
          </p:cNvSpPr>
          <p:nvPr>
            <p:ph idx="1"/>
          </p:nvPr>
        </p:nvSpPr>
        <p:spPr>
          <a:xfrm>
            <a:off x="457200" y="1600200"/>
            <a:ext cx="8229600" cy="4814668"/>
          </a:xfrm>
        </p:spPr>
        <p:txBody>
          <a:bodyPr>
            <a:normAutofit fontScale="92500" lnSpcReduction="10000"/>
          </a:bodyPr>
          <a:lstStyle/>
          <a:p>
            <a:pPr marL="0" indent="0" algn="just">
              <a:buNone/>
            </a:pPr>
            <a:r>
              <a:rPr lang="pl-PL" sz="2800" dirty="0" smtClean="0"/>
              <a:t>Bezprawny jest czyn sprzeczny z nomą </a:t>
            </a:r>
            <a:r>
              <a:rPr lang="pl-PL" sz="2800" dirty="0" err="1" smtClean="0"/>
              <a:t>zobowiazującą</a:t>
            </a:r>
            <a:r>
              <a:rPr lang="pl-PL" sz="2800" dirty="0" smtClean="0"/>
              <a:t> do działania (czyli z nakazem prawnym) lub do niedziałania (czyli z zakazem prawnym – co jest regułą w prawie karnym).</a:t>
            </a:r>
          </a:p>
          <a:p>
            <a:pPr marL="0" indent="0" algn="just">
              <a:buNone/>
            </a:pPr>
            <a:r>
              <a:rPr lang="pl-PL" sz="2800" dirty="0" smtClean="0"/>
              <a:t>Bezprawność jest oceną wyrażającą sprzeczność między faktycznym zachowaniem się człowieka a tym zachowaniem, które ustawa określa jako nakazane (czyli z nakazem prawnym), albo zgodność między faktycznym zachowaniem a tym zachowaniem, które ustawa określa jako zakazane (czyli z zakazem prawnym). Bezprawność zachodzi zatem, gdy to co się zdarzyło (sfera bytu), nie odpowiada temu, co się zdarzyć powinno (sferze powinności).</a:t>
            </a:r>
          </a:p>
          <a:p>
            <a:pPr marL="0" indent="0" algn="just">
              <a:buNone/>
            </a:pPr>
            <a:endParaRPr lang="en-US" sz="2800" dirty="0" smtClean="0"/>
          </a:p>
        </p:txBody>
      </p:sp>
    </p:spTree>
    <p:extLst>
      <p:ext uri="{BB962C8B-B14F-4D97-AF65-F5344CB8AC3E}">
        <p14:creationId xmlns:p14="http://schemas.microsoft.com/office/powerpoint/2010/main" val="2945569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pl-PL" b="1" smtClean="0"/>
              <a:t>Bezprawność </a:t>
            </a:r>
            <a:r>
              <a:rPr lang="pl-PL" smtClean="0"/>
              <a:t>wiążąca się z popełnieniem czynu zabronionego ujmowana jest jako sąd wyrażający sprzeczność między konkretnym społecznie ujemnym zachowaniem się człowieka a należącą do porządku prawnego normą sankcjonowaną, w której ustawodawca określił, jak z punktu widzenia chronionego systemu wartości należało się zachować.</a:t>
            </a:r>
            <a:endParaRPr lang="en-US" dirty="0"/>
          </a:p>
        </p:txBody>
      </p:sp>
    </p:spTree>
    <p:extLst>
      <p:ext uri="{BB962C8B-B14F-4D97-AF65-F5344CB8AC3E}">
        <p14:creationId xmlns:p14="http://schemas.microsoft.com/office/powerpoint/2010/main" val="2926313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pl-PL" sz="5000" dirty="0" smtClean="0"/>
              <a:t>Struktura przestępstwa/wykroczenia</a:t>
            </a:r>
            <a:endParaRPr lang="en-US" sz="5000" dirty="0"/>
          </a:p>
        </p:txBody>
      </p:sp>
      <p:sp>
        <p:nvSpPr>
          <p:cNvPr id="2" name="Content Placeholder 1"/>
          <p:cNvSpPr>
            <a:spLocks noGrp="1"/>
          </p:cNvSpPr>
          <p:nvPr>
            <p:ph idx="1"/>
          </p:nvPr>
        </p:nvSpPr>
        <p:spPr/>
        <p:txBody>
          <a:bodyPr>
            <a:normAutofit/>
          </a:bodyPr>
          <a:lstStyle/>
          <a:p>
            <a:pPr marL="64008" indent="0"/>
            <a:r>
              <a:rPr lang="pl-PL" dirty="0" smtClean="0"/>
              <a:t> czyn człowieka</a:t>
            </a:r>
          </a:p>
          <a:p>
            <a:pPr marL="64008" indent="0"/>
            <a:r>
              <a:rPr lang="pl-PL" dirty="0" smtClean="0"/>
              <a:t> realizacja znamion określonych w ustawie</a:t>
            </a:r>
          </a:p>
          <a:p>
            <a:pPr marL="64008" indent="0"/>
            <a:r>
              <a:rPr lang="pl-PL" dirty="0" smtClean="0"/>
              <a:t> bezprawność</a:t>
            </a:r>
          </a:p>
          <a:p>
            <a:pPr marL="64008" indent="0"/>
            <a:r>
              <a:rPr lang="pl-PL" dirty="0" smtClean="0"/>
              <a:t> społeczna szkodliwość</a:t>
            </a:r>
          </a:p>
          <a:p>
            <a:pPr marL="64008" indent="0"/>
            <a:r>
              <a:rPr lang="pl-PL" dirty="0" smtClean="0"/>
              <a:t> wina</a:t>
            </a:r>
          </a:p>
          <a:p>
            <a:pPr algn="just"/>
            <a:endParaRPr lang="en-US" dirty="0"/>
          </a:p>
        </p:txBody>
      </p:sp>
    </p:spTree>
    <p:extLst>
      <p:ext uri="{BB962C8B-B14F-4D97-AF65-F5344CB8AC3E}">
        <p14:creationId xmlns:p14="http://schemas.microsoft.com/office/powerpoint/2010/main" val="195684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pl-PL" sz="3600" smtClean="0"/>
              <a:t>Bezprawność kryminalna</a:t>
            </a:r>
            <a:endParaRPr lang="en-US" sz="3600" dirty="0"/>
          </a:p>
        </p:txBody>
      </p:sp>
      <p:sp>
        <p:nvSpPr>
          <p:cNvPr id="2" name="Content Placeholder 1"/>
          <p:cNvSpPr>
            <a:spLocks noGrp="1"/>
          </p:cNvSpPr>
          <p:nvPr>
            <p:ph idx="1"/>
          </p:nvPr>
        </p:nvSpPr>
        <p:spPr/>
        <p:txBody>
          <a:bodyPr>
            <a:normAutofit fontScale="85000" lnSpcReduction="20000"/>
          </a:bodyPr>
          <a:lstStyle/>
          <a:p>
            <a:pPr marL="0" indent="0">
              <a:buNone/>
            </a:pPr>
            <a:r>
              <a:rPr lang="pl-PL" dirty="0" smtClean="0"/>
              <a:t>Bezprawność kryminalna oznacza przekroczenie zakazów prawa wykroczeń obwarowanych sankcją w postaci kary kryminalnej. Jednocześnie owo przekroczenie nie zachodzić w okolicznościach, które legalizują czyn wypełniający znamiona jakiegoś typu czynu zabronionego. Te ostatnie bowiem wyłączają jego bezprawność. Powodują one, że czyn odpowiadający ustawowemu opisowi czynu zabronionego nie jest jednak bezprawny. W doktrynie prawa karnego nazywamy je kontratypami. </a:t>
            </a:r>
          </a:p>
          <a:p>
            <a:pPr marL="0" indent="0">
              <a:buNone/>
            </a:pPr>
            <a:r>
              <a:rPr lang="pl-PL" dirty="0" smtClean="0"/>
              <a:t>Tak rozumiana bezprawność kryminalna ma charakter złożony, jest bowiem koniunkcją formalnego zakazu karnego i braku kontratypu.</a:t>
            </a:r>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val="4024986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lgn="just">
              <a:buNone/>
            </a:pPr>
            <a:r>
              <a:rPr lang="pl-PL" dirty="0" smtClean="0"/>
              <a:t>Przez </a:t>
            </a:r>
            <a:r>
              <a:rPr lang="pl-PL" b="1" dirty="0" smtClean="0"/>
              <a:t>społeczną szkodliwość </a:t>
            </a:r>
            <a:r>
              <a:rPr lang="pl-PL" dirty="0" smtClean="0"/>
              <a:t>czynu rozumie się całokształt właściwości zarówno obiektywnych jak i subiektywnych czynu, decydujących o jego społecznie ujemnej wartości. Pierwszej oceny w tym względzie dokonuje ustawodawca. W tym ujęciu stanowi ona materialny element czynu zabronionego i odgrywa rolę miernika zasadności zabronienia czynu. Mówiąc o czynie mamy tu na myśli określoną kategorię, a nie konkretny czyn. Na tym więc poziomie rozważań stwierdzenie, że kradzież jest czynem społecznie szkodliwym nie oznacza, że konkretna kradzież ma określony stopień społecznej szkodliwości, lecz to, że kradzież jako pewna kategoria czynów nagannych ma taką społeczną szkodliwość, iż czyny objęte pojęciem kradzieży powinny być zabronione. W konsekwencji pojęcie społecznej szkodliwości wyjaśnia, dlaczego pewne czyny są zabronione, a inne zaś nie. </a:t>
            </a:r>
          </a:p>
          <a:p>
            <a:pPr marL="0" indent="0" algn="just">
              <a:buNone/>
            </a:pPr>
            <a:endParaRPr lang="en-US" dirty="0"/>
          </a:p>
        </p:txBody>
      </p:sp>
    </p:spTree>
    <p:extLst>
      <p:ext uri="{BB962C8B-B14F-4D97-AF65-F5344CB8AC3E}">
        <p14:creationId xmlns:p14="http://schemas.microsoft.com/office/powerpoint/2010/main" val="2926313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76672"/>
            <a:ext cx="8229600" cy="6048672"/>
          </a:xfrm>
        </p:spPr>
        <p:txBody>
          <a:bodyPr>
            <a:normAutofit fontScale="92500" lnSpcReduction="10000"/>
          </a:bodyPr>
          <a:lstStyle/>
          <a:p>
            <a:pPr marL="0" indent="0">
              <a:buNone/>
            </a:pPr>
            <a:r>
              <a:rPr lang="pl-PL" dirty="0" smtClean="0"/>
              <a:t>Ta generalna ocena dokonywana przez ustawodawcę nie podlega weryfikacji przez organy wymiaru sprawiedliwości, które w postępowaniu nie badają zasadności dokonanego wyboru.</a:t>
            </a:r>
          </a:p>
          <a:p>
            <a:pPr marL="0" indent="0">
              <a:buNone/>
            </a:pPr>
            <a:r>
              <a:rPr lang="pl-PL" dirty="0" smtClean="0"/>
              <a:t>Czym innym jest natomiast ocena społecznej szkodliwości czynu konkretnego czynu, popełnionego przez konkretnego sprawcę w określonym miejscu, czasie i okolicznościach. Taki czyn, należący do kategorii czynów, których społeczna szkodliwość została uznana przez ustawodawcę za uzasadniającą ich zabronienie, charakteryzuje się zindywidualizowaną społeczną szkodliwością, a jej stopień może być rozmaity.</a:t>
            </a:r>
            <a:endParaRPr lang="pl-PL" dirty="0"/>
          </a:p>
        </p:txBody>
      </p:sp>
    </p:spTree>
    <p:extLst>
      <p:ext uri="{BB962C8B-B14F-4D97-AF65-F5344CB8AC3E}">
        <p14:creationId xmlns:p14="http://schemas.microsoft.com/office/powerpoint/2010/main" val="1659008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pl-PL" dirty="0" smtClean="0"/>
              <a:t>Pojęcie </a:t>
            </a:r>
            <a:r>
              <a:rPr lang="pl-PL" b="1" dirty="0" smtClean="0"/>
              <a:t>społecznej szkodliwości</a:t>
            </a:r>
            <a:r>
              <a:rPr lang="pl-PL" dirty="0" smtClean="0"/>
              <a:t> w obowiązującym kodeksie karnym expressis verbis użyte zostało przez ustawodawcę w art. 1 § 2, art. 53 § 1, art. 59, art. 66 § 1, art. 94 § 1, art. 100, art. 115 § 2. W kodeksie wykroczeń tylko w art. 1  §  1 art. 33 § 1 oraz art. 47 § 6 .</a:t>
            </a:r>
            <a:endParaRPr lang="en-US" dirty="0"/>
          </a:p>
        </p:txBody>
      </p:sp>
    </p:spTree>
    <p:extLst>
      <p:ext uri="{BB962C8B-B14F-4D97-AF65-F5344CB8AC3E}">
        <p14:creationId xmlns:p14="http://schemas.microsoft.com/office/powerpoint/2010/main" val="2926313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lgn="just">
              <a:buNone/>
            </a:pPr>
            <a:r>
              <a:rPr lang="pl-PL" dirty="0" smtClean="0"/>
              <a:t>Jak wspomniano wcześniej społeczna szkodliwość czynu może mieć różną intensywność. Pozwala więc na ocenę ilościową i na określenie różnych jego stopni. Ustawa karna wyróżnia „znikomość” wiążąc z tym stopniem brak przestępności czynu oraz stopień, który „nie jest znaczny” jako jedną z przesłanek warunkowego umorzenia postępowania. Stopień społecznej szkodliwości czynu jest jednym z regulatorów sądowego wymiaru kary w ramach ustawowego zagrożenia. Nieco inaczej sprawa wygląda w przypadku wykroczeń. Znikomość nie przekreśla wykroczenia, tylko jej brak. Natomiast tak jak przy przestępstwach stopień karygodności wpływa na sądowy wymiar kary za wykroczenie.</a:t>
            </a:r>
            <a:endParaRPr lang="en-US" dirty="0"/>
          </a:p>
        </p:txBody>
      </p:sp>
    </p:spTree>
    <p:extLst>
      <p:ext uri="{BB962C8B-B14F-4D97-AF65-F5344CB8AC3E}">
        <p14:creationId xmlns:p14="http://schemas.microsoft.com/office/powerpoint/2010/main" val="29263131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pl-PL" sz="3200" dirty="0" smtClean="0"/>
              <a:t>Koncepcje kwantyfikatorów stopnia społecznej szkodliwości </a:t>
            </a:r>
            <a:endParaRPr lang="en-US" sz="3200" dirty="0"/>
          </a:p>
        </p:txBody>
      </p:sp>
      <p:sp>
        <p:nvSpPr>
          <p:cNvPr id="2" name="Content Placeholder 1"/>
          <p:cNvSpPr>
            <a:spLocks noGrp="1"/>
          </p:cNvSpPr>
          <p:nvPr>
            <p:ph idx="1"/>
          </p:nvPr>
        </p:nvSpPr>
        <p:spPr/>
        <p:txBody>
          <a:bodyPr>
            <a:normAutofit lnSpcReduction="10000"/>
          </a:bodyPr>
          <a:lstStyle/>
          <a:p>
            <a:pPr marL="0" indent="0" algn="just"/>
            <a:r>
              <a:rPr lang="pl-PL" sz="2800" b="1" dirty="0" smtClean="0"/>
              <a:t> </a:t>
            </a:r>
            <a:r>
              <a:rPr lang="pl-PL" sz="2200" b="1" dirty="0" smtClean="0"/>
              <a:t>przedmiotowa - </a:t>
            </a:r>
            <a:r>
              <a:rPr lang="pl-PL" sz="2200" dirty="0" smtClean="0"/>
              <a:t>ocena stopnia społecznej szkodliwości opierać się powinna na okolicznościach zewnętrznych występujących na powierzchni popełnionego przez sprawcę czynu</a:t>
            </a:r>
          </a:p>
          <a:p>
            <a:pPr marL="0" indent="0" algn="just"/>
            <a:r>
              <a:rPr lang="pl-PL" sz="2200" b="1" dirty="0" smtClean="0"/>
              <a:t> przedmiotowo-podmiotowa </a:t>
            </a:r>
            <a:r>
              <a:rPr lang="pl-PL" sz="2200" dirty="0" smtClean="0"/>
              <a:t>wzbogaca katalog okoliczności relewantnych przy ocenie społecznej szkodliwości właśnie o to, co tkwi we wnętrzu sprawcy, stanowi treść jego przeżyć psychicznych, jakie towarzyszą popełnianiu czynu zabronionego</a:t>
            </a:r>
          </a:p>
          <a:p>
            <a:pPr marL="0" indent="0" algn="just"/>
            <a:r>
              <a:rPr lang="pl-PL" sz="2000" b="1" dirty="0" smtClean="0"/>
              <a:t> </a:t>
            </a:r>
            <a:r>
              <a:rPr lang="pl-PL" sz="2400" b="1" dirty="0" smtClean="0"/>
              <a:t>całościowa</a:t>
            </a:r>
            <a:r>
              <a:rPr lang="pl-PL" sz="2000" b="1" dirty="0" smtClean="0"/>
              <a:t> </a:t>
            </a:r>
            <a:r>
              <a:rPr lang="pl-PL" sz="2200" dirty="0" smtClean="0"/>
              <a:t>uwzględnia przy ocenie stopnia społecznej szkodliwości także te okoliczności, które dotyczą samego sprawcy, lecz w istocie nie pozostają w bezpośrednim związku z popełnianym przez niego czynem. </a:t>
            </a:r>
          </a:p>
          <a:p>
            <a:pPr marL="0" indent="0" algn="just">
              <a:buNone/>
            </a:pPr>
            <a:r>
              <a:rPr lang="pl-PL" sz="2200" dirty="0" smtClean="0"/>
              <a:t>Treść obecnie obowiązującego art. 115 § 2 k.k. oraz art. 47 § 6 </a:t>
            </a:r>
            <a:r>
              <a:rPr lang="pl-PL" sz="2200" dirty="0" err="1" smtClean="0"/>
              <a:t>k.w</a:t>
            </a:r>
            <a:r>
              <a:rPr lang="pl-PL" sz="2200" dirty="0" smtClean="0"/>
              <a:t>. wyraźnie wskazuje na to, że ustawodawca opowiedział się za koncepcją przedmiotowo-podmiotową.</a:t>
            </a:r>
          </a:p>
          <a:p>
            <a:pPr marL="0" indent="0" algn="just">
              <a:buNone/>
            </a:pPr>
            <a:endParaRPr lang="en-US" sz="2800" dirty="0" smtClean="0"/>
          </a:p>
        </p:txBody>
      </p:sp>
    </p:spTree>
    <p:extLst>
      <p:ext uri="{BB962C8B-B14F-4D97-AF65-F5344CB8AC3E}">
        <p14:creationId xmlns:p14="http://schemas.microsoft.com/office/powerpoint/2010/main" val="2945569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78" name="PubChord"/>
          <p:cNvSpPr>
            <a:spLocks noEditPoints="1" noChangeArrowheads="1"/>
          </p:cNvSpPr>
          <p:nvPr/>
        </p:nvSpPr>
        <p:spPr bwMode="auto">
          <a:xfrm>
            <a:off x="3492500" y="2228849"/>
            <a:ext cx="5400675" cy="2784475"/>
          </a:xfrm>
          <a:custGeom>
            <a:avLst/>
            <a:gdLst>
              <a:gd name="G0" fmla="+- 0 0 0"/>
              <a:gd name="G1" fmla="sin 10800 8461499"/>
              <a:gd name="G2" fmla="cos 10800 8461499"/>
              <a:gd name="G3" fmla="sin 10800 -7839397"/>
              <a:gd name="G4" fmla="cos 10800 -7839397"/>
              <a:gd name="G5" fmla="+- G1 10800 0"/>
              <a:gd name="G6" fmla="+- G2 10800 0"/>
              <a:gd name="G7" fmla="+- G3 10800 0"/>
              <a:gd name="G8" fmla="+- G4 10800 0"/>
              <a:gd name="G9" fmla="+- 10800 0 0"/>
              <a:gd name="G10" fmla="+/ G5 G7 2"/>
              <a:gd name="G11" fmla="+/ G6 G8 2"/>
              <a:gd name="T0" fmla="*/ 3986 w 21600"/>
              <a:gd name="T1" fmla="*/ 19179 h 21600"/>
              <a:gd name="T2" fmla="*/ 4724 w 21600"/>
              <a:gd name="T3" fmla="*/ 10295 h 21600"/>
              <a:gd name="T4" fmla="*/ 5462 w 21600"/>
              <a:gd name="T5" fmla="*/ 1411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985" y="19179"/>
                </a:moveTo>
                <a:cubicBezTo>
                  <a:pt x="5911" y="20745"/>
                  <a:pt x="8317" y="21600"/>
                  <a:pt x="10800" y="21600"/>
                </a:cubicBezTo>
                <a:cubicBezTo>
                  <a:pt x="16764" y="21600"/>
                  <a:pt x="21600" y="16764"/>
                  <a:pt x="21600" y="10800"/>
                </a:cubicBezTo>
                <a:cubicBezTo>
                  <a:pt x="21600" y="4835"/>
                  <a:pt x="16764" y="0"/>
                  <a:pt x="10800" y="0"/>
                </a:cubicBezTo>
                <a:cubicBezTo>
                  <a:pt x="8928" y="-1"/>
                  <a:pt x="7089" y="486"/>
                  <a:pt x="5462" y="1411"/>
                </a:cubicBezTo>
                <a:close/>
              </a:path>
            </a:pathLst>
          </a:custGeom>
          <a:ln>
            <a:headEnd/>
            <a:tailEnd/>
          </a:ln>
        </p:spPr>
        <p:style>
          <a:lnRef idx="1">
            <a:schemeClr val="accent4"/>
          </a:lnRef>
          <a:fillRef idx="2">
            <a:schemeClr val="accent4"/>
          </a:fillRef>
          <a:effectRef idx="1">
            <a:schemeClr val="accent4"/>
          </a:effectRef>
          <a:fontRef idx="minor">
            <a:schemeClr val="dk1"/>
          </a:fontRef>
        </p:style>
        <p:txBody>
          <a:bodyPr/>
          <a:lstStyle/>
          <a:p>
            <a:pPr lvl="2">
              <a:defRPr/>
            </a:pPr>
            <a:r>
              <a:rPr lang="pl-PL"/>
              <a:t>              </a:t>
            </a:r>
            <a:r>
              <a:rPr lang="pl-PL" u="sng"/>
              <a:t>Podmiotowe:</a:t>
            </a:r>
          </a:p>
          <a:p>
            <a:pPr lvl="2">
              <a:defRPr/>
            </a:pPr>
            <a:endParaRPr lang="pl-PL"/>
          </a:p>
          <a:p>
            <a:pPr lvl="4" algn="ctr">
              <a:buFontTx/>
              <a:buChar char="•"/>
              <a:defRPr/>
            </a:pPr>
            <a:r>
              <a:rPr lang="pl-PL" sz="1400"/>
              <a:t> postać zamiaru </a:t>
            </a:r>
            <a:endParaRPr lang="pl-PL" sz="1400" smtClean="0"/>
          </a:p>
          <a:p>
            <a:pPr lvl="4" algn="ctr">
              <a:buFontTx/>
              <a:buChar char="•"/>
              <a:defRPr/>
            </a:pPr>
            <a:r>
              <a:rPr lang="pl-PL" sz="1400" smtClean="0"/>
              <a:t> motywacja sprawcy</a:t>
            </a:r>
          </a:p>
          <a:p>
            <a:pPr lvl="4" algn="ctr">
              <a:buFont typeface="Arial" pitchFamily="34" charset="0"/>
              <a:buChar char="•"/>
              <a:defRPr/>
            </a:pPr>
            <a:r>
              <a:rPr lang="pl-PL" sz="1400" smtClean="0"/>
              <a:t> rodzaj naruszonych reguł ostrożności i stopień ich naruszenia</a:t>
            </a:r>
          </a:p>
          <a:p>
            <a:pPr algn="ctr">
              <a:defRPr/>
            </a:pPr>
            <a:endParaRPr lang="pl-PL" sz="1400"/>
          </a:p>
        </p:txBody>
      </p:sp>
      <p:sp>
        <p:nvSpPr>
          <p:cNvPr id="25603" name="Rectangle 14"/>
          <p:cNvSpPr>
            <a:spLocks noGrp="1" noChangeArrowheads="1"/>
          </p:cNvSpPr>
          <p:nvPr>
            <p:ph type="title"/>
          </p:nvPr>
        </p:nvSpPr>
        <p:spPr>
          <a:xfrm>
            <a:off x="468313" y="620713"/>
            <a:ext cx="7543800" cy="720725"/>
          </a:xfrm>
        </p:spPr>
        <p:txBody>
          <a:bodyPr>
            <a:normAutofit fontScale="90000"/>
          </a:bodyPr>
          <a:lstStyle/>
          <a:p>
            <a:r>
              <a:rPr lang="pl-PL" sz="3500" dirty="0" smtClean="0"/>
              <a:t/>
            </a:r>
            <a:br>
              <a:rPr lang="pl-PL" sz="3500" dirty="0" smtClean="0"/>
            </a:br>
            <a:r>
              <a:rPr lang="pl-PL" sz="3500" dirty="0" smtClean="0"/>
              <a:t>Elementy społecznej szkodliwości czynu - art. 115 § 2 k.k. oraz art. 47 § 6 </a:t>
            </a:r>
            <a:r>
              <a:rPr lang="pl-PL" sz="3500" dirty="0" err="1" smtClean="0"/>
              <a:t>k.w</a:t>
            </a:r>
            <a:r>
              <a:rPr lang="pl-PL" sz="3500" dirty="0" smtClean="0"/>
              <a:t>.</a:t>
            </a:r>
          </a:p>
        </p:txBody>
      </p:sp>
      <p:sp>
        <p:nvSpPr>
          <p:cNvPr id="65577" name="PubChord"/>
          <p:cNvSpPr>
            <a:spLocks noEditPoints="1" noChangeArrowheads="1"/>
          </p:cNvSpPr>
          <p:nvPr/>
        </p:nvSpPr>
        <p:spPr bwMode="auto">
          <a:xfrm>
            <a:off x="179388" y="2228850"/>
            <a:ext cx="6408737" cy="2782888"/>
          </a:xfrm>
          <a:custGeom>
            <a:avLst/>
            <a:gdLst>
              <a:gd name="G0" fmla="+- 0 0 0"/>
              <a:gd name="G1" fmla="sin 10800 -3342675"/>
              <a:gd name="G2" fmla="cos 10800 -3342675"/>
              <a:gd name="G3" fmla="sin 10800 3989332"/>
              <a:gd name="G4" fmla="cos 10800 3989332"/>
              <a:gd name="G5" fmla="+- G1 10800 0"/>
              <a:gd name="G6" fmla="+- G2 10800 0"/>
              <a:gd name="G7" fmla="+- G3 10800 0"/>
              <a:gd name="G8" fmla="+- G4 10800 0"/>
              <a:gd name="G9" fmla="+- 10800 0 0"/>
              <a:gd name="G10" fmla="+/ G5 G7 2"/>
              <a:gd name="G11" fmla="+/ G6 G8 2"/>
              <a:gd name="T0" fmla="*/ 17595 w 21600"/>
              <a:gd name="T1" fmla="*/ 2406 h 21600"/>
              <a:gd name="T2" fmla="*/ 16825 w 21600"/>
              <a:gd name="T3" fmla="*/ 11320 h 21600"/>
              <a:gd name="T4" fmla="*/ 16056 w 21600"/>
              <a:gd name="T5" fmla="*/ 2023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17595" y="2405"/>
                </a:moveTo>
                <a:cubicBezTo>
                  <a:pt x="15672" y="849"/>
                  <a:pt x="13273" y="0"/>
                  <a:pt x="10800" y="0"/>
                </a:cubicBezTo>
                <a:cubicBezTo>
                  <a:pt x="4835" y="0"/>
                  <a:pt x="0" y="4835"/>
                  <a:pt x="0" y="10800"/>
                </a:cubicBezTo>
                <a:cubicBezTo>
                  <a:pt x="0" y="16764"/>
                  <a:pt x="4835" y="21600"/>
                  <a:pt x="10800" y="21600"/>
                </a:cubicBezTo>
                <a:cubicBezTo>
                  <a:pt x="12639" y="21600"/>
                  <a:pt x="14449" y="21129"/>
                  <a:pt x="16056" y="20234"/>
                </a:cubicBezTo>
                <a:close/>
              </a:path>
            </a:pathLst>
          </a:custGeom>
          <a:ln>
            <a:headEnd/>
            <a:tailEnd/>
          </a:ln>
        </p:spPr>
        <p:style>
          <a:lnRef idx="1">
            <a:schemeClr val="accent4"/>
          </a:lnRef>
          <a:fillRef idx="2">
            <a:schemeClr val="accent4"/>
          </a:fillRef>
          <a:effectRef idx="1">
            <a:schemeClr val="accent4"/>
          </a:effectRef>
          <a:fontRef idx="minor">
            <a:schemeClr val="dk1"/>
          </a:fontRef>
        </p:style>
        <p:txBody>
          <a:bodyPr/>
          <a:lstStyle/>
          <a:p>
            <a:pPr>
              <a:defRPr/>
            </a:pPr>
            <a:endParaRPr lang="pl-PL" u="sng" dirty="0"/>
          </a:p>
          <a:p>
            <a:pPr>
              <a:defRPr/>
            </a:pPr>
            <a:r>
              <a:rPr lang="pl-PL" u="sng" dirty="0"/>
              <a:t>Przedmiotowe </a:t>
            </a:r>
            <a:r>
              <a:rPr lang="pl-PL" dirty="0"/>
              <a:t>:</a:t>
            </a:r>
          </a:p>
          <a:p>
            <a:pPr>
              <a:defRPr/>
            </a:pPr>
            <a:endParaRPr lang="pl-PL" dirty="0"/>
          </a:p>
          <a:p>
            <a:pPr lvl="1">
              <a:buFontTx/>
              <a:buChar char="•"/>
              <a:defRPr/>
            </a:pPr>
            <a:r>
              <a:rPr lang="pl-PL" sz="1400" dirty="0"/>
              <a:t> rodzaj i charakter naruszonego dobra</a:t>
            </a:r>
          </a:p>
          <a:p>
            <a:pPr lvl="1">
              <a:buFontTx/>
              <a:buChar char="•"/>
              <a:defRPr/>
            </a:pPr>
            <a:r>
              <a:rPr lang="pl-PL" sz="1400" dirty="0"/>
              <a:t> sposób działania</a:t>
            </a:r>
          </a:p>
          <a:p>
            <a:pPr lvl="1">
              <a:buFontTx/>
              <a:buChar char="•"/>
              <a:defRPr/>
            </a:pPr>
            <a:r>
              <a:rPr lang="pl-PL" sz="1400" dirty="0"/>
              <a:t> rozmiar wyrządzonej lub grożącej szkody</a:t>
            </a:r>
          </a:p>
          <a:p>
            <a:pPr lvl="1">
              <a:buFontTx/>
              <a:buChar char="•"/>
              <a:defRPr/>
            </a:pPr>
            <a:r>
              <a:rPr lang="pl-PL" sz="1400" dirty="0"/>
              <a:t> waga naruszonych obowiązków</a:t>
            </a:r>
          </a:p>
          <a:p>
            <a:pPr>
              <a:defRPr/>
            </a:pPr>
            <a:endParaRPr lang="pl-PL"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pl-PL" sz="5000" dirty="0" smtClean="0"/>
              <a:t>Czyn w prawie karnym </a:t>
            </a:r>
            <a:endParaRPr lang="en-US" sz="5000" dirty="0"/>
          </a:p>
        </p:txBody>
      </p:sp>
      <p:sp>
        <p:nvSpPr>
          <p:cNvPr id="2" name="Content Placeholder 1"/>
          <p:cNvSpPr>
            <a:spLocks noGrp="1"/>
          </p:cNvSpPr>
          <p:nvPr>
            <p:ph idx="1"/>
          </p:nvPr>
        </p:nvSpPr>
        <p:spPr/>
        <p:txBody>
          <a:bodyPr>
            <a:normAutofit fontScale="77500" lnSpcReduction="20000"/>
          </a:bodyPr>
          <a:lstStyle/>
          <a:p>
            <a:pPr marL="0" indent="0">
              <a:buNone/>
            </a:pPr>
            <a:r>
              <a:rPr lang="pl-PL" dirty="0" smtClean="0"/>
              <a:t>Czynem w prawie o wykroczeniach jest fragment zewnętrznego zachowania się człowieka, spójny wewnętrznie i społecznie doniosły w sensie ujemnym. Zależny od wolnej woli, tj. stanowiący wyraz wolnej woli człowieka.</a:t>
            </a:r>
          </a:p>
          <a:p>
            <a:pPr marL="0" indent="0">
              <a:buNone/>
            </a:pPr>
            <a:r>
              <a:rPr lang="pl-PL" dirty="0" smtClean="0"/>
              <a:t>Czynem nie są:</a:t>
            </a:r>
          </a:p>
          <a:p>
            <a:pPr marL="0" indent="0">
              <a:buNone/>
            </a:pPr>
            <a:r>
              <a:rPr lang="pl-PL" dirty="0" smtClean="0"/>
              <a:t>zachowanie odruchowe (refleksyjne)</a:t>
            </a:r>
          </a:p>
          <a:p>
            <a:pPr marL="0" indent="0">
              <a:buNone/>
            </a:pPr>
            <a:r>
              <a:rPr lang="pl-PL" dirty="0" smtClean="0"/>
              <a:t>zachowanie podjęte na skutek przymusu fizycznego</a:t>
            </a:r>
          </a:p>
          <a:p>
            <a:pPr marL="0" indent="0">
              <a:buNone/>
            </a:pPr>
            <a:r>
              <a:rPr lang="pl-PL" dirty="0" smtClean="0"/>
              <a:t>zachowanie podjęte w stanie wyłączonej świadomości (napad epileptyczny, sen fizjologiczny)</a:t>
            </a:r>
          </a:p>
          <a:p>
            <a:pPr marL="0" indent="0">
              <a:buNone/>
            </a:pPr>
            <a:r>
              <a:rPr lang="pl-PL" dirty="0" smtClean="0"/>
              <a:t>zachowanie podjęte w stanie  fizjologicznej niemożności działania (paraliż, utrata przytomności)</a:t>
            </a:r>
          </a:p>
          <a:p>
            <a:pPr marL="0" indent="0">
              <a:buNone/>
            </a:pPr>
            <a:r>
              <a:rPr lang="pl-PL" dirty="0" smtClean="0"/>
              <a:t>zachowania zautomatyzowane pierwotnie.</a:t>
            </a:r>
          </a:p>
          <a:p>
            <a:pPr marL="0" indent="0">
              <a:buNone/>
            </a:pPr>
            <a:endParaRPr lang="pl-PL" dirty="0"/>
          </a:p>
        </p:txBody>
      </p:sp>
    </p:spTree>
    <p:extLst>
      <p:ext uri="{BB962C8B-B14F-4D97-AF65-F5344CB8AC3E}">
        <p14:creationId xmlns:p14="http://schemas.microsoft.com/office/powerpoint/2010/main" val="195684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Czyn zabroniony</a:t>
            </a:r>
            <a:endParaRPr lang="pl-PL" dirty="0"/>
          </a:p>
        </p:txBody>
      </p:sp>
      <p:sp>
        <p:nvSpPr>
          <p:cNvPr id="3" name="Symbol zastępczy zawartości 2"/>
          <p:cNvSpPr>
            <a:spLocks noGrp="1"/>
          </p:cNvSpPr>
          <p:nvPr>
            <p:ph idx="1"/>
          </p:nvPr>
        </p:nvSpPr>
        <p:spPr/>
        <p:txBody>
          <a:bodyPr>
            <a:normAutofit fontScale="92500"/>
          </a:bodyPr>
          <a:lstStyle/>
          <a:p>
            <a:pPr marL="0" indent="0">
              <a:buNone/>
            </a:pPr>
            <a:r>
              <a:rPr lang="pl-PL" dirty="0" smtClean="0"/>
              <a:t>Zgodnie z art. art. 115 § 1 k.k. oraz art. 47 § 1 </a:t>
            </a:r>
            <a:r>
              <a:rPr lang="pl-PL" dirty="0" err="1" smtClean="0"/>
              <a:t>k.w</a:t>
            </a:r>
            <a:r>
              <a:rPr lang="pl-PL" dirty="0" smtClean="0"/>
              <a:t>. czynem zabronionym jest zachowanie się człowieka o znamionach określonych w ustawie karnej. </a:t>
            </a:r>
          </a:p>
          <a:p>
            <a:pPr marL="0" indent="0">
              <a:buNone/>
            </a:pPr>
            <a:r>
              <a:rPr lang="pl-PL" dirty="0" smtClean="0"/>
              <a:t>Ustawowymi znamionami nazywamy cechy abstrakcyjnego obrazu zachowania się zawartego w dyspozycji przepisu części szczególnej. Elementy treściowe tego wzorca zabronionego zachowania się tworzą typ czynu zabronionego. </a:t>
            </a:r>
          </a:p>
          <a:p>
            <a:endParaRPr lang="pl-PL" dirty="0"/>
          </a:p>
        </p:txBody>
      </p:sp>
    </p:spTree>
    <p:extLst>
      <p:ext uri="{BB962C8B-B14F-4D97-AF65-F5344CB8AC3E}">
        <p14:creationId xmlns:p14="http://schemas.microsoft.com/office/powerpoint/2010/main" val="3578229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90" y="332031"/>
            <a:ext cx="7756263" cy="1054250"/>
          </a:xfrm>
        </p:spPr>
        <p:txBody>
          <a:bodyPr>
            <a:normAutofit/>
          </a:bodyPr>
          <a:lstStyle/>
          <a:p>
            <a:r>
              <a:rPr lang="pl-PL" sz="2800" smtClean="0"/>
              <a:t>Podział logiczny znamion czynu zabronionego</a:t>
            </a:r>
            <a:br>
              <a:rPr lang="pl-PL" sz="2800" smtClean="0"/>
            </a:br>
            <a:r>
              <a:rPr lang="pl-PL" sz="2800" smtClean="0"/>
              <a:t>(„jak” ma być opisany czyn zabroniony)</a:t>
            </a:r>
            <a:endParaRPr lang="en-US" sz="2800" dirty="0"/>
          </a:p>
        </p:txBody>
      </p:sp>
      <p:sp>
        <p:nvSpPr>
          <p:cNvPr id="2" name="Content Placeholder 1"/>
          <p:cNvSpPr>
            <a:spLocks noGrp="1"/>
          </p:cNvSpPr>
          <p:nvPr>
            <p:ph idx="1"/>
          </p:nvPr>
        </p:nvSpPr>
        <p:spPr/>
        <p:txBody>
          <a:bodyPr>
            <a:normAutofit fontScale="92500" lnSpcReduction="20000"/>
          </a:bodyPr>
          <a:lstStyle/>
          <a:p>
            <a:pPr algn="just"/>
            <a:r>
              <a:rPr lang="pl-PL" sz="2800" smtClean="0"/>
              <a:t> </a:t>
            </a:r>
            <a:r>
              <a:rPr lang="pl-PL" b="1" smtClean="0"/>
              <a:t>znamiona potoczne</a:t>
            </a:r>
            <a:r>
              <a:rPr lang="pl-PL" smtClean="0"/>
              <a:t> – używane w tym samym znaczeniu, w jakim są one używane w języku potocznym,</a:t>
            </a:r>
          </a:p>
          <a:p>
            <a:pPr algn="just"/>
            <a:r>
              <a:rPr lang="pl-PL" smtClean="0"/>
              <a:t> </a:t>
            </a:r>
            <a:r>
              <a:rPr lang="pl-PL" b="1" smtClean="0"/>
              <a:t>znamiona odsyłające</a:t>
            </a:r>
            <a:r>
              <a:rPr lang="pl-PL" smtClean="0"/>
              <a:t> – odwołują się do terminologii używanej w wyspecjalizowanych dziedzinach wiedzy, np. „ciężkie kalectwo”, „trwała choroba psychiczna”. Do znamion odsyłających należą </a:t>
            </a:r>
            <a:r>
              <a:rPr lang="pl-PL" b="1" smtClean="0"/>
              <a:t>znamiona normatywne</a:t>
            </a:r>
            <a:r>
              <a:rPr lang="pl-PL" smtClean="0"/>
              <a:t>, które czerpią swój sens z rozstrzygnęć zawartych w odpowiednich przepisach, np. „poseł”, „małżeństwo”.</a:t>
            </a:r>
            <a:endParaRPr lang="en-US" dirty="0"/>
          </a:p>
        </p:txBody>
      </p:sp>
    </p:spTree>
    <p:extLst>
      <p:ext uri="{BB962C8B-B14F-4D97-AF65-F5344CB8AC3E}">
        <p14:creationId xmlns:p14="http://schemas.microsoft.com/office/powerpoint/2010/main" val="1698311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89" y="332030"/>
            <a:ext cx="7756263" cy="1414219"/>
          </a:xfrm>
        </p:spPr>
        <p:txBody>
          <a:bodyPr/>
          <a:lstStyle/>
          <a:p>
            <a:r>
              <a:rPr lang="pl-PL" sz="2800" smtClean="0"/>
              <a:t>Podział logiczny znamion czynu zabronionego</a:t>
            </a:r>
            <a:endParaRPr lang="en-US" sz="2800" dirty="0"/>
          </a:p>
        </p:txBody>
      </p:sp>
      <p:sp>
        <p:nvSpPr>
          <p:cNvPr id="2" name="Content Placeholder 1"/>
          <p:cNvSpPr>
            <a:spLocks noGrp="1"/>
          </p:cNvSpPr>
          <p:nvPr>
            <p:ph idx="1"/>
          </p:nvPr>
        </p:nvSpPr>
        <p:spPr/>
        <p:txBody>
          <a:bodyPr>
            <a:normAutofit/>
          </a:bodyPr>
          <a:lstStyle/>
          <a:p>
            <a:pPr algn="just"/>
            <a:r>
              <a:rPr lang="pl-PL" sz="2800" smtClean="0"/>
              <a:t> </a:t>
            </a:r>
            <a:r>
              <a:rPr lang="pl-PL" sz="2800" b="1" smtClean="0"/>
              <a:t>znamiona pozytywne</a:t>
            </a:r>
            <a:r>
              <a:rPr lang="pl-PL" sz="2800" smtClean="0"/>
              <a:t> – znamiona, które ma posiadać czyn, aby był zgodny z opisem, </a:t>
            </a:r>
          </a:p>
          <a:p>
            <a:pPr algn="just"/>
            <a:r>
              <a:rPr lang="pl-PL" sz="2800" smtClean="0"/>
              <a:t> </a:t>
            </a:r>
            <a:r>
              <a:rPr lang="pl-PL" sz="2800" b="1" smtClean="0"/>
              <a:t>znamiona negatywne </a:t>
            </a:r>
            <a:r>
              <a:rPr lang="pl-PL" sz="2800" smtClean="0"/>
              <a:t>– brak pewnych cech w realizowanym czynie decyduje o zgodności czynu z typem czynu zabronionego. Niektórzy autorzy zaliczają do znamion negatywnych brak okoliczności wyłaczających bezprawność czynu.</a:t>
            </a:r>
            <a:endParaRPr lang="en-US" sz="2800" dirty="0"/>
          </a:p>
        </p:txBody>
      </p:sp>
    </p:spTree>
    <p:extLst>
      <p:ext uri="{BB962C8B-B14F-4D97-AF65-F5344CB8AC3E}">
        <p14:creationId xmlns:p14="http://schemas.microsoft.com/office/powerpoint/2010/main" val="3701560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89" y="332030"/>
            <a:ext cx="7756263" cy="1414219"/>
          </a:xfrm>
        </p:spPr>
        <p:txBody>
          <a:bodyPr/>
          <a:lstStyle/>
          <a:p>
            <a:r>
              <a:rPr lang="pl-PL" sz="2800" smtClean="0"/>
              <a:t>Podział logiczny znamion czynu zabronionego</a:t>
            </a:r>
            <a:endParaRPr lang="en-US" sz="2800" dirty="0"/>
          </a:p>
        </p:txBody>
      </p:sp>
      <p:sp>
        <p:nvSpPr>
          <p:cNvPr id="2" name="Content Placeholder 1"/>
          <p:cNvSpPr>
            <a:spLocks noGrp="1"/>
          </p:cNvSpPr>
          <p:nvPr>
            <p:ph idx="1"/>
          </p:nvPr>
        </p:nvSpPr>
        <p:spPr/>
        <p:txBody>
          <a:bodyPr>
            <a:normAutofit/>
          </a:bodyPr>
          <a:lstStyle/>
          <a:p>
            <a:pPr algn="just"/>
            <a:r>
              <a:rPr lang="pl-PL" sz="2800" smtClean="0"/>
              <a:t> </a:t>
            </a:r>
            <a:r>
              <a:rPr lang="pl-PL" b="1" smtClean="0"/>
              <a:t>znamiona opisowe (deskryptywne) </a:t>
            </a:r>
            <a:r>
              <a:rPr lang="pl-PL" smtClean="0"/>
              <a:t>– nie wymagają ocen od stosującego prawo, posługują się opisem zachowania, jego okoliczności, np. „rzecz ruchoma”, „człowiek”, „matka”.  </a:t>
            </a:r>
          </a:p>
          <a:p>
            <a:pPr algn="just"/>
            <a:r>
              <a:rPr lang="pl-PL" smtClean="0"/>
              <a:t> </a:t>
            </a:r>
            <a:r>
              <a:rPr lang="pl-PL" b="1" smtClean="0"/>
              <a:t>znamiona ocenne (wartościujące) </a:t>
            </a:r>
            <a:r>
              <a:rPr lang="pl-PL" smtClean="0"/>
              <a:t>– odwołują się do pewnych ocen, np. „znieważa”, „złośliwie”, „treść pornograficzna”.</a:t>
            </a:r>
            <a:endParaRPr lang="en-US" dirty="0"/>
          </a:p>
        </p:txBody>
      </p:sp>
    </p:spTree>
    <p:extLst>
      <p:ext uri="{BB962C8B-B14F-4D97-AF65-F5344CB8AC3E}">
        <p14:creationId xmlns:p14="http://schemas.microsoft.com/office/powerpoint/2010/main" val="3701560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89" y="332030"/>
            <a:ext cx="7756263" cy="1414219"/>
          </a:xfrm>
        </p:spPr>
        <p:txBody>
          <a:bodyPr/>
          <a:lstStyle/>
          <a:p>
            <a:r>
              <a:rPr lang="pl-PL" sz="2800" smtClean="0"/>
              <a:t>Podział logiczny znamion czynu zabronionego</a:t>
            </a:r>
            <a:endParaRPr lang="en-US" sz="2800" dirty="0"/>
          </a:p>
        </p:txBody>
      </p:sp>
      <p:sp>
        <p:nvSpPr>
          <p:cNvPr id="2" name="Content Placeholder 1"/>
          <p:cNvSpPr>
            <a:spLocks noGrp="1"/>
          </p:cNvSpPr>
          <p:nvPr>
            <p:ph idx="1"/>
          </p:nvPr>
        </p:nvSpPr>
        <p:spPr/>
        <p:txBody>
          <a:bodyPr>
            <a:normAutofit/>
          </a:bodyPr>
          <a:lstStyle/>
          <a:p>
            <a:pPr algn="just"/>
            <a:r>
              <a:rPr lang="pl-PL" sz="2800" smtClean="0"/>
              <a:t> </a:t>
            </a:r>
            <a:r>
              <a:rPr lang="pl-PL" b="1" smtClean="0"/>
              <a:t>znamiona ostre </a:t>
            </a:r>
            <a:r>
              <a:rPr lang="pl-PL" smtClean="0"/>
              <a:t>–  z wyraźnie oznaczoną klasą desygnatów, tak że zaszeregowanie do niej jakiegoś przedmiotu lub sytuacji nie nastręcza trudności, np. „kto”, „zabija”, „niszczy”.</a:t>
            </a:r>
          </a:p>
          <a:p>
            <a:pPr algn="just"/>
            <a:r>
              <a:rPr lang="pl-PL" smtClean="0"/>
              <a:t> </a:t>
            </a:r>
            <a:r>
              <a:rPr lang="pl-PL" b="1" smtClean="0"/>
              <a:t>znamiona nieostre </a:t>
            </a:r>
            <a:r>
              <a:rPr lang="pl-PL" smtClean="0"/>
              <a:t>– z mniej lub bardziej wyraźna granica zakresu, np. „poważne zakłócenia”, „szczególnie ciężki przypadek”.</a:t>
            </a:r>
            <a:endParaRPr lang="en-US" dirty="0"/>
          </a:p>
        </p:txBody>
      </p:sp>
    </p:spTree>
    <p:extLst>
      <p:ext uri="{BB962C8B-B14F-4D97-AF65-F5344CB8AC3E}">
        <p14:creationId xmlns:p14="http://schemas.microsoft.com/office/powerpoint/2010/main" val="3701560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89" y="332030"/>
            <a:ext cx="7756263" cy="1414219"/>
          </a:xfrm>
        </p:spPr>
        <p:txBody>
          <a:bodyPr/>
          <a:lstStyle/>
          <a:p>
            <a:r>
              <a:rPr lang="pl-PL" sz="2800" smtClean="0"/>
              <a:t>Podział logiczny znamion czynu zabronionego</a:t>
            </a:r>
            <a:endParaRPr lang="en-US" sz="2800" dirty="0"/>
          </a:p>
        </p:txBody>
      </p:sp>
      <p:sp>
        <p:nvSpPr>
          <p:cNvPr id="2" name="Content Placeholder 1"/>
          <p:cNvSpPr>
            <a:spLocks noGrp="1"/>
          </p:cNvSpPr>
          <p:nvPr>
            <p:ph idx="1"/>
          </p:nvPr>
        </p:nvSpPr>
        <p:spPr/>
        <p:txBody>
          <a:bodyPr>
            <a:normAutofit/>
          </a:bodyPr>
          <a:lstStyle/>
          <a:p>
            <a:pPr algn="just"/>
            <a:r>
              <a:rPr lang="pl-PL" sz="2800" smtClean="0"/>
              <a:t> </a:t>
            </a:r>
            <a:r>
              <a:rPr lang="pl-PL" b="1" smtClean="0"/>
              <a:t>znamiona przedmiotowe </a:t>
            </a:r>
            <a:r>
              <a:rPr lang="pl-PL" smtClean="0"/>
              <a:t>–  odnoszące się do wszyskiego co w typie czynu nie jest podmiotem.</a:t>
            </a:r>
          </a:p>
          <a:p>
            <a:pPr algn="just"/>
            <a:r>
              <a:rPr lang="pl-PL" smtClean="0"/>
              <a:t> </a:t>
            </a:r>
            <a:r>
              <a:rPr lang="pl-PL" b="1" smtClean="0"/>
              <a:t>znamiona podmiotowe </a:t>
            </a:r>
            <a:r>
              <a:rPr lang="pl-PL" smtClean="0"/>
              <a:t>– odnoszące się do podmiotu, charakteryzujące osobę sprawcy, zjawiska psychiczne – wiedzę, świadomość, motywy, pobudki, np. „silne wzburzenie, „współczucie</a:t>
            </a:r>
            <a:r>
              <a:rPr lang="pl-PL" sz="2800" smtClean="0"/>
              <a:t>”.</a:t>
            </a:r>
            <a:endParaRPr lang="en-US" sz="2800" dirty="0"/>
          </a:p>
        </p:txBody>
      </p:sp>
    </p:spTree>
    <p:extLst>
      <p:ext uri="{BB962C8B-B14F-4D97-AF65-F5344CB8AC3E}">
        <p14:creationId xmlns:p14="http://schemas.microsoft.com/office/powerpoint/2010/main" val="3701560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1762</TotalTime>
  <Words>1718</Words>
  <Application>Microsoft Office PowerPoint</Application>
  <PresentationFormat>Pokaz na ekranie (4:3)</PresentationFormat>
  <Paragraphs>135</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Motyw pakietu Office</vt:lpstr>
      <vt:lpstr>Zasady odpowiedzialności za przestępstwa i wykroczenia II</vt:lpstr>
      <vt:lpstr>Struktura przestępstwa/wykroczenia</vt:lpstr>
      <vt:lpstr>Czyn w prawie karnym </vt:lpstr>
      <vt:lpstr>Czyn zabroniony</vt:lpstr>
      <vt:lpstr>Podział logiczny znamion czynu zabronionego („jak” ma być opisany czyn zabroniony)</vt:lpstr>
      <vt:lpstr>Podział logiczny znamion czynu zabronionego</vt:lpstr>
      <vt:lpstr>Podział logiczny znamion czynu zabronionego</vt:lpstr>
      <vt:lpstr>Podział logiczny znamion czynu zabronionego</vt:lpstr>
      <vt:lpstr>Podział logiczny znamion czynu zabronionego</vt:lpstr>
      <vt:lpstr>Podział strukturalny znamion czynu zabronionego („co musi” zawierać opis typu czynu zabronionego, aby był kompletny)</vt:lpstr>
      <vt:lpstr>Przedmiot</vt:lpstr>
      <vt:lpstr>Strona przedmiotowa</vt:lpstr>
      <vt:lpstr>Podmiot</vt:lpstr>
      <vt:lpstr>Odpowiedzialność nieletnich</vt:lpstr>
      <vt:lpstr>Strona podmiotowa </vt:lpstr>
      <vt:lpstr>Nieumyślność</vt:lpstr>
      <vt:lpstr>Prezentacja programu PowerPoint</vt:lpstr>
      <vt:lpstr>Bezprawność w ogóle</vt:lpstr>
      <vt:lpstr>Prezentacja programu PowerPoint</vt:lpstr>
      <vt:lpstr>Bezprawność kryminalna</vt:lpstr>
      <vt:lpstr>Prezentacja programu PowerPoint</vt:lpstr>
      <vt:lpstr>Prezentacja programu PowerPoint</vt:lpstr>
      <vt:lpstr>Prezentacja programu PowerPoint</vt:lpstr>
      <vt:lpstr>Prezentacja programu PowerPoint</vt:lpstr>
      <vt:lpstr>Koncepcje kwantyfikatorów stopnia społecznej szkodliwości </vt:lpstr>
      <vt:lpstr> Elementy społecznej szkodliwości czynu - art. 115 § 2 k.k. oraz art. 47 § 6 k.w.</vt:lpstr>
    </vt:vector>
  </TitlesOfParts>
  <Company>UWr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Znamiona czynu</dc:title>
  <dc:creator>Anna Muszyńska</dc:creator>
  <cp:lastModifiedBy>Kasia</cp:lastModifiedBy>
  <cp:revision>55</cp:revision>
  <dcterms:created xsi:type="dcterms:W3CDTF">2011-10-23T20:32:12Z</dcterms:created>
  <dcterms:modified xsi:type="dcterms:W3CDTF">2020-03-20T17:22:14Z</dcterms:modified>
</cp:coreProperties>
</file>