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88" r:id="rId1"/>
  </p:sldMasterIdLst>
  <p:notesMasterIdLst>
    <p:notesMasterId r:id="rId34"/>
  </p:notesMasterIdLst>
  <p:handoutMasterIdLst>
    <p:handoutMasterId r:id="rId35"/>
  </p:handoutMasterIdLst>
  <p:sldIdLst>
    <p:sldId id="256" r:id="rId2"/>
    <p:sldId id="299" r:id="rId3"/>
    <p:sldId id="322" r:id="rId4"/>
    <p:sldId id="323" r:id="rId5"/>
    <p:sldId id="324" r:id="rId6"/>
    <p:sldId id="325" r:id="rId7"/>
    <p:sldId id="328" r:id="rId8"/>
    <p:sldId id="321" r:id="rId9"/>
    <p:sldId id="300" r:id="rId10"/>
    <p:sldId id="327" r:id="rId11"/>
    <p:sldId id="267" r:id="rId12"/>
    <p:sldId id="326" r:id="rId13"/>
    <p:sldId id="319" r:id="rId14"/>
    <p:sldId id="318" r:id="rId15"/>
    <p:sldId id="313" r:id="rId16"/>
    <p:sldId id="335" r:id="rId17"/>
    <p:sldId id="337" r:id="rId18"/>
    <p:sldId id="331" r:id="rId19"/>
    <p:sldId id="332" r:id="rId20"/>
    <p:sldId id="330" r:id="rId21"/>
    <p:sldId id="333" r:id="rId22"/>
    <p:sldId id="338" r:id="rId23"/>
    <p:sldId id="314" r:id="rId24"/>
    <p:sldId id="317" r:id="rId25"/>
    <p:sldId id="339" r:id="rId26"/>
    <p:sldId id="334" r:id="rId27"/>
    <p:sldId id="315" r:id="rId28"/>
    <p:sldId id="341" r:id="rId29"/>
    <p:sldId id="316" r:id="rId30"/>
    <p:sldId id="340" r:id="rId31"/>
    <p:sldId id="342" r:id="rId32"/>
    <p:sldId id="343" r:id="rId3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28" autoAdjust="0"/>
  </p:normalViewPr>
  <p:slideViewPr>
    <p:cSldViewPr>
      <p:cViewPr>
        <p:scale>
          <a:sx n="55" d="100"/>
          <a:sy n="55" d="100"/>
        </p:scale>
        <p:origin x="-104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1158"/>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2020-03-20</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2020-03-20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a:t>
            </a:fld>
            <a:endParaRPr lang="pl-PL"/>
          </a:p>
        </p:txBody>
      </p:sp>
    </p:spTree>
    <p:extLst>
      <p:ext uri="{BB962C8B-B14F-4D97-AF65-F5344CB8AC3E}">
        <p14:creationId xmlns:p14="http://schemas.microsoft.com/office/powerpoint/2010/main" val="168901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2</a:t>
            </a:fld>
            <a:endParaRPr lang="pl-PL"/>
          </a:p>
        </p:txBody>
      </p:sp>
    </p:spTree>
    <p:extLst>
      <p:ext uri="{BB962C8B-B14F-4D97-AF65-F5344CB8AC3E}">
        <p14:creationId xmlns:p14="http://schemas.microsoft.com/office/powerpoint/2010/main" val="2224423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123879161"/>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073440265"/>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909229925"/>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764255916"/>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785809731"/>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319201760"/>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494021486"/>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064359860"/>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733947617"/>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846899433"/>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2020-03-20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714615949"/>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2020-03-20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75992989"/>
      </p:ext>
    </p:extLst>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836712"/>
            <a:ext cx="8062912" cy="3168352"/>
          </a:xfrm>
        </p:spPr>
        <p:txBody>
          <a:bodyPr>
            <a:normAutofit/>
          </a:bodyPr>
          <a:lstStyle/>
          <a:p>
            <a:pPr algn="ctr"/>
            <a:r>
              <a:rPr lang="pl-PL" dirty="0" smtClean="0"/>
              <a:t>Zasady odpowiedzialności za przestępstwa i wykroczenia III</a:t>
            </a:r>
            <a:r>
              <a:rPr lang="pl-PL" dirty="0" smtClean="0"/>
              <a:t/>
            </a:r>
            <a:br>
              <a:rPr lang="pl-PL" dirty="0" smtClean="0"/>
            </a:br>
            <a:endParaRPr lang="pl-PL" sz="3600" dirty="0"/>
          </a:p>
        </p:txBody>
      </p:sp>
      <p:sp>
        <p:nvSpPr>
          <p:cNvPr id="3" name="Podtytuł 2"/>
          <p:cNvSpPr>
            <a:spLocks noGrp="1"/>
          </p:cNvSpPr>
          <p:nvPr>
            <p:ph type="subTitle" idx="1"/>
          </p:nvPr>
        </p:nvSpPr>
        <p:spPr>
          <a:xfrm>
            <a:off x="540544" y="2564904"/>
            <a:ext cx="8062912" cy="4104456"/>
          </a:xfrm>
        </p:spPr>
        <p:txBody>
          <a:bodyPr>
            <a:normAutofit/>
          </a:bodyPr>
          <a:lstStyle/>
          <a:p>
            <a:endParaRPr lang="pl-PL" dirty="0" smtClean="0"/>
          </a:p>
          <a:p>
            <a:endParaRPr lang="pl-PL" dirty="0" smtClean="0"/>
          </a:p>
          <a:p>
            <a:endParaRPr lang="pl-PL" sz="2400" dirty="0" smtClean="0"/>
          </a:p>
          <a:p>
            <a:endParaRPr lang="pl-PL" sz="2400" dirty="0"/>
          </a:p>
          <a:p>
            <a:r>
              <a:rPr lang="pl-PL" sz="2400" dirty="0" smtClean="0"/>
              <a:t>                                  dr Katarzyna </a:t>
            </a:r>
            <a:r>
              <a:rPr lang="pl-PL" sz="2400" dirty="0" err="1" smtClean="0"/>
              <a:t>Łucarz</a:t>
            </a:r>
            <a:endParaRPr lang="pl-PL" sz="2400"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Nieumyślny czyn zabroniony</a:t>
            </a:r>
            <a:endParaRPr lang="pl-PL" dirty="0"/>
          </a:p>
        </p:txBody>
      </p:sp>
      <p:sp>
        <p:nvSpPr>
          <p:cNvPr id="3" name="Symbol zastępczy zawartości 2"/>
          <p:cNvSpPr>
            <a:spLocks noGrp="1"/>
          </p:cNvSpPr>
          <p:nvPr>
            <p:ph idx="1"/>
          </p:nvPr>
        </p:nvSpPr>
        <p:spPr/>
        <p:txBody>
          <a:bodyPr>
            <a:normAutofit/>
          </a:bodyPr>
          <a:lstStyle/>
          <a:p>
            <a:pPr marL="64008" indent="0"/>
            <a:r>
              <a:rPr lang="pl-PL" smtClean="0"/>
              <a:t> </a:t>
            </a:r>
            <a:r>
              <a:rPr lang="pl-PL" sz="2400" smtClean="0"/>
              <a:t>brak zamiaru,</a:t>
            </a:r>
          </a:p>
          <a:p>
            <a:pPr marL="64008" indent="0"/>
            <a:r>
              <a:rPr lang="pl-PL" sz="2400" smtClean="0"/>
              <a:t> niezachowanie przez sprawcę ostrożności wymaganej w danych okolicznościach,</a:t>
            </a:r>
          </a:p>
          <a:p>
            <a:pPr marL="64008" indent="0"/>
            <a:r>
              <a:rPr lang="pl-PL" sz="2400" smtClean="0"/>
              <a:t> związek między brakiem ostrożności a realizacją znamion czynu zabronionego,</a:t>
            </a:r>
          </a:p>
          <a:p>
            <a:pPr marL="64008" indent="0"/>
            <a:r>
              <a:rPr lang="pl-PL" sz="2400" smtClean="0"/>
              <a:t> przewidywalność popełnienia czynu zabronionego lub możliwość takiego przewidywania</a:t>
            </a:r>
            <a:endParaRPr lang="pl-PL" sz="2400" dirty="0"/>
          </a:p>
          <a:p>
            <a:endParaRPr lang="pl-PL" dirty="0"/>
          </a:p>
        </p:txBody>
      </p:sp>
    </p:spTree>
    <p:extLst>
      <p:ext uri="{BB962C8B-B14F-4D97-AF65-F5344CB8AC3E}">
        <p14:creationId xmlns:p14="http://schemas.microsoft.com/office/powerpoint/2010/main" val="359211655"/>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568952" cy="1073274"/>
          </a:xfrm>
        </p:spPr>
        <p:txBody>
          <a:bodyPr>
            <a:normAutofit/>
          </a:bodyPr>
          <a:lstStyle/>
          <a:p>
            <a:r>
              <a:rPr lang="pl-PL" sz="2800" smtClean="0"/>
              <a:t>Okoliczności wyłączające winę</a:t>
            </a:r>
            <a:endParaRPr lang="pl-PL" sz="2800" dirty="0"/>
          </a:p>
        </p:txBody>
      </p:sp>
      <p:sp>
        <p:nvSpPr>
          <p:cNvPr id="5" name="Symbol zastępczy zawartości 4"/>
          <p:cNvSpPr>
            <a:spLocks noGrp="1"/>
          </p:cNvSpPr>
          <p:nvPr>
            <p:ph idx="1"/>
          </p:nvPr>
        </p:nvSpPr>
        <p:spPr>
          <a:xfrm>
            <a:off x="457200" y="1484784"/>
            <a:ext cx="8229600" cy="5373216"/>
          </a:xfrm>
        </p:spPr>
        <p:txBody>
          <a:bodyPr>
            <a:normAutofit/>
          </a:bodyPr>
          <a:lstStyle/>
          <a:p>
            <a:pPr marL="64008" indent="0">
              <a:buNone/>
            </a:pPr>
            <a:endParaRPr lang="pl-PL" dirty="0" smtClean="0"/>
          </a:p>
          <a:p>
            <a:pPr>
              <a:buFontTx/>
              <a:buChar char="-"/>
            </a:pPr>
            <a:r>
              <a:rPr lang="pl-PL" sz="2400" dirty="0" smtClean="0"/>
              <a:t>nieletniość (art. 10 k.k</a:t>
            </a:r>
            <a:r>
              <a:rPr lang="pl-PL" sz="2400" dirty="0" smtClean="0"/>
              <a:t>./art. 8 </a:t>
            </a:r>
            <a:r>
              <a:rPr lang="pl-PL" sz="2400" dirty="0" err="1" smtClean="0"/>
              <a:t>k.w</a:t>
            </a:r>
            <a:r>
              <a:rPr lang="pl-PL" sz="2400" dirty="0" smtClean="0"/>
              <a:t>. )</a:t>
            </a:r>
            <a:endParaRPr lang="pl-PL" sz="2400" dirty="0" smtClean="0"/>
          </a:p>
          <a:p>
            <a:pPr>
              <a:buFontTx/>
              <a:buChar char="-"/>
            </a:pPr>
            <a:r>
              <a:rPr lang="pl-PL" sz="2400" dirty="0" smtClean="0"/>
              <a:t>niepoczytalność (art. 31 k.k</a:t>
            </a:r>
            <a:r>
              <a:rPr lang="pl-PL" sz="2400" dirty="0" smtClean="0"/>
              <a:t>./art. 17 </a:t>
            </a:r>
            <a:r>
              <a:rPr lang="pl-PL" sz="2400" dirty="0" err="1" smtClean="0"/>
              <a:t>k.w</a:t>
            </a:r>
            <a:r>
              <a:rPr lang="pl-PL" sz="2400" dirty="0" smtClean="0"/>
              <a:t>.)</a:t>
            </a:r>
            <a:endParaRPr lang="pl-PL" sz="2400" dirty="0" smtClean="0"/>
          </a:p>
          <a:p>
            <a:pPr>
              <a:buFontTx/>
              <a:buChar char="-"/>
            </a:pPr>
            <a:r>
              <a:rPr lang="pl-PL" sz="2400" dirty="0" smtClean="0"/>
              <a:t>błąd: co do ustawowych znamion; co do kontratypu, co do okoliczności wyłączającej winę; co do prawa (art. 29-30 k.k</a:t>
            </a:r>
            <a:r>
              <a:rPr lang="pl-PL" sz="2400" dirty="0" smtClean="0"/>
              <a:t>./ art. 7 § 1 i 2 </a:t>
            </a:r>
            <a:r>
              <a:rPr lang="pl-PL" sz="2400" dirty="0" err="1" smtClean="0"/>
              <a:t>k.w</a:t>
            </a:r>
            <a:r>
              <a:rPr lang="pl-PL" sz="2400" dirty="0" smtClean="0"/>
              <a:t>.)</a:t>
            </a:r>
            <a:endParaRPr lang="pl-PL" sz="2400" dirty="0" smtClean="0"/>
          </a:p>
          <a:p>
            <a:pPr>
              <a:buFontTx/>
              <a:buChar char="-"/>
            </a:pPr>
            <a:r>
              <a:rPr lang="pl-PL" sz="2400" dirty="0" smtClean="0"/>
              <a:t>stan wyższej konieczności – </a:t>
            </a:r>
            <a:r>
              <a:rPr lang="pl-PL" sz="2400" dirty="0" smtClean="0"/>
              <a:t>(art</a:t>
            </a:r>
            <a:r>
              <a:rPr lang="pl-PL" sz="2400" dirty="0" smtClean="0"/>
              <a:t>. 26 § </a:t>
            </a:r>
            <a:r>
              <a:rPr lang="pl-PL" sz="2400" dirty="0" smtClean="0"/>
              <a:t>2 k.k./ brak analogicznej regulacji w </a:t>
            </a:r>
            <a:r>
              <a:rPr lang="pl-PL" sz="2400" dirty="0" err="1" smtClean="0"/>
              <a:t>k.w</a:t>
            </a:r>
            <a:r>
              <a:rPr lang="pl-PL" sz="2400" dirty="0" smtClean="0"/>
              <a:t>.)</a:t>
            </a:r>
            <a:endParaRPr lang="pl-PL" sz="2400" dirty="0" smtClean="0"/>
          </a:p>
          <a:p>
            <a:pPr>
              <a:buFontTx/>
              <a:buChar char="-"/>
            </a:pPr>
            <a:endParaRPr lang="pl-PL" sz="2400" dirty="0" smtClean="0"/>
          </a:p>
        </p:txBody>
      </p:sp>
    </p:spTree>
    <p:extLst>
      <p:ext uri="{BB962C8B-B14F-4D97-AF65-F5344CB8AC3E}">
        <p14:creationId xmlns:p14="http://schemas.microsoft.com/office/powerpoint/2010/main" val="89357007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67494"/>
            <a:ext cx="9144000" cy="2153394"/>
          </a:xfrm>
        </p:spPr>
        <p:txBody>
          <a:bodyPr>
            <a:noAutofit/>
          </a:bodyPr>
          <a:lstStyle/>
          <a:p>
            <a:r>
              <a:rPr lang="pl-PL" sz="3200" dirty="0" smtClean="0"/>
              <a:t>Okoliczności wyłączające </a:t>
            </a:r>
            <a:r>
              <a:rPr lang="pl-PL" sz="3200" dirty="0" smtClean="0"/>
              <a:t>winę</a:t>
            </a:r>
            <a:r>
              <a:rPr lang="pl-PL" sz="3200" dirty="0" smtClean="0"/>
              <a:t/>
            </a:r>
            <a:br>
              <a:rPr lang="pl-PL" sz="3200" dirty="0" smtClean="0"/>
            </a:br>
            <a:r>
              <a:rPr lang="pl-PL" sz="3200" dirty="0" smtClean="0"/>
              <a:t/>
            </a:r>
            <a:br>
              <a:rPr lang="pl-PL" sz="3200" dirty="0" smtClean="0"/>
            </a:br>
            <a:r>
              <a:rPr lang="pl-PL" sz="2000" dirty="0" smtClean="0"/>
              <a:t>1. nieletniość</a:t>
            </a:r>
            <a:endParaRPr lang="pl-PL" sz="3200" dirty="0"/>
          </a:p>
        </p:txBody>
      </p:sp>
      <p:sp>
        <p:nvSpPr>
          <p:cNvPr id="3" name="Symbol zastępczy zawartości 2"/>
          <p:cNvSpPr>
            <a:spLocks noGrp="1"/>
          </p:cNvSpPr>
          <p:nvPr>
            <p:ph idx="1"/>
          </p:nvPr>
        </p:nvSpPr>
        <p:spPr>
          <a:xfrm>
            <a:off x="457200" y="2636912"/>
            <a:ext cx="8679386" cy="4221088"/>
          </a:xfrm>
        </p:spPr>
        <p:txBody>
          <a:bodyPr>
            <a:normAutofit/>
          </a:bodyPr>
          <a:lstStyle/>
          <a:p>
            <a:pPr marL="0" indent="0" algn="just">
              <a:buNone/>
            </a:pPr>
            <a:r>
              <a:rPr lang="pl-PL" sz="2400" dirty="0" smtClean="0"/>
              <a:t>Kodeks karny ustanawia w art. 10 § 1 granicę wieku 17 lat, powyżej której sprawca popełniający czyn zabroniony zdolny jest do ponoszenia odpowiedzialności karnej.</a:t>
            </a:r>
          </a:p>
          <a:p>
            <a:pPr algn="just"/>
            <a:endParaRPr lang="pl-PL" sz="2000" dirty="0"/>
          </a:p>
          <a:p>
            <a:pPr marL="64008" indent="0" algn="just">
              <a:buNone/>
            </a:pPr>
            <a:r>
              <a:rPr lang="pl-PL" sz="2400" dirty="0" smtClean="0"/>
              <a:t>Kodeks wykroczeń ustanawia w art. 8 granicę wieku 17 lat, powyżej której sprawca popełniający czyn zabroniony zdolny jest do ponoszenia odpowiedzialności karnej.  Inaczej niż w kodeksie karnym w prawie wykroczeń brak jest wyjątków od tej granicy działających zarówno in plus, jak i in minus.</a:t>
            </a:r>
          </a:p>
          <a:p>
            <a:pPr marL="64008" indent="0">
              <a:buNone/>
            </a:pPr>
            <a:endParaRPr lang="pl-PL" sz="2000" dirty="0" smtClean="0"/>
          </a:p>
          <a:p>
            <a:pPr marL="64008" indent="0">
              <a:buNone/>
            </a:pPr>
            <a:endParaRPr lang="pl-PL" sz="2000" dirty="0"/>
          </a:p>
          <a:p>
            <a:pPr marL="64008" indent="0">
              <a:buNone/>
            </a:pPr>
            <a:endParaRPr lang="pl-PL" sz="2000" dirty="0" smtClean="0"/>
          </a:p>
          <a:p>
            <a:pPr marL="64008" indent="0">
              <a:buNone/>
            </a:pPr>
            <a:endParaRPr lang="pl-PL" sz="2000" dirty="0"/>
          </a:p>
          <a:p>
            <a:pPr marL="64008" indent="0">
              <a:buNone/>
            </a:pPr>
            <a:endParaRPr lang="pl-PL" sz="2000" dirty="0" smtClean="0"/>
          </a:p>
          <a:p>
            <a:pPr marL="64008" indent="0">
              <a:buNone/>
            </a:pPr>
            <a:endParaRPr lang="pl-PL" sz="2000" dirty="0"/>
          </a:p>
        </p:txBody>
      </p:sp>
    </p:spTree>
    <p:extLst>
      <p:ext uri="{BB962C8B-B14F-4D97-AF65-F5344CB8AC3E}">
        <p14:creationId xmlns:p14="http://schemas.microsoft.com/office/powerpoint/2010/main" val="171927524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073274"/>
          </a:xfrm>
        </p:spPr>
        <p:txBody>
          <a:bodyPr/>
          <a:lstStyle/>
          <a:p>
            <a:r>
              <a:rPr lang="pl-PL" dirty="0" smtClean="0"/>
              <a:t>Wyjątki przewidziane w k.k.</a:t>
            </a:r>
            <a:endParaRPr lang="pl-PL" dirty="0"/>
          </a:p>
        </p:txBody>
      </p:sp>
      <p:sp>
        <p:nvSpPr>
          <p:cNvPr id="3" name="Symbol zastępczy zawartości 2"/>
          <p:cNvSpPr>
            <a:spLocks noGrp="1"/>
          </p:cNvSpPr>
          <p:nvPr>
            <p:ph idx="1"/>
          </p:nvPr>
        </p:nvSpPr>
        <p:spPr>
          <a:xfrm>
            <a:off x="457200" y="1412776"/>
            <a:ext cx="8229600" cy="5042032"/>
          </a:xfrm>
        </p:spPr>
        <p:txBody>
          <a:bodyPr>
            <a:normAutofit fontScale="47500" lnSpcReduction="20000"/>
          </a:bodyPr>
          <a:lstStyle/>
          <a:p>
            <a:r>
              <a:rPr lang="pl-PL" sz="5900" dirty="0" smtClean="0"/>
              <a:t>15 lat</a:t>
            </a:r>
          </a:p>
          <a:p>
            <a:pPr marL="64008" indent="0" algn="just">
              <a:buNone/>
            </a:pPr>
            <a:r>
              <a:rPr lang="pl-PL" b="1" dirty="0" smtClean="0"/>
              <a:t>Nieletni</a:t>
            </a:r>
            <a:r>
              <a:rPr lang="pl-PL" b="1" dirty="0"/>
              <a:t>, który po ukończeniu 15</a:t>
            </a:r>
            <a:r>
              <a:rPr lang="pl-PL" dirty="0"/>
              <a:t> lat dopuszcza się czynu zabronionego określonego w art. 134 (zamach na życie prezydenta RP), art. </a:t>
            </a:r>
            <a:r>
              <a:rPr lang="pl-PL" dirty="0" smtClean="0"/>
              <a:t>148 §</a:t>
            </a:r>
            <a:r>
              <a:rPr lang="pl-PL" dirty="0"/>
              <a:t> 1, 2 lub 3 (zabójstwo), art. 156 </a:t>
            </a:r>
            <a:r>
              <a:rPr lang="pl-PL" dirty="0" smtClean="0"/>
              <a:t>§1 </a:t>
            </a:r>
            <a:r>
              <a:rPr lang="pl-PL" dirty="0"/>
              <a:t>lub 3 (ciężki uszczerbek na zdrowiu), art. </a:t>
            </a:r>
            <a:r>
              <a:rPr lang="pl-PL" dirty="0" smtClean="0"/>
              <a:t>163  </a:t>
            </a:r>
            <a:r>
              <a:rPr lang="pl-PL" dirty="0"/>
              <a:t>§ 1 lub 3 (spowodowanie niebezpiecznych zdarzeń np. pożaru zawalenia się budowli)), art. 166 (piractwo w rozumieniu </a:t>
            </a:r>
            <a:r>
              <a:rPr lang="pl-PL" dirty="0" smtClean="0"/>
              <a:t>przejęcia </a:t>
            </a:r>
            <a:r>
              <a:rPr lang="pl-PL" dirty="0"/>
              <a:t>kontroli nad statkiem wodnym lub powietrznym), art. 173 § 1 lub 3 (spowodowanie katastrofy w ruchu lądowym, wodnym lub powietrznym), art. 197 § 3 </a:t>
            </a:r>
            <a:r>
              <a:rPr lang="pl-PL" dirty="0" smtClean="0"/>
              <a:t>(zgwałcenie), </a:t>
            </a:r>
            <a:r>
              <a:rPr lang="pl-PL" dirty="0"/>
              <a:t>art. 252 </a:t>
            </a:r>
            <a:r>
              <a:rPr lang="pl-PL" dirty="0" smtClean="0"/>
              <a:t>§1 </a:t>
            </a:r>
            <a:r>
              <a:rPr lang="pl-PL" dirty="0"/>
              <a:t>lub 2 (wzięcie zakładnika) oraz w art. 280 (rozbój), może odpowiadać na zasadach określonych w tym kodeksie, </a:t>
            </a:r>
            <a:r>
              <a:rPr lang="pl-PL" b="1" dirty="0"/>
              <a:t>jeżeli okoliczności sprawy oraz stopień rozwoju sprawcy, jego właściwości i warunki osobiste za tym przemawiają, a w szczególności, jeżeli poprzednio stosowane środki wychowawcze lub poprawcze okazały się </a:t>
            </a:r>
            <a:r>
              <a:rPr lang="pl-PL" b="1" dirty="0" smtClean="0"/>
              <a:t>bezskuteczne</a:t>
            </a:r>
            <a:r>
              <a:rPr lang="pl-PL" dirty="0"/>
              <a:t> </a:t>
            </a:r>
            <a:r>
              <a:rPr lang="pl-PL" dirty="0" smtClean="0"/>
              <a:t>(art</a:t>
            </a:r>
            <a:r>
              <a:rPr lang="pl-PL" dirty="0"/>
              <a:t>. 10 § </a:t>
            </a:r>
            <a:r>
              <a:rPr lang="pl-PL" dirty="0" smtClean="0"/>
              <a:t>2 k.k.)</a:t>
            </a:r>
          </a:p>
          <a:p>
            <a:pPr marL="64008" indent="0" algn="just">
              <a:buNone/>
            </a:pPr>
            <a:endParaRPr lang="pl-PL" dirty="0"/>
          </a:p>
          <a:p>
            <a:pPr marL="64008" indent="0" algn="just">
              <a:buNone/>
            </a:pPr>
            <a:r>
              <a:rPr lang="pl-PL" dirty="0" smtClean="0"/>
              <a:t>W powyższych przypadkach </a:t>
            </a:r>
            <a:r>
              <a:rPr lang="pl-PL" b="1" dirty="0" smtClean="0"/>
              <a:t>kara </a:t>
            </a:r>
            <a:r>
              <a:rPr lang="pl-PL" b="1" dirty="0"/>
              <a:t>nie może przekroczyć dwóch trzecich górnej granicy ustawowego zagrożenia przewidzianego za przypisane sprawcy przestępstwo</a:t>
            </a:r>
            <a:r>
              <a:rPr lang="pl-PL" dirty="0"/>
              <a:t>; sąd może zastosować także nadzwyczajne złagodzenie </a:t>
            </a:r>
            <a:r>
              <a:rPr lang="pl-PL" dirty="0" smtClean="0"/>
              <a:t>kary (art. 10  </a:t>
            </a:r>
            <a:r>
              <a:rPr lang="pl-PL" dirty="0"/>
              <a:t>§ </a:t>
            </a:r>
            <a:r>
              <a:rPr lang="pl-PL" dirty="0" smtClean="0"/>
              <a:t>3 </a:t>
            </a:r>
            <a:r>
              <a:rPr lang="pl-PL" dirty="0"/>
              <a:t>k.k.)</a:t>
            </a:r>
          </a:p>
          <a:p>
            <a:pPr marL="64008" indent="0" algn="just">
              <a:buNone/>
            </a:pPr>
            <a:endParaRPr lang="pl-PL" sz="5900" dirty="0" smtClean="0"/>
          </a:p>
          <a:p>
            <a:pPr algn="just"/>
            <a:r>
              <a:rPr lang="pl-PL" sz="5900" dirty="0" smtClean="0"/>
              <a:t>18 lat</a:t>
            </a:r>
          </a:p>
          <a:p>
            <a:pPr marL="64008" indent="0" algn="just">
              <a:buNone/>
            </a:pPr>
            <a:r>
              <a:rPr lang="pl-PL" dirty="0"/>
              <a:t>W stosunku do sprawcy, który popełnił występek po ukończeniu lat 17, lecz przed ukończeniem lat 18, sąd zamiast kary stosuje </a:t>
            </a:r>
            <a:r>
              <a:rPr lang="pl-PL" b="1" dirty="0"/>
              <a:t>środki wychowawcze, lecznicze albo poprawcze przewidziane dla nieletnich, jeżeli okoliczności sprawy oraz stopień rozwoju sprawcy, jego właściwości i warunki osobiste za tym przemawiają</a:t>
            </a:r>
            <a:r>
              <a:rPr lang="pl-PL" b="1" dirty="0" smtClean="0"/>
              <a:t>.</a:t>
            </a:r>
            <a:r>
              <a:rPr lang="pl-PL" dirty="0"/>
              <a:t> </a:t>
            </a:r>
            <a:r>
              <a:rPr lang="pl-PL" dirty="0" smtClean="0"/>
              <a:t>(art. 10 </a:t>
            </a:r>
            <a:r>
              <a:rPr lang="pl-PL" dirty="0"/>
              <a:t>§ </a:t>
            </a:r>
            <a:r>
              <a:rPr lang="pl-PL" dirty="0" smtClean="0"/>
              <a:t>4 </a:t>
            </a:r>
            <a:r>
              <a:rPr lang="pl-PL" dirty="0"/>
              <a:t>k.k</a:t>
            </a:r>
            <a:r>
              <a:rPr lang="pl-PL" dirty="0" smtClean="0"/>
              <a:t>.)</a:t>
            </a:r>
            <a:endParaRPr lang="pl-PL" dirty="0"/>
          </a:p>
        </p:txBody>
      </p:sp>
    </p:spTree>
    <p:extLst>
      <p:ext uri="{BB962C8B-B14F-4D97-AF65-F5344CB8AC3E}">
        <p14:creationId xmlns:p14="http://schemas.microsoft.com/office/powerpoint/2010/main" val="401387252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Odpowiedzialność nieletnich</a:t>
            </a:r>
            <a:endParaRPr lang="pl-PL"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smtClean="0"/>
              <a:t>Ustawa z dnia 26 października 1982 r. o postępowaniu w sprawach nieletnich</a:t>
            </a:r>
          </a:p>
          <a:p>
            <a:pPr algn="just"/>
            <a:endParaRPr lang="pl-PL" dirty="0"/>
          </a:p>
          <a:p>
            <a:pPr marL="64008" indent="0" algn="just">
              <a:buNone/>
            </a:pPr>
            <a:r>
              <a:rPr lang="pl-PL" dirty="0"/>
              <a:t>Art. 1. § 1. Przepisy ustawy stosuje się w </a:t>
            </a:r>
            <a:r>
              <a:rPr lang="pl-PL" dirty="0" smtClean="0"/>
              <a:t>zakresie: 1</a:t>
            </a:r>
            <a:r>
              <a:rPr lang="pl-PL" dirty="0"/>
              <a:t>) zapobiegania i zwalczania demoralizacji - w stosunku do osób, które nie ukończyły lat 18,</a:t>
            </a:r>
          </a:p>
          <a:p>
            <a:pPr marL="64008" indent="0" algn="just">
              <a:buNone/>
            </a:pPr>
            <a:r>
              <a:rPr lang="pl-PL" dirty="0"/>
              <a:t>2) </a:t>
            </a:r>
            <a:r>
              <a:rPr lang="pl-PL" b="1" dirty="0">
                <a:solidFill>
                  <a:srgbClr val="C00000"/>
                </a:solidFill>
              </a:rPr>
              <a:t>postępowania w sprawach o czyny karalne - w stosunku do osób, które dopuściły się takiego czynu po ukończeniu lat 13, ale nie ukończyły lat 17</a:t>
            </a:r>
            <a:r>
              <a:rPr lang="pl-PL" dirty="0"/>
              <a:t>,</a:t>
            </a:r>
          </a:p>
          <a:p>
            <a:pPr marL="64008" indent="0" algn="just">
              <a:buNone/>
            </a:pPr>
            <a:r>
              <a:rPr lang="pl-PL" dirty="0"/>
              <a:t>3) wykonywania środków wychowawczych lub poprawczych - w stosunku do osób, względem których środki te zostały orzeczone, nie dłużej jednak niż do ukończenia przez te osoby lat 21</a:t>
            </a:r>
            <a:r>
              <a:rPr lang="pl-PL" dirty="0" smtClean="0"/>
              <a:t>.</a:t>
            </a:r>
          </a:p>
          <a:p>
            <a:pPr marL="64008" indent="0" algn="just">
              <a:buNone/>
            </a:pPr>
            <a:endParaRPr lang="pl-PL" dirty="0"/>
          </a:p>
          <a:p>
            <a:pPr marL="64008" indent="0" algn="just">
              <a:buNone/>
            </a:pPr>
            <a:r>
              <a:rPr lang="pl-PL" dirty="0"/>
              <a:t>§ 2. Ilekroć w ustawie jest mowa o:</a:t>
            </a:r>
          </a:p>
          <a:p>
            <a:pPr marL="64008" indent="0" algn="just">
              <a:buNone/>
            </a:pPr>
            <a:r>
              <a:rPr lang="pl-PL" dirty="0"/>
              <a:t>1) "nieletnich" - rozumie się przez to osoby, o których mowa w § 1,</a:t>
            </a:r>
          </a:p>
          <a:p>
            <a:pPr marL="64008" indent="0" algn="just">
              <a:buNone/>
            </a:pPr>
            <a:r>
              <a:rPr lang="pl-PL" dirty="0"/>
              <a:t>2) </a:t>
            </a:r>
            <a:r>
              <a:rPr lang="pl-PL" b="1" dirty="0">
                <a:solidFill>
                  <a:srgbClr val="C00000"/>
                </a:solidFill>
              </a:rPr>
              <a:t>"czynie karalnym" </a:t>
            </a:r>
            <a:r>
              <a:rPr lang="pl-PL" dirty="0"/>
              <a:t>- rozumie się przez to czyn zabroniony przez ustawę jako:</a:t>
            </a:r>
          </a:p>
          <a:p>
            <a:pPr marL="64008" indent="0" algn="just">
              <a:buNone/>
            </a:pPr>
            <a:r>
              <a:rPr lang="pl-PL" dirty="0"/>
              <a:t>a) przestępstwo lub przestępstwo skarbowe albo</a:t>
            </a:r>
          </a:p>
          <a:p>
            <a:pPr marL="64008" indent="0" algn="just">
              <a:buNone/>
            </a:pPr>
            <a:r>
              <a:rPr lang="pl-PL" dirty="0"/>
              <a:t>b) wykroczenie określone w art. </a:t>
            </a:r>
            <a:r>
              <a:rPr lang="pl-PL" dirty="0" smtClean="0"/>
              <a:t>51, 69</a:t>
            </a:r>
            <a:r>
              <a:rPr lang="pl-PL" dirty="0"/>
              <a:t>, 74, 76, 85, 87, 119, 122, 124, 133 lub 143 </a:t>
            </a:r>
            <a:r>
              <a:rPr lang="pl-PL" dirty="0" smtClean="0"/>
              <a:t>kodeksu </a:t>
            </a:r>
            <a:r>
              <a:rPr lang="pl-PL" dirty="0"/>
              <a:t>wykroczeń.</a:t>
            </a:r>
          </a:p>
          <a:p>
            <a:endParaRPr lang="pl-PL" dirty="0"/>
          </a:p>
        </p:txBody>
      </p:sp>
    </p:spTree>
    <p:extLst>
      <p:ext uri="{BB962C8B-B14F-4D97-AF65-F5344CB8AC3E}">
        <p14:creationId xmlns:p14="http://schemas.microsoft.com/office/powerpoint/2010/main" val="10544363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2. niepoczytalność</a:t>
            </a:r>
            <a:endParaRPr lang="pl-PL" sz="2800" dirty="0"/>
          </a:p>
        </p:txBody>
      </p:sp>
      <p:sp>
        <p:nvSpPr>
          <p:cNvPr id="3" name="Symbol zastępczy zawartości 2"/>
          <p:cNvSpPr>
            <a:spLocks noGrp="1"/>
          </p:cNvSpPr>
          <p:nvPr>
            <p:ph idx="1"/>
          </p:nvPr>
        </p:nvSpPr>
        <p:spPr/>
        <p:txBody>
          <a:bodyPr>
            <a:normAutofit fontScale="92500" lnSpcReduction="20000"/>
          </a:bodyPr>
          <a:lstStyle/>
          <a:p>
            <a:pPr marL="64008" indent="0" algn="just">
              <a:buNone/>
            </a:pPr>
            <a:r>
              <a:rPr lang="pl-PL" sz="2400" dirty="0" smtClean="0"/>
              <a:t>Art</a:t>
            </a:r>
            <a:r>
              <a:rPr lang="pl-PL" sz="2400" dirty="0"/>
              <a:t>. </a:t>
            </a:r>
            <a:r>
              <a:rPr lang="pl-PL" sz="2400" dirty="0" smtClean="0"/>
              <a:t>31</a:t>
            </a:r>
            <a:r>
              <a:rPr lang="pl-PL" sz="2400" dirty="0"/>
              <a:t> § </a:t>
            </a:r>
            <a:r>
              <a:rPr lang="pl-PL" sz="2400" dirty="0" smtClean="0"/>
              <a:t>1</a:t>
            </a:r>
            <a:r>
              <a:rPr lang="pl-PL" sz="2400" dirty="0"/>
              <a:t> </a:t>
            </a:r>
            <a:r>
              <a:rPr lang="pl-PL" sz="2400" dirty="0" smtClean="0"/>
              <a:t>k.k. Nie </a:t>
            </a:r>
            <a:r>
              <a:rPr lang="pl-PL" sz="2400" dirty="0"/>
              <a:t>popełnia przestępstwa, kto, z powodu choroby psychicznej, upośledzenia umysłowego lub innego zakłócenia czynności psychicznych, nie mógł w czasie czynu rozpoznać jego znaczenia lub pokierować swoim postępowaniem.</a:t>
            </a:r>
          </a:p>
          <a:p>
            <a:pPr marL="64008" indent="0" algn="just">
              <a:buNone/>
            </a:pPr>
            <a:endParaRPr lang="pl-PL" sz="2400" dirty="0" smtClean="0"/>
          </a:p>
          <a:p>
            <a:pPr marL="64008" indent="0">
              <a:buNone/>
            </a:pPr>
            <a:r>
              <a:rPr lang="pl-PL" sz="2400" dirty="0" smtClean="0"/>
              <a:t>Niepoczytalność określona </a:t>
            </a:r>
            <a:r>
              <a:rPr lang="pl-PL" sz="2400" dirty="0" smtClean="0"/>
              <a:t> jest przez tzw</a:t>
            </a:r>
            <a:r>
              <a:rPr lang="pl-PL" sz="2400" dirty="0" smtClean="0"/>
              <a:t>. </a:t>
            </a:r>
            <a:r>
              <a:rPr lang="pl-PL" sz="2400" dirty="0" smtClean="0"/>
              <a:t>metodę </a:t>
            </a:r>
            <a:r>
              <a:rPr lang="pl-PL" sz="2400" dirty="0" smtClean="0"/>
              <a:t>mieszaną:</a:t>
            </a:r>
          </a:p>
          <a:p>
            <a:pPr marL="521208" indent="-457200">
              <a:buAutoNum type="arabicParenR"/>
            </a:pPr>
            <a:r>
              <a:rPr lang="pl-PL" sz="2400" dirty="0" smtClean="0"/>
              <a:t>człon psychiatryczny stanowi alternatywa: upośledzenie umysłowe, choroba psychiczna lub inne zakłócenia czynności psychicznych, </a:t>
            </a:r>
          </a:p>
          <a:p>
            <a:pPr marL="521208" indent="-457200">
              <a:buAutoNum type="arabicParenR"/>
            </a:pPr>
            <a:r>
              <a:rPr lang="pl-PL" sz="2400" dirty="0" smtClean="0"/>
              <a:t>człon psychologiczny-alternatywa w postaci niemożności rozpoznania znaczenia czynu lub pokierowania swym postępowaniem</a:t>
            </a:r>
            <a:r>
              <a:rPr lang="pl-PL" sz="2400" dirty="0" smtClean="0"/>
              <a:t>.</a:t>
            </a:r>
          </a:p>
          <a:p>
            <a:pPr marL="64008" indent="0">
              <a:buNone/>
            </a:pPr>
            <a:endParaRPr lang="pl-PL" sz="2400" dirty="0" smtClean="0"/>
          </a:p>
          <a:p>
            <a:pPr marL="64008" indent="0">
              <a:buNone/>
            </a:pPr>
            <a:r>
              <a:rPr lang="pl-PL" sz="2400" dirty="0" smtClean="0"/>
              <a:t>Podobnie niepoczytalność definiuje  kodeks wykroczeń (art. 17 § 1 </a:t>
            </a:r>
            <a:r>
              <a:rPr lang="pl-PL" sz="2400" dirty="0" err="1" smtClean="0"/>
              <a:t>k.w</a:t>
            </a:r>
            <a:r>
              <a:rPr lang="pl-PL" sz="2400" dirty="0" smtClean="0"/>
              <a:t>.).</a:t>
            </a:r>
            <a:endParaRPr lang="pl-PL" sz="2400" dirty="0"/>
          </a:p>
          <a:p>
            <a:pPr marL="64008" indent="0">
              <a:buNone/>
            </a:pP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32656"/>
            <a:ext cx="8229600" cy="5832648"/>
          </a:xfrm>
        </p:spPr>
        <p:txBody>
          <a:bodyPr>
            <a:normAutofit lnSpcReduction="10000"/>
          </a:bodyPr>
          <a:lstStyle/>
          <a:p>
            <a:pPr marL="0" indent="0">
              <a:buNone/>
            </a:pPr>
            <a:r>
              <a:rPr lang="pl-PL" dirty="0" smtClean="0"/>
              <a:t>Człon psychiatryczny:</a:t>
            </a:r>
          </a:p>
          <a:p>
            <a:pPr marL="0" indent="0">
              <a:buNone/>
            </a:pPr>
            <a:r>
              <a:rPr lang="pl-PL" dirty="0" smtClean="0"/>
              <a:t>Do </a:t>
            </a:r>
            <a:r>
              <a:rPr lang="pl-PL" dirty="0" smtClean="0"/>
              <a:t>najczęściej spotykanych chorób psychicznych należą: schizofrenia (rozpad osobowości), paranoja (obłęd), cyklofrenia (psychoza maniakalno-depresyjna), psychozy (w tym psychozy alkoholowe) </a:t>
            </a:r>
          </a:p>
          <a:p>
            <a:pPr marL="0" indent="0">
              <a:buNone/>
            </a:pPr>
            <a:r>
              <a:rPr lang="pl-PL" dirty="0" smtClean="0"/>
              <a:t>Do chorób psychicznych nie zalicza się psychopatii (zaburzenia osobowości), które dotyczą zakłóceń w sferze popędów i woli. Psychopaci zachowują na ogół możność rozpoznania czynu, ale mają ograniczoną zdolność pokierowania swym postępowaniem</a:t>
            </a:r>
          </a:p>
          <a:p>
            <a:endParaRPr lang="pl-PL" dirty="0"/>
          </a:p>
        </p:txBody>
      </p:sp>
    </p:spTree>
    <p:extLst>
      <p:ext uri="{BB962C8B-B14F-4D97-AF65-F5344CB8AC3E}">
        <p14:creationId xmlns:p14="http://schemas.microsoft.com/office/powerpoint/2010/main" val="19139412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649491"/>
          </a:xfrm>
        </p:spPr>
        <p:txBody>
          <a:bodyPr>
            <a:normAutofit/>
          </a:bodyPr>
          <a:lstStyle/>
          <a:p>
            <a:pPr marL="0" indent="0">
              <a:buNone/>
            </a:pPr>
            <a:r>
              <a:rPr lang="pl-PL" dirty="0" smtClean="0"/>
              <a:t>Upośledzenie umysłowe może być wrodzone lub nabyte. W 1968 r. Światowa Organizacja Zdrowia przyjęła podział upośledzenia umysłowego na cztery stopnie: lekkie, umiarkowane, ciężkie i głębokie </a:t>
            </a:r>
          </a:p>
          <a:p>
            <a:pPr marL="0" indent="0">
              <a:buNone/>
            </a:pPr>
            <a:r>
              <a:rPr lang="pl-PL" dirty="0" smtClean="0"/>
              <a:t>Inne zakłócenie czynności psychicznych to zaburzenia związane m.in. z silnym zatruciem, stany </a:t>
            </a:r>
            <a:r>
              <a:rPr lang="pl-PL" dirty="0" err="1" smtClean="0"/>
              <a:t>pośpiączkowe</a:t>
            </a:r>
            <a:r>
              <a:rPr lang="pl-PL" dirty="0" smtClean="0"/>
              <a:t>, stany hipnotyczne, stany towarzyszące zapaleniu opon mózgowych czy upojenie patologiczne </a:t>
            </a:r>
          </a:p>
          <a:p>
            <a:endParaRPr lang="pl-PL" dirty="0"/>
          </a:p>
        </p:txBody>
      </p:sp>
    </p:spTree>
    <p:extLst>
      <p:ext uri="{BB962C8B-B14F-4D97-AF65-F5344CB8AC3E}">
        <p14:creationId xmlns:p14="http://schemas.microsoft.com/office/powerpoint/2010/main" val="274921852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rmAutofit/>
          </a:bodyPr>
          <a:lstStyle/>
          <a:p>
            <a:pPr marL="64008" indent="0" algn="just">
              <a:buNone/>
            </a:pPr>
            <a:endParaRPr lang="pl-PL" sz="2400" dirty="0" smtClean="0"/>
          </a:p>
          <a:p>
            <a:pPr marL="64008" indent="0">
              <a:buNone/>
            </a:pPr>
            <a:r>
              <a:rPr lang="pl-PL" sz="2400" dirty="0" smtClean="0"/>
              <a:t>Niepoczytalność występuje gdy potencjalnej przyczynie </a:t>
            </a:r>
            <a:r>
              <a:rPr lang="pl-PL" sz="2400" dirty="0" smtClean="0"/>
              <a:t> „psychiatrycznej”  towarzyszy następstwo w postaci:</a:t>
            </a:r>
            <a:endParaRPr lang="pl-PL" sz="2400" dirty="0" smtClean="0"/>
          </a:p>
          <a:p>
            <a:pPr marL="521208" indent="-457200">
              <a:buNone/>
            </a:pPr>
            <a:r>
              <a:rPr lang="pl-PL" sz="2400" dirty="0" smtClean="0"/>
              <a:t>1) </a:t>
            </a:r>
            <a:r>
              <a:rPr lang="pl-PL" sz="2400" dirty="0" smtClean="0"/>
              <a:t>niemożności rozpoznania </a:t>
            </a:r>
            <a:r>
              <a:rPr lang="pl-PL" sz="2400" dirty="0" smtClean="0"/>
              <a:t>znaczenia czynu </a:t>
            </a:r>
            <a:r>
              <a:rPr lang="pl-PL" sz="2400" dirty="0" smtClean="0"/>
              <a:t>:</a:t>
            </a:r>
            <a:endParaRPr lang="pl-PL" sz="2400" dirty="0" smtClean="0"/>
          </a:p>
          <a:p>
            <a:pPr marL="521208" indent="-457200">
              <a:buNone/>
            </a:pPr>
            <a:r>
              <a:rPr lang="pl-PL" sz="2400" dirty="0" smtClean="0"/>
              <a:t>		- sprawca nie zdaje sobie sprawy z tego co robi,</a:t>
            </a:r>
          </a:p>
          <a:p>
            <a:pPr marL="521208" indent="-457200">
              <a:buNone/>
            </a:pPr>
            <a:r>
              <a:rPr lang="pl-PL" sz="2400" dirty="0" smtClean="0"/>
              <a:t>		- sprawca nie jest w stanie prawidłowo </a:t>
            </a:r>
            <a:r>
              <a:rPr lang="pl-PL" sz="2400" dirty="0" smtClean="0"/>
              <a:t>ocenić tego </a:t>
            </a:r>
            <a:r>
              <a:rPr lang="pl-PL" sz="2400" dirty="0" smtClean="0"/>
              <a:t>co robi, </a:t>
            </a:r>
          </a:p>
          <a:p>
            <a:pPr marL="521208" indent="-457200">
              <a:buNone/>
            </a:pPr>
            <a:r>
              <a:rPr lang="pl-PL" sz="2400" dirty="0" smtClean="0"/>
              <a:t>2) </a:t>
            </a:r>
            <a:r>
              <a:rPr lang="pl-PL" sz="2400" dirty="0"/>
              <a:t>n</a:t>
            </a:r>
            <a:r>
              <a:rPr lang="pl-PL" sz="2400" dirty="0" smtClean="0"/>
              <a:t>iemożności pokierowania </a:t>
            </a:r>
            <a:r>
              <a:rPr lang="pl-PL" sz="2400" dirty="0" smtClean="0"/>
              <a:t>swym postępowaniem.</a:t>
            </a:r>
            <a:endParaRPr lang="pl-PL" sz="2400" dirty="0"/>
          </a:p>
          <a:p>
            <a:pPr marL="64008" indent="0">
              <a:buNone/>
            </a:pP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Konsekwencje niepoczytalności</a:t>
            </a:r>
            <a:endParaRPr lang="pl-PL" sz="2800" dirty="0"/>
          </a:p>
        </p:txBody>
      </p:sp>
      <p:sp>
        <p:nvSpPr>
          <p:cNvPr id="3" name="Symbol zastępczy zawartości 2"/>
          <p:cNvSpPr>
            <a:spLocks noGrp="1"/>
          </p:cNvSpPr>
          <p:nvPr>
            <p:ph idx="1"/>
          </p:nvPr>
        </p:nvSpPr>
        <p:spPr>
          <a:xfrm>
            <a:off x="457200" y="1340768"/>
            <a:ext cx="8229600" cy="4785395"/>
          </a:xfrm>
        </p:spPr>
        <p:txBody>
          <a:bodyPr>
            <a:normAutofit fontScale="92500" lnSpcReduction="10000"/>
          </a:bodyPr>
          <a:lstStyle/>
          <a:p>
            <a:pPr marL="64008" indent="0" algn="just">
              <a:buNone/>
            </a:pPr>
            <a:endParaRPr lang="pl-PL" sz="2400" dirty="0" smtClean="0"/>
          </a:p>
          <a:p>
            <a:pPr marL="64008" indent="0">
              <a:buNone/>
            </a:pPr>
            <a:r>
              <a:rPr lang="pl-PL" sz="2400" dirty="0" smtClean="0"/>
              <a:t>Niepoczytalność wyłącza zdolność sprawcy do </a:t>
            </a:r>
            <a:r>
              <a:rPr lang="pl-PL" sz="2400" dirty="0" smtClean="0"/>
              <a:t>zawinienia i </a:t>
            </a:r>
            <a:r>
              <a:rPr lang="pl-PL" sz="2400" dirty="0" smtClean="0"/>
              <a:t>w konsekwencji przestępność czynu. </a:t>
            </a:r>
            <a:r>
              <a:rPr lang="pl-PL" sz="2400" dirty="0" smtClean="0"/>
              <a:t>Jednakże z uwagi na wyczerpanie przez sprawcę ustawowych znamion konkretnego przestępstwa, przypisuje mu się popełnienie czynu zabronionego. Oznacza </a:t>
            </a:r>
            <a:r>
              <a:rPr lang="pl-PL" sz="2400" dirty="0" smtClean="0"/>
              <a:t>to niedopuszczalność wymierzenia kary, a w płaszczyźnie procesowej obowiązek niewszczynania postępowania i umorzenia już wszczętego. </a:t>
            </a:r>
            <a:endParaRPr lang="pl-PL" sz="2400" dirty="0"/>
          </a:p>
          <a:p>
            <a:pPr marL="64008" indent="0">
              <a:buNone/>
            </a:pPr>
            <a:r>
              <a:rPr lang="pl-PL" sz="2400" dirty="0" smtClean="0"/>
              <a:t>Jeżeli zachodzi wysokie prawdopodobieństwo, że sprawca popełni ponownie czyn o znacznej społecznej szkodliwości sąd orzeka o umieszczeniu go w odpowiednim zakładzie psychiatrycznym</a:t>
            </a:r>
            <a:r>
              <a:rPr lang="pl-PL" sz="2400" dirty="0" smtClean="0"/>
              <a:t>. Podobnie jest na gruncie prawa wykroczeń. Niepoczytalność wyklucza popełnienie wykroczenia. Brak jest natomiast  możliwości umieszczenia  takiego sprawcy  w odpowiednim zakładzie psychiatrycznym. Prawo wykroczeń nie zna  instytucji środków zabezpieczających. </a:t>
            </a: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dirty="0" smtClean="0"/>
              <a:t>Wina. Teorie </a:t>
            </a:r>
            <a:r>
              <a:rPr lang="pl-PL" sz="4000" dirty="0" smtClean="0"/>
              <a:t>winy w dogmatyce prawa </a:t>
            </a:r>
            <a:r>
              <a:rPr lang="pl-PL" sz="4000" dirty="0" smtClean="0"/>
              <a:t>karnego</a:t>
            </a:r>
            <a:endParaRPr lang="pl-PL" sz="4000"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buNone/>
            </a:pPr>
            <a:endParaRPr lang="pl-PL" dirty="0"/>
          </a:p>
          <a:p>
            <a:pPr marL="0" lvl="0" indent="0">
              <a:buNone/>
            </a:pPr>
            <a:r>
              <a:rPr lang="pl-PL" sz="4000" dirty="0" smtClean="0"/>
              <a:t>teorie psychologiczne</a:t>
            </a:r>
            <a:endParaRPr lang="pl-PL" sz="4000" dirty="0"/>
          </a:p>
          <a:p>
            <a:pPr marL="0" lvl="0" indent="0">
              <a:buNone/>
            </a:pPr>
            <a:r>
              <a:rPr lang="pl-PL" sz="4000" dirty="0" smtClean="0"/>
              <a:t>teorie </a:t>
            </a:r>
            <a:r>
              <a:rPr lang="pl-PL" sz="4000" dirty="0" smtClean="0"/>
              <a:t>normatywne</a:t>
            </a:r>
          </a:p>
          <a:p>
            <a:pPr marL="0" lvl="0" indent="0">
              <a:buNone/>
            </a:pPr>
            <a:r>
              <a:rPr lang="pl-PL" sz="4000" dirty="0" smtClean="0"/>
              <a:t>teoria prewencyjna winy</a:t>
            </a:r>
          </a:p>
          <a:p>
            <a:pPr marL="0" lvl="0" indent="0">
              <a:buNone/>
            </a:pPr>
            <a:r>
              <a:rPr lang="pl-PL" sz="4000" dirty="0" smtClean="0"/>
              <a:t>teoria winy jako relacji zawinienia </a:t>
            </a:r>
          </a:p>
          <a:p>
            <a:pPr marL="0" lvl="0" indent="0">
              <a:buNone/>
            </a:pPr>
            <a:endParaRPr lang="pl-PL" sz="40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Poczytalność ograniczona</a:t>
            </a:r>
            <a:endParaRPr lang="pl-PL" sz="2800" dirty="0"/>
          </a:p>
        </p:txBody>
      </p:sp>
      <p:sp>
        <p:nvSpPr>
          <p:cNvPr id="3" name="Symbol zastępczy zawartości 2"/>
          <p:cNvSpPr>
            <a:spLocks noGrp="1"/>
          </p:cNvSpPr>
          <p:nvPr>
            <p:ph idx="1"/>
          </p:nvPr>
        </p:nvSpPr>
        <p:spPr/>
        <p:txBody>
          <a:bodyPr>
            <a:normAutofit/>
          </a:bodyPr>
          <a:lstStyle/>
          <a:p>
            <a:pPr marL="64008" indent="0" algn="just">
              <a:buNone/>
            </a:pPr>
            <a:r>
              <a:rPr lang="pl-PL" sz="2400" dirty="0" smtClean="0"/>
              <a:t>Art. 31 </a:t>
            </a:r>
            <a:r>
              <a:rPr lang="pl-PL" sz="2400" dirty="0"/>
              <a:t>§ </a:t>
            </a:r>
            <a:r>
              <a:rPr lang="pl-PL" sz="2400" dirty="0" smtClean="0"/>
              <a:t>2 k.k.</a:t>
            </a:r>
            <a:r>
              <a:rPr lang="pl-PL" sz="2400" dirty="0"/>
              <a:t> Jeżeli w czasie popełnienia przestępstwa zdolność rozpoznania znaczenia czynu lub kierowania postępowaniem była w znacznym stopniu ograniczona, sąd może zastosować nadzwyczajne złagodzenie </a:t>
            </a:r>
            <a:r>
              <a:rPr lang="pl-PL" sz="2400" dirty="0" smtClean="0"/>
              <a:t>kary. Ograniczona </a:t>
            </a:r>
            <a:r>
              <a:rPr lang="pl-PL" sz="2400" dirty="0" smtClean="0"/>
              <a:t>poczytalność </a:t>
            </a:r>
            <a:r>
              <a:rPr lang="pl-PL" sz="2400" dirty="0" smtClean="0"/>
              <a:t>nie </a:t>
            </a:r>
            <a:r>
              <a:rPr lang="pl-PL" sz="2400" dirty="0" smtClean="0"/>
              <a:t>wyłącza winy a jedynie ją </a:t>
            </a:r>
            <a:r>
              <a:rPr lang="pl-PL" sz="2400" dirty="0" smtClean="0"/>
              <a:t>umniejsza</a:t>
            </a:r>
            <a:r>
              <a:rPr lang="pl-PL" sz="2400" dirty="0"/>
              <a:t>.</a:t>
            </a:r>
            <a:endParaRPr lang="pl-PL" sz="2400" dirty="0"/>
          </a:p>
          <a:p>
            <a:pPr marL="64008" indent="0">
              <a:buNone/>
            </a:pPr>
            <a:r>
              <a:rPr lang="pl-PL" sz="2400" dirty="0"/>
              <a:t>A</a:t>
            </a:r>
            <a:r>
              <a:rPr lang="pl-PL" sz="2400" dirty="0" smtClean="0"/>
              <a:t>rt. 17 § 2 </a:t>
            </a:r>
            <a:r>
              <a:rPr lang="pl-PL" sz="2400" dirty="0" err="1" smtClean="0"/>
              <a:t>k.w</a:t>
            </a:r>
            <a:r>
              <a:rPr lang="pl-PL" sz="2400" dirty="0" smtClean="0"/>
              <a:t>. podobnie rzecz ujmuje. </a:t>
            </a:r>
            <a:r>
              <a:rPr lang="pl-PL" sz="2400" dirty="0" smtClean="0"/>
              <a:t>Również i tu </a:t>
            </a:r>
            <a:r>
              <a:rPr lang="pl-PL" sz="2400" dirty="0"/>
              <a:t>s</a:t>
            </a:r>
            <a:r>
              <a:rPr lang="pl-PL" sz="2400" dirty="0" smtClean="0"/>
              <a:t>tan ten nie wyłącza winy, toteż sprawca popełnia wykroczenie. Jeżeli sprawca popełnił wykroczenie w stanie ograniczonej w znacznym stopniu  poczytalności sąd może odstąpić od wymierzenia kary lub środka karnego  (art. 39 § 1 </a:t>
            </a:r>
            <a:r>
              <a:rPr lang="pl-PL" sz="2400" dirty="0" err="1" smtClean="0"/>
              <a:t>k.w</a:t>
            </a:r>
            <a:r>
              <a:rPr lang="pl-PL" sz="2400" dirty="0" smtClean="0"/>
              <a:t>.)</a:t>
            </a:r>
          </a:p>
          <a:p>
            <a:pPr marL="64008" indent="0">
              <a:buNone/>
            </a:pPr>
            <a:endParaRPr lang="pl-PL" sz="2400" dirty="0" smtClean="0"/>
          </a:p>
          <a:p>
            <a:pPr marL="64008" indent="0">
              <a:buNone/>
            </a:pPr>
            <a:endParaRPr lang="pl-PL" sz="2400" dirty="0"/>
          </a:p>
          <a:p>
            <a:pPr marL="64008" indent="0">
              <a:buNone/>
            </a:pP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800" dirty="0" smtClean="0"/>
              <a:t>Poczytalność a stan nietrzeźwości lub odurzenia (art. 31 § 3 k.k</a:t>
            </a:r>
            <a:r>
              <a:rPr lang="pl-PL" sz="2800" dirty="0" smtClean="0"/>
              <a:t>./art. 17 § 3 </a:t>
            </a:r>
            <a:r>
              <a:rPr lang="pl-PL" sz="2800" dirty="0" err="1" smtClean="0"/>
              <a:t>k.w</a:t>
            </a:r>
            <a:r>
              <a:rPr lang="pl-PL" sz="2800" dirty="0" smtClean="0"/>
              <a:t>.)</a:t>
            </a:r>
            <a:endParaRPr lang="pl-PL" sz="2800" dirty="0"/>
          </a:p>
        </p:txBody>
      </p:sp>
      <p:sp>
        <p:nvSpPr>
          <p:cNvPr id="3" name="Symbol zastępczy zawartości 2"/>
          <p:cNvSpPr>
            <a:spLocks noGrp="1"/>
          </p:cNvSpPr>
          <p:nvPr>
            <p:ph idx="1"/>
          </p:nvPr>
        </p:nvSpPr>
        <p:spPr/>
        <p:txBody>
          <a:bodyPr>
            <a:normAutofit/>
          </a:bodyPr>
          <a:lstStyle/>
          <a:p>
            <a:pPr marL="64008" indent="0" algn="just">
              <a:buNone/>
            </a:pPr>
            <a:r>
              <a:rPr lang="pl-PL" sz="2400" dirty="0" smtClean="0"/>
              <a:t>Przepisów o niepoczytalności i poczytalności ograniczonej nie stosuje się, </a:t>
            </a:r>
            <a:r>
              <a:rPr lang="pl-PL" sz="2400" dirty="0"/>
              <a:t>gdy sprawca wprawił się w stan nietrzeźwości lub odurzenia powodujący wyłączenie lub ograniczenie poczytalności, które przewidywał albo mógł przewidzieć</a:t>
            </a:r>
            <a:r>
              <a:rPr lang="pl-PL" sz="2400" dirty="0" smtClean="0"/>
              <a:t>. Mamy tu przykład odejścia od zasady winy na rzecz zasady ochrony społecznej. Oczywiście niepoczytalność lub poczytalność ograniczona musi zostać wywołana wprawieniem się sprawcy (samodzielnym i dobrowolnym) w stan nietrzeźwości lub odurzenia. Dodatkowo w przepisie mowa jest o przewidywaniu lub możności przewidzenia wyłączenia lub ograniczenia poczytalności. </a:t>
            </a:r>
          </a:p>
          <a:p>
            <a:pPr marL="64008" indent="0" algn="just">
              <a:buNone/>
            </a:pP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92696"/>
            <a:ext cx="8229600" cy="5616624"/>
          </a:xfrm>
        </p:spPr>
        <p:txBody>
          <a:bodyPr>
            <a:normAutofit/>
          </a:bodyPr>
          <a:lstStyle/>
          <a:p>
            <a:pPr marL="0" indent="0">
              <a:buNone/>
            </a:pPr>
            <a:r>
              <a:rPr lang="pl-PL" dirty="0" smtClean="0"/>
              <a:t>W praktyce przyjmuje się, że dorosły i w pełni poczytalny człowiek, spożywając alkohol albo używając innego środka odurzającego, ma możność i powinność przewidywania następstw, nie musi tu bowiem zachodzić relacja psychiczna do samego czynu zabronionego, lecz wystarcza relacja między użyciem środka a stanem spowodowanym przez to nadużycie (zob. wyrok SN z 20 maja 1976 r., III KR 75/76, OSNKW 1976, nr 12, poz. 144)</a:t>
            </a:r>
          </a:p>
          <a:p>
            <a:endParaRPr lang="pl-PL" dirty="0"/>
          </a:p>
        </p:txBody>
      </p:sp>
    </p:spTree>
    <p:extLst>
      <p:ext uri="{BB962C8B-B14F-4D97-AF65-F5344CB8AC3E}">
        <p14:creationId xmlns:p14="http://schemas.microsoft.com/office/powerpoint/2010/main" val="2139502538"/>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3. błąd</a:t>
            </a:r>
            <a:endParaRPr lang="pl-PL" sz="3200" dirty="0"/>
          </a:p>
        </p:txBody>
      </p:sp>
      <p:sp>
        <p:nvSpPr>
          <p:cNvPr id="3" name="Symbol zastępczy zawartości 2"/>
          <p:cNvSpPr>
            <a:spLocks noGrp="1"/>
          </p:cNvSpPr>
          <p:nvPr>
            <p:ph idx="1"/>
          </p:nvPr>
        </p:nvSpPr>
        <p:spPr/>
        <p:txBody>
          <a:bodyPr>
            <a:normAutofit/>
          </a:bodyPr>
          <a:lstStyle/>
          <a:p>
            <a:pPr marL="0" indent="0">
              <a:buNone/>
            </a:pPr>
            <a:r>
              <a:rPr lang="pl-PL" sz="2000" dirty="0" smtClean="0"/>
              <a:t>Błąd </a:t>
            </a:r>
            <a:r>
              <a:rPr lang="pl-PL" sz="2000" dirty="0"/>
              <a:t>to rozbieżność między świadomością sprawcy o rzeczywistości a rzeczywistością. </a:t>
            </a:r>
            <a:r>
              <a:rPr lang="pl-PL" sz="2000" dirty="0" smtClean="0"/>
              <a:t>Może polegać na mylnym wyobrażeniu (urojeniu) lub nieświadomości (tzw. koncepcja o dwupostaciowości błędu).</a:t>
            </a:r>
          </a:p>
          <a:p>
            <a:pPr marL="0" indent="0">
              <a:buNone/>
            </a:pPr>
            <a:endParaRPr lang="pl-PL" sz="2000" dirty="0" smtClean="0"/>
          </a:p>
          <a:p>
            <a:pPr marL="0" indent="0">
              <a:buNone/>
            </a:pPr>
            <a:r>
              <a:rPr lang="pl-PL" sz="2000" dirty="0" smtClean="0"/>
              <a:t>Rodzaje </a:t>
            </a:r>
            <a:r>
              <a:rPr lang="pl-PL" sz="2000" dirty="0" smtClean="0"/>
              <a:t>błędów:</a:t>
            </a:r>
          </a:p>
          <a:p>
            <a:pPr marL="578358" indent="-514350">
              <a:buFont typeface="Wingdings 2"/>
              <a:buAutoNum type="arabicPeriod"/>
            </a:pPr>
            <a:r>
              <a:rPr lang="pl-PL" sz="2000" dirty="0" smtClean="0"/>
              <a:t>co do ustawowych znamion</a:t>
            </a:r>
          </a:p>
          <a:p>
            <a:pPr marL="578358" indent="-514350">
              <a:buAutoNum type="arabicPeriod"/>
            </a:pPr>
            <a:r>
              <a:rPr lang="pl-PL" sz="2000" dirty="0" smtClean="0"/>
              <a:t>co do kontratypu</a:t>
            </a:r>
          </a:p>
          <a:p>
            <a:pPr marL="578358" indent="-514350">
              <a:buAutoNum type="arabicPeriod"/>
            </a:pPr>
            <a:r>
              <a:rPr lang="pl-PL" sz="2000" dirty="0"/>
              <a:t>c</a:t>
            </a:r>
            <a:r>
              <a:rPr lang="pl-PL" sz="2000" dirty="0" smtClean="0"/>
              <a:t>o do okoliczności wyłączającej winę</a:t>
            </a:r>
          </a:p>
          <a:p>
            <a:pPr marL="578358" indent="-514350">
              <a:buAutoNum type="arabicPeriod"/>
            </a:pPr>
            <a:r>
              <a:rPr lang="pl-PL" sz="2000" dirty="0"/>
              <a:t>c</a:t>
            </a:r>
            <a:r>
              <a:rPr lang="pl-PL" sz="2000" dirty="0" smtClean="0"/>
              <a:t>o do prawa</a:t>
            </a:r>
          </a:p>
          <a:p>
            <a:endParaRPr lang="pl-PL" sz="2000" dirty="0"/>
          </a:p>
        </p:txBody>
      </p:sp>
    </p:spTree>
    <p:extLst>
      <p:ext uri="{BB962C8B-B14F-4D97-AF65-F5344CB8AC3E}">
        <p14:creationId xmlns:p14="http://schemas.microsoft.com/office/powerpoint/2010/main" val="739343671"/>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Błąd co do ustawowych znamion</a:t>
            </a:r>
            <a:endParaRPr lang="pl-PL" sz="3600" dirty="0"/>
          </a:p>
        </p:txBody>
      </p:sp>
      <p:sp>
        <p:nvSpPr>
          <p:cNvPr id="3" name="Symbol zastępczy zawartości 2"/>
          <p:cNvSpPr>
            <a:spLocks noGrp="1"/>
          </p:cNvSpPr>
          <p:nvPr>
            <p:ph idx="1"/>
          </p:nvPr>
        </p:nvSpPr>
        <p:spPr>
          <a:xfrm>
            <a:off x="467544" y="1340768"/>
            <a:ext cx="8229600" cy="5517232"/>
          </a:xfrm>
        </p:spPr>
        <p:txBody>
          <a:bodyPr>
            <a:noAutofit/>
          </a:bodyPr>
          <a:lstStyle/>
          <a:p>
            <a:pPr marL="0" indent="0">
              <a:buNone/>
            </a:pPr>
            <a:r>
              <a:rPr lang="pl-PL" sz="2400" dirty="0"/>
              <a:t>Art. </a:t>
            </a:r>
            <a:r>
              <a:rPr lang="pl-PL" sz="2400" dirty="0" smtClean="0"/>
              <a:t>28</a:t>
            </a:r>
            <a:r>
              <a:rPr lang="pl-PL" sz="2400" dirty="0"/>
              <a:t> </a:t>
            </a:r>
            <a:r>
              <a:rPr lang="pl-PL" sz="2400" dirty="0" smtClean="0"/>
              <a:t>§</a:t>
            </a:r>
            <a:r>
              <a:rPr lang="pl-PL" sz="2400" dirty="0"/>
              <a:t> </a:t>
            </a:r>
            <a:r>
              <a:rPr lang="pl-PL" sz="2400" dirty="0" smtClean="0"/>
              <a:t>1 k.k. Nie </a:t>
            </a:r>
            <a:r>
              <a:rPr lang="pl-PL" sz="2400" dirty="0" smtClean="0"/>
              <a:t>popełnia przestępstwa, </a:t>
            </a:r>
            <a:r>
              <a:rPr lang="pl-PL" sz="2400" dirty="0"/>
              <a:t>kto pozostaje w </a:t>
            </a:r>
            <a:r>
              <a:rPr lang="pl-PL" sz="2400" dirty="0" smtClean="0"/>
              <a:t>usprawiedliwionym błędzie </a:t>
            </a:r>
            <a:r>
              <a:rPr lang="pl-PL" sz="2400" dirty="0"/>
              <a:t>co do okoliczności stanowiącej </a:t>
            </a:r>
            <a:r>
              <a:rPr lang="pl-PL" sz="2400" dirty="0" smtClean="0"/>
              <a:t>znamię czynu </a:t>
            </a:r>
            <a:r>
              <a:rPr lang="pl-PL" sz="2400" dirty="0" smtClean="0"/>
              <a:t>zabronionego.</a:t>
            </a:r>
          </a:p>
          <a:p>
            <a:pPr marL="0" indent="0">
              <a:buNone/>
            </a:pPr>
            <a:r>
              <a:rPr lang="pl-PL" sz="2400" dirty="0" smtClean="0"/>
              <a:t>Błąd </a:t>
            </a:r>
            <a:r>
              <a:rPr lang="pl-PL" sz="2400" dirty="0" smtClean="0"/>
              <a:t>jest usprawiedliwiony, gdy sprawca nie byłby w stanie </a:t>
            </a:r>
            <a:r>
              <a:rPr lang="pl-PL" sz="2400" dirty="0" smtClean="0"/>
              <a:t>go uniknąć </a:t>
            </a:r>
            <a:r>
              <a:rPr lang="pl-PL" sz="2400" dirty="0" smtClean="0"/>
              <a:t>nawet przy dochowaniu należytej staranności</a:t>
            </a:r>
            <a:r>
              <a:rPr lang="pl-PL" sz="2400" dirty="0" smtClean="0"/>
              <a:t>.</a:t>
            </a:r>
          </a:p>
          <a:p>
            <a:pPr marL="0" indent="0">
              <a:buNone/>
            </a:pPr>
            <a:r>
              <a:rPr lang="pl-PL" sz="2400" dirty="0" smtClean="0"/>
              <a:t>Art. 7 § 1 </a:t>
            </a:r>
            <a:r>
              <a:rPr lang="pl-PL" sz="2400" dirty="0" err="1" smtClean="0"/>
              <a:t>k.w</a:t>
            </a:r>
            <a:r>
              <a:rPr lang="pl-PL" sz="2400" dirty="0" smtClean="0"/>
              <a:t>. Nie popełnia wykroczenia umyślnie, kto pozostaje w błędzie co do okoliczności stanowiącej jego znamię.</a:t>
            </a:r>
          </a:p>
          <a:p>
            <a:pPr marL="0" indent="0">
              <a:buNone/>
            </a:pPr>
            <a:r>
              <a:rPr lang="pl-PL" sz="2400" dirty="0" smtClean="0"/>
              <a:t>B</a:t>
            </a:r>
            <a:r>
              <a:rPr lang="pl-PL" sz="2400" dirty="0" smtClean="0"/>
              <a:t>łąd co do ustawowych znamion polega na tym, że sprawca popełniając czyn opisany w ustawie jako przestępstwo lub wykroczenie myli się chociażby co do jednego z ustawowych jego znamion, co w konsekwencji wyłącza umyślność realizacji ustawowych znamion. Może stanowić podstawę za nieumyślną  jego postać (o ile taka jest przewidziana  przez ustawę (popatrz art. 5 </a:t>
            </a:r>
            <a:r>
              <a:rPr lang="pl-PL" sz="2400" dirty="0" err="1" smtClean="0"/>
              <a:t>k.w</a:t>
            </a:r>
            <a:r>
              <a:rPr lang="pl-PL" sz="2400" dirty="0" smtClean="0"/>
              <a:t>.).</a:t>
            </a:r>
          </a:p>
          <a:p>
            <a:pPr marL="0" indent="0">
              <a:buNone/>
            </a:pPr>
            <a:endParaRPr lang="pl-PL" sz="2400" dirty="0" smtClean="0"/>
          </a:p>
          <a:p>
            <a:pPr marL="64008" indent="0">
              <a:buNone/>
            </a:pPr>
            <a:endParaRPr lang="pl-PL" sz="1800" dirty="0"/>
          </a:p>
        </p:txBody>
      </p:sp>
    </p:spTree>
    <p:extLst>
      <p:ext uri="{BB962C8B-B14F-4D97-AF65-F5344CB8AC3E}">
        <p14:creationId xmlns:p14="http://schemas.microsoft.com/office/powerpoint/2010/main" val="1104819011"/>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6021288"/>
          </a:xfrm>
        </p:spPr>
        <p:txBody>
          <a:bodyPr>
            <a:normAutofit fontScale="92500" lnSpcReduction="20000"/>
          </a:bodyPr>
          <a:lstStyle/>
          <a:p>
            <a:pPr marL="0" indent="0">
              <a:buNone/>
            </a:pPr>
            <a:r>
              <a:rPr lang="pl-PL" dirty="0" smtClean="0"/>
              <a:t>Źródło błędu:</a:t>
            </a:r>
          </a:p>
          <a:p>
            <a:pPr marL="0" indent="0">
              <a:buNone/>
            </a:pPr>
            <a:r>
              <a:rPr lang="pl-PL" dirty="0" smtClean="0"/>
              <a:t>- sprawca nie wie o istnieniu takiej normy</a:t>
            </a:r>
          </a:p>
          <a:p>
            <a:pPr marL="0" indent="0">
              <a:buNone/>
            </a:pPr>
            <a:r>
              <a:rPr lang="pl-PL" dirty="0" smtClean="0"/>
              <a:t>- sprawca wiedząc o istnieniu takiej normy, nie wie, iż obowiązuje ona także jego</a:t>
            </a:r>
          </a:p>
          <a:p>
            <a:pPr marL="0" indent="0">
              <a:buNone/>
            </a:pPr>
            <a:r>
              <a:rPr lang="pl-PL" dirty="0" smtClean="0"/>
              <a:t>- sprawca wie o istnieniu i obowiązywaniu normy, ale nie zna jej treści</a:t>
            </a:r>
          </a:p>
          <a:p>
            <a:pPr marL="0" indent="0">
              <a:buNone/>
            </a:pPr>
            <a:r>
              <a:rPr lang="pl-PL" dirty="0" smtClean="0"/>
              <a:t>- sprawca wie o istnieniu, obowiązywaniu i treści normy, ale nie wie, iż wyznacza ona znamiona czynu zabronionego.</a:t>
            </a:r>
          </a:p>
          <a:p>
            <a:pPr marL="0" indent="0">
              <a:buNone/>
            </a:pPr>
            <a:r>
              <a:rPr lang="pl-PL" dirty="0" smtClean="0"/>
              <a:t>Błąd co do ustawowych znamion musi być istotny  (error in personam oraz error in </a:t>
            </a:r>
            <a:r>
              <a:rPr lang="pl-PL" dirty="0" err="1" smtClean="0"/>
              <a:t>obiecto</a:t>
            </a:r>
            <a:r>
              <a:rPr lang="pl-PL" dirty="0" smtClean="0"/>
              <a:t>), w prawie wykroczeń musi być też popełniony w dobrej wierze. Nie ma tutaj znaczenia czy był usprawiedliwiony. Inaczej niż w kodeksie karnym.</a:t>
            </a:r>
          </a:p>
          <a:p>
            <a:endParaRPr lang="pl-PL" dirty="0"/>
          </a:p>
        </p:txBody>
      </p:sp>
    </p:spTree>
    <p:extLst>
      <p:ext uri="{BB962C8B-B14F-4D97-AF65-F5344CB8AC3E}">
        <p14:creationId xmlns:p14="http://schemas.microsoft.com/office/powerpoint/2010/main" val="2534691354"/>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Błąd co do ustawowych znamion</a:t>
            </a:r>
            <a:endParaRPr lang="pl-PL" sz="3600" dirty="0"/>
          </a:p>
        </p:txBody>
      </p:sp>
      <p:sp>
        <p:nvSpPr>
          <p:cNvPr id="3" name="Symbol zastępczy zawartości 2"/>
          <p:cNvSpPr>
            <a:spLocks noGrp="1"/>
          </p:cNvSpPr>
          <p:nvPr>
            <p:ph idx="1"/>
          </p:nvPr>
        </p:nvSpPr>
        <p:spPr/>
        <p:txBody>
          <a:bodyPr>
            <a:noAutofit/>
          </a:bodyPr>
          <a:lstStyle/>
          <a:p>
            <a:pPr>
              <a:buNone/>
            </a:pPr>
            <a:r>
              <a:rPr lang="pl-PL" sz="1800" b="1" dirty="0" smtClean="0"/>
              <a:t>	</a:t>
            </a:r>
            <a:r>
              <a:rPr lang="pl-PL" sz="2000" dirty="0" smtClean="0"/>
              <a:t>Art</a:t>
            </a:r>
            <a:r>
              <a:rPr lang="pl-PL" sz="2000" dirty="0"/>
              <a:t>. </a:t>
            </a:r>
            <a:r>
              <a:rPr lang="pl-PL" sz="2000" dirty="0" smtClean="0"/>
              <a:t>28</a:t>
            </a:r>
            <a:r>
              <a:rPr lang="pl-PL" sz="2000" dirty="0"/>
              <a:t> § </a:t>
            </a:r>
            <a:r>
              <a:rPr lang="pl-PL" sz="2000" dirty="0" smtClean="0"/>
              <a:t>2 k.k.</a:t>
            </a:r>
            <a:r>
              <a:rPr lang="pl-PL" sz="2000" dirty="0"/>
              <a:t> </a:t>
            </a:r>
            <a:r>
              <a:rPr lang="pl-PL" sz="2000" dirty="0" smtClean="0"/>
              <a:t>Odpowiada na podstawie przepisu przewidującego łagodniejszą odpowiedzialność sprawca, który dopuszcza się czynu w usprawiedliwionym błędnym przekonaniu, że zachodzi okoliczność stanowiąca znamię czynu zabronionego, od której taka łagodniejsza odpowiedzialność zależy.</a:t>
            </a:r>
          </a:p>
          <a:p>
            <a:endParaRPr lang="pl-PL" sz="2000" dirty="0" smtClean="0"/>
          </a:p>
          <a:p>
            <a:pPr>
              <a:buNone/>
            </a:pPr>
            <a:r>
              <a:rPr lang="pl-PL" sz="2000" dirty="0" smtClean="0"/>
              <a:t>	Sprawca w przypadku usprawiedliwionego mylnego wyobrażenia odpowiada jak za dokonanie przestępstwa typu uprzywilejowanego, a w przypadku gdy błąd nie jest usprawiedliwiony sprawca powinien odpowiadać za umyślne przestępstwo typu zasadniczego</a:t>
            </a:r>
            <a:r>
              <a:rPr lang="pl-PL" sz="2000" dirty="0" smtClean="0"/>
              <a:t>.</a:t>
            </a:r>
          </a:p>
          <a:p>
            <a:pPr>
              <a:buNone/>
            </a:pPr>
            <a:r>
              <a:rPr lang="pl-PL" sz="2000" dirty="0"/>
              <a:t> </a:t>
            </a:r>
            <a:endParaRPr lang="pl-PL" sz="2000" dirty="0" smtClean="0"/>
          </a:p>
          <a:p>
            <a:pPr>
              <a:buNone/>
            </a:pPr>
            <a:r>
              <a:rPr lang="pl-PL" sz="2000" dirty="0"/>
              <a:t> </a:t>
            </a:r>
            <a:r>
              <a:rPr lang="pl-PL" sz="2000" dirty="0" smtClean="0"/>
              <a:t>     Kodeks wykroczeń nie przewiduje błędu co do znamienia typu uprzywilejowanego.</a:t>
            </a:r>
            <a:endParaRPr lang="pl-PL" sz="2000" dirty="0" smtClean="0"/>
          </a:p>
          <a:p>
            <a:pPr marL="64008" indent="0">
              <a:buNone/>
            </a:pPr>
            <a:endParaRPr lang="pl-PL" sz="1800" dirty="0"/>
          </a:p>
        </p:txBody>
      </p:sp>
    </p:spTree>
    <p:extLst>
      <p:ext uri="{BB962C8B-B14F-4D97-AF65-F5344CB8AC3E}">
        <p14:creationId xmlns:p14="http://schemas.microsoft.com/office/powerpoint/2010/main" val="110481901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Błąd co do kontratypu i błąd co do okoliczności wyłączającej winę</a:t>
            </a:r>
            <a:endParaRPr lang="pl-PL" sz="2800" dirty="0"/>
          </a:p>
        </p:txBody>
      </p:sp>
      <p:sp>
        <p:nvSpPr>
          <p:cNvPr id="3" name="Symbol zastępczy zawartości 2"/>
          <p:cNvSpPr>
            <a:spLocks noGrp="1"/>
          </p:cNvSpPr>
          <p:nvPr>
            <p:ph idx="1"/>
          </p:nvPr>
        </p:nvSpPr>
        <p:spPr/>
        <p:txBody>
          <a:bodyPr>
            <a:normAutofit lnSpcReduction="10000"/>
          </a:bodyPr>
          <a:lstStyle/>
          <a:p>
            <a:pPr>
              <a:buNone/>
            </a:pPr>
            <a:r>
              <a:rPr lang="pl-PL" sz="2000" b="1" dirty="0" smtClean="0"/>
              <a:t>	</a:t>
            </a:r>
            <a:r>
              <a:rPr lang="pl-PL" sz="2000" dirty="0" smtClean="0"/>
              <a:t>Art</a:t>
            </a:r>
            <a:r>
              <a:rPr lang="pl-PL" sz="2000" dirty="0"/>
              <a:t>. </a:t>
            </a:r>
            <a:r>
              <a:rPr lang="pl-PL" sz="2000" dirty="0" smtClean="0"/>
              <a:t>29 k.k.</a:t>
            </a:r>
            <a:r>
              <a:rPr lang="pl-PL" sz="2000" dirty="0"/>
              <a:t> Nie popełnia przestępstwa, kto dopuszcza się czynu zabronionego w usprawiedliwionym błędnym przekonaniu, że zachodzi okoliczność wyłączająca bezprawność albo winę; jeżeli błąd sprawcy jest nieusprawiedliwiony, sąd może zastosować nadzwyczajne złagodzenie kary</a:t>
            </a:r>
            <a:r>
              <a:rPr lang="pl-PL" sz="2000" dirty="0" smtClean="0"/>
              <a:t>.</a:t>
            </a:r>
          </a:p>
          <a:p>
            <a:pPr marL="64008" indent="0">
              <a:buNone/>
            </a:pPr>
            <a:endParaRPr lang="pl-PL" sz="2000" i="1" dirty="0" smtClean="0"/>
          </a:p>
          <a:p>
            <a:pPr>
              <a:buNone/>
            </a:pPr>
            <a:r>
              <a:rPr lang="pl-PL" sz="2000" dirty="0" smtClean="0"/>
              <a:t>	Nie </a:t>
            </a:r>
            <a:r>
              <a:rPr lang="pl-PL" sz="2000" dirty="0"/>
              <a:t>popełnia przestępstwa </a:t>
            </a:r>
            <a:r>
              <a:rPr lang="pl-PL" sz="2000" dirty="0" smtClean="0"/>
              <a:t>sprawca realizujący </a:t>
            </a:r>
            <a:r>
              <a:rPr lang="pl-PL" sz="2000" dirty="0"/>
              <a:t>znamiona czynu zabronionego w błędnym usprawiedliwionym przekonaniu że zachodzi kontratyp albo okoliczność </a:t>
            </a:r>
            <a:r>
              <a:rPr lang="pl-PL" sz="2000" dirty="0" err="1" smtClean="0"/>
              <a:t>ekskulpacyjna</a:t>
            </a:r>
            <a:r>
              <a:rPr lang="pl-PL" sz="2000" dirty="0" smtClean="0"/>
              <a:t>.</a:t>
            </a:r>
          </a:p>
          <a:p>
            <a:pPr>
              <a:buNone/>
            </a:pPr>
            <a:endParaRPr lang="pl-PL" sz="2000" dirty="0" smtClean="0"/>
          </a:p>
          <a:p>
            <a:pPr>
              <a:buNone/>
            </a:pPr>
            <a:r>
              <a:rPr lang="pl-PL" sz="2000" dirty="0" smtClean="0"/>
              <a:t>      Błąd jest usprawiedliwiony gdy sprawca nie był w stanie go uniknąć nawet przy dochowaniu należytej staranności.</a:t>
            </a:r>
            <a:endParaRPr lang="pl-PL" sz="2000" dirty="0" smtClean="0"/>
          </a:p>
          <a:p>
            <a:pPr>
              <a:buNone/>
            </a:pPr>
            <a:endParaRPr lang="pl-PL" sz="2000" dirty="0"/>
          </a:p>
          <a:p>
            <a:pPr>
              <a:buNone/>
            </a:pPr>
            <a:r>
              <a:rPr lang="pl-PL" sz="2000" dirty="0" smtClean="0"/>
              <a:t>	</a:t>
            </a:r>
            <a:endParaRPr lang="pl-PL" sz="2000" dirty="0"/>
          </a:p>
          <a:p>
            <a:pPr marL="64008" indent="0">
              <a:buNone/>
            </a:pPr>
            <a:endParaRPr lang="pl-PL" sz="2000" i="1"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Stan wyższej konieczności – okoliczność </a:t>
            </a:r>
            <a:r>
              <a:rPr lang="pl-PL" dirty="0" err="1" smtClean="0"/>
              <a:t>ekskulpacyjna</a:t>
            </a:r>
            <a:r>
              <a:rPr lang="pl-PL" dirty="0" smtClean="0"/>
              <a:t> </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t>Art. 26 § 2 k.k./ art. 16 § 1 </a:t>
            </a:r>
            <a:r>
              <a:rPr lang="pl-PL" dirty="0" err="1" smtClean="0"/>
              <a:t>k.w</a:t>
            </a:r>
            <a:r>
              <a:rPr lang="pl-PL" dirty="0" smtClean="0"/>
              <a:t>.  Nie popełnia przestępstwa także ten, kto, ratując dobro chronione prawem w określonych warunkach, poświęca dobro, które nie przedstawia wartości oczywiście wyższej od dobra ratowanego. </a:t>
            </a:r>
          </a:p>
          <a:p>
            <a:pPr marL="0" indent="0">
              <a:buNone/>
            </a:pPr>
            <a:endParaRPr lang="pl-PL" dirty="0" smtClean="0"/>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val="353949720"/>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Błąd co do prawa</a:t>
            </a:r>
            <a:endParaRPr lang="pl-PL" dirty="0"/>
          </a:p>
        </p:txBody>
      </p:sp>
      <p:sp>
        <p:nvSpPr>
          <p:cNvPr id="3" name="Symbol zastępczy zawartości 2"/>
          <p:cNvSpPr>
            <a:spLocks noGrp="1"/>
          </p:cNvSpPr>
          <p:nvPr>
            <p:ph idx="1"/>
          </p:nvPr>
        </p:nvSpPr>
        <p:spPr/>
        <p:txBody>
          <a:bodyPr>
            <a:normAutofit/>
          </a:bodyPr>
          <a:lstStyle/>
          <a:p>
            <a:pPr>
              <a:buNone/>
            </a:pPr>
            <a:r>
              <a:rPr lang="pl-PL" sz="2000" b="1" dirty="0" smtClean="0"/>
              <a:t>	</a:t>
            </a:r>
            <a:r>
              <a:rPr lang="pl-PL" sz="2000" dirty="0" smtClean="0"/>
              <a:t>Art</a:t>
            </a:r>
            <a:r>
              <a:rPr lang="pl-PL" sz="2000" dirty="0"/>
              <a:t>. </a:t>
            </a:r>
            <a:r>
              <a:rPr lang="pl-PL" sz="2000" dirty="0" smtClean="0"/>
              <a:t>30 k.k.</a:t>
            </a:r>
            <a:r>
              <a:rPr lang="pl-PL" sz="2000" dirty="0"/>
              <a:t> Nie popełnia przestępstwa, kto dopuszcza się czynu zabronionego w </a:t>
            </a:r>
            <a:r>
              <a:rPr lang="pl-PL" sz="2000" u="sng" dirty="0"/>
              <a:t>usprawiedliwionej nieświadomości jego bezprawności</a:t>
            </a:r>
            <a:r>
              <a:rPr lang="pl-PL" sz="2000" dirty="0"/>
              <a:t>; jeżeli błąd sprawcy jest nieusprawiedliwiony, sąd może zastosować nadzwyczajne złagodzenie kary</a:t>
            </a:r>
            <a:r>
              <a:rPr lang="pl-PL" sz="2000" dirty="0" smtClean="0"/>
              <a:t>.</a:t>
            </a:r>
          </a:p>
          <a:p>
            <a:pPr>
              <a:buNone/>
            </a:pPr>
            <a:r>
              <a:rPr lang="pl-PL" sz="2000" dirty="0"/>
              <a:t> </a:t>
            </a:r>
            <a:r>
              <a:rPr lang="pl-PL" sz="2000" dirty="0" smtClean="0"/>
              <a:t>    </a:t>
            </a:r>
            <a:r>
              <a:rPr lang="pl-PL" sz="2000" dirty="0" smtClean="0"/>
              <a:t>Sprawca </a:t>
            </a:r>
            <a:r>
              <a:rPr lang="pl-PL" sz="2000" dirty="0"/>
              <a:t>nie ma </a:t>
            </a:r>
            <a:r>
              <a:rPr lang="pl-PL" sz="2000" dirty="0" smtClean="0"/>
              <a:t>świadomości, </a:t>
            </a:r>
            <a:r>
              <a:rPr lang="pl-PL" sz="2000" dirty="0"/>
              <a:t>iż jego zachowanie nie jest zgodne z prawem/określoną </a:t>
            </a:r>
            <a:r>
              <a:rPr lang="pl-PL" sz="2000" dirty="0" smtClean="0"/>
              <a:t>normą. </a:t>
            </a:r>
            <a:endParaRPr lang="pl-PL" sz="2000" dirty="0" smtClean="0"/>
          </a:p>
          <a:p>
            <a:pPr>
              <a:buNone/>
            </a:pPr>
            <a:endParaRPr lang="pl-PL" sz="2000" dirty="0" smtClean="0"/>
          </a:p>
          <a:p>
            <a:pPr>
              <a:buNone/>
            </a:pPr>
            <a:r>
              <a:rPr lang="pl-PL" sz="2000" dirty="0"/>
              <a:t> </a:t>
            </a:r>
            <a:r>
              <a:rPr lang="pl-PL" sz="2000" dirty="0" smtClean="0"/>
              <a:t>    </a:t>
            </a:r>
            <a:r>
              <a:rPr lang="pl-PL" sz="2000" dirty="0" smtClean="0"/>
              <a:t>Błąd jest usprawiedliwiony gdy sprawca nie był w stanie go uniknąć nawet przy dochowaniu należytej staranności.</a:t>
            </a:r>
          </a:p>
          <a:p>
            <a:pPr>
              <a:buNone/>
            </a:pPr>
            <a:endParaRPr lang="pl-PL" sz="2000" dirty="0"/>
          </a:p>
          <a:p>
            <a:endParaRPr lang="pl-PL" sz="2000" dirty="0"/>
          </a:p>
        </p:txBody>
      </p:sp>
    </p:spTree>
    <p:extLst>
      <p:ext uri="{BB962C8B-B14F-4D97-AF65-F5344CB8AC3E}">
        <p14:creationId xmlns:p14="http://schemas.microsoft.com/office/powerpoint/2010/main" val="420747661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smtClean="0"/>
              <a:t>Teorie psychologiczne</a:t>
            </a:r>
            <a:endParaRPr lang="pl-PL" sz="4000"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lgn="just">
              <a:buNone/>
            </a:pPr>
            <a:r>
              <a:rPr lang="pl-PL" sz="2800" smtClean="0"/>
              <a:t>Teorie psychologiczne łączy podstawowe założenie, iż </a:t>
            </a:r>
            <a:r>
              <a:rPr lang="pl-PL" sz="2800" b="1" smtClean="0"/>
              <a:t>wina sprowadza się do związku psychicznego sprawcy z czynem</a:t>
            </a:r>
            <a:r>
              <a:rPr lang="pl-PL" sz="2800" smtClean="0"/>
              <a:t>, nazywanego również węzłem psychicznym. Kładą one akcent na element psychiczny i w tym elemencie psychicznym, który wiąże sprawcę podmiotowo z jego czynem (skutkiem), widzą samą istotę winy. </a:t>
            </a:r>
            <a:endParaRPr lang="pl-PL" sz="28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32656"/>
            <a:ext cx="8229600" cy="5793507"/>
          </a:xfrm>
        </p:spPr>
        <p:txBody>
          <a:bodyPr>
            <a:normAutofit fontScale="70000" lnSpcReduction="20000"/>
          </a:bodyPr>
          <a:lstStyle/>
          <a:p>
            <a:pPr marL="0" indent="0">
              <a:buNone/>
            </a:pPr>
            <a:r>
              <a:rPr lang="pl-PL" sz="2800" dirty="0" smtClean="0"/>
              <a:t>Kodeks wykroczeń węziej ujmuje instytucję błędu co do prawa. Ogranicza ją tylko do karalności zgodnie z art</a:t>
            </a:r>
            <a:r>
              <a:rPr lang="pl-PL" sz="2800" dirty="0"/>
              <a:t>. </a:t>
            </a:r>
            <a:r>
              <a:rPr lang="pl-PL" sz="2800" dirty="0" smtClean="0"/>
              <a:t>7 § 1 </a:t>
            </a:r>
            <a:r>
              <a:rPr lang="pl-PL" sz="2800" dirty="0" err="1" smtClean="0"/>
              <a:t>k.w</a:t>
            </a:r>
            <a:r>
              <a:rPr lang="pl-PL" sz="2800" b="1" i="1" dirty="0" smtClean="0"/>
              <a:t>.</a:t>
            </a:r>
            <a:r>
              <a:rPr lang="pl-PL" sz="2800" i="1" dirty="0"/>
              <a:t> Nie popełnia </a:t>
            </a:r>
            <a:r>
              <a:rPr lang="pl-PL" sz="2800" i="1" dirty="0" smtClean="0"/>
              <a:t>wykroczenia, </a:t>
            </a:r>
            <a:r>
              <a:rPr lang="pl-PL" sz="2800" i="1" dirty="0"/>
              <a:t>kto dopuszcza się czynu zabronionego w </a:t>
            </a:r>
            <a:r>
              <a:rPr lang="pl-PL" sz="2800" i="1" dirty="0" smtClean="0"/>
              <a:t>usprawiedliwionej </a:t>
            </a:r>
            <a:r>
              <a:rPr lang="pl-PL" sz="2800" i="1" u="sng" dirty="0" smtClean="0"/>
              <a:t>nieświadomości tego, że jego czyn jest zagrożony </a:t>
            </a:r>
            <a:r>
              <a:rPr lang="pl-PL" sz="2800" i="1" u="sng" dirty="0" smtClean="0"/>
              <a:t>karą</a:t>
            </a:r>
            <a:r>
              <a:rPr lang="pl-PL" sz="2800" i="1" dirty="0" smtClean="0"/>
              <a:t>. </a:t>
            </a:r>
            <a:endParaRPr lang="pl-PL" sz="2800" i="1" dirty="0" smtClean="0"/>
          </a:p>
          <a:p>
            <a:pPr marL="64008" indent="0">
              <a:buNone/>
            </a:pPr>
            <a:endParaRPr lang="pl-PL" sz="2800" dirty="0"/>
          </a:p>
          <a:p>
            <a:pPr marL="0" indent="0">
              <a:buNone/>
            </a:pPr>
            <a:r>
              <a:rPr lang="pl-PL" sz="2800" dirty="0"/>
              <a:t>Sprawca nie ma </a:t>
            </a:r>
            <a:r>
              <a:rPr lang="pl-PL" sz="2800" dirty="0" smtClean="0"/>
              <a:t>świadomości, </a:t>
            </a:r>
            <a:r>
              <a:rPr lang="pl-PL" sz="2800" dirty="0"/>
              <a:t>iż jego zachowanie </a:t>
            </a:r>
            <a:r>
              <a:rPr lang="pl-PL" sz="2800" dirty="0" smtClean="0"/>
              <a:t> </a:t>
            </a:r>
            <a:r>
              <a:rPr lang="pl-PL" sz="2800" dirty="0"/>
              <a:t>jest </a:t>
            </a:r>
            <a:r>
              <a:rPr lang="pl-PL" sz="2800" dirty="0" smtClean="0"/>
              <a:t>zabronione przez normę prawa wykroczeń (poza zakresem zainteresowania pozostaje </a:t>
            </a:r>
            <a:r>
              <a:rPr lang="pl-PL" sz="2800" i="1" dirty="0" err="1" smtClean="0"/>
              <a:t>delictum</a:t>
            </a:r>
            <a:r>
              <a:rPr lang="pl-PL" sz="2800" dirty="0" smtClean="0"/>
              <a:t> </a:t>
            </a:r>
            <a:r>
              <a:rPr lang="pl-PL" sz="2800" i="1" dirty="0" err="1" smtClean="0"/>
              <a:t>putativum</a:t>
            </a:r>
            <a:r>
              <a:rPr lang="pl-PL" sz="2800" dirty="0" smtClean="0"/>
              <a:t>). Istotą </a:t>
            </a:r>
            <a:r>
              <a:rPr lang="pl-PL" sz="2800" dirty="0" smtClean="0"/>
              <a:t>tego błędu jest więc to, że sprawca wie co czyni, lecz nie zna jedynie oceny prawnej tego co czyni. Odwrotnie jest przy wtórnej nieświadomości, kiedy to sprawca na skutek błędu co do ustawowych znamion nie uświadamia sobie, że w konkretnym przypadku realizuje te znamiona, a w konsekwencji nie jest również świadom tego, że całe jego zachowanie  jest bezprawne karnie. </a:t>
            </a:r>
            <a:r>
              <a:rPr lang="pl-PL" sz="2800" dirty="0" smtClean="0"/>
              <a:t>Nieświadomość </a:t>
            </a:r>
            <a:r>
              <a:rPr lang="pl-PL" sz="2800" dirty="0" smtClean="0"/>
              <a:t>bezprawności musi być oczywiście usprawiedliwiona, aby wyłączyć winę. Do kryteriów branych pod uwagę przy ocenie, czy błąd sprawcy był usprawiedliwiony należą:</a:t>
            </a:r>
          </a:p>
          <a:p>
            <a:pPr marL="0" indent="0">
              <a:buNone/>
            </a:pPr>
            <a:r>
              <a:rPr lang="pl-PL" sz="2800" dirty="0" smtClean="0"/>
              <a:t> - kryterium obiektywne,  polegające na ustaleniu czy sprawca był zobowiązany do posiadania informacji o obowiązującym stanie prawnym,</a:t>
            </a:r>
          </a:p>
          <a:p>
            <a:pPr marL="0" indent="0">
              <a:buNone/>
            </a:pPr>
            <a:r>
              <a:rPr lang="pl-PL" sz="2800" dirty="0" smtClean="0"/>
              <a:t>-  kryterium subiektywne,  sprowadzające się do ustalenia, czy sprawca miał możliwość uniknięcia błędu w postaci nieświadomości  bezprawności karnej.</a:t>
            </a:r>
            <a:endParaRPr lang="pl-PL" sz="2800" dirty="0"/>
          </a:p>
          <a:p>
            <a:pPr marL="0" indent="0">
              <a:buNone/>
            </a:pPr>
            <a:r>
              <a:rPr lang="pl-PL" sz="2000" dirty="0" smtClean="0"/>
              <a:t> </a:t>
            </a:r>
          </a:p>
          <a:p>
            <a:pPr marL="0" indent="0">
              <a:buNone/>
            </a:pPr>
            <a:endParaRPr lang="pl-PL" sz="2000" dirty="0"/>
          </a:p>
        </p:txBody>
      </p:sp>
    </p:spTree>
    <p:extLst>
      <p:ext uri="{BB962C8B-B14F-4D97-AF65-F5344CB8AC3E}">
        <p14:creationId xmlns:p14="http://schemas.microsoft.com/office/powerpoint/2010/main" val="1135846379"/>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4. stan wyższej konieczności wyłączający winę </a:t>
            </a:r>
            <a:endParaRPr lang="pl-PL" sz="3200" dirty="0"/>
          </a:p>
        </p:txBody>
      </p:sp>
      <p:sp>
        <p:nvSpPr>
          <p:cNvPr id="3" name="Symbol zastępczy zawartości 2"/>
          <p:cNvSpPr>
            <a:spLocks noGrp="1"/>
          </p:cNvSpPr>
          <p:nvPr>
            <p:ph idx="1"/>
          </p:nvPr>
        </p:nvSpPr>
        <p:spPr>
          <a:xfrm>
            <a:off x="457200" y="1600200"/>
            <a:ext cx="8229600" cy="5141168"/>
          </a:xfrm>
        </p:spPr>
        <p:txBody>
          <a:bodyPr>
            <a:normAutofit fontScale="25000" lnSpcReduction="20000"/>
          </a:bodyPr>
          <a:lstStyle/>
          <a:p>
            <a:pPr marL="0" indent="0">
              <a:buNone/>
            </a:pPr>
            <a:r>
              <a:rPr lang="pl-PL" sz="11200" dirty="0" smtClean="0"/>
              <a:t>Art. 26 § 2 k.k./ art</a:t>
            </a:r>
            <a:r>
              <a:rPr lang="pl-PL" sz="11200" dirty="0" smtClean="0"/>
              <a:t>. 16 § 1 </a:t>
            </a:r>
            <a:r>
              <a:rPr lang="pl-PL" sz="11200" dirty="0" err="1" smtClean="0"/>
              <a:t>k.w</a:t>
            </a:r>
            <a:r>
              <a:rPr lang="pl-PL" sz="11200" dirty="0" smtClean="0"/>
              <a:t>.  Nie popełnia </a:t>
            </a:r>
            <a:r>
              <a:rPr lang="pl-PL" sz="11200" dirty="0" smtClean="0"/>
              <a:t>wykroczenia</a:t>
            </a:r>
            <a:r>
              <a:rPr lang="pl-PL" sz="11200" dirty="0" smtClean="0"/>
              <a:t>, kto działa w celu uchylenia bezpośredniego niebezpieczeństwa grożącego jakiemukolwiek dobru chronionemu prawem, jeżeli niebezpieczeństwa nie można inaczej uniknąć, a dobro poświęcone </a:t>
            </a:r>
            <a:r>
              <a:rPr lang="pl-PL" sz="11200" b="1" dirty="0" smtClean="0"/>
              <a:t>nie przedstawia wartości oczywiście wyższej </a:t>
            </a:r>
            <a:r>
              <a:rPr lang="pl-PL" sz="11200" dirty="0" smtClean="0"/>
              <a:t>od dobra ratowanego. </a:t>
            </a:r>
          </a:p>
          <a:p>
            <a:pPr marL="0" indent="0">
              <a:buNone/>
            </a:pPr>
            <a:r>
              <a:rPr lang="pl-PL" sz="11200" dirty="0" smtClean="0"/>
              <a:t>W rachubę wchodzą przy stanie wyższej konieczności </a:t>
            </a:r>
            <a:r>
              <a:rPr lang="pl-PL" sz="11200" dirty="0" err="1" smtClean="0"/>
              <a:t>eskulpującej</a:t>
            </a:r>
            <a:r>
              <a:rPr lang="pl-PL" sz="11200" dirty="0" smtClean="0"/>
              <a:t> tylko dwie relacje odnośnie do proporcji dóbr pozostających w kolizji:</a:t>
            </a:r>
          </a:p>
          <a:p>
            <a:pPr>
              <a:buFontTx/>
              <a:buChar char="-"/>
            </a:pPr>
            <a:r>
              <a:rPr lang="pl-PL" sz="11200" dirty="0"/>
              <a:t>d</a:t>
            </a:r>
            <a:r>
              <a:rPr lang="pl-PL" sz="11200" dirty="0" smtClean="0"/>
              <a:t>obro poświęcane jest równej wartości względem dobra ratowanego,</a:t>
            </a:r>
          </a:p>
          <a:p>
            <a:pPr>
              <a:buFontTx/>
              <a:buChar char="-"/>
            </a:pPr>
            <a:r>
              <a:rPr lang="pl-PL" sz="11200" dirty="0"/>
              <a:t>d</a:t>
            </a:r>
            <a:r>
              <a:rPr lang="pl-PL" sz="11200" dirty="0" smtClean="0"/>
              <a:t>obro poświęcane jest  wartości wyższej lecz nie oczywiście wyższej od ratowanego.</a:t>
            </a:r>
          </a:p>
          <a:p>
            <a:pPr marL="0" indent="0">
              <a:buNone/>
            </a:pPr>
            <a:r>
              <a:rPr lang="pl-PL" sz="8600" dirty="0" smtClean="0"/>
              <a:t> </a:t>
            </a:r>
          </a:p>
          <a:p>
            <a:pPr marL="0" indent="0">
              <a:buNone/>
            </a:pPr>
            <a:endParaRPr lang="pl-PL" sz="5900" dirty="0" smtClean="0"/>
          </a:p>
          <a:p>
            <a:pPr marL="0" indent="0">
              <a:buNone/>
            </a:pPr>
            <a:r>
              <a:rPr lang="pl-PL" dirty="0" smtClean="0"/>
              <a:t> </a:t>
            </a:r>
            <a:endParaRPr lang="pl-PL" dirty="0"/>
          </a:p>
        </p:txBody>
      </p:sp>
    </p:spTree>
    <p:extLst>
      <p:ext uri="{BB962C8B-B14F-4D97-AF65-F5344CB8AC3E}">
        <p14:creationId xmlns:p14="http://schemas.microsoft.com/office/powerpoint/2010/main" val="273722326"/>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404664"/>
            <a:ext cx="8229600" cy="6021288"/>
          </a:xfrm>
        </p:spPr>
        <p:txBody>
          <a:bodyPr>
            <a:normAutofit fontScale="92500" lnSpcReduction="20000"/>
          </a:bodyPr>
          <a:lstStyle/>
          <a:p>
            <a:pPr marL="0" indent="0">
              <a:buNone/>
            </a:pPr>
            <a:r>
              <a:rPr lang="pl-PL" dirty="0" smtClean="0"/>
              <a:t>Zagrożenie dobra ratowanego musi być bezpośrednie i rzeczywiste, a jego uchylenie poprzez poświęcenie innego dobra – bezalternatywne. Poświęcenie określonego dobra musi być zatem jedynym sposobem na odwrócenie niebezpieczeństwa. Gdyby istniała możliwość uniknięcia niebezpieczeństwa w inny sposób, to powyższe działanie stanowiło by przekroczenie stanu wyższej konieczności (zasada subsydiarności). Zasada proporcjonalności mówi z kolei o tym, że  dobro poświęcone nie powinno przedstawiać wartości oczywiście większej niż dobro ratowane</a:t>
            </a:r>
            <a:r>
              <a:rPr lang="pl-PL" dirty="0" smtClean="0"/>
              <a:t>. Na stan uchylający winę nie mogą powoływać się osoby, które mają szczególny obowiązek ochrony dobra.</a:t>
            </a:r>
          </a:p>
          <a:p>
            <a:pPr marL="0" indent="0">
              <a:buNone/>
            </a:pPr>
            <a:endParaRPr lang="pl-PL" dirty="0" smtClean="0"/>
          </a:p>
          <a:p>
            <a:pPr marL="0" indent="0">
              <a:buNone/>
            </a:pPr>
            <a:endParaRPr lang="pl-PL" dirty="0" smtClean="0"/>
          </a:p>
          <a:p>
            <a:endParaRPr lang="pl-PL" dirty="0"/>
          </a:p>
        </p:txBody>
      </p:sp>
    </p:spTree>
    <p:extLst>
      <p:ext uri="{BB962C8B-B14F-4D97-AF65-F5344CB8AC3E}">
        <p14:creationId xmlns:p14="http://schemas.microsoft.com/office/powerpoint/2010/main" val="410959024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smtClean="0"/>
              <a:t>Teorie psychologiczne</a:t>
            </a:r>
            <a:endParaRPr lang="pl-PL" sz="4000"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lgn="just"/>
            <a:r>
              <a:rPr lang="pl-PL" sz="2800" smtClean="0"/>
              <a:t> </a:t>
            </a:r>
            <a:r>
              <a:rPr lang="pl-PL" sz="2100" b="1" smtClean="0"/>
              <a:t>teoria woli </a:t>
            </a:r>
            <a:r>
              <a:rPr lang="pl-PL" sz="2100" smtClean="0"/>
              <a:t>– związek między sprawcą a czynem (przestępnym skutkiem) polega na tym, że sprawca chce popełnienia czynu (skutku), a zatem obejmuje go swoją wolą</a:t>
            </a:r>
            <a:r>
              <a:rPr lang="pl-PL" sz="2100" i="1" smtClean="0"/>
              <a:t>. Skutek, za który sprawca miałby odpowiadać, może być objęty wolą w postaci chcenia albo godzenia się na jego wystąpienie. W ten sposób powstał zamiar ewentualny, u którego podstaw legło założenie, iż godzenie się jest przejawem woli sprawcy. </a:t>
            </a:r>
            <a:endParaRPr lang="pl-PL" sz="2100" smtClean="0"/>
          </a:p>
          <a:p>
            <a:pPr marL="64008" indent="0" algn="just"/>
            <a:r>
              <a:rPr lang="pl-PL" sz="2100" smtClean="0"/>
              <a:t> </a:t>
            </a:r>
            <a:r>
              <a:rPr lang="pl-PL" sz="2100" b="1" smtClean="0"/>
              <a:t>teoria wyobrażenia </a:t>
            </a:r>
            <a:r>
              <a:rPr lang="pl-PL" sz="2100" smtClean="0"/>
              <a:t>– przyjmuje, że </a:t>
            </a:r>
            <a:r>
              <a:rPr lang="pl-PL" sz="2000" smtClean="0"/>
              <a:t>więź psychiczna ma charakter intelektualny. O jej istnieniu nie decyduje wyłącznie zamiar popełnienia czynu zabronionego, ale sama już świadomość, że może dojść do jego popełnienia. </a:t>
            </a:r>
            <a:endParaRPr lang="pl-PL" sz="20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smtClean="0"/>
              <a:t>Teorie normatywne</a:t>
            </a:r>
            <a:endParaRPr lang="pl-PL" sz="4000"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lgn="just">
              <a:buNone/>
            </a:pPr>
            <a:r>
              <a:rPr lang="pl-PL" sz="2000" dirty="0" smtClean="0"/>
              <a:t>W normatywnych teoriach winy podkreśla się </a:t>
            </a:r>
            <a:r>
              <a:rPr lang="pl-PL" sz="2000" b="1" dirty="0" smtClean="0"/>
              <a:t>wymagalność zgodnego z prawem zachowania</a:t>
            </a:r>
            <a:r>
              <a:rPr lang="pl-PL" sz="2000" dirty="0" smtClean="0"/>
              <a:t>, która ma miejsce wówczas, gdy sprawca – ze względu na jego osobiste właściwości oraz sytuację, w jakiej się znalazł – może sprostać normie, a także stanowiąca w istocie jej konsekwencję </a:t>
            </a:r>
            <a:r>
              <a:rPr lang="pl-PL" sz="2000" b="1" dirty="0" err="1" smtClean="0"/>
              <a:t>zarzucalność</a:t>
            </a:r>
            <a:r>
              <a:rPr lang="pl-PL" sz="2000" dirty="0" smtClean="0"/>
              <a:t>, która jest negatywną oceną zachowania sprawcy, wyrażającą się w postawieniu mu zarzutu, że zachował się nie tak, jak należało, mimo że mógł zachować się inaczej. </a:t>
            </a:r>
            <a:endParaRPr lang="pl-PL" sz="20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smtClean="0"/>
              <a:t>Teorie normatywne</a:t>
            </a:r>
            <a:endParaRPr lang="pl-PL" sz="4000" dirty="0"/>
          </a:p>
        </p:txBody>
      </p:sp>
      <p:sp>
        <p:nvSpPr>
          <p:cNvPr id="3" name="Symbol zastępczy zawartości 2"/>
          <p:cNvSpPr>
            <a:spLocks noGrp="1"/>
          </p:cNvSpPr>
          <p:nvPr>
            <p:ph idx="1"/>
          </p:nvPr>
        </p:nvSpPr>
        <p:spPr>
          <a:xfrm>
            <a:off x="457200" y="1556792"/>
            <a:ext cx="8229600" cy="5112568"/>
          </a:xfrm>
        </p:spPr>
        <p:txBody>
          <a:bodyPr>
            <a:normAutofit/>
          </a:bodyPr>
          <a:lstStyle/>
          <a:p>
            <a:pPr algn="just"/>
            <a:r>
              <a:rPr lang="pl-PL" sz="2400" b="1" dirty="0" smtClean="0"/>
              <a:t>kompleksowa teoria normatywna </a:t>
            </a:r>
            <a:r>
              <a:rPr lang="pl-PL" sz="2400" dirty="0" smtClean="0"/>
              <a:t>– uwzględnia elementy teorii psychologicznych (przeżycia psychiczne jako współdecydujące o istocie winy), wzbogacone o element normatywny (</a:t>
            </a:r>
            <a:r>
              <a:rPr lang="pl-PL" sz="2400" dirty="0" err="1" smtClean="0"/>
              <a:t>zarzucalność</a:t>
            </a:r>
            <a:r>
              <a:rPr lang="pl-PL" sz="2400" dirty="0" smtClean="0"/>
              <a:t>). Zarzuty: przemieszanie różnych kategorii, przedmiotu oceny (przeżycia psychiczne) oraz oceny przedmiotu (</a:t>
            </a:r>
            <a:r>
              <a:rPr lang="pl-PL" sz="2400" dirty="0" err="1" smtClean="0"/>
              <a:t>zarzucalność</a:t>
            </a:r>
            <a:r>
              <a:rPr lang="pl-PL" sz="2400" dirty="0" smtClean="0"/>
              <a:t> owych przeżyć). </a:t>
            </a:r>
          </a:p>
          <a:p>
            <a:pPr algn="just"/>
            <a:r>
              <a:rPr lang="pl-PL" sz="2400" b="1" dirty="0" smtClean="0"/>
              <a:t>czysta teoria normatywna </a:t>
            </a:r>
            <a:r>
              <a:rPr lang="pl-PL" sz="2400" dirty="0" smtClean="0"/>
              <a:t>- istota winy sprowadza się do samej tylko </a:t>
            </a:r>
            <a:r>
              <a:rPr lang="pl-PL" sz="2400" dirty="0" err="1" smtClean="0"/>
              <a:t>zarzucalności</a:t>
            </a:r>
            <a:r>
              <a:rPr lang="pl-PL" sz="2400" dirty="0" smtClean="0"/>
              <a:t>, stanowiąc wyłącznie wartościujący osąd zachowania sprawcy. </a:t>
            </a:r>
            <a:endParaRPr lang="pl-PL" sz="24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smtClean="0"/>
              <a:t>Definicja winy</a:t>
            </a:r>
            <a:endParaRPr lang="pl-PL" sz="4000" dirty="0"/>
          </a:p>
        </p:txBody>
      </p:sp>
      <p:sp>
        <p:nvSpPr>
          <p:cNvPr id="3" name="Symbol zastępczy zawartości 2"/>
          <p:cNvSpPr>
            <a:spLocks noGrp="1"/>
          </p:cNvSpPr>
          <p:nvPr>
            <p:ph idx="1"/>
          </p:nvPr>
        </p:nvSpPr>
        <p:spPr>
          <a:xfrm>
            <a:off x="457200" y="1556792"/>
            <a:ext cx="8229600" cy="5112568"/>
          </a:xfrm>
        </p:spPr>
        <p:txBody>
          <a:bodyPr>
            <a:normAutofit fontScale="92500" lnSpcReduction="20000"/>
          </a:bodyPr>
          <a:lstStyle/>
          <a:p>
            <a:pPr marL="0" indent="0" algn="just">
              <a:buNone/>
            </a:pPr>
            <a:r>
              <a:rPr lang="pl-PL" sz="2400" dirty="0" smtClean="0"/>
              <a:t>Winą w prawie </a:t>
            </a:r>
            <a:r>
              <a:rPr lang="pl-PL" sz="2400" dirty="0" smtClean="0"/>
              <a:t>karnym, zgodnie z kompleksową teorią winy </a:t>
            </a:r>
            <a:r>
              <a:rPr lang="pl-PL" sz="2400" dirty="0" smtClean="0"/>
              <a:t>jest </a:t>
            </a:r>
            <a:r>
              <a:rPr lang="pl-PL" sz="2400" dirty="0" err="1" smtClean="0"/>
              <a:t>zarzucalny</a:t>
            </a:r>
            <a:r>
              <a:rPr lang="pl-PL" sz="2400" dirty="0" smtClean="0"/>
              <a:t> z punktu widzenia wymogów tego prawa stosunek sprawcy do realizowanego stanu, który jest objęty znamionami popełnionego przez niego czynu zabronionego. Stosunek ten może się wyrażać w zamiarze popełnienia czynu zabronionego albo w lekceważeniu przez sprawcę obowiązku </a:t>
            </a:r>
            <a:r>
              <a:rPr lang="pl-PL" sz="2400" dirty="0" smtClean="0"/>
              <a:t>ostrożności. Rozróżniamy </a:t>
            </a:r>
            <a:r>
              <a:rPr lang="pl-PL" sz="2400" dirty="0" smtClean="0"/>
              <a:t>umyślne i nieumyślne formy winy</a:t>
            </a:r>
            <a:r>
              <a:rPr lang="pl-PL" sz="2400" dirty="0" smtClean="0"/>
              <a:t>.</a:t>
            </a:r>
          </a:p>
          <a:p>
            <a:pPr marL="0" indent="0" algn="just">
              <a:buNone/>
            </a:pPr>
            <a:r>
              <a:rPr lang="pl-PL" sz="2400" dirty="0" smtClean="0"/>
              <a:t>Niektórzy autorzy nawiązując do czystej teorii normatywnej twierdzą jednak, że winą jest wyprany z elementów psychicznych zarzut, jaki stawiamy sprawcy czynu zabronionego z tego powodu, że postąpił wbrew normie prawnokarnej w sytuacji, w której mógł się zachować zgodnie z tą ostatnią. Do przesłanek jej przypisania zaliczamy:</a:t>
            </a:r>
          </a:p>
          <a:p>
            <a:pPr marL="0" indent="0" algn="just">
              <a:buNone/>
            </a:pPr>
            <a:r>
              <a:rPr lang="pl-PL" sz="2400" dirty="0" smtClean="0"/>
              <a:t>-podmiotową zdolność do zawinienia (dojrzałość oraz poczytalność),</a:t>
            </a:r>
          </a:p>
          <a:p>
            <a:pPr marL="0" indent="0" algn="just">
              <a:buNone/>
            </a:pPr>
            <a:r>
              <a:rPr lang="pl-PL" sz="2400" dirty="0" smtClean="0"/>
              <a:t>-świadomość bezprawności (karnej),</a:t>
            </a:r>
          </a:p>
          <a:p>
            <a:pPr marL="0" indent="0" algn="just">
              <a:buNone/>
            </a:pPr>
            <a:r>
              <a:rPr lang="pl-PL" sz="2400" dirty="0" smtClean="0"/>
              <a:t>-wymagalność zachowania zgodnego z prawem nie wyłączoną z innej przyczyny niż tzw. anormalna sytuacja motywacyjna.</a:t>
            </a:r>
          </a:p>
          <a:p>
            <a:pPr marL="0" indent="0">
              <a:buNone/>
            </a:pPr>
            <a:endParaRPr lang="pl-PL" sz="24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Przestępstwo/wykroczenie umyślne</a:t>
            </a:r>
            <a:endParaRPr lang="pl-PL" dirty="0"/>
          </a:p>
        </p:txBody>
      </p:sp>
      <p:sp>
        <p:nvSpPr>
          <p:cNvPr id="3" name="Symbol zastępczy zawartości 2"/>
          <p:cNvSpPr>
            <a:spLocks noGrp="1"/>
          </p:cNvSpPr>
          <p:nvPr>
            <p:ph idx="1"/>
          </p:nvPr>
        </p:nvSpPr>
        <p:spPr>
          <a:xfrm>
            <a:off x="457200" y="1556792"/>
            <a:ext cx="8229600" cy="5112568"/>
          </a:xfrm>
        </p:spPr>
        <p:txBody>
          <a:bodyPr>
            <a:normAutofit fontScale="55000" lnSpcReduction="20000"/>
          </a:bodyPr>
          <a:lstStyle/>
          <a:p>
            <a:pPr marL="0" indent="0">
              <a:buNone/>
            </a:pPr>
            <a:r>
              <a:rPr lang="pl-PL" sz="3600" dirty="0"/>
              <a:t>Art. </a:t>
            </a:r>
            <a:r>
              <a:rPr lang="pl-PL" sz="3600" dirty="0" smtClean="0"/>
              <a:t>9</a:t>
            </a:r>
            <a:r>
              <a:rPr lang="pl-PL" sz="3600" dirty="0"/>
              <a:t> </a:t>
            </a:r>
            <a:r>
              <a:rPr lang="pl-PL" sz="3600" dirty="0" smtClean="0"/>
              <a:t>§</a:t>
            </a:r>
            <a:r>
              <a:rPr lang="pl-PL" sz="3600" dirty="0"/>
              <a:t> </a:t>
            </a:r>
            <a:r>
              <a:rPr lang="pl-PL" sz="3600" dirty="0" smtClean="0"/>
              <a:t>1 k.k. oraz 6 § 1 </a:t>
            </a:r>
            <a:r>
              <a:rPr lang="pl-PL" sz="3600" dirty="0" err="1" smtClean="0"/>
              <a:t>k.w</a:t>
            </a:r>
            <a:r>
              <a:rPr lang="pl-PL" sz="3600" dirty="0" smtClean="0"/>
              <a:t>. </a:t>
            </a:r>
            <a:r>
              <a:rPr lang="pl-PL" sz="3600" i="1" dirty="0"/>
              <a:t> Czyn zabroniony popełniony jest umyślnie, jeżeli sprawca </a:t>
            </a:r>
            <a:r>
              <a:rPr lang="pl-PL" sz="3600" i="1" dirty="0">
                <a:solidFill>
                  <a:srgbClr val="C00000"/>
                </a:solidFill>
              </a:rPr>
              <a:t>ma zamiar </a:t>
            </a:r>
            <a:r>
              <a:rPr lang="pl-PL" sz="3600" i="1" dirty="0"/>
              <a:t>jego popełnienia, </a:t>
            </a:r>
            <a:r>
              <a:rPr lang="pl-PL" sz="3600" i="1" dirty="0" smtClean="0"/>
              <a:t>tj. </a:t>
            </a:r>
            <a:r>
              <a:rPr lang="pl-PL" sz="3600" i="1" dirty="0"/>
              <a:t>chce go popełnić albo przewidując możliwość jego popełnienia, na to się godzi</a:t>
            </a:r>
            <a:r>
              <a:rPr lang="pl-PL" sz="3600" i="1" dirty="0" smtClean="0"/>
              <a:t>.</a:t>
            </a:r>
          </a:p>
          <a:p>
            <a:pPr marL="64008" indent="0">
              <a:buNone/>
            </a:pPr>
            <a:endParaRPr lang="pl-PL" dirty="0"/>
          </a:p>
          <a:p>
            <a:pPr marL="64008" indent="0">
              <a:buNone/>
            </a:pPr>
            <a:r>
              <a:rPr lang="pl-PL" dirty="0"/>
              <a:t>Umyślność można podzielić na dwie postacie</a:t>
            </a:r>
            <a:r>
              <a:rPr lang="pl-PL" dirty="0" smtClean="0"/>
              <a:t>:</a:t>
            </a:r>
          </a:p>
          <a:p>
            <a:pPr marL="64008" indent="0">
              <a:buNone/>
            </a:pPr>
            <a:endParaRPr lang="pl-PL" dirty="0"/>
          </a:p>
          <a:p>
            <a:pPr lvl="0"/>
            <a:r>
              <a:rPr lang="pl-PL" sz="4400" b="1" dirty="0"/>
              <a:t>zamiar bezpośredni </a:t>
            </a:r>
            <a:r>
              <a:rPr lang="pl-PL" sz="4400" b="1" dirty="0" smtClean="0"/>
              <a:t>(</a:t>
            </a:r>
            <a:r>
              <a:rPr lang="pl-PL" sz="4400" b="1" dirty="0" err="1" smtClean="0"/>
              <a:t>dolus</a:t>
            </a:r>
            <a:r>
              <a:rPr lang="pl-PL" sz="4400" b="1" dirty="0" smtClean="0"/>
              <a:t> </a:t>
            </a:r>
            <a:r>
              <a:rPr lang="pl-PL" sz="4400" b="1" dirty="0" err="1" smtClean="0"/>
              <a:t>directus</a:t>
            </a:r>
            <a:r>
              <a:rPr lang="pl-PL" sz="4400" b="1" dirty="0"/>
              <a:t>)– </a:t>
            </a:r>
            <a:r>
              <a:rPr lang="pl-PL" dirty="0"/>
              <a:t>gdy sprawca chce popełnić czyn, tj. ma wolę jego popełnienia i świadomość skutku swojego zachowania i dąży do ich wystąpienia. Zamiar bezpośredni stanowi wyższą formę umyślności, a zatem przemawia za wyższą </a:t>
            </a:r>
            <a:r>
              <a:rPr lang="pl-PL" dirty="0" smtClean="0"/>
              <a:t>karą</a:t>
            </a:r>
          </a:p>
          <a:p>
            <a:pPr marL="64008" lvl="0" indent="0">
              <a:buNone/>
            </a:pPr>
            <a:endParaRPr lang="pl-PL" dirty="0"/>
          </a:p>
          <a:p>
            <a:pPr lvl="0"/>
            <a:r>
              <a:rPr lang="pl-PL" sz="4400" b="1" dirty="0"/>
              <a:t>zamiar ewentualny (dolus </a:t>
            </a:r>
            <a:r>
              <a:rPr lang="pl-PL" sz="4400" b="1" dirty="0" err="1"/>
              <a:t>eventualis</a:t>
            </a:r>
            <a:r>
              <a:rPr lang="pl-PL" sz="4400" b="1" dirty="0"/>
              <a:t>) </a:t>
            </a:r>
            <a:r>
              <a:rPr lang="pl-PL" dirty="0"/>
              <a:t>– gdy sprawca uświadamia sobie skutek , jaki może spowodować jego zachowanie, </a:t>
            </a:r>
            <a:r>
              <a:rPr lang="pl-PL" dirty="0" smtClean="0"/>
              <a:t>bezpośrednio </a:t>
            </a:r>
            <a:r>
              <a:rPr lang="pl-PL" dirty="0"/>
              <a:t>nie dąży do jego wystąpienia - jednak godzi się na to by nastąpił. Zamiar ewentualny towarzyszy zazwyczaj jakiemuś innemu dążeniu, stąd bywa on też określany jako zamiar wynikowy. Jest to niższy stopień umyślności, zatem przemawia za niższym wymiarem kary.</a:t>
            </a:r>
          </a:p>
          <a:p>
            <a:pPr marL="64008" indent="0">
              <a:buNone/>
            </a:pPr>
            <a:endParaRPr lang="pl-PL"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Przestępstwo/wykroczenie  nieumyślne</a:t>
            </a:r>
            <a:endParaRPr lang="pl-PL" dirty="0"/>
          </a:p>
        </p:txBody>
      </p:sp>
      <p:sp>
        <p:nvSpPr>
          <p:cNvPr id="3" name="Symbol zastępczy zawartości 2"/>
          <p:cNvSpPr>
            <a:spLocks noGrp="1"/>
          </p:cNvSpPr>
          <p:nvPr>
            <p:ph idx="1"/>
          </p:nvPr>
        </p:nvSpPr>
        <p:spPr/>
        <p:txBody>
          <a:bodyPr>
            <a:normAutofit fontScale="55000" lnSpcReduction="20000"/>
          </a:bodyPr>
          <a:lstStyle/>
          <a:p>
            <a:pPr marL="0" lvl="0" indent="0">
              <a:buNone/>
            </a:pPr>
            <a:r>
              <a:rPr lang="pl-PL" dirty="0" smtClean="0"/>
              <a:t>Art. 9 §</a:t>
            </a:r>
            <a:r>
              <a:rPr lang="pl-PL" dirty="0"/>
              <a:t> </a:t>
            </a:r>
            <a:r>
              <a:rPr lang="pl-PL" dirty="0" smtClean="0"/>
              <a:t>2 k.k.</a:t>
            </a:r>
            <a:r>
              <a:rPr lang="pl-PL" dirty="0"/>
              <a:t> </a:t>
            </a:r>
            <a:r>
              <a:rPr lang="pl-PL" dirty="0" smtClean="0"/>
              <a:t>oraz art. 6 §  2 </a:t>
            </a:r>
            <a:r>
              <a:rPr lang="pl-PL" dirty="0" err="1" smtClean="0"/>
              <a:t>k.w</a:t>
            </a:r>
            <a:r>
              <a:rPr lang="pl-PL" dirty="0" smtClean="0"/>
              <a:t>. </a:t>
            </a:r>
            <a:r>
              <a:rPr lang="pl-PL" i="1" dirty="0" smtClean="0"/>
              <a:t>Czyn </a:t>
            </a:r>
            <a:r>
              <a:rPr lang="pl-PL" i="1" dirty="0"/>
              <a:t>zabroniony popełniony jest nieumyślnie, jeżeli sprawca nie mając zamiaru jego popełnienia, </a:t>
            </a:r>
            <a:r>
              <a:rPr lang="pl-PL" i="1" dirty="0">
                <a:solidFill>
                  <a:srgbClr val="C00000"/>
                </a:solidFill>
              </a:rPr>
              <a:t>popełnia go jednak na skutek niezachowania ostrożności wymaganej w danych okolicznościach</a:t>
            </a:r>
            <a:r>
              <a:rPr lang="pl-PL" i="1" dirty="0"/>
              <a:t>, mimo że możliwość popełnienia tego czynu przewidywał albo mógł przewidzieć</a:t>
            </a:r>
            <a:r>
              <a:rPr lang="pl-PL" i="1" dirty="0" smtClean="0"/>
              <a:t>.</a:t>
            </a:r>
            <a:r>
              <a:rPr lang="pl-PL" b="1" dirty="0"/>
              <a:t> </a:t>
            </a:r>
            <a:endParaRPr lang="pl-PL" b="1" dirty="0" smtClean="0"/>
          </a:p>
          <a:p>
            <a:pPr lvl="0"/>
            <a:endParaRPr lang="pl-PL" b="1" dirty="0" smtClean="0"/>
          </a:p>
          <a:p>
            <a:pPr marL="64008" lvl="0" indent="0">
              <a:buNone/>
            </a:pPr>
            <a:r>
              <a:rPr lang="pl-PL" dirty="0" smtClean="0"/>
              <a:t>Nieumyślność można podzielić na dwie postacie:</a:t>
            </a:r>
          </a:p>
          <a:p>
            <a:pPr marL="64008" lvl="0" indent="0">
              <a:buNone/>
            </a:pPr>
            <a:endParaRPr lang="pl-PL" b="1" dirty="0"/>
          </a:p>
          <a:p>
            <a:pPr lvl="0"/>
            <a:r>
              <a:rPr lang="pl-PL" b="1" dirty="0" smtClean="0"/>
              <a:t>Nieumyślność świadoma -</a:t>
            </a:r>
            <a:r>
              <a:rPr lang="pl-PL" dirty="0" smtClean="0"/>
              <a:t> </a:t>
            </a:r>
            <a:r>
              <a:rPr lang="pl-PL" dirty="0"/>
              <a:t>zachodzi gdy sprawca, nie mając zamiaru popełnienia czynu zabronionego popełnia go jednak na skutek niezachowania ostrożności wymaganej w danych okolicznościach, mimo że przewidywał możliwość popełnienia </a:t>
            </a:r>
            <a:r>
              <a:rPr lang="pl-PL" dirty="0" smtClean="0"/>
              <a:t>czynu (sprawca nie </a:t>
            </a:r>
            <a:r>
              <a:rPr lang="pl-PL" dirty="0"/>
              <a:t>zachował wymaganej ostrożności i nie dostosował swojego zachowania do </a:t>
            </a:r>
            <a:r>
              <a:rPr lang="pl-PL" dirty="0" smtClean="0"/>
              <a:t>określonej sytuacji).</a:t>
            </a:r>
            <a:endParaRPr lang="pl-PL" dirty="0"/>
          </a:p>
          <a:p>
            <a:pPr marL="64008" indent="0">
              <a:buNone/>
            </a:pPr>
            <a:endParaRPr lang="pl-PL" dirty="0"/>
          </a:p>
          <a:p>
            <a:pPr lvl="0"/>
            <a:r>
              <a:rPr lang="pl-PL" b="1" dirty="0"/>
              <a:t>Nieumyślność nieświadoma </a:t>
            </a:r>
            <a:r>
              <a:rPr lang="pl-PL" dirty="0" smtClean="0"/>
              <a:t>– </a:t>
            </a:r>
            <a:r>
              <a:rPr lang="pl-PL" dirty="0"/>
              <a:t>jest to forma o niższym stopniu naganności i </a:t>
            </a:r>
            <a:r>
              <a:rPr lang="pl-PL" dirty="0" smtClean="0"/>
              <a:t>zachodzi, gdy </a:t>
            </a:r>
            <a:r>
              <a:rPr lang="pl-PL" dirty="0"/>
              <a:t>sprawca nie przewidywał możliwości popełnienia czynu, ale możliwość taką mógł przewidzieć przy zachowaniu niezbędnej </a:t>
            </a:r>
            <a:r>
              <a:rPr lang="pl-PL" dirty="0" smtClean="0"/>
              <a:t>ostrożności.</a:t>
            </a:r>
            <a:endParaRPr lang="pl-PL" dirty="0"/>
          </a:p>
          <a:p>
            <a:pPr marL="64008" indent="0">
              <a:buNone/>
            </a:pPr>
            <a:endParaRPr lang="pl-PL" dirty="0"/>
          </a:p>
          <a:p>
            <a:endParaRPr lang="pl-PL" dirty="0"/>
          </a:p>
        </p:txBody>
      </p:sp>
    </p:spTree>
    <p:extLst>
      <p:ext uri="{BB962C8B-B14F-4D97-AF65-F5344CB8AC3E}">
        <p14:creationId xmlns:p14="http://schemas.microsoft.com/office/powerpoint/2010/main" val="35921165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3655</TotalTime>
  <Words>1448</Words>
  <Application>Microsoft Office PowerPoint</Application>
  <PresentationFormat>Pokaz na ekranie (4:3)</PresentationFormat>
  <Paragraphs>176</Paragraphs>
  <Slides>32</Slides>
  <Notes>2</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Motyw pakietu Office</vt:lpstr>
      <vt:lpstr>Zasady odpowiedzialności za przestępstwa i wykroczenia III </vt:lpstr>
      <vt:lpstr>Wina. Teorie winy w dogmatyce prawa karnego</vt:lpstr>
      <vt:lpstr>Teorie psychologiczne</vt:lpstr>
      <vt:lpstr>Teorie psychologiczne</vt:lpstr>
      <vt:lpstr>Teorie normatywne</vt:lpstr>
      <vt:lpstr>Teorie normatywne</vt:lpstr>
      <vt:lpstr>Definicja winy</vt:lpstr>
      <vt:lpstr>Przestępstwo/wykroczenie umyślne</vt:lpstr>
      <vt:lpstr>Przestępstwo/wykroczenie  nieumyślne</vt:lpstr>
      <vt:lpstr>Nieumyślny czyn zabroniony</vt:lpstr>
      <vt:lpstr>Okoliczności wyłączające winę</vt:lpstr>
      <vt:lpstr>Okoliczności wyłączające winę  1. nieletniość</vt:lpstr>
      <vt:lpstr>Wyjątki przewidziane w k.k.</vt:lpstr>
      <vt:lpstr>Odpowiedzialność nieletnich</vt:lpstr>
      <vt:lpstr>2. niepoczytalność</vt:lpstr>
      <vt:lpstr>Prezentacja programu PowerPoint</vt:lpstr>
      <vt:lpstr>Prezentacja programu PowerPoint</vt:lpstr>
      <vt:lpstr>Prezentacja programu PowerPoint</vt:lpstr>
      <vt:lpstr>Konsekwencje niepoczytalności</vt:lpstr>
      <vt:lpstr>Poczytalność ograniczona</vt:lpstr>
      <vt:lpstr>Poczytalność a stan nietrzeźwości lub odurzenia (art. 31 § 3 k.k./art. 17 § 3 k.w.)</vt:lpstr>
      <vt:lpstr>Prezentacja programu PowerPoint</vt:lpstr>
      <vt:lpstr>3. błąd</vt:lpstr>
      <vt:lpstr>Błąd co do ustawowych znamion</vt:lpstr>
      <vt:lpstr>Prezentacja programu PowerPoint</vt:lpstr>
      <vt:lpstr>Błąd co do ustawowych znamion</vt:lpstr>
      <vt:lpstr>Błąd co do kontratypu i błąd co do okoliczności wyłączającej winę</vt:lpstr>
      <vt:lpstr>Stan wyższej konieczności – okoliczność ekskulpacyjna </vt:lpstr>
      <vt:lpstr>Błąd co do prawa</vt:lpstr>
      <vt:lpstr>Prezentacja programu PowerPoint</vt:lpstr>
      <vt:lpstr>4. stan wyższej konieczności wyłączający winę </vt:lpstr>
      <vt:lpstr>Prezentacja programu PowerPoint</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Kontratypy</dc:title>
  <dc:creator>Anna Muszyńska</dc:creator>
  <cp:lastModifiedBy>Kasia</cp:lastModifiedBy>
  <cp:revision>247</cp:revision>
  <dcterms:created xsi:type="dcterms:W3CDTF">2012-01-31T20:13:54Z</dcterms:created>
  <dcterms:modified xsi:type="dcterms:W3CDTF">2020-03-20T20:47:27Z</dcterms:modified>
</cp:coreProperties>
</file>