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4140" r:id="rId1"/>
  </p:sldMasterIdLst>
  <p:notesMasterIdLst>
    <p:notesMasterId r:id="rId41"/>
  </p:notesMasterIdLst>
  <p:handoutMasterIdLst>
    <p:handoutMasterId r:id="rId42"/>
  </p:handoutMasterIdLst>
  <p:sldIdLst>
    <p:sldId id="256" r:id="rId2"/>
    <p:sldId id="327" r:id="rId3"/>
    <p:sldId id="361" r:id="rId4"/>
    <p:sldId id="362" r:id="rId5"/>
    <p:sldId id="268" r:id="rId6"/>
    <p:sldId id="367" r:id="rId7"/>
    <p:sldId id="364" r:id="rId8"/>
    <p:sldId id="330" r:id="rId9"/>
    <p:sldId id="368" r:id="rId10"/>
    <p:sldId id="360" r:id="rId11"/>
    <p:sldId id="333" r:id="rId12"/>
    <p:sldId id="335" r:id="rId13"/>
    <p:sldId id="332" r:id="rId14"/>
    <p:sldId id="337" r:id="rId15"/>
    <p:sldId id="338" r:id="rId16"/>
    <p:sldId id="365" r:id="rId17"/>
    <p:sldId id="301" r:id="rId18"/>
    <p:sldId id="328" r:id="rId19"/>
    <p:sldId id="351" r:id="rId20"/>
    <p:sldId id="357" r:id="rId21"/>
    <p:sldId id="349" r:id="rId22"/>
    <p:sldId id="350" r:id="rId23"/>
    <p:sldId id="329" r:id="rId24"/>
    <p:sldId id="352" r:id="rId25"/>
    <p:sldId id="353" r:id="rId26"/>
    <p:sldId id="339" r:id="rId27"/>
    <p:sldId id="354" r:id="rId28"/>
    <p:sldId id="340" r:id="rId29"/>
    <p:sldId id="355" r:id="rId30"/>
    <p:sldId id="369" r:id="rId31"/>
    <p:sldId id="341" r:id="rId32"/>
    <p:sldId id="356" r:id="rId33"/>
    <p:sldId id="342" r:id="rId34"/>
    <p:sldId id="345" r:id="rId35"/>
    <p:sldId id="346" r:id="rId36"/>
    <p:sldId id="344" r:id="rId37"/>
    <p:sldId id="358" r:id="rId38"/>
    <p:sldId id="359" r:id="rId39"/>
    <p:sldId id="366" r:id="rId40"/>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4728" autoAdjust="0"/>
  </p:normalViewPr>
  <p:slideViewPr>
    <p:cSldViewPr>
      <p:cViewPr>
        <p:scale>
          <a:sx n="55" d="100"/>
          <a:sy n="55" d="100"/>
        </p:scale>
        <p:origin x="-1042" y="22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92" d="100"/>
        <a:sy n="92" d="100"/>
      </p:scale>
      <p:origin x="0" y="2274"/>
    </p:cViewPr>
  </p:sorterViewPr>
  <p:notesViewPr>
    <p:cSldViewPr>
      <p:cViewPr varScale="1">
        <p:scale>
          <a:sx n="56" d="100"/>
          <a:sy n="56" d="100"/>
        </p:scale>
        <p:origin x="-2628"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BC80422-0A7D-4B51-940C-2685324FD4A1}" type="datetimeFigureOut">
              <a:rPr lang="pl-PL" smtClean="0"/>
              <a:pPr/>
              <a:t>2020-03-21</a:t>
            </a:fld>
            <a:endParaRPr lang="pl-PL"/>
          </a:p>
        </p:txBody>
      </p:sp>
      <p:sp>
        <p:nvSpPr>
          <p:cNvPr id="4" name="Symbol zastępczy stopki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B3CEA30-67D1-40FE-AFF1-76CF155CD734}" type="slidenum">
              <a:rPr lang="pl-PL" smtClean="0"/>
              <a:pPr/>
              <a:t>‹#›</a:t>
            </a:fld>
            <a:endParaRPr lang="pl-PL"/>
          </a:p>
        </p:txBody>
      </p:sp>
    </p:spTree>
    <p:extLst>
      <p:ext uri="{BB962C8B-B14F-4D97-AF65-F5344CB8AC3E}">
        <p14:creationId xmlns:p14="http://schemas.microsoft.com/office/powerpoint/2010/main" val="41416791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4557BC-75FE-4034-AD5E-155D0E1978C5}" type="datetimeFigureOut">
              <a:rPr lang="pl-PL" smtClean="0"/>
              <a:pPr/>
              <a:t>2020-03-21</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4B77F8-B329-4140-82AB-1ACD4493B2E1}" type="slidenum">
              <a:rPr lang="pl-PL" smtClean="0"/>
              <a:pPr/>
              <a:t>‹#›</a:t>
            </a:fld>
            <a:endParaRPr lang="pl-PL"/>
          </a:p>
        </p:txBody>
      </p:sp>
    </p:spTree>
    <p:extLst>
      <p:ext uri="{BB962C8B-B14F-4D97-AF65-F5344CB8AC3E}">
        <p14:creationId xmlns:p14="http://schemas.microsoft.com/office/powerpoint/2010/main" val="3010229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024B77F8-B329-4140-82AB-1ACD4493B2E1}" type="slidenum">
              <a:rPr lang="pl-PL" smtClean="0"/>
              <a:pPr/>
              <a:t>1</a:t>
            </a:fld>
            <a:endParaRPr lang="pl-PL"/>
          </a:p>
        </p:txBody>
      </p:sp>
    </p:spTree>
    <p:extLst>
      <p:ext uri="{BB962C8B-B14F-4D97-AF65-F5344CB8AC3E}">
        <p14:creationId xmlns:p14="http://schemas.microsoft.com/office/powerpoint/2010/main" val="16890180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024B77F8-B329-4140-82AB-1ACD4493B2E1}" type="slidenum">
              <a:rPr lang="pl-PL" smtClean="0"/>
              <a:pPr/>
              <a:t>11</a:t>
            </a:fld>
            <a:endParaRPr lang="pl-PL"/>
          </a:p>
        </p:txBody>
      </p:sp>
    </p:spTree>
    <p:extLst>
      <p:ext uri="{BB962C8B-B14F-4D97-AF65-F5344CB8AC3E}">
        <p14:creationId xmlns:p14="http://schemas.microsoft.com/office/powerpoint/2010/main" val="1689018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4817B06A-F3ED-48CC-92B2-94228C6EB513}" type="datetimeFigureOut">
              <a:rPr lang="pl-PL" smtClean="0"/>
              <a:pPr/>
              <a:t>2020-03-21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1263692724"/>
      </p:ext>
    </p:extLst>
  </p:cSld>
  <p:clrMapOvr>
    <a:masterClrMapping/>
  </p:clrMapOvr>
  <p:transition spd="slow">
    <p:push dir="u"/>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4817B06A-F3ED-48CC-92B2-94228C6EB513}" type="datetimeFigureOut">
              <a:rPr lang="pl-PL" smtClean="0"/>
              <a:pPr/>
              <a:t>2020-03-21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1767586680"/>
      </p:ext>
    </p:extLst>
  </p:cSld>
  <p:clrMapOvr>
    <a:masterClrMapping/>
  </p:clrMapOvr>
  <p:transition spd="slow">
    <p:push dir="u"/>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4817B06A-F3ED-48CC-92B2-94228C6EB513}" type="datetimeFigureOut">
              <a:rPr lang="pl-PL" smtClean="0"/>
              <a:pPr/>
              <a:t>2020-03-21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3533469986"/>
      </p:ext>
    </p:extLst>
  </p:cSld>
  <p:clrMapOvr>
    <a:masterClrMapping/>
  </p:clrMapOvr>
  <p:transition spd="slow">
    <p:push dir="u"/>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4817B06A-F3ED-48CC-92B2-94228C6EB513}" type="datetimeFigureOut">
              <a:rPr lang="pl-PL" smtClean="0"/>
              <a:pPr/>
              <a:t>2020-03-21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4173827562"/>
      </p:ext>
    </p:extLst>
  </p:cSld>
  <p:clrMapOvr>
    <a:masterClrMapping/>
  </p:clrMapOvr>
  <p:transition spd="slow">
    <p:push dir="u"/>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4817B06A-F3ED-48CC-92B2-94228C6EB513}" type="datetimeFigureOut">
              <a:rPr lang="pl-PL" smtClean="0"/>
              <a:pPr/>
              <a:t>2020-03-21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3383305726"/>
      </p:ext>
    </p:extLst>
  </p:cSld>
  <p:clrMapOvr>
    <a:masterClrMapping/>
  </p:clrMapOvr>
  <p:transition spd="slow">
    <p:push dir="u"/>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4817B06A-F3ED-48CC-92B2-94228C6EB513}" type="datetimeFigureOut">
              <a:rPr lang="pl-PL" smtClean="0"/>
              <a:pPr/>
              <a:t>2020-03-21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3561533668"/>
      </p:ext>
    </p:extLst>
  </p:cSld>
  <p:clrMapOvr>
    <a:masterClrMapping/>
  </p:clrMapOvr>
  <p:transition spd="slow">
    <p:push dir="u"/>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4817B06A-F3ED-48CC-92B2-94228C6EB513}" type="datetimeFigureOut">
              <a:rPr lang="pl-PL" smtClean="0"/>
              <a:pPr/>
              <a:t>2020-03-21</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4094285080"/>
      </p:ext>
    </p:extLst>
  </p:cSld>
  <p:clrMapOvr>
    <a:masterClrMapping/>
  </p:clrMapOvr>
  <p:transition spd="slow">
    <p:push dir="u"/>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4817B06A-F3ED-48CC-92B2-94228C6EB513}" type="datetimeFigureOut">
              <a:rPr lang="pl-PL" smtClean="0"/>
              <a:pPr/>
              <a:t>2020-03-21</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3905994498"/>
      </p:ext>
    </p:extLst>
  </p:cSld>
  <p:clrMapOvr>
    <a:masterClrMapping/>
  </p:clrMapOvr>
  <p:transition spd="slow">
    <p:push dir="u"/>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4817B06A-F3ED-48CC-92B2-94228C6EB513}" type="datetimeFigureOut">
              <a:rPr lang="pl-PL" smtClean="0"/>
              <a:pPr/>
              <a:t>2020-03-21</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2142520051"/>
      </p:ext>
    </p:extLst>
  </p:cSld>
  <p:clrMapOvr>
    <a:masterClrMapping/>
  </p:clrMapOvr>
  <p:transition spd="slow">
    <p:push dir="u"/>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4817B06A-F3ED-48CC-92B2-94228C6EB513}" type="datetimeFigureOut">
              <a:rPr lang="pl-PL" smtClean="0"/>
              <a:pPr/>
              <a:t>2020-03-21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283860872"/>
      </p:ext>
    </p:extLst>
  </p:cSld>
  <p:clrMapOvr>
    <a:masterClrMapping/>
  </p:clrMapOvr>
  <p:transition spd="slow">
    <p:push dir="u"/>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4817B06A-F3ED-48CC-92B2-94228C6EB513}" type="datetimeFigureOut">
              <a:rPr lang="pl-PL" smtClean="0"/>
              <a:pPr/>
              <a:t>2020-03-21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1727385739"/>
      </p:ext>
    </p:extLst>
  </p:cSld>
  <p:clrMapOvr>
    <a:masterClrMapping/>
  </p:clrMapOvr>
  <p:transition spd="slow">
    <p:push dir="u"/>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17B06A-F3ED-48CC-92B2-94228C6EB513}" type="datetimeFigureOut">
              <a:rPr lang="pl-PL" smtClean="0"/>
              <a:pPr/>
              <a:t>2020-03-21</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21E51E-9CC1-44B5-B478-1491F164E677}" type="slidenum">
              <a:rPr lang="pl-PL" smtClean="0"/>
              <a:pPr/>
              <a:t>‹#›</a:t>
            </a:fld>
            <a:endParaRPr lang="pl-PL"/>
          </a:p>
        </p:txBody>
      </p:sp>
    </p:spTree>
    <p:extLst>
      <p:ext uri="{BB962C8B-B14F-4D97-AF65-F5344CB8AC3E}">
        <p14:creationId xmlns:p14="http://schemas.microsoft.com/office/powerpoint/2010/main" val="3272699714"/>
      </p:ext>
    </p:extLst>
  </p:cSld>
  <p:clrMap bg1="lt1" tx1="dk1" bg2="lt2" tx2="dk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Lst>
  <p:transition spd="slow">
    <p:push dir="u"/>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540544" y="836712"/>
            <a:ext cx="8062912" cy="2520280"/>
          </a:xfrm>
        </p:spPr>
        <p:txBody>
          <a:bodyPr>
            <a:normAutofit/>
          </a:bodyPr>
          <a:lstStyle/>
          <a:p>
            <a:pPr algn="ctr"/>
            <a:r>
              <a:rPr lang="pl-PL" dirty="0" smtClean="0"/>
              <a:t>Zasady odpowiedzialności za przestępstwa i wykroczenia V</a:t>
            </a:r>
            <a:br>
              <a:rPr lang="pl-PL" dirty="0" smtClean="0"/>
            </a:br>
            <a:endParaRPr lang="pl-PL" sz="3600" dirty="0"/>
          </a:p>
        </p:txBody>
      </p:sp>
      <p:sp>
        <p:nvSpPr>
          <p:cNvPr id="3" name="Podtytuł 2"/>
          <p:cNvSpPr>
            <a:spLocks noGrp="1"/>
          </p:cNvSpPr>
          <p:nvPr>
            <p:ph type="subTitle" idx="1"/>
          </p:nvPr>
        </p:nvSpPr>
        <p:spPr>
          <a:xfrm>
            <a:off x="540544" y="3356992"/>
            <a:ext cx="8062912" cy="3312368"/>
          </a:xfrm>
        </p:spPr>
        <p:txBody>
          <a:bodyPr>
            <a:normAutofit/>
          </a:bodyPr>
          <a:lstStyle/>
          <a:p>
            <a:endParaRPr lang="pl-PL" dirty="0" smtClean="0"/>
          </a:p>
          <a:p>
            <a:endParaRPr lang="pl-PL" dirty="0" smtClean="0"/>
          </a:p>
          <a:p>
            <a:r>
              <a:rPr lang="pl-PL" sz="2400" dirty="0" smtClean="0"/>
              <a:t>                                             dr  Katarzyna </a:t>
            </a:r>
            <a:r>
              <a:rPr lang="pl-PL" sz="2400" dirty="0" err="1" smtClean="0"/>
              <a:t>Łucarz</a:t>
            </a:r>
            <a:endParaRPr lang="pl-PL" sz="2400" dirty="0"/>
          </a:p>
        </p:txBody>
      </p:sp>
    </p:spTree>
    <p:extLst>
      <p:ext uri="{BB962C8B-B14F-4D97-AF65-F5344CB8AC3E}">
        <p14:creationId xmlns:p14="http://schemas.microsoft.com/office/powerpoint/2010/main" val="1930741391"/>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Dokonanie </a:t>
            </a:r>
            <a:endParaRPr lang="pl-PL" dirty="0"/>
          </a:p>
        </p:txBody>
      </p:sp>
      <p:sp>
        <p:nvSpPr>
          <p:cNvPr id="3" name="Symbol zastępczy zawartości 2"/>
          <p:cNvSpPr>
            <a:spLocks noGrp="1"/>
          </p:cNvSpPr>
          <p:nvPr>
            <p:ph idx="1"/>
          </p:nvPr>
        </p:nvSpPr>
        <p:spPr/>
        <p:txBody>
          <a:bodyPr>
            <a:normAutofit fontScale="85000" lnSpcReduction="20000"/>
          </a:bodyPr>
          <a:lstStyle/>
          <a:p>
            <a:pPr marL="0" indent="0">
              <a:buNone/>
            </a:pPr>
            <a:r>
              <a:rPr lang="pl-PL" dirty="0" smtClean="0"/>
              <a:t>Dokonanie stanowi ostatni etap realizacji czynu zabronionego i ma miejsce wówczas, gdy sprawca zrealizował pełny zestaw ustawowych znamion danego typu czynu zabronionego.</a:t>
            </a:r>
          </a:p>
          <a:p>
            <a:pPr marL="0" indent="0">
              <a:buNone/>
            </a:pPr>
            <a:r>
              <a:rPr lang="pl-PL" dirty="0" smtClean="0"/>
              <a:t>Pojęcie „dokonania” nie jest tożsame z pojęciem „popełnienia” wykroczenia. Różnica dotyczy ich zakresów logicznych, pierwsze bowiem zawiera się w drugim. Każde dokonanie jest wobec tego popełnieniem, lecz nie zawsze musi być odwrotnie, o czym właśnie świadczą formy stadialne. Można popełnić wykroczenie polegające na usiłowaniu, ale nie można mówić o dokonaniu wykroczenia, które osiągnęło jedynie etap usiłowania.</a:t>
            </a:r>
          </a:p>
          <a:p>
            <a:pPr marL="0" indent="0">
              <a:buNone/>
            </a:pPr>
            <a:endParaRPr lang="pl-PL" dirty="0"/>
          </a:p>
        </p:txBody>
      </p:sp>
    </p:spTree>
    <p:extLst>
      <p:ext uri="{BB962C8B-B14F-4D97-AF65-F5344CB8AC3E}">
        <p14:creationId xmlns:p14="http://schemas.microsoft.com/office/powerpoint/2010/main" val="3472155205"/>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540544" y="836712"/>
            <a:ext cx="8062912" cy="2520280"/>
          </a:xfrm>
        </p:spPr>
        <p:txBody>
          <a:bodyPr>
            <a:normAutofit/>
          </a:bodyPr>
          <a:lstStyle/>
          <a:p>
            <a:pPr algn="ctr"/>
            <a:r>
              <a:rPr lang="pl-PL" dirty="0" smtClean="0"/>
              <a:t>Formy współdziałania przy przestępstwie i wykroczeniu</a:t>
            </a:r>
            <a:br>
              <a:rPr lang="pl-PL" dirty="0" smtClean="0"/>
            </a:br>
            <a:endParaRPr lang="pl-PL" sz="3600" dirty="0"/>
          </a:p>
        </p:txBody>
      </p:sp>
      <p:sp>
        <p:nvSpPr>
          <p:cNvPr id="3" name="Podtytuł 2"/>
          <p:cNvSpPr>
            <a:spLocks noGrp="1"/>
          </p:cNvSpPr>
          <p:nvPr>
            <p:ph type="subTitle" idx="1"/>
          </p:nvPr>
        </p:nvSpPr>
        <p:spPr>
          <a:xfrm>
            <a:off x="540544" y="3356992"/>
            <a:ext cx="8062912" cy="3312368"/>
          </a:xfrm>
        </p:spPr>
        <p:txBody>
          <a:bodyPr>
            <a:normAutofit/>
          </a:bodyPr>
          <a:lstStyle/>
          <a:p>
            <a:endParaRPr lang="pl-PL" dirty="0" smtClean="0"/>
          </a:p>
          <a:p>
            <a:endParaRPr lang="pl-PL" dirty="0" smtClean="0"/>
          </a:p>
          <a:p>
            <a:endParaRPr lang="pl-PL" sz="2400" dirty="0"/>
          </a:p>
        </p:txBody>
      </p:sp>
    </p:spTree>
    <p:extLst>
      <p:ext uri="{BB962C8B-B14F-4D97-AF65-F5344CB8AC3E}">
        <p14:creationId xmlns:p14="http://schemas.microsoft.com/office/powerpoint/2010/main" val="1930741391"/>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2771800" y="404664"/>
            <a:ext cx="2736304"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mtClean="0"/>
              <a:t>Formy zjawiskowe</a:t>
            </a:r>
            <a:endParaRPr lang="pl-PL"/>
          </a:p>
        </p:txBody>
      </p:sp>
      <p:cxnSp>
        <p:nvCxnSpPr>
          <p:cNvPr id="18" name="Łącznik prosty ze strzałką 17"/>
          <p:cNvCxnSpPr>
            <a:stCxn id="4" idx="2"/>
          </p:cNvCxnSpPr>
          <p:nvPr/>
        </p:nvCxnSpPr>
        <p:spPr>
          <a:xfrm>
            <a:off x="4139952" y="1412776"/>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Łącznik prosty 27"/>
          <p:cNvCxnSpPr/>
          <p:nvPr/>
        </p:nvCxnSpPr>
        <p:spPr>
          <a:xfrm>
            <a:off x="2627784" y="1844824"/>
            <a:ext cx="28083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Łącznik prosty 33"/>
          <p:cNvCxnSpPr/>
          <p:nvPr/>
        </p:nvCxnSpPr>
        <p:spPr>
          <a:xfrm>
            <a:off x="2699792" y="2492896"/>
            <a:ext cx="0"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Łącznik prosty 36"/>
          <p:cNvCxnSpPr/>
          <p:nvPr/>
        </p:nvCxnSpPr>
        <p:spPr>
          <a:xfrm>
            <a:off x="5436096" y="2780928"/>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Łącznik prosty ze strzałką 38"/>
          <p:cNvCxnSpPr/>
          <p:nvPr/>
        </p:nvCxnSpPr>
        <p:spPr>
          <a:xfrm>
            <a:off x="2699792" y="2780928"/>
            <a:ext cx="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Łącznik prosty ze strzałką 44"/>
          <p:cNvCxnSpPr/>
          <p:nvPr/>
        </p:nvCxnSpPr>
        <p:spPr>
          <a:xfrm>
            <a:off x="5436096" y="1844824"/>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0" name="Łącznik prosty ze strzałką 49"/>
          <p:cNvCxnSpPr/>
          <p:nvPr/>
        </p:nvCxnSpPr>
        <p:spPr>
          <a:xfrm>
            <a:off x="2699792" y="2492896"/>
            <a:ext cx="0"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4" name="Prostokąt 53"/>
          <p:cNvSpPr/>
          <p:nvPr/>
        </p:nvSpPr>
        <p:spPr>
          <a:xfrm>
            <a:off x="4644008" y="2204864"/>
            <a:ext cx="2016224"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mtClean="0"/>
              <a:t>Formy niesprawcze</a:t>
            </a:r>
            <a:endParaRPr lang="pl-PL"/>
          </a:p>
        </p:txBody>
      </p:sp>
      <p:sp>
        <p:nvSpPr>
          <p:cNvPr id="55" name="Prostokąt 54"/>
          <p:cNvSpPr/>
          <p:nvPr/>
        </p:nvSpPr>
        <p:spPr>
          <a:xfrm>
            <a:off x="1403648" y="2132856"/>
            <a:ext cx="2138536"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mtClean="0"/>
              <a:t>Formy sprawcze</a:t>
            </a:r>
            <a:endParaRPr lang="pl-PL"/>
          </a:p>
        </p:txBody>
      </p:sp>
      <p:cxnSp>
        <p:nvCxnSpPr>
          <p:cNvPr id="68" name="Łącznik prosty ze strzałką 67"/>
          <p:cNvCxnSpPr/>
          <p:nvPr/>
        </p:nvCxnSpPr>
        <p:spPr>
          <a:xfrm>
            <a:off x="2627784" y="1844824"/>
            <a:ext cx="0"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3" name="Prostokąt 72"/>
          <p:cNvSpPr/>
          <p:nvPr/>
        </p:nvSpPr>
        <p:spPr>
          <a:xfrm>
            <a:off x="971600" y="3356992"/>
            <a:ext cx="1850504"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mtClean="0"/>
              <a:t>Sprawstwo</a:t>
            </a:r>
            <a:endParaRPr lang="pl-PL"/>
          </a:p>
        </p:txBody>
      </p:sp>
      <p:sp>
        <p:nvSpPr>
          <p:cNvPr id="74" name="Prostokąt 73"/>
          <p:cNvSpPr/>
          <p:nvPr/>
        </p:nvSpPr>
        <p:spPr>
          <a:xfrm>
            <a:off x="3923928" y="3429000"/>
            <a:ext cx="1656184"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mtClean="0"/>
              <a:t>Podżeganie</a:t>
            </a:r>
            <a:endParaRPr lang="pl-PL"/>
          </a:p>
        </p:txBody>
      </p:sp>
      <p:sp>
        <p:nvSpPr>
          <p:cNvPr id="75" name="Prostokąt 74"/>
          <p:cNvSpPr/>
          <p:nvPr/>
        </p:nvSpPr>
        <p:spPr>
          <a:xfrm>
            <a:off x="6300192" y="3429000"/>
            <a:ext cx="1872208"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mtClean="0"/>
              <a:t>Pomocnictwo</a:t>
            </a:r>
            <a:endParaRPr lang="pl-PL"/>
          </a:p>
        </p:txBody>
      </p:sp>
      <p:sp>
        <p:nvSpPr>
          <p:cNvPr id="76" name="Prostokąt 75"/>
          <p:cNvSpPr/>
          <p:nvPr/>
        </p:nvSpPr>
        <p:spPr>
          <a:xfrm>
            <a:off x="107504" y="5085184"/>
            <a:ext cx="2088232"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mtClean="0"/>
              <a:t>Jednosprawstwo</a:t>
            </a:r>
            <a:endParaRPr lang="pl-PL"/>
          </a:p>
        </p:txBody>
      </p:sp>
      <p:sp>
        <p:nvSpPr>
          <p:cNvPr id="77" name="Prostokąt 76"/>
          <p:cNvSpPr/>
          <p:nvPr/>
        </p:nvSpPr>
        <p:spPr>
          <a:xfrm>
            <a:off x="2195736" y="5085184"/>
            <a:ext cx="2088232"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mtClean="0"/>
              <a:t>Współsprawstwo</a:t>
            </a:r>
            <a:endParaRPr lang="pl-PL"/>
          </a:p>
        </p:txBody>
      </p:sp>
      <p:sp>
        <p:nvSpPr>
          <p:cNvPr id="78" name="Prostokąt 77"/>
          <p:cNvSpPr/>
          <p:nvPr/>
        </p:nvSpPr>
        <p:spPr>
          <a:xfrm>
            <a:off x="4355976" y="5085184"/>
            <a:ext cx="1584176"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mtClean="0"/>
              <a:t>Sprawstwo kierownicze</a:t>
            </a:r>
            <a:endParaRPr lang="pl-PL"/>
          </a:p>
        </p:txBody>
      </p:sp>
      <p:sp>
        <p:nvSpPr>
          <p:cNvPr id="80" name="Prostokąt 79"/>
          <p:cNvSpPr/>
          <p:nvPr/>
        </p:nvSpPr>
        <p:spPr>
          <a:xfrm>
            <a:off x="6372200" y="5085184"/>
            <a:ext cx="1634480"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mtClean="0"/>
              <a:t>Sprawstwo polecające</a:t>
            </a:r>
            <a:endParaRPr lang="pl-PL"/>
          </a:p>
        </p:txBody>
      </p:sp>
      <p:cxnSp>
        <p:nvCxnSpPr>
          <p:cNvPr id="84" name="Łącznik prosty ze strzałką 83"/>
          <p:cNvCxnSpPr/>
          <p:nvPr/>
        </p:nvCxnSpPr>
        <p:spPr>
          <a:xfrm>
            <a:off x="1979712" y="2852936"/>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0" name="Łącznik prosty ze strzałką 99"/>
          <p:cNvCxnSpPr/>
          <p:nvPr/>
        </p:nvCxnSpPr>
        <p:spPr>
          <a:xfrm>
            <a:off x="1547664" y="4293096"/>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2" name="Łącznik prosty ze strzałką 101"/>
          <p:cNvCxnSpPr/>
          <p:nvPr/>
        </p:nvCxnSpPr>
        <p:spPr>
          <a:xfrm>
            <a:off x="1547664" y="4653136"/>
            <a:ext cx="561662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4" name="Łącznik prosty ze strzałką 103"/>
          <p:cNvCxnSpPr/>
          <p:nvPr/>
        </p:nvCxnSpPr>
        <p:spPr>
          <a:xfrm>
            <a:off x="7164288" y="4653136"/>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8" name="Łącznik prosty ze strzałką 107"/>
          <p:cNvCxnSpPr/>
          <p:nvPr/>
        </p:nvCxnSpPr>
        <p:spPr>
          <a:xfrm>
            <a:off x="5148064" y="4653136"/>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0" name="Łącznik prosty ze strzałką 109"/>
          <p:cNvCxnSpPr/>
          <p:nvPr/>
        </p:nvCxnSpPr>
        <p:spPr>
          <a:xfrm>
            <a:off x="3275856" y="4653136"/>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2" name="Łącznik prosty ze strzałką 111"/>
          <p:cNvCxnSpPr/>
          <p:nvPr/>
        </p:nvCxnSpPr>
        <p:spPr>
          <a:xfrm flipH="1">
            <a:off x="971600" y="4653136"/>
            <a:ext cx="57606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6" name="Łącznik prosty ze strzałką 115"/>
          <p:cNvCxnSpPr/>
          <p:nvPr/>
        </p:nvCxnSpPr>
        <p:spPr>
          <a:xfrm>
            <a:off x="971600" y="4653136"/>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8" name="Łącznik prosty ze strzałką 117"/>
          <p:cNvCxnSpPr>
            <a:stCxn id="54" idx="2"/>
          </p:cNvCxnSpPr>
          <p:nvPr/>
        </p:nvCxnSpPr>
        <p:spPr>
          <a:xfrm>
            <a:off x="5652120" y="2852936"/>
            <a:ext cx="0"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0" name="Łącznik prosty ze strzałką 119"/>
          <p:cNvCxnSpPr/>
          <p:nvPr/>
        </p:nvCxnSpPr>
        <p:spPr>
          <a:xfrm flipH="1">
            <a:off x="4716016" y="3068960"/>
            <a:ext cx="93610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2" name="Łącznik prosty ze strzałką 121"/>
          <p:cNvCxnSpPr/>
          <p:nvPr/>
        </p:nvCxnSpPr>
        <p:spPr>
          <a:xfrm>
            <a:off x="5652120" y="3068960"/>
            <a:ext cx="144016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4" name="Łącznik prosty ze strzałką 123"/>
          <p:cNvCxnSpPr/>
          <p:nvPr/>
        </p:nvCxnSpPr>
        <p:spPr>
          <a:xfrm>
            <a:off x="7092280" y="3068960"/>
            <a:ext cx="0"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3" name="Łącznik prosty ze strzałką 132"/>
          <p:cNvCxnSpPr/>
          <p:nvPr/>
        </p:nvCxnSpPr>
        <p:spPr>
          <a:xfrm>
            <a:off x="4716016" y="3068960"/>
            <a:ext cx="0"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260648"/>
            <a:ext cx="8229600" cy="1440160"/>
          </a:xfrm>
        </p:spPr>
        <p:txBody>
          <a:bodyPr>
            <a:normAutofit/>
          </a:bodyPr>
          <a:lstStyle/>
          <a:p>
            <a:r>
              <a:rPr lang="pl-PL" sz="3200" smtClean="0"/>
              <a:t>Koncepcje odpowiedzialności osób za współdziałanie przestępne</a:t>
            </a:r>
            <a:endParaRPr lang="pl-PL" sz="3200" dirty="0"/>
          </a:p>
        </p:txBody>
      </p:sp>
      <p:sp>
        <p:nvSpPr>
          <p:cNvPr id="3" name="Symbol zastępczy zawartości 2"/>
          <p:cNvSpPr>
            <a:spLocks noGrp="1"/>
          </p:cNvSpPr>
          <p:nvPr>
            <p:ph idx="1"/>
          </p:nvPr>
        </p:nvSpPr>
        <p:spPr>
          <a:xfrm>
            <a:off x="457200" y="2420888"/>
            <a:ext cx="8229600" cy="4033920"/>
          </a:xfrm>
        </p:spPr>
        <p:txBody>
          <a:bodyPr>
            <a:normAutofit/>
          </a:bodyPr>
          <a:lstStyle/>
          <a:p>
            <a:r>
              <a:rPr lang="pl-PL" sz="2800" dirty="0" smtClean="0"/>
              <a:t>koncepcja udziału w cudzym przestępstwie</a:t>
            </a:r>
          </a:p>
          <a:p>
            <a:pPr>
              <a:buNone/>
            </a:pPr>
            <a:r>
              <a:rPr lang="pl-PL" sz="2800" dirty="0" smtClean="0"/>
              <a:t> </a:t>
            </a:r>
          </a:p>
          <a:p>
            <a:r>
              <a:rPr lang="pl-PL" sz="2800" dirty="0" smtClean="0"/>
              <a:t>koncepcja jednolitego sprawstwa</a:t>
            </a:r>
          </a:p>
          <a:p>
            <a:endParaRPr lang="pl-PL" sz="2800" dirty="0" smtClean="0"/>
          </a:p>
          <a:p>
            <a:r>
              <a:rPr lang="pl-PL" sz="2800" dirty="0" smtClean="0"/>
              <a:t>polska koncepcja postaci zjawiskowych popełnienia przestępstwa</a:t>
            </a:r>
          </a:p>
          <a:p>
            <a:endParaRPr lang="pl-PL" sz="2800" dirty="0"/>
          </a:p>
        </p:txBody>
      </p:sp>
    </p:spTree>
    <p:extLst>
      <p:ext uri="{BB962C8B-B14F-4D97-AF65-F5344CB8AC3E}">
        <p14:creationId xmlns:p14="http://schemas.microsoft.com/office/powerpoint/2010/main" val="325128291"/>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836712"/>
            <a:ext cx="8229600" cy="5618096"/>
          </a:xfrm>
        </p:spPr>
        <p:txBody>
          <a:bodyPr>
            <a:normAutofit fontScale="85000" lnSpcReduction="10000"/>
          </a:bodyPr>
          <a:lstStyle/>
          <a:p>
            <a:pPr marL="85725" indent="-20638">
              <a:buNone/>
            </a:pPr>
            <a:r>
              <a:rPr lang="pl-PL" sz="2800" dirty="0" smtClean="0"/>
              <a:t>	</a:t>
            </a:r>
            <a:r>
              <a:rPr lang="pl-PL" sz="2800" b="1" dirty="0" smtClean="0"/>
              <a:t>Koncepcja udziału w cudzym przestępstwie </a:t>
            </a:r>
            <a:r>
              <a:rPr lang="pl-PL" sz="2800" dirty="0" smtClean="0"/>
              <a:t>opiera się na założeniu, że własne przestępstwo/wykroczenie popełnia jedynie sprawca główny, wszyscy inni (podżegacz, pomocnik) mają swój udział w przestępstwie sprawcy głównego i w ten sposób są z nim związani (zasada odpowiedzialności akcesoryjnej). Przy czystej (krańcowej) akcesoryjności odpowiedzialność osób uczestniczących w przestępstwie sprawcy głównego w pełni uzależniona jest od tego, co ów sprawca uczynił, oraz od zakresu jego odpowiedzialności (bez przestępstwa sprawcy głównego nie może być bowiem mowy o udziale w cudzym przestępstwie). Nie istnieje zatem możliwość odpowiedzialności za podżeganie i pomocnictwo bez popełnienia czynu zabronionego przez sprawcę głównego co najmniej w formie usiłowania. Wszyscy współdziałający popełniają jedno przestępstwo, które wykonuje sprawca główny, uczestniczą zaś w jego popełnieniu podżegacz i pomocnik.</a:t>
            </a:r>
            <a:endParaRPr lang="pl-PL" sz="2800" dirty="0"/>
          </a:p>
        </p:txBody>
      </p:sp>
    </p:spTree>
    <p:extLst>
      <p:ext uri="{BB962C8B-B14F-4D97-AF65-F5344CB8AC3E}">
        <p14:creationId xmlns:p14="http://schemas.microsoft.com/office/powerpoint/2010/main" val="325128291"/>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836712"/>
            <a:ext cx="8229600" cy="5618096"/>
          </a:xfrm>
        </p:spPr>
        <p:txBody>
          <a:bodyPr>
            <a:normAutofit/>
          </a:bodyPr>
          <a:lstStyle/>
          <a:p>
            <a:pPr marL="85725" indent="-20638">
              <a:buNone/>
            </a:pPr>
            <a:r>
              <a:rPr lang="pl-PL" sz="2800" dirty="0" smtClean="0"/>
              <a:t>	</a:t>
            </a:r>
            <a:r>
              <a:rPr lang="pl-PL" sz="2400" b="1" dirty="0" smtClean="0"/>
              <a:t>Koncepcja jednolitego sprawstwa </a:t>
            </a:r>
            <a:r>
              <a:rPr lang="pl-PL" sz="2400" dirty="0" smtClean="0"/>
              <a:t>– prowadzi do pełnego uniezależnienia odpowiedzialności współdziałających (podżegacza, pomocnika) od odpowiedzialności sprawcy głównego. Odpowiedzialność za poszczególne postacie sprawstwa możliwa jest także wówczas, gdy sprawcy głównemu nie da się przypisać dokonania lub usiłowania popełnienia czynu zabronionego. W przypadku współdziałania w popełnieniu przestępstwa każdy ze współdziałających popełnia własne przestępstwo. Z uwagi na uznanie wszystkich postaci współdziałania za sprawstwo, możliwe jest usiłowanie poszczególnych odmian sprawstwa na zasadach ogólnych. </a:t>
            </a:r>
            <a:endParaRPr lang="pl-PL" sz="2400" dirty="0"/>
          </a:p>
        </p:txBody>
      </p:sp>
    </p:spTree>
    <p:extLst>
      <p:ext uri="{BB962C8B-B14F-4D97-AF65-F5344CB8AC3E}">
        <p14:creationId xmlns:p14="http://schemas.microsoft.com/office/powerpoint/2010/main" val="325128291"/>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0"/>
            <a:ext cx="8229600" cy="1835696"/>
          </a:xfrm>
        </p:spPr>
        <p:txBody>
          <a:bodyPr>
            <a:normAutofit/>
          </a:bodyPr>
          <a:lstStyle/>
          <a:p>
            <a:r>
              <a:rPr lang="pl-PL" sz="3200" dirty="0"/>
              <a:t>p</a:t>
            </a:r>
            <a:r>
              <a:rPr lang="pl-PL" sz="3200" dirty="0" smtClean="0"/>
              <a:t>olska koncepcja postaci zjawiskowych popełnienia przestępstwa</a:t>
            </a:r>
            <a:endParaRPr lang="pl-PL" sz="3200" dirty="0"/>
          </a:p>
        </p:txBody>
      </p:sp>
      <p:sp>
        <p:nvSpPr>
          <p:cNvPr id="3" name="Symbol zastępczy zawartości 2"/>
          <p:cNvSpPr>
            <a:spLocks noGrp="1"/>
          </p:cNvSpPr>
          <p:nvPr>
            <p:ph idx="1"/>
          </p:nvPr>
        </p:nvSpPr>
        <p:spPr>
          <a:xfrm>
            <a:off x="457200" y="1916832"/>
            <a:ext cx="8229600" cy="4209331"/>
          </a:xfrm>
        </p:spPr>
        <p:txBody>
          <a:bodyPr>
            <a:normAutofit fontScale="85000" lnSpcReduction="10000"/>
          </a:bodyPr>
          <a:lstStyle/>
          <a:p>
            <a:pPr marL="0" indent="0">
              <a:buNone/>
            </a:pPr>
            <a:r>
              <a:rPr lang="pl-PL" dirty="0" smtClean="0"/>
              <a:t>Istotą tej koncepcji jest krańcowe uniezależnienie odpowiedzialności podżegacza i pomocnika od odpowiedzialności sprawcy, oparte na zasadzie odpowiedzialności indywidualnej. Każdy z wymienionych podmiotów odpowiada za własne przestępstwo, tzn. sprawca za sprawstwo, podżegacz za nakłanianie, pomocnik zaś za udzielanie pomocy. Prowadzi to do przypisania każdemu ze współdziałających odrębnego przestępstwa, którego  znamiona określone są zarówno w art. 18 § 1 i 3 k.k., jak i odpowiednim przepisie części szczególnej. </a:t>
            </a:r>
            <a:endParaRPr lang="pl-PL" dirty="0"/>
          </a:p>
        </p:txBody>
      </p:sp>
    </p:spTree>
    <p:extLst>
      <p:ext uri="{BB962C8B-B14F-4D97-AF65-F5344CB8AC3E}">
        <p14:creationId xmlns:p14="http://schemas.microsoft.com/office/powerpoint/2010/main" val="2806046796"/>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Sprawstwo</a:t>
            </a:r>
            <a:endParaRPr lang="pl-PL" dirty="0"/>
          </a:p>
        </p:txBody>
      </p:sp>
      <p:sp>
        <p:nvSpPr>
          <p:cNvPr id="3" name="Symbol zastępczy zawartości 2"/>
          <p:cNvSpPr>
            <a:spLocks noGrp="1"/>
          </p:cNvSpPr>
          <p:nvPr>
            <p:ph idx="1"/>
          </p:nvPr>
        </p:nvSpPr>
        <p:spPr/>
        <p:txBody>
          <a:bodyPr>
            <a:normAutofit fontScale="92500" lnSpcReduction="10000"/>
          </a:bodyPr>
          <a:lstStyle/>
          <a:p>
            <a:pPr marL="64008" indent="0">
              <a:buNone/>
            </a:pPr>
            <a:endParaRPr lang="pl-PL" sz="2000" dirty="0"/>
          </a:p>
          <a:p>
            <a:pPr lvl="0">
              <a:buNone/>
            </a:pPr>
            <a:r>
              <a:rPr lang="pl-PL" sz="2000" dirty="0" smtClean="0"/>
              <a:t>	</a:t>
            </a:r>
            <a:r>
              <a:rPr lang="pl-PL" sz="2800" dirty="0" smtClean="0"/>
              <a:t>Zgodnie z art. 18 § 1 k.k. odpowiada za sprawstwo nie tylko ten, kto wykonuje czyn zabroniony sam albo wspólnie i w porozumieniu z inną osobą, ale także ten, kto kieruje wykonaniem czynu zabronionego przez inną osobę lub – wykorzystując uzależnienie innej osoby od siebie – poleca jej wykonanie takiego czynu.</a:t>
            </a:r>
          </a:p>
          <a:p>
            <a:pPr lvl="0">
              <a:buNone/>
            </a:pPr>
            <a:r>
              <a:rPr lang="pl-PL" sz="2800" dirty="0"/>
              <a:t> </a:t>
            </a:r>
            <a:r>
              <a:rPr lang="pl-PL" sz="2800" dirty="0" smtClean="0"/>
              <a:t>   Kodeks  wykroczeń nie wyodrębnia współsprawstwa, sprawstwa kierowniczego oraz polecającego. To pierwsze należy kwalifikować jako sprawstwo, te ostatnie przyporządkować do kategorii podżegania lub pomocnictwa.</a:t>
            </a:r>
            <a:endParaRPr lang="pl-PL" sz="2800" dirty="0"/>
          </a:p>
        </p:txBody>
      </p:sp>
    </p:spTree>
    <p:extLst>
      <p:ext uri="{BB962C8B-B14F-4D97-AF65-F5344CB8AC3E}">
        <p14:creationId xmlns:p14="http://schemas.microsoft.com/office/powerpoint/2010/main" val="3252551086"/>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dirty="0" smtClean="0"/>
              <a:t>Współsprawstwo</a:t>
            </a:r>
            <a:endParaRPr lang="pl-PL" sz="3200" dirty="0"/>
          </a:p>
        </p:txBody>
      </p:sp>
      <p:sp>
        <p:nvSpPr>
          <p:cNvPr id="3" name="Symbol zastępczy zawartości 2"/>
          <p:cNvSpPr>
            <a:spLocks noGrp="1"/>
          </p:cNvSpPr>
          <p:nvPr>
            <p:ph idx="1"/>
          </p:nvPr>
        </p:nvSpPr>
        <p:spPr>
          <a:xfrm>
            <a:off x="457200" y="1268760"/>
            <a:ext cx="8229600" cy="5400600"/>
          </a:xfrm>
        </p:spPr>
        <p:txBody>
          <a:bodyPr>
            <a:normAutofit fontScale="62500" lnSpcReduction="20000"/>
          </a:bodyPr>
          <a:lstStyle/>
          <a:p>
            <a:pPr lvl="0">
              <a:buNone/>
            </a:pPr>
            <a:r>
              <a:rPr lang="pl-PL" sz="2400" dirty="0" smtClean="0"/>
              <a:t>	Odpowiada za współsprawstwo ten, kto wykonuje czyn zabroniony </a:t>
            </a:r>
            <a:r>
              <a:rPr lang="pl-PL" sz="2400" b="1" dirty="0" smtClean="0"/>
              <a:t>wspólnie i w porozumieniu z inną osobą.</a:t>
            </a:r>
            <a:r>
              <a:rPr lang="pl-PL" dirty="0"/>
              <a:t> </a:t>
            </a:r>
            <a:endParaRPr lang="pl-PL" dirty="0" smtClean="0"/>
          </a:p>
          <a:p>
            <a:pPr lvl="0">
              <a:buNone/>
            </a:pPr>
            <a:r>
              <a:rPr lang="pl-PL" sz="2400" dirty="0" smtClean="0"/>
              <a:t>       Wspólne działanie co najmniej dwóch osób, z których każda obejmuje swym zamiarem urzeczywistnienie wszystkich przedmiotowych znamion czynu przestępnego.  Wspólne wykonanie czynu zabronionego oznacza, iż współdziałający sprawcy łącznie, nie z osobna, zrealizować muszą komplet jego ustawowych znamion. Suma ich </a:t>
            </a:r>
            <a:r>
              <a:rPr lang="pl-PL" sz="2400" dirty="0" err="1" smtClean="0"/>
              <a:t>zachowań</a:t>
            </a:r>
            <a:r>
              <a:rPr lang="pl-PL" sz="2400" dirty="0" smtClean="0"/>
              <a:t> ma  zatem wypełniać istotę danego wykroczenia. Tym samym nie jest konieczne, aby każdy ze współdziałających sprawców realizował wszystkie znamiona czynu zabronionego. Może być tak, że czyn jednego współsprawcy stanowi dopełnienie czynu drugiego współsprawcy albo popełnione przestępstwo jest wynikiem czynności przedsięwziętych przez współsprawców w ramach dokonanego przez nich podziału ról. </a:t>
            </a:r>
          </a:p>
          <a:p>
            <a:pPr lvl="0">
              <a:buNone/>
            </a:pPr>
            <a:r>
              <a:rPr lang="pl-PL" sz="2400" dirty="0"/>
              <a:t> </a:t>
            </a:r>
            <a:r>
              <a:rPr lang="pl-PL" sz="2400" dirty="0" smtClean="0"/>
              <a:t>      </a:t>
            </a:r>
          </a:p>
          <a:p>
            <a:pPr lvl="0">
              <a:buNone/>
            </a:pPr>
            <a:r>
              <a:rPr lang="pl-PL" sz="2400" dirty="0"/>
              <a:t> </a:t>
            </a:r>
            <a:r>
              <a:rPr lang="pl-PL" sz="2400" dirty="0" smtClean="0"/>
              <a:t>      Porozumienie zachodzi wówczas, gdy mamy do czynienia z uzgodnieniem wspólnego zamiaru podjęcia zachowania stanowiącego wykonanie czynu zabronionego oraz podziałem ról  między poszczególnymi sprawcami. Jest ono spoiwem łączącym wzajemnie dopełniające się zachowania kilku sprawców w jedną całość. Istotne jest przy tym, aby porozumiewający się współsprawcy mieli świadomość i wolę wspólnego działania (inaczej przy sprawstwie </a:t>
            </a:r>
            <a:r>
              <a:rPr lang="pl-PL" sz="2400" dirty="0" err="1" smtClean="0"/>
              <a:t>koincydentalnym</a:t>
            </a:r>
            <a:r>
              <a:rPr lang="pl-PL" sz="2400" dirty="0" smtClean="0"/>
              <a:t>). Po ich stronie musi istnieć subiektywna więź, która sprowadza się do tego, że każdy z nich ma świadomość, że umawia się z </a:t>
            </a:r>
            <a:r>
              <a:rPr lang="pl-PL" sz="2400" dirty="0" smtClean="0"/>
              <a:t>inną </a:t>
            </a:r>
            <a:r>
              <a:rPr lang="pl-PL" sz="2400" dirty="0" smtClean="0"/>
              <a:t>osobą co do określonego zachowania oraz ma wolę wspólnego wykonania. Jego treść może być jednocześnie modyfikowana w trakcie realizacji  czynu zabronionego (współsprawstwo sukcesywne</a:t>
            </a:r>
            <a:r>
              <a:rPr lang="pl-PL" sz="2400" dirty="0" smtClean="0"/>
              <a:t>). Przybiera ono różną formę, musi być zawarte przed zakończeniem realizacji czynu zabronionego. </a:t>
            </a:r>
          </a:p>
          <a:p>
            <a:pPr lvl="0">
              <a:buNone/>
            </a:pPr>
            <a:endParaRPr lang="pl-PL" sz="2400" dirty="0"/>
          </a:p>
          <a:p>
            <a:pPr lvl="0">
              <a:buNone/>
            </a:pPr>
            <a:r>
              <a:rPr lang="pl-PL" sz="2400" dirty="0"/>
              <a:t>        We współsprawstwie można popełnić </a:t>
            </a:r>
            <a:r>
              <a:rPr lang="pl-PL" sz="2400" dirty="0" smtClean="0"/>
              <a:t>zarówno przestępstwo/ </a:t>
            </a:r>
            <a:r>
              <a:rPr lang="pl-PL" sz="2400" dirty="0"/>
              <a:t>wykroczenie umyślne, jak i nieumyślne. W tym ostatnim wypadku zawarte między współsprawcami porozumienie obejmuje wspólne naruszenie reguł ostrożności.</a:t>
            </a:r>
            <a:endParaRPr lang="pl-PL" sz="2400" dirty="0" smtClean="0"/>
          </a:p>
          <a:p>
            <a:pPr>
              <a:buNone/>
            </a:pPr>
            <a:r>
              <a:rPr lang="pl-PL" sz="2400" dirty="0" smtClean="0"/>
              <a:t>      </a:t>
            </a:r>
            <a:endParaRPr lang="pl-PL" sz="2400" dirty="0"/>
          </a:p>
        </p:txBody>
      </p:sp>
    </p:spTree>
    <p:extLst>
      <p:ext uri="{BB962C8B-B14F-4D97-AF65-F5344CB8AC3E}">
        <p14:creationId xmlns:p14="http://schemas.microsoft.com/office/powerpoint/2010/main" val="609668918"/>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dirty="0" smtClean="0"/>
              <a:t>Współsprawstwo w orzecznictwie Sądu Najwyższego</a:t>
            </a:r>
            <a:endParaRPr lang="pl-PL" sz="3200" dirty="0"/>
          </a:p>
        </p:txBody>
      </p:sp>
      <p:sp>
        <p:nvSpPr>
          <p:cNvPr id="3" name="Symbol zastępczy zawartości 2"/>
          <p:cNvSpPr>
            <a:spLocks noGrp="1"/>
          </p:cNvSpPr>
          <p:nvPr>
            <p:ph idx="1"/>
          </p:nvPr>
        </p:nvSpPr>
        <p:spPr>
          <a:xfrm>
            <a:off x="457200" y="1571612"/>
            <a:ext cx="8229600" cy="4883196"/>
          </a:xfrm>
        </p:spPr>
        <p:txBody>
          <a:bodyPr>
            <a:normAutofit/>
          </a:bodyPr>
          <a:lstStyle/>
          <a:p>
            <a:pPr lvl="0">
              <a:buNone/>
            </a:pPr>
            <a:r>
              <a:rPr lang="pl-PL" sz="2400" dirty="0" smtClean="0"/>
              <a:t>	Jako współsprawcę należy traktować nie tylko tego, kto w zamiarze popełnienia czynu zabronionego wspólnie z innymi osobami (osobą) realizuje czynność czasownikową, ale także tego, </a:t>
            </a:r>
            <a:r>
              <a:rPr lang="pl-PL" sz="2400" b="1" dirty="0" smtClean="0"/>
              <a:t>kto sam nie wykonuje - nawet chociażby w części - czasownikowego znamienia przestępstwa, lecz działając wspólnie z innymi osobami w realizacji zawartego z nimi porozumienia, w ramach przyjętego podziału ról, przyczynia się w istotny sposób do urzeczywistnienia wspólnie zamierzonego przestępstwa</a:t>
            </a:r>
            <a:r>
              <a:rPr lang="pl-PL" sz="2400" dirty="0" smtClean="0"/>
              <a:t> </a:t>
            </a:r>
            <a:r>
              <a:rPr lang="pl-PL" sz="1600" dirty="0" smtClean="0"/>
              <a:t>[postanowienie SN z dnia 2 marca 2006 r., II KK 7/06, Prok. i </a:t>
            </a:r>
            <a:r>
              <a:rPr lang="pl-PL" sz="1600" dirty="0" err="1" smtClean="0"/>
              <a:t>Pr.-wkł</a:t>
            </a:r>
            <a:r>
              <a:rPr lang="pl-PL" sz="1600" dirty="0" smtClean="0"/>
              <a:t>. 2006, nr 11, poz. 3]. </a:t>
            </a:r>
            <a:r>
              <a:rPr lang="pl-PL" sz="2400" dirty="0" smtClean="0"/>
              <a:t> </a:t>
            </a:r>
            <a:endParaRPr lang="pl-PL" sz="2400" dirty="0"/>
          </a:p>
        </p:txBody>
      </p:sp>
    </p:spTree>
    <p:extLst>
      <p:ext uri="{BB962C8B-B14F-4D97-AF65-F5344CB8AC3E}">
        <p14:creationId xmlns:p14="http://schemas.microsoft.com/office/powerpoint/2010/main" val="609668918"/>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548680"/>
            <a:ext cx="8568952" cy="1224136"/>
          </a:xfrm>
        </p:spPr>
        <p:txBody>
          <a:bodyPr>
            <a:normAutofit/>
          </a:bodyPr>
          <a:lstStyle/>
          <a:p>
            <a:r>
              <a:rPr lang="pl-PL" sz="3600" dirty="0" smtClean="0"/>
              <a:t>Stadia realizacji przestępstwa/wykroczenia</a:t>
            </a:r>
            <a:endParaRPr lang="pl-PL" sz="3600" dirty="0"/>
          </a:p>
        </p:txBody>
      </p:sp>
      <p:sp>
        <p:nvSpPr>
          <p:cNvPr id="5" name="Symbol zastępczy zawartości 4"/>
          <p:cNvSpPr>
            <a:spLocks noGrp="1"/>
          </p:cNvSpPr>
          <p:nvPr>
            <p:ph idx="1"/>
          </p:nvPr>
        </p:nvSpPr>
        <p:spPr>
          <a:xfrm>
            <a:off x="457200" y="1916832"/>
            <a:ext cx="8229600" cy="4941168"/>
          </a:xfrm>
        </p:spPr>
        <p:txBody>
          <a:bodyPr>
            <a:normAutofit/>
          </a:bodyPr>
          <a:lstStyle/>
          <a:p>
            <a:pPr>
              <a:buFontTx/>
              <a:buChar char="-"/>
            </a:pPr>
            <a:r>
              <a:rPr lang="pl-PL" dirty="0" smtClean="0"/>
              <a:t>zamiar</a:t>
            </a:r>
          </a:p>
          <a:p>
            <a:pPr>
              <a:buFontTx/>
              <a:buChar char="-"/>
            </a:pPr>
            <a:r>
              <a:rPr lang="pl-PL" dirty="0" smtClean="0"/>
              <a:t>przygotowanie </a:t>
            </a:r>
            <a:endParaRPr lang="pl-PL" dirty="0"/>
          </a:p>
          <a:p>
            <a:pPr>
              <a:buFontTx/>
              <a:buChar char="-"/>
            </a:pPr>
            <a:r>
              <a:rPr lang="pl-PL" dirty="0" smtClean="0"/>
              <a:t>usiłowanie </a:t>
            </a:r>
          </a:p>
          <a:p>
            <a:pPr>
              <a:buFontTx/>
              <a:buChar char="-"/>
            </a:pPr>
            <a:r>
              <a:rPr lang="pl-PL" dirty="0"/>
              <a:t>d</a:t>
            </a:r>
            <a:r>
              <a:rPr lang="pl-PL" dirty="0" smtClean="0"/>
              <a:t>okonanie</a:t>
            </a:r>
          </a:p>
          <a:p>
            <a:pPr>
              <a:buFontTx/>
              <a:buChar char="-"/>
            </a:pPr>
            <a:endParaRPr lang="pl-PL" dirty="0"/>
          </a:p>
          <a:p>
            <a:pPr marL="0" indent="0">
              <a:buNone/>
            </a:pPr>
            <a:r>
              <a:rPr lang="pl-PL" dirty="0" smtClean="0"/>
              <a:t>Zamiar </a:t>
            </a:r>
            <a:r>
              <a:rPr lang="pl-PL" dirty="0"/>
              <a:t>zawsze pozostaje bezkarny zgodnie z zasadą </a:t>
            </a:r>
            <a:r>
              <a:rPr lang="pl-PL" dirty="0" err="1"/>
              <a:t>cogitationis</a:t>
            </a:r>
            <a:r>
              <a:rPr lang="pl-PL" dirty="0"/>
              <a:t> </a:t>
            </a:r>
            <a:r>
              <a:rPr lang="pl-PL" dirty="0" err="1"/>
              <a:t>poenam</a:t>
            </a:r>
            <a:r>
              <a:rPr lang="pl-PL" dirty="0"/>
              <a:t> </a:t>
            </a:r>
            <a:r>
              <a:rPr lang="pl-PL" dirty="0" err="1"/>
              <a:t>nemo</a:t>
            </a:r>
            <a:r>
              <a:rPr lang="pl-PL" dirty="0"/>
              <a:t> </a:t>
            </a:r>
            <a:r>
              <a:rPr lang="pl-PL" dirty="0" err="1" smtClean="0"/>
              <a:t>patitur</a:t>
            </a:r>
            <a:r>
              <a:rPr lang="pl-PL" dirty="0" smtClean="0"/>
              <a:t>.</a:t>
            </a:r>
            <a:endParaRPr lang="pl-PL" dirty="0" smtClean="0"/>
          </a:p>
          <a:p>
            <a:pPr marL="64008" indent="0">
              <a:buNone/>
            </a:pPr>
            <a:endParaRPr lang="pl-PL" dirty="0"/>
          </a:p>
          <a:p>
            <a:pPr marL="64008" indent="0">
              <a:buNone/>
            </a:pPr>
            <a:endParaRPr lang="pl-PL" dirty="0" smtClean="0"/>
          </a:p>
        </p:txBody>
      </p:sp>
    </p:spTree>
    <p:extLst>
      <p:ext uri="{BB962C8B-B14F-4D97-AF65-F5344CB8AC3E}">
        <p14:creationId xmlns:p14="http://schemas.microsoft.com/office/powerpoint/2010/main" val="893570075"/>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dirty="0" smtClean="0"/>
              <a:t>Rozgraniczenie współsprawstwa od pomocnictwa</a:t>
            </a:r>
            <a:endParaRPr lang="pl-PL" sz="3200" dirty="0"/>
          </a:p>
        </p:txBody>
      </p:sp>
      <p:sp>
        <p:nvSpPr>
          <p:cNvPr id="3" name="Symbol zastępczy zawartości 2"/>
          <p:cNvSpPr>
            <a:spLocks noGrp="1"/>
          </p:cNvSpPr>
          <p:nvPr>
            <p:ph idx="1"/>
          </p:nvPr>
        </p:nvSpPr>
        <p:spPr>
          <a:xfrm>
            <a:off x="457200" y="1571612"/>
            <a:ext cx="8229600" cy="4883196"/>
          </a:xfrm>
        </p:spPr>
        <p:txBody>
          <a:bodyPr>
            <a:normAutofit/>
          </a:bodyPr>
          <a:lstStyle/>
          <a:p>
            <a:pPr lvl="0">
              <a:buNone/>
            </a:pPr>
            <a:r>
              <a:rPr lang="pl-PL" sz="2400" dirty="0" smtClean="0"/>
              <a:t>	Pomocnictwo trudno niekiedy odróżnić od współsprawstwa, które nie musi wiązać się z osobistą realizacją jakiegokolwiek z ustawowych znamion, lecz może się ograniczać do wykonania pewnych czynności o charakterze pomocniczym (np. stanie na czatach). Różnica polega na tym, że przy współsprawstwie wykonywanie czynności pomocniczych wynika z treści zawartego porozumienia oraz przyjętego podziału ról, niewystępującego z natury rzeczy przy pomocnictwie. Ponadto czynności pomocnika mają jedynie ułatwiać popełnienie przestępstwa, lecz nie muszą okazać się nieodzowne, co - w porównaniu ze współsprawcą - ogranicza jego rolę i znaczenie.  </a:t>
            </a:r>
            <a:endParaRPr lang="pl-PL" sz="2400" dirty="0"/>
          </a:p>
        </p:txBody>
      </p:sp>
    </p:spTree>
    <p:extLst>
      <p:ext uri="{BB962C8B-B14F-4D97-AF65-F5344CB8AC3E}">
        <p14:creationId xmlns:p14="http://schemas.microsoft.com/office/powerpoint/2010/main" val="609668918"/>
      </p:ext>
    </p:extLst>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dirty="0" smtClean="0"/>
              <a:t>Sprawstwo </a:t>
            </a:r>
            <a:r>
              <a:rPr lang="pl-PL" sz="2800" dirty="0" err="1" smtClean="0"/>
              <a:t>koincydentalne</a:t>
            </a:r>
            <a:r>
              <a:rPr lang="pl-PL" sz="2800" dirty="0" smtClean="0"/>
              <a:t> (sprawstwo równoległe)</a:t>
            </a:r>
            <a:endParaRPr lang="pl-PL" sz="2800" dirty="0"/>
          </a:p>
        </p:txBody>
      </p:sp>
      <p:sp>
        <p:nvSpPr>
          <p:cNvPr id="3" name="Symbol zastępczy zawartości 2"/>
          <p:cNvSpPr>
            <a:spLocks noGrp="1"/>
          </p:cNvSpPr>
          <p:nvPr>
            <p:ph idx="1"/>
          </p:nvPr>
        </p:nvSpPr>
        <p:spPr/>
        <p:txBody>
          <a:bodyPr>
            <a:normAutofit/>
          </a:bodyPr>
          <a:lstStyle/>
          <a:p>
            <a:pPr lvl="0">
              <a:buNone/>
            </a:pPr>
            <a:r>
              <a:rPr lang="pl-PL" sz="2400" dirty="0" smtClean="0"/>
              <a:t>	Każdy ze sprawców - niezależnie od pozostałych - realizuje komplet ustawowych znamion danego typu przestępstwa (np. w pozbawionym zabezpieczenia sklepie klienci kradną znajdujące się w nim towary). </a:t>
            </a:r>
          </a:p>
          <a:p>
            <a:pPr lvl="0">
              <a:buNone/>
            </a:pPr>
            <a:endParaRPr lang="pl-PL" sz="2400" dirty="0"/>
          </a:p>
        </p:txBody>
      </p:sp>
    </p:spTree>
    <p:extLst>
      <p:ext uri="{BB962C8B-B14F-4D97-AF65-F5344CB8AC3E}">
        <p14:creationId xmlns:p14="http://schemas.microsoft.com/office/powerpoint/2010/main" val="609668918"/>
      </p:ext>
    </p:extLst>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dirty="0" smtClean="0"/>
              <a:t>Współsprawstwo sukcesywne i konieczne </a:t>
            </a:r>
            <a:endParaRPr lang="pl-PL" sz="2800" dirty="0"/>
          </a:p>
        </p:txBody>
      </p:sp>
      <p:sp>
        <p:nvSpPr>
          <p:cNvPr id="3" name="Symbol zastępczy zawartości 2"/>
          <p:cNvSpPr>
            <a:spLocks noGrp="1"/>
          </p:cNvSpPr>
          <p:nvPr>
            <p:ph idx="1"/>
          </p:nvPr>
        </p:nvSpPr>
        <p:spPr/>
        <p:txBody>
          <a:bodyPr>
            <a:normAutofit fontScale="92500" lnSpcReduction="10000"/>
          </a:bodyPr>
          <a:lstStyle/>
          <a:p>
            <a:pPr lvl="0">
              <a:buNone/>
            </a:pPr>
            <a:r>
              <a:rPr lang="pl-PL" sz="2400" dirty="0" smtClean="0"/>
              <a:t>	Po częściowym zrealizowaniu znamion czynu zabronionego, lecz przed jego pełnym dokonaniem do wspólnego popełnienia - na podstawie zawieranego dopiero w tym właśnie momencie porozumienia - włącza się kolejny sprawca. </a:t>
            </a:r>
          </a:p>
          <a:p>
            <a:pPr lvl="0">
              <a:buNone/>
            </a:pPr>
            <a:r>
              <a:rPr lang="pl-PL" sz="2400" dirty="0" smtClean="0"/>
              <a:t>	W doktrynie dominuje pogląd, że spóźniony współsprawca nie może odpowiadać za to, co jego partner uczynił wcześniej. Przystępującemu sprawcy trzeba byłoby przypisać realizację znamion, które zostały wypełnione zanim jeszcze podjął on decyzję popełnienia czynu zabronionego.</a:t>
            </a:r>
          </a:p>
          <a:p>
            <a:pPr lvl="0">
              <a:buNone/>
            </a:pPr>
            <a:r>
              <a:rPr lang="pl-PL" sz="2400" dirty="0" smtClean="0"/>
              <a:t>     </a:t>
            </a:r>
          </a:p>
          <a:p>
            <a:pPr lvl="0">
              <a:buNone/>
            </a:pPr>
            <a:r>
              <a:rPr lang="pl-PL" sz="2400" dirty="0"/>
              <a:t> </a:t>
            </a:r>
            <a:r>
              <a:rPr lang="pl-PL" sz="2400" dirty="0" smtClean="0"/>
              <a:t>    Współsprawstwo konieczne narzuca sama ustawa – por. zbiegowisko publiczne </a:t>
            </a:r>
            <a:r>
              <a:rPr lang="pl-PL" sz="2400" dirty="0" smtClean="0"/>
              <a:t>z art</a:t>
            </a:r>
            <a:r>
              <a:rPr lang="pl-PL" sz="2400" dirty="0" smtClean="0"/>
              <a:t>. 50 </a:t>
            </a:r>
            <a:r>
              <a:rPr lang="pl-PL" sz="2400" dirty="0" err="1" smtClean="0"/>
              <a:t>k.w</a:t>
            </a:r>
            <a:r>
              <a:rPr lang="pl-PL" sz="2400" dirty="0" smtClean="0"/>
              <a:t>. lub zbiorowy gwałt </a:t>
            </a:r>
            <a:r>
              <a:rPr lang="pl-PL" sz="2400" dirty="0" smtClean="0"/>
              <a:t>z art</a:t>
            </a:r>
            <a:r>
              <a:rPr lang="pl-PL" sz="2400" dirty="0" smtClean="0"/>
              <a:t>. 197§ 3  k.k</a:t>
            </a:r>
            <a:r>
              <a:rPr lang="pl-PL" sz="2400" dirty="0" smtClean="0"/>
              <a:t>.</a:t>
            </a:r>
            <a:endParaRPr lang="pl-PL" sz="2400" dirty="0" smtClean="0"/>
          </a:p>
          <a:p>
            <a:pPr lvl="0">
              <a:buNone/>
            </a:pPr>
            <a:endParaRPr lang="pl-PL" sz="2400" dirty="0"/>
          </a:p>
        </p:txBody>
      </p:sp>
    </p:spTree>
    <p:extLst>
      <p:ext uri="{BB962C8B-B14F-4D97-AF65-F5344CB8AC3E}">
        <p14:creationId xmlns:p14="http://schemas.microsoft.com/office/powerpoint/2010/main" val="609668918"/>
      </p:ext>
    </p:extLst>
  </p:cSld>
  <p:clrMapOvr>
    <a:masterClrMapping/>
  </p:clrMapOvr>
  <p:transition spd="slow">
    <p:push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67494"/>
            <a:ext cx="8229600" cy="1721346"/>
          </a:xfrm>
        </p:spPr>
        <p:txBody>
          <a:bodyPr>
            <a:normAutofit/>
          </a:bodyPr>
          <a:lstStyle/>
          <a:p>
            <a:r>
              <a:rPr lang="pl-PL" smtClean="0"/>
              <a:t>Sprawstwo kierownicze </a:t>
            </a:r>
            <a:r>
              <a:rPr lang="pl-PL" dirty="0"/>
              <a:t/>
            </a:r>
            <a:br>
              <a:rPr lang="pl-PL" dirty="0"/>
            </a:br>
            <a:endParaRPr lang="pl-PL" dirty="0"/>
          </a:p>
        </p:txBody>
      </p:sp>
      <p:sp>
        <p:nvSpPr>
          <p:cNvPr id="3" name="Symbol zastępczy zawartości 2"/>
          <p:cNvSpPr>
            <a:spLocks noGrp="1"/>
          </p:cNvSpPr>
          <p:nvPr>
            <p:ph idx="1"/>
          </p:nvPr>
        </p:nvSpPr>
        <p:spPr>
          <a:xfrm>
            <a:off x="457200" y="1857364"/>
            <a:ext cx="8229600" cy="4597444"/>
          </a:xfrm>
        </p:spPr>
        <p:txBody>
          <a:bodyPr>
            <a:normAutofit/>
          </a:bodyPr>
          <a:lstStyle/>
          <a:p>
            <a:pPr>
              <a:buNone/>
            </a:pPr>
            <a:r>
              <a:rPr lang="pl-PL" sz="2000" dirty="0" smtClean="0"/>
              <a:t>	</a:t>
            </a:r>
            <a:r>
              <a:rPr lang="pl-PL" sz="2800" dirty="0" smtClean="0"/>
              <a:t>Sprawstwo kierownicze zachodzi wówczas, gdy sprawca kieruje wykonaniem czynu zabronionego przez inną osobę. Kierowanie polega na faktycznym panowaniu nad przebiegiem oraz realizacją znamion czynu zabronionego przez bezpośredniego wykonawcę. </a:t>
            </a:r>
          </a:p>
          <a:p>
            <a:pPr>
              <a:buNone/>
            </a:pPr>
            <a:r>
              <a:rPr lang="pl-PL" sz="2000" b="1" dirty="0" smtClean="0"/>
              <a:t>	</a:t>
            </a:r>
          </a:p>
          <a:p>
            <a:pPr>
              <a:buNone/>
            </a:pPr>
            <a:r>
              <a:rPr lang="pl-PL" sz="2000" b="1" dirty="0" smtClean="0"/>
              <a:t>	</a:t>
            </a:r>
            <a:endParaRPr lang="pl-PL" sz="2000" dirty="0"/>
          </a:p>
        </p:txBody>
      </p:sp>
    </p:spTree>
    <p:extLst>
      <p:ext uri="{BB962C8B-B14F-4D97-AF65-F5344CB8AC3E}">
        <p14:creationId xmlns:p14="http://schemas.microsoft.com/office/powerpoint/2010/main" val="134510094"/>
      </p:ext>
    </p:extLst>
  </p:cSld>
  <p:clrMapOvr>
    <a:masterClrMapping/>
  </p:clrMapOvr>
  <p:transition spd="slow">
    <p:push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67494"/>
            <a:ext cx="8229600" cy="1721346"/>
          </a:xfrm>
        </p:spPr>
        <p:txBody>
          <a:bodyPr>
            <a:normAutofit/>
          </a:bodyPr>
          <a:lstStyle/>
          <a:p>
            <a:r>
              <a:rPr lang="pl-PL" dirty="0" smtClean="0"/>
              <a:t>Sprawstwo kierownicze </a:t>
            </a:r>
            <a:r>
              <a:rPr lang="pl-PL" dirty="0"/>
              <a:t/>
            </a:r>
            <a:br>
              <a:rPr lang="pl-PL" dirty="0"/>
            </a:br>
            <a:endParaRPr lang="pl-PL" dirty="0"/>
          </a:p>
        </p:txBody>
      </p:sp>
      <p:sp>
        <p:nvSpPr>
          <p:cNvPr id="3" name="Symbol zastępczy zawartości 2"/>
          <p:cNvSpPr>
            <a:spLocks noGrp="1"/>
          </p:cNvSpPr>
          <p:nvPr>
            <p:ph idx="1"/>
          </p:nvPr>
        </p:nvSpPr>
        <p:spPr>
          <a:xfrm>
            <a:off x="457200" y="1857364"/>
            <a:ext cx="8229600" cy="4597444"/>
          </a:xfrm>
        </p:spPr>
        <p:txBody>
          <a:bodyPr>
            <a:normAutofit/>
          </a:bodyPr>
          <a:lstStyle/>
          <a:p>
            <a:pPr>
              <a:buNone/>
            </a:pPr>
            <a:r>
              <a:rPr lang="pl-PL" sz="2000" dirty="0" smtClean="0"/>
              <a:t>	Kierowanie wiąże się :</a:t>
            </a:r>
          </a:p>
          <a:p>
            <a:pPr>
              <a:buNone/>
            </a:pPr>
            <a:r>
              <a:rPr lang="pl-PL" sz="2000" dirty="0" smtClean="0"/>
              <a:t>a) z podjęciem decyzji o rozpoczęciu określonego działania oraz przekazaniu takiej decyzji wykonawcy w postaci rozkazu, nakazu czy też polecenia;</a:t>
            </a:r>
          </a:p>
          <a:p>
            <a:pPr>
              <a:buNone/>
            </a:pPr>
            <a:r>
              <a:rPr lang="pl-PL" sz="2000" dirty="0" smtClean="0"/>
              <a:t>b) z decydowaniem o warunkach i sposobie prowadzenia zainicjowanego wcześniej działania lub o wynikającym z okoliczności modyfikowaniu jego przebiegu;</a:t>
            </a:r>
          </a:p>
          <a:p>
            <a:pPr>
              <a:buNone/>
            </a:pPr>
            <a:r>
              <a:rPr lang="pl-PL" sz="2000" dirty="0" smtClean="0"/>
              <a:t>c) z podejmowaniem decyzji o zakończeniu ewentualnie przerwaniu działania na jakimś jego etapie.</a:t>
            </a:r>
            <a:endParaRPr lang="pl-PL" sz="2000" dirty="0"/>
          </a:p>
        </p:txBody>
      </p:sp>
    </p:spTree>
    <p:extLst>
      <p:ext uri="{BB962C8B-B14F-4D97-AF65-F5344CB8AC3E}">
        <p14:creationId xmlns:p14="http://schemas.microsoft.com/office/powerpoint/2010/main" val="134510094"/>
      </p:ext>
    </p:extLst>
  </p:cSld>
  <p:clrMapOvr>
    <a:masterClrMapping/>
  </p:clrMapOvr>
  <p:transition spd="slow">
    <p:push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67494"/>
            <a:ext cx="8229600" cy="1721346"/>
          </a:xfrm>
        </p:spPr>
        <p:txBody>
          <a:bodyPr>
            <a:normAutofit/>
          </a:bodyPr>
          <a:lstStyle/>
          <a:p>
            <a:r>
              <a:rPr lang="pl-PL" dirty="0" smtClean="0"/>
              <a:t>Sprawstwo kierownicze </a:t>
            </a:r>
            <a:r>
              <a:rPr lang="pl-PL" dirty="0"/>
              <a:t/>
            </a:r>
            <a:br>
              <a:rPr lang="pl-PL" dirty="0"/>
            </a:br>
            <a:endParaRPr lang="pl-PL" dirty="0"/>
          </a:p>
        </p:txBody>
      </p:sp>
      <p:sp>
        <p:nvSpPr>
          <p:cNvPr id="3" name="Symbol zastępczy zawartości 2"/>
          <p:cNvSpPr>
            <a:spLocks noGrp="1"/>
          </p:cNvSpPr>
          <p:nvPr>
            <p:ph idx="1"/>
          </p:nvPr>
        </p:nvSpPr>
        <p:spPr>
          <a:xfrm>
            <a:off x="457200" y="1857364"/>
            <a:ext cx="8229600" cy="4597444"/>
          </a:xfrm>
        </p:spPr>
        <p:txBody>
          <a:bodyPr>
            <a:normAutofit/>
          </a:bodyPr>
          <a:lstStyle/>
          <a:p>
            <a:pPr>
              <a:buNone/>
            </a:pPr>
            <a:r>
              <a:rPr lang="pl-PL" sz="2000" dirty="0" smtClean="0"/>
              <a:t>	W literaturze reprezentowany jest także pogląd, że sprawstwo kierownicze nie musi wiązać się z faktycznym panowaniem nad przebiegiem bezprawnej akcji, lecz </a:t>
            </a:r>
            <a:r>
              <a:rPr lang="pl-PL" sz="2000" u="sng" dirty="0" smtClean="0"/>
              <a:t>może ograniczać się do samego organizowania przestępstwa</a:t>
            </a:r>
            <a:r>
              <a:rPr lang="pl-PL" sz="2000" dirty="0" smtClean="0"/>
              <a:t>. Według tego poglądu takie czynności, jak: opracowanie planu, wyznaczenie ról bezpośrednich wykonawców, zaopatrzenie ich w niezbędne środki i narzędzia, zapewnienie bezpieczeństwa przebiegu i zakończenia całej akcji przestępczej, "zagospodarowanie" owoców przestępstwa - mogą uzasadniać przyjęcie konstrukcji sprawstwa kierowniczego także wówczas, gdy organizator nie kierował już przebiegiem akcji przestępcze.</a:t>
            </a:r>
            <a:endParaRPr lang="pl-PL" sz="2000" dirty="0"/>
          </a:p>
        </p:txBody>
      </p:sp>
    </p:spTree>
    <p:extLst>
      <p:ext uri="{BB962C8B-B14F-4D97-AF65-F5344CB8AC3E}">
        <p14:creationId xmlns:p14="http://schemas.microsoft.com/office/powerpoint/2010/main" val="134510094"/>
      </p:ext>
    </p:extLst>
  </p:cSld>
  <p:clrMapOvr>
    <a:masterClrMapping/>
  </p:clrMapOvr>
  <p:transition spd="slow">
    <p:push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67494"/>
            <a:ext cx="8229600" cy="1289298"/>
          </a:xfrm>
        </p:spPr>
        <p:txBody>
          <a:bodyPr>
            <a:normAutofit fontScale="90000"/>
          </a:bodyPr>
          <a:lstStyle/>
          <a:p>
            <a:r>
              <a:rPr lang="pl-PL" dirty="0" smtClean="0"/>
              <a:t>Sprawstwo polecające</a:t>
            </a:r>
            <a:r>
              <a:rPr lang="pl-PL" dirty="0"/>
              <a:t/>
            </a:r>
            <a:br>
              <a:rPr lang="pl-PL" dirty="0"/>
            </a:br>
            <a:endParaRPr lang="pl-PL" dirty="0"/>
          </a:p>
        </p:txBody>
      </p:sp>
      <p:sp>
        <p:nvSpPr>
          <p:cNvPr id="3" name="Symbol zastępczy zawartości 2"/>
          <p:cNvSpPr>
            <a:spLocks noGrp="1"/>
          </p:cNvSpPr>
          <p:nvPr>
            <p:ph idx="1"/>
          </p:nvPr>
        </p:nvSpPr>
        <p:spPr>
          <a:xfrm>
            <a:off x="457200" y="1571612"/>
            <a:ext cx="8229600" cy="4883196"/>
          </a:xfrm>
        </p:spPr>
        <p:txBody>
          <a:bodyPr>
            <a:normAutofit/>
          </a:bodyPr>
          <a:lstStyle/>
          <a:p>
            <a:pPr>
              <a:buNone/>
            </a:pPr>
            <a:r>
              <a:rPr lang="pl-PL" sz="2000" dirty="0" smtClean="0"/>
              <a:t>	</a:t>
            </a:r>
            <a:r>
              <a:rPr lang="pl-PL" sz="2400" dirty="0"/>
              <a:t>P</a:t>
            </a:r>
            <a:r>
              <a:rPr lang="pl-PL" sz="2400" dirty="0" smtClean="0"/>
              <a:t>olecenie wykonania czynu zabronionego innej osobie przy wykorzystaniu jej uzależnienia od polecającego. Polecający, podobnie jak sprawca kierowniczy, nie realizuje osobiście znamion czynu zabronionego, lecz posługuje się w tym celu inną osobą. Z tej perspektywy można by go więc określić jedynie jako sprawcę pośredniego. </a:t>
            </a:r>
          </a:p>
          <a:p>
            <a:pPr>
              <a:buNone/>
            </a:pPr>
            <a:endParaRPr lang="pl-PL" sz="2400" dirty="0" smtClean="0"/>
          </a:p>
          <a:p>
            <a:pPr>
              <a:buNone/>
            </a:pPr>
            <a:r>
              <a:rPr lang="pl-PL" sz="2000" dirty="0" smtClean="0"/>
              <a:t>	</a:t>
            </a:r>
          </a:p>
          <a:p>
            <a:pPr>
              <a:buNone/>
            </a:pPr>
            <a:r>
              <a:rPr lang="pl-PL" sz="2000" dirty="0" smtClean="0"/>
              <a:t>	</a:t>
            </a:r>
            <a:endParaRPr lang="pl-PL" sz="2000" dirty="0"/>
          </a:p>
        </p:txBody>
      </p:sp>
    </p:spTree>
    <p:extLst>
      <p:ext uri="{BB962C8B-B14F-4D97-AF65-F5344CB8AC3E}">
        <p14:creationId xmlns:p14="http://schemas.microsoft.com/office/powerpoint/2010/main" val="134510094"/>
      </p:ext>
    </p:extLst>
  </p:cSld>
  <p:clrMapOvr>
    <a:masterClrMapping/>
  </p:clrMapOvr>
  <p:transition spd="slow">
    <p:push di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67494"/>
            <a:ext cx="8229600" cy="1721346"/>
          </a:xfrm>
        </p:spPr>
        <p:txBody>
          <a:bodyPr>
            <a:normAutofit/>
          </a:bodyPr>
          <a:lstStyle/>
          <a:p>
            <a:r>
              <a:rPr lang="pl-PL" dirty="0" smtClean="0"/>
              <a:t>Sprawstwo polecające </a:t>
            </a:r>
            <a:r>
              <a:rPr lang="pl-PL" dirty="0" smtClean="0"/>
              <a:t>c.d.</a:t>
            </a:r>
            <a:r>
              <a:rPr lang="pl-PL" dirty="0"/>
              <a:t/>
            </a:r>
            <a:br>
              <a:rPr lang="pl-PL" dirty="0"/>
            </a:br>
            <a:endParaRPr lang="pl-PL" dirty="0"/>
          </a:p>
        </p:txBody>
      </p:sp>
      <p:sp>
        <p:nvSpPr>
          <p:cNvPr id="3" name="Symbol zastępczy zawartości 2"/>
          <p:cNvSpPr>
            <a:spLocks noGrp="1"/>
          </p:cNvSpPr>
          <p:nvPr>
            <p:ph idx="1"/>
          </p:nvPr>
        </p:nvSpPr>
        <p:spPr>
          <a:xfrm>
            <a:off x="457200" y="1571612"/>
            <a:ext cx="8229600" cy="4883196"/>
          </a:xfrm>
        </p:spPr>
        <p:txBody>
          <a:bodyPr>
            <a:normAutofit/>
          </a:bodyPr>
          <a:lstStyle/>
          <a:p>
            <a:pPr>
              <a:buNone/>
            </a:pPr>
            <a:r>
              <a:rPr lang="pl-PL" sz="2000" dirty="0" smtClean="0"/>
              <a:t>	</a:t>
            </a:r>
            <a:r>
              <a:rPr lang="pl-PL" sz="2400" dirty="0" smtClean="0"/>
              <a:t>Sprawca polecający </a:t>
            </a:r>
            <a:r>
              <a:rPr lang="pl-PL" sz="2400" b="1" dirty="0" smtClean="0"/>
              <a:t>nie ma władztwa nad realizacją znamion czynu zabronionego</a:t>
            </a:r>
            <a:r>
              <a:rPr lang="pl-PL" sz="2400" dirty="0" smtClean="0"/>
              <a:t> przez bezpośredniego wykonawcę, choć jednocześnie przypisuje się mu władztwo nad osobą, do której polecenie kieruje. Nie wywiera on bezpośredniego wpływu na przebieg całego przestępstwa we wszystkich jego etapach, tak jak czyni to sprawca kierowniczy. Pozbawiony jest także </a:t>
            </a:r>
            <a:r>
              <a:rPr lang="pl-PL" sz="2400" b="1" dirty="0" smtClean="0"/>
              <a:t>funkcji kontrolnej</a:t>
            </a:r>
            <a:r>
              <a:rPr lang="pl-PL" sz="2400" dirty="0" smtClean="0"/>
              <a:t>, gdyż po wydaniu polecenia wykonanie czynu zabronionego przebiega w gruncie rzeczy bez jego udziału. </a:t>
            </a:r>
            <a:endParaRPr lang="pl-PL" sz="2400" dirty="0"/>
          </a:p>
        </p:txBody>
      </p:sp>
    </p:spTree>
    <p:extLst>
      <p:ext uri="{BB962C8B-B14F-4D97-AF65-F5344CB8AC3E}">
        <p14:creationId xmlns:p14="http://schemas.microsoft.com/office/powerpoint/2010/main" val="134510094"/>
      </p:ext>
    </p:extLst>
  </p:cSld>
  <p:clrMapOvr>
    <a:masterClrMapping/>
  </p:clrMapOvr>
  <p:transition spd="slow">
    <p:push di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Podżeganie </a:t>
            </a:r>
            <a:endParaRPr lang="pl-PL" dirty="0"/>
          </a:p>
        </p:txBody>
      </p:sp>
      <p:sp>
        <p:nvSpPr>
          <p:cNvPr id="3" name="Symbol zastępczy zawartości 2"/>
          <p:cNvSpPr>
            <a:spLocks noGrp="1"/>
          </p:cNvSpPr>
          <p:nvPr>
            <p:ph idx="1"/>
          </p:nvPr>
        </p:nvSpPr>
        <p:spPr>
          <a:xfrm>
            <a:off x="457200" y="1500174"/>
            <a:ext cx="8229600" cy="4954634"/>
          </a:xfrm>
        </p:spPr>
        <p:txBody>
          <a:bodyPr>
            <a:normAutofit fontScale="92500" lnSpcReduction="10000"/>
          </a:bodyPr>
          <a:lstStyle/>
          <a:p>
            <a:pPr marL="64008" indent="0">
              <a:buNone/>
            </a:pPr>
            <a:endParaRPr lang="pl-PL" sz="2000" dirty="0"/>
          </a:p>
          <a:p>
            <a:pPr lvl="0">
              <a:buNone/>
            </a:pPr>
            <a:r>
              <a:rPr lang="pl-PL" sz="2000" dirty="0" smtClean="0"/>
              <a:t>	</a:t>
            </a:r>
            <a:r>
              <a:rPr lang="pl-PL" sz="2800" dirty="0" smtClean="0"/>
              <a:t>Podżegaczem jest ten, kto chcąc, aby inna osoba dokonała czynu zabronionego, nakłania ją do tego (art. 18 § 2 k.k. oraz art. 12 </a:t>
            </a:r>
            <a:r>
              <a:rPr lang="pl-PL" sz="2800" dirty="0" err="1" smtClean="0"/>
              <a:t>k.w</a:t>
            </a:r>
            <a:r>
              <a:rPr lang="pl-PL" sz="2800" dirty="0" smtClean="0"/>
              <a:t>.). </a:t>
            </a:r>
          </a:p>
          <a:p>
            <a:pPr lvl="0">
              <a:buNone/>
            </a:pPr>
            <a:endParaRPr lang="pl-PL" sz="2800" b="1" dirty="0" smtClean="0"/>
          </a:p>
          <a:p>
            <a:pPr lvl="0">
              <a:buNone/>
            </a:pPr>
            <a:r>
              <a:rPr lang="pl-PL" sz="2800" b="1" dirty="0" smtClean="0"/>
              <a:t>	</a:t>
            </a:r>
            <a:r>
              <a:rPr lang="pl-PL" sz="2800" dirty="0" smtClean="0"/>
              <a:t>Podżegacz nie jest sprawcą </a:t>
            </a:r>
            <a:r>
              <a:rPr lang="pl-PL" sz="2800" i="1" dirty="0" smtClean="0"/>
              <a:t>sensu stricto, </a:t>
            </a:r>
            <a:r>
              <a:rPr lang="pl-PL" sz="2800" dirty="0" smtClean="0"/>
              <a:t>sam nie uczestniczy w popełnieniu czynu, do którego dokonania nakłania</a:t>
            </a:r>
            <a:r>
              <a:rPr lang="pl-PL" sz="2800" b="1" dirty="0" smtClean="0"/>
              <a:t>. </a:t>
            </a:r>
            <a:r>
              <a:rPr lang="pl-PL" sz="2800" dirty="0" smtClean="0"/>
              <a:t>Elementy podżegania:</a:t>
            </a:r>
          </a:p>
          <a:p>
            <a:pPr lvl="0">
              <a:buNone/>
            </a:pPr>
            <a:r>
              <a:rPr lang="pl-PL" sz="2800" dirty="0" smtClean="0"/>
              <a:t>    - zamiar bezpośredni</a:t>
            </a:r>
          </a:p>
          <a:p>
            <a:pPr lvl="0">
              <a:buNone/>
            </a:pPr>
            <a:r>
              <a:rPr lang="pl-PL" sz="2800" dirty="0" smtClean="0"/>
              <a:t>    - działanie</a:t>
            </a:r>
          </a:p>
          <a:p>
            <a:pPr lvl="0">
              <a:buNone/>
            </a:pPr>
            <a:r>
              <a:rPr lang="pl-PL" sz="2800" dirty="0" smtClean="0"/>
              <a:t>    - nakłanianie do dokonania czynu zabronionego (mową, pismem, gestem, groźbą).</a:t>
            </a:r>
          </a:p>
          <a:p>
            <a:pPr lvl="0">
              <a:buNone/>
            </a:pPr>
            <a:endParaRPr lang="pl-PL" sz="2800" dirty="0"/>
          </a:p>
        </p:txBody>
      </p:sp>
    </p:spTree>
    <p:extLst>
      <p:ext uri="{BB962C8B-B14F-4D97-AF65-F5344CB8AC3E}">
        <p14:creationId xmlns:p14="http://schemas.microsoft.com/office/powerpoint/2010/main" val="3252551086"/>
      </p:ext>
    </p:extLst>
  </p:cSld>
  <p:clrMapOvr>
    <a:masterClrMapping/>
  </p:clrMapOvr>
  <p:transition spd="slow">
    <p:push di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Podżeganie </a:t>
            </a:r>
            <a:endParaRPr lang="pl-PL" dirty="0"/>
          </a:p>
        </p:txBody>
      </p:sp>
      <p:sp>
        <p:nvSpPr>
          <p:cNvPr id="3" name="Symbol zastępczy zawartości 2"/>
          <p:cNvSpPr>
            <a:spLocks noGrp="1"/>
          </p:cNvSpPr>
          <p:nvPr>
            <p:ph idx="1"/>
          </p:nvPr>
        </p:nvSpPr>
        <p:spPr>
          <a:xfrm>
            <a:off x="457200" y="1285860"/>
            <a:ext cx="8229600" cy="5168948"/>
          </a:xfrm>
        </p:spPr>
        <p:txBody>
          <a:bodyPr>
            <a:normAutofit lnSpcReduction="10000"/>
          </a:bodyPr>
          <a:lstStyle/>
          <a:p>
            <a:pPr marL="64008" indent="0">
              <a:buNone/>
            </a:pPr>
            <a:endParaRPr lang="pl-PL" sz="2000" dirty="0"/>
          </a:p>
          <a:p>
            <a:pPr lvl="0">
              <a:buNone/>
            </a:pPr>
            <a:r>
              <a:rPr lang="pl-PL" sz="2000" dirty="0" smtClean="0"/>
              <a:t>	Podżeganie możliwe jest tylko w </a:t>
            </a:r>
            <a:r>
              <a:rPr lang="pl-PL" sz="2000" b="1" dirty="0" smtClean="0"/>
              <a:t>zamiarze bezpośrednim</a:t>
            </a:r>
            <a:r>
              <a:rPr lang="pl-PL" sz="2000" dirty="0" smtClean="0"/>
              <a:t>. Nie dochodzi zatem do podżegania, jeśli nakłaniający nieumyślnie wpływa na psychikę sprawcy, zachęcając go w sposób niezamierzony do popełnienia czynu zabronionego, bądź też czyni to w zamiarze ewentualnym, tzn. godzi się na to, że jego oddziaływanie na sprawcę spowoduje podjęcie zamiaru popełnienia czynu </a:t>
            </a:r>
            <a:r>
              <a:rPr lang="pl-PL" sz="2000" dirty="0" smtClean="0"/>
              <a:t>zabronionego. </a:t>
            </a:r>
            <a:r>
              <a:rPr lang="pl-PL" sz="2000" dirty="0" smtClean="0"/>
              <a:t>Podżeganie polega na </a:t>
            </a:r>
            <a:r>
              <a:rPr lang="pl-PL" sz="2000" dirty="0"/>
              <a:t>wzbudzeniu u innej osoby zamiaru popełnienia </a:t>
            </a:r>
            <a:r>
              <a:rPr lang="pl-PL" sz="2000" dirty="0" smtClean="0"/>
              <a:t>wykroczenia. Utwierdzenia </a:t>
            </a:r>
            <a:r>
              <a:rPr lang="pl-PL" sz="2000" dirty="0"/>
              <a:t>innej osoby w zamiarze popełnienia czynu zabronionego, wcześniej przez tę osobę </a:t>
            </a:r>
            <a:r>
              <a:rPr lang="pl-PL" sz="2000" dirty="0" smtClean="0"/>
              <a:t>powziętym stanowi pomocnictwo psychiczne.</a:t>
            </a:r>
            <a:endParaRPr lang="pl-PL" sz="2000" dirty="0" smtClean="0"/>
          </a:p>
          <a:p>
            <a:pPr lvl="0">
              <a:buNone/>
            </a:pPr>
            <a:r>
              <a:rPr lang="pl-PL" sz="2000" dirty="0" smtClean="0"/>
              <a:t>	W literaturze prezentowany jest pogląd, iż podżeganie stanowi </a:t>
            </a:r>
            <a:r>
              <a:rPr lang="pl-PL" sz="2000" b="1" dirty="0" err="1" smtClean="0"/>
              <a:t>bezskutkową</a:t>
            </a:r>
            <a:r>
              <a:rPr lang="pl-PL" sz="2000" dirty="0" smtClean="0"/>
              <a:t> formę popełnienia przestępstwa, a zatem staje się ono dokonane już z chwilą, gdy podżegacz nakłania do popełnienia czynu zabronionego. Oznacza to, że dla realizacji znamion podżegania nie jest konieczny skutek w postaci nakłonienia sprawcy </a:t>
            </a:r>
            <a:r>
              <a:rPr lang="pl-PL" sz="2000" i="1" dirty="0" smtClean="0"/>
              <a:t>sensu </a:t>
            </a:r>
            <a:r>
              <a:rPr lang="pl-PL" sz="2000" i="1" dirty="0" err="1" smtClean="0"/>
              <a:t>stricto</a:t>
            </a:r>
            <a:r>
              <a:rPr lang="pl-PL" sz="2000" dirty="0" smtClean="0"/>
              <a:t>, czyli wywołania u niego zamiaru wykonania określonego czynu, a tym bardziej podjęcia przez tego sprawcę jakichkolwiek czynności, które zmierzałyby ku jego dokonaniu. </a:t>
            </a:r>
            <a:endParaRPr lang="pl-PL" sz="2000" dirty="0"/>
          </a:p>
        </p:txBody>
      </p:sp>
    </p:spTree>
    <p:extLst>
      <p:ext uri="{BB962C8B-B14F-4D97-AF65-F5344CB8AC3E}">
        <p14:creationId xmlns:p14="http://schemas.microsoft.com/office/powerpoint/2010/main" val="3252551086"/>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Przygotowanie </a:t>
            </a:r>
            <a:endParaRPr lang="pl-PL" dirty="0"/>
          </a:p>
        </p:txBody>
      </p:sp>
      <p:sp>
        <p:nvSpPr>
          <p:cNvPr id="3" name="Symbol zastępczy zawartości 2"/>
          <p:cNvSpPr>
            <a:spLocks noGrp="1"/>
          </p:cNvSpPr>
          <p:nvPr>
            <p:ph idx="1"/>
          </p:nvPr>
        </p:nvSpPr>
        <p:spPr/>
        <p:txBody>
          <a:bodyPr/>
          <a:lstStyle/>
          <a:p>
            <a:pPr marL="0" indent="0">
              <a:buNone/>
            </a:pPr>
            <a:r>
              <a:rPr lang="pl-PL" dirty="0"/>
              <a:t>S</a:t>
            </a:r>
            <a:r>
              <a:rPr lang="pl-PL" dirty="0" smtClean="0"/>
              <a:t>prawca w celu popełnienia czynu zabronionego podejmuje czynności mające stworzyć warunki do przedsięwzięcia czynu zmierzającego bezpośrednio do jego dokonania, w szczególności w tymże celu wchodzi w porozumienie z inną osobą, uzyskuje lub przysposabia środki, zbiera informacje lub sporządza plan działania. </a:t>
            </a:r>
          </a:p>
          <a:p>
            <a:pPr marL="0" indent="0">
              <a:buNone/>
            </a:pPr>
            <a:endParaRPr lang="pl-PL" dirty="0"/>
          </a:p>
        </p:txBody>
      </p:sp>
    </p:spTree>
    <p:extLst>
      <p:ext uri="{BB962C8B-B14F-4D97-AF65-F5344CB8AC3E}">
        <p14:creationId xmlns:p14="http://schemas.microsoft.com/office/powerpoint/2010/main" val="1877862537"/>
      </p:ext>
    </p:extLst>
  </p:cSld>
  <p:clrMapOvr>
    <a:masterClrMapping/>
  </p:clrMapOvr>
  <p:transition spd="slow">
    <p:push dir="u"/>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Podżeganie c.d.</a:t>
            </a:r>
            <a:endParaRPr lang="pl-PL" dirty="0"/>
          </a:p>
        </p:txBody>
      </p:sp>
      <p:sp>
        <p:nvSpPr>
          <p:cNvPr id="3" name="Symbol zastępczy zawartości 2"/>
          <p:cNvSpPr>
            <a:spLocks noGrp="1"/>
          </p:cNvSpPr>
          <p:nvPr>
            <p:ph idx="1"/>
          </p:nvPr>
        </p:nvSpPr>
        <p:spPr/>
        <p:txBody>
          <a:bodyPr>
            <a:normAutofit fontScale="85000" lnSpcReduction="10000"/>
          </a:bodyPr>
          <a:lstStyle/>
          <a:p>
            <a:pPr marL="0" indent="0">
              <a:buNone/>
            </a:pPr>
            <a:r>
              <a:rPr lang="pl-PL" dirty="0" smtClean="0"/>
              <a:t>Możliwe </a:t>
            </a:r>
            <a:r>
              <a:rPr lang="pl-PL" dirty="0"/>
              <a:t>jest usiłowanie podżegania i jego przygotowanie. Podżeganie jest dokonane wtedy, kiedy podżegaczowi uda się wzbudzić w sprawcy zamiar popełnienia wykroczenia, natomiast usiłowane </a:t>
            </a:r>
            <a:r>
              <a:rPr lang="pl-PL" dirty="0" smtClean="0"/>
              <a:t>zachodzi wówczas, gdy </a:t>
            </a:r>
            <a:r>
              <a:rPr lang="pl-PL" dirty="0"/>
              <a:t>bezpośrednio zmierza do wzbudzenia takiego zamiaru, </a:t>
            </a:r>
            <a:r>
              <a:rPr lang="pl-PL" dirty="0" smtClean="0"/>
              <a:t>który ostatecznie jednak nie następuje.</a:t>
            </a:r>
            <a:endParaRPr lang="pl-PL" dirty="0"/>
          </a:p>
          <a:p>
            <a:pPr marL="0" indent="0">
              <a:buNone/>
            </a:pPr>
            <a:r>
              <a:rPr lang="pl-PL" dirty="0"/>
              <a:t>M</a:t>
            </a:r>
            <a:r>
              <a:rPr lang="pl-PL" dirty="0" smtClean="0"/>
              <a:t>ożliwe jest też </a:t>
            </a:r>
            <a:r>
              <a:rPr lang="pl-PL" dirty="0"/>
              <a:t>tzw. podżeganie łańcuszkowe (podżeganie do podżegania). </a:t>
            </a:r>
            <a:r>
              <a:rPr lang="pl-PL" dirty="0" smtClean="0"/>
              <a:t>Podobnie jest w przypadku </a:t>
            </a:r>
            <a:r>
              <a:rPr lang="pl-PL" dirty="0"/>
              <a:t>pomocnictwa. Możliwe tu są różne konfiguracje - podżeganie do pomocnictwa, pomocnictwo do podżegania, pomocnictwo do </a:t>
            </a:r>
            <a:r>
              <a:rPr lang="pl-PL" dirty="0" smtClean="0"/>
              <a:t>pomocnictwa.</a:t>
            </a:r>
            <a:endParaRPr lang="pl-PL" dirty="0"/>
          </a:p>
        </p:txBody>
      </p:sp>
    </p:spTree>
    <p:extLst>
      <p:ext uri="{BB962C8B-B14F-4D97-AF65-F5344CB8AC3E}">
        <p14:creationId xmlns:p14="http://schemas.microsoft.com/office/powerpoint/2010/main" val="2407262347"/>
      </p:ext>
    </p:extLst>
  </p:cSld>
  <p:clrMapOvr>
    <a:masterClrMapping/>
  </p:clrMapOvr>
  <p:transition spd="slow">
    <p:push dir="u"/>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Pomocnictwo</a:t>
            </a:r>
            <a:endParaRPr lang="pl-PL" dirty="0"/>
          </a:p>
        </p:txBody>
      </p:sp>
      <p:sp>
        <p:nvSpPr>
          <p:cNvPr id="3" name="Symbol zastępczy zawartości 2"/>
          <p:cNvSpPr>
            <a:spLocks noGrp="1"/>
          </p:cNvSpPr>
          <p:nvPr>
            <p:ph idx="1"/>
          </p:nvPr>
        </p:nvSpPr>
        <p:spPr>
          <a:xfrm>
            <a:off x="457200" y="1142984"/>
            <a:ext cx="8229600" cy="5311824"/>
          </a:xfrm>
        </p:spPr>
        <p:txBody>
          <a:bodyPr>
            <a:normAutofit fontScale="92500" lnSpcReduction="20000"/>
          </a:bodyPr>
          <a:lstStyle/>
          <a:p>
            <a:pPr marL="64008" indent="0">
              <a:buNone/>
            </a:pPr>
            <a:endParaRPr lang="pl-PL" sz="2000" dirty="0"/>
          </a:p>
          <a:p>
            <a:pPr lvl="0">
              <a:buNone/>
            </a:pPr>
            <a:r>
              <a:rPr lang="pl-PL" sz="2000" dirty="0" smtClean="0"/>
              <a:t>	</a:t>
            </a:r>
            <a:r>
              <a:rPr lang="pl-PL" sz="2800" dirty="0" smtClean="0"/>
              <a:t>Zgodnie z art. 18 § 3 k.k. oraz art. 13 </a:t>
            </a:r>
            <a:r>
              <a:rPr lang="pl-PL" sz="2800" dirty="0" err="1" smtClean="0"/>
              <a:t>k.w</a:t>
            </a:r>
            <a:r>
              <a:rPr lang="pl-PL" sz="2800" dirty="0" smtClean="0"/>
              <a:t>. odpowiada za pomocnictwo, kto w zamiarze, aby inna osoba dokonała czynu zabronionego, swoim zachowaniem ułatwia jego popełnienie, w szczególności dostarczając narzędzie, środek przewozu, udzielając rady lub informacji; odpowiada za pomocnictwo także ten, kto wbrew prawnemu, szczególnemu obowiązkowi niedopuszczenia do popełnienia czynu zabronionego swoim zaniechaniem ułatwia innej osobie jego popełnienie. Elementy pomocnictwa:</a:t>
            </a:r>
          </a:p>
          <a:p>
            <a:pPr lvl="0">
              <a:buNone/>
            </a:pPr>
            <a:r>
              <a:rPr lang="pl-PL" sz="2800" dirty="0" smtClean="0"/>
              <a:t>    - zamiar bezpośredni lub ewentualny</a:t>
            </a:r>
          </a:p>
          <a:p>
            <a:pPr lvl="0">
              <a:buNone/>
            </a:pPr>
            <a:r>
              <a:rPr lang="pl-PL" sz="2800" dirty="0" smtClean="0"/>
              <a:t>    - działanie, zaniechanie</a:t>
            </a:r>
          </a:p>
          <a:p>
            <a:pPr lvl="0">
              <a:buNone/>
            </a:pPr>
            <a:r>
              <a:rPr lang="pl-PL" sz="2800" dirty="0" smtClean="0"/>
              <a:t>    - ułatwienie popełnienia czynu zabronionego musi nastąpić przed w czasie popełnia czynu zabronionego.</a:t>
            </a:r>
            <a:endParaRPr lang="pl-PL" sz="2800" dirty="0"/>
          </a:p>
        </p:txBody>
      </p:sp>
    </p:spTree>
    <p:extLst>
      <p:ext uri="{BB962C8B-B14F-4D97-AF65-F5344CB8AC3E}">
        <p14:creationId xmlns:p14="http://schemas.microsoft.com/office/powerpoint/2010/main" val="3252551086"/>
      </p:ext>
    </p:extLst>
  </p:cSld>
  <p:clrMapOvr>
    <a:masterClrMapping/>
  </p:clrMapOvr>
  <p:transition spd="slow">
    <p:push dir="u"/>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Pomocnictwo</a:t>
            </a:r>
            <a:endParaRPr lang="pl-PL" dirty="0"/>
          </a:p>
        </p:txBody>
      </p:sp>
      <p:sp>
        <p:nvSpPr>
          <p:cNvPr id="3" name="Symbol zastępczy zawartości 2"/>
          <p:cNvSpPr>
            <a:spLocks noGrp="1"/>
          </p:cNvSpPr>
          <p:nvPr>
            <p:ph idx="1"/>
          </p:nvPr>
        </p:nvSpPr>
        <p:spPr>
          <a:xfrm>
            <a:off x="457200" y="1142984"/>
            <a:ext cx="8229600" cy="5311824"/>
          </a:xfrm>
        </p:spPr>
        <p:txBody>
          <a:bodyPr>
            <a:normAutofit fontScale="92500" lnSpcReduction="10000"/>
          </a:bodyPr>
          <a:lstStyle/>
          <a:p>
            <a:pPr lvl="0">
              <a:buNone/>
            </a:pPr>
            <a:r>
              <a:rPr lang="pl-PL" sz="2000" dirty="0"/>
              <a:t> </a:t>
            </a:r>
            <a:r>
              <a:rPr lang="pl-PL" sz="2000" dirty="0" smtClean="0"/>
              <a:t>    </a:t>
            </a:r>
            <a:r>
              <a:rPr lang="pl-PL" sz="2400" dirty="0" smtClean="0"/>
              <a:t>Pomocnictwo </a:t>
            </a:r>
            <a:r>
              <a:rPr lang="pl-PL" sz="2400" dirty="0" smtClean="0"/>
              <a:t>możliwe jest zarówno w </a:t>
            </a:r>
            <a:r>
              <a:rPr lang="pl-PL" sz="2400" b="1" dirty="0" smtClean="0"/>
              <a:t>zamiarze bezpośrednim</a:t>
            </a:r>
            <a:r>
              <a:rPr lang="pl-PL" sz="2400" dirty="0" smtClean="0"/>
              <a:t>, jak i </a:t>
            </a:r>
            <a:r>
              <a:rPr lang="pl-PL" sz="2400" b="1" dirty="0" smtClean="0"/>
              <a:t>ewentualnym</a:t>
            </a:r>
            <a:r>
              <a:rPr lang="pl-PL" sz="2400" dirty="0" smtClean="0"/>
              <a:t>. Odpowiedzialność karna pomagającego zależy zatem od ustalenia, że chciał on, aby inna osoba dokonała czynu zabronionego albo - przewidując możliwość jego dokonania - godził się na to.</a:t>
            </a:r>
          </a:p>
          <a:p>
            <a:pPr lvl="0">
              <a:buNone/>
            </a:pPr>
            <a:r>
              <a:rPr lang="pl-PL" sz="2400" dirty="0" smtClean="0"/>
              <a:t>	Ułatwienie popełnienia czynu zabronionego musi mieć miejsce </a:t>
            </a:r>
            <a:r>
              <a:rPr lang="pl-PL" sz="2400" b="1" dirty="0" smtClean="0"/>
              <a:t>przed jego realizacją albo najpóźniej w jej trakcie.</a:t>
            </a:r>
          </a:p>
          <a:p>
            <a:pPr lvl="0">
              <a:buNone/>
            </a:pPr>
            <a:r>
              <a:rPr lang="pl-PL" sz="2400" b="1" dirty="0"/>
              <a:t> </a:t>
            </a:r>
            <a:r>
              <a:rPr lang="pl-PL" sz="2400" b="1" dirty="0" smtClean="0"/>
              <a:t>    </a:t>
            </a:r>
            <a:r>
              <a:rPr lang="pl-PL" sz="2400" dirty="0" smtClean="0"/>
              <a:t>Pomocnictwo może być zrealizowane  także przez zaniechanie</a:t>
            </a:r>
            <a:r>
              <a:rPr lang="pl-PL" sz="2400" b="1" dirty="0" smtClean="0"/>
              <a:t>.</a:t>
            </a:r>
          </a:p>
          <a:p>
            <a:pPr lvl="0">
              <a:buNone/>
            </a:pPr>
            <a:r>
              <a:rPr lang="pl-PL" sz="2400" b="1" dirty="0"/>
              <a:t> </a:t>
            </a:r>
            <a:r>
              <a:rPr lang="pl-PL" sz="2400" b="1" dirty="0" smtClean="0"/>
              <a:t>    </a:t>
            </a:r>
            <a:r>
              <a:rPr lang="pl-PL" sz="2400" dirty="0" smtClean="0"/>
              <a:t>Wyróżniamy </a:t>
            </a:r>
            <a:r>
              <a:rPr lang="pl-PL" sz="2400" dirty="0"/>
              <a:t>pomocnictwo fizyczne </a:t>
            </a:r>
            <a:r>
              <a:rPr lang="pl-PL" sz="2400" dirty="0" smtClean="0"/>
              <a:t>(np. dostarczenie </a:t>
            </a:r>
            <a:r>
              <a:rPr lang="pl-PL" sz="2400" dirty="0"/>
              <a:t>środka </a:t>
            </a:r>
            <a:r>
              <a:rPr lang="pl-PL" sz="2400" dirty="0" smtClean="0"/>
              <a:t>przewozu, przewiezienie </a:t>
            </a:r>
            <a:r>
              <a:rPr lang="pl-PL" sz="2400" dirty="0"/>
              <a:t>bezpośredniego </a:t>
            </a:r>
            <a:r>
              <a:rPr lang="pl-PL" sz="2400" dirty="0" smtClean="0"/>
              <a:t>sprawcy, nabycie </a:t>
            </a:r>
            <a:r>
              <a:rPr lang="pl-PL" sz="2400" dirty="0"/>
              <a:t>dla niego na przykład </a:t>
            </a:r>
            <a:r>
              <a:rPr lang="pl-PL" sz="2400" dirty="0" smtClean="0"/>
              <a:t>biletu, dostarczenie narzędzia, planu działania) o</a:t>
            </a:r>
            <a:r>
              <a:rPr lang="pl-PL" sz="2400" dirty="0" smtClean="0"/>
              <a:t>raz </a:t>
            </a:r>
            <a:r>
              <a:rPr lang="pl-PL" sz="2400" dirty="0"/>
              <a:t>psychiczne </a:t>
            </a:r>
            <a:r>
              <a:rPr lang="pl-PL" sz="2400" dirty="0" smtClean="0"/>
              <a:t>(np. udzielenie rady, udzielenie informacji, utwierdzanie </a:t>
            </a:r>
            <a:r>
              <a:rPr lang="pl-PL" sz="2400" dirty="0"/>
              <a:t>bezpośredniego sprawcy w już powziętym zamiarze popełnienia </a:t>
            </a:r>
            <a:r>
              <a:rPr lang="pl-PL" sz="2400" dirty="0" smtClean="0"/>
              <a:t>wykroczenia, manifestowanie </a:t>
            </a:r>
            <a:r>
              <a:rPr lang="pl-PL" sz="2400" dirty="0"/>
              <a:t>solidarności z zachowaniem sprawcy </a:t>
            </a:r>
            <a:r>
              <a:rPr lang="pl-PL" sz="2400" dirty="0" smtClean="0"/>
              <a:t>bezpośredniego, obietnica </a:t>
            </a:r>
            <a:r>
              <a:rPr lang="pl-PL" sz="2400" dirty="0"/>
              <a:t>nabycia rzeczy, które sprawca dopiero ma zamiar ukraść lub </a:t>
            </a:r>
            <a:r>
              <a:rPr lang="pl-PL" sz="2400" dirty="0" smtClean="0"/>
              <a:t>przywłaszczyć).</a:t>
            </a:r>
            <a:endParaRPr lang="pl-PL" sz="2400" dirty="0" smtClean="0"/>
          </a:p>
          <a:p>
            <a:pPr lvl="0">
              <a:buNone/>
            </a:pPr>
            <a:endParaRPr lang="pl-PL" sz="2400" dirty="0"/>
          </a:p>
        </p:txBody>
      </p:sp>
    </p:spTree>
    <p:extLst>
      <p:ext uri="{BB962C8B-B14F-4D97-AF65-F5344CB8AC3E}">
        <p14:creationId xmlns:p14="http://schemas.microsoft.com/office/powerpoint/2010/main" val="3252551086"/>
      </p:ext>
    </p:extLst>
  </p:cSld>
  <p:clrMapOvr>
    <a:masterClrMapping/>
  </p:clrMapOvr>
  <p:transition spd="slow">
    <p:push dir="u"/>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67494"/>
            <a:ext cx="8229600" cy="1577330"/>
          </a:xfrm>
        </p:spPr>
        <p:txBody>
          <a:bodyPr>
            <a:normAutofit/>
          </a:bodyPr>
          <a:lstStyle/>
          <a:p>
            <a:r>
              <a:rPr lang="pl-PL" sz="2400" b="1" dirty="0" smtClean="0"/>
              <a:t>Indywidualizacja odpowiedzialności osób uczestniczących w popełnieniu przestępstwa (art. 20 i art. 21</a:t>
            </a:r>
            <a:r>
              <a:rPr lang="pl-PL" sz="2400" dirty="0" smtClean="0"/>
              <a:t> </a:t>
            </a:r>
            <a:r>
              <a:rPr lang="pl-PL" sz="2400" b="1" dirty="0" smtClean="0"/>
              <a:t>k.k.) </a:t>
            </a:r>
            <a:endParaRPr lang="pl-PL" sz="2400" b="1" dirty="0"/>
          </a:p>
        </p:txBody>
      </p:sp>
      <p:sp>
        <p:nvSpPr>
          <p:cNvPr id="3" name="Symbol zastępczy zawartości 2"/>
          <p:cNvSpPr>
            <a:spLocks noGrp="1"/>
          </p:cNvSpPr>
          <p:nvPr>
            <p:ph idx="1"/>
          </p:nvPr>
        </p:nvSpPr>
        <p:spPr/>
        <p:txBody>
          <a:bodyPr>
            <a:normAutofit/>
          </a:bodyPr>
          <a:lstStyle/>
          <a:p>
            <a:pPr marL="64008" indent="0">
              <a:buNone/>
            </a:pPr>
            <a:endParaRPr lang="pl-PL" sz="2000" dirty="0"/>
          </a:p>
          <a:p>
            <a:pPr lvl="0">
              <a:buNone/>
            </a:pPr>
            <a:r>
              <a:rPr lang="pl-PL" sz="2000" dirty="0" smtClean="0"/>
              <a:t>	</a:t>
            </a:r>
            <a:r>
              <a:rPr lang="pl-PL" sz="2400" dirty="0" smtClean="0"/>
              <a:t>Brak akcesoryjności w zakresie strony podmiotowej.</a:t>
            </a:r>
          </a:p>
          <a:p>
            <a:pPr lvl="0">
              <a:buNone/>
            </a:pPr>
            <a:r>
              <a:rPr lang="pl-PL" sz="2400" dirty="0" smtClean="0"/>
              <a:t>	</a:t>
            </a:r>
          </a:p>
          <a:p>
            <a:pPr lvl="0">
              <a:buNone/>
            </a:pPr>
            <a:r>
              <a:rPr lang="pl-PL" sz="2400" dirty="0" smtClean="0"/>
              <a:t>	Każdy ze współdziałających w popełnieniu czynu zabronionego odpowiada w granicach swojej umyślności lub nieumyślności niezależnie od odpowiedzialności pozostałych współdziałających.</a:t>
            </a:r>
          </a:p>
          <a:p>
            <a:pPr lvl="0">
              <a:buNone/>
            </a:pPr>
            <a:r>
              <a:rPr lang="pl-PL" sz="3400" dirty="0" smtClean="0"/>
              <a:t> </a:t>
            </a:r>
          </a:p>
          <a:p>
            <a:pPr lvl="0">
              <a:buNone/>
            </a:pPr>
            <a:r>
              <a:rPr lang="pl-PL" sz="3400" dirty="0" smtClean="0"/>
              <a:t>	</a:t>
            </a:r>
            <a:endParaRPr lang="pl-PL" sz="2800" dirty="0"/>
          </a:p>
        </p:txBody>
      </p:sp>
    </p:spTree>
    <p:extLst>
      <p:ext uri="{BB962C8B-B14F-4D97-AF65-F5344CB8AC3E}">
        <p14:creationId xmlns:p14="http://schemas.microsoft.com/office/powerpoint/2010/main" val="3252551086"/>
      </p:ext>
    </p:extLst>
  </p:cSld>
  <p:clrMapOvr>
    <a:masterClrMapping/>
  </p:clrMapOvr>
  <p:transition spd="slow">
    <p:push dir="u"/>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67494"/>
            <a:ext cx="8229600" cy="1577330"/>
          </a:xfrm>
        </p:spPr>
        <p:txBody>
          <a:bodyPr>
            <a:normAutofit/>
          </a:bodyPr>
          <a:lstStyle/>
          <a:p>
            <a:r>
              <a:rPr lang="pl-PL" sz="2400" b="1" dirty="0" smtClean="0"/>
              <a:t>Odpowiedzialność podżegacza i pomocnika – elementy akcesoryjności (art. 22 k.k.)</a:t>
            </a:r>
            <a:endParaRPr lang="pl-PL" sz="2400" dirty="0"/>
          </a:p>
        </p:txBody>
      </p:sp>
      <p:sp>
        <p:nvSpPr>
          <p:cNvPr id="3" name="Symbol zastępczy zawartości 2"/>
          <p:cNvSpPr>
            <a:spLocks noGrp="1"/>
          </p:cNvSpPr>
          <p:nvPr>
            <p:ph idx="1"/>
          </p:nvPr>
        </p:nvSpPr>
        <p:spPr/>
        <p:txBody>
          <a:bodyPr>
            <a:normAutofit fontScale="92500" lnSpcReduction="20000"/>
          </a:bodyPr>
          <a:lstStyle/>
          <a:p>
            <a:pPr marL="64008" indent="0">
              <a:buNone/>
            </a:pPr>
            <a:endParaRPr lang="pl-PL" sz="2000" dirty="0"/>
          </a:p>
          <a:p>
            <a:pPr lvl="0">
              <a:buNone/>
            </a:pPr>
            <a:r>
              <a:rPr lang="pl-PL" sz="2000" dirty="0" smtClean="0"/>
              <a:t>	</a:t>
            </a:r>
            <a:r>
              <a:rPr lang="pl-PL" sz="2400" dirty="0" smtClean="0"/>
              <a:t>Konstrukcja odpowiedzialności za podżeganie i pomocnictwo zawiera pewne elementy akcesoryjności, co znajduje wyraz w treści art. 22 k.k. - jeżeli czynu zabronionego tylko usiłowano dokonać, podżegacz i pomocnik odpowiadają jak za usiłowanie; jeżeli zaś sprawca główny nawet nie usiłował, sąd może zastosować wobec podżegacza lub pomocnika nadzwyczajne złagodzenie kary lub odstąpić od jej wymierzenia.</a:t>
            </a:r>
          </a:p>
          <a:p>
            <a:pPr lvl="0">
              <a:buNone/>
            </a:pPr>
            <a:r>
              <a:rPr lang="pl-PL" sz="1800" b="1" dirty="0" smtClean="0"/>
              <a:t>	</a:t>
            </a:r>
            <a:endParaRPr lang="pl-PL" sz="1800" dirty="0" smtClean="0"/>
          </a:p>
          <a:p>
            <a:pPr lvl="0">
              <a:buNone/>
            </a:pPr>
            <a:r>
              <a:rPr lang="pl-PL" sz="2400" dirty="0" smtClean="0"/>
              <a:t> </a:t>
            </a:r>
            <a:endParaRPr lang="pl-PL" sz="3400" dirty="0" smtClean="0"/>
          </a:p>
          <a:p>
            <a:pPr lvl="0">
              <a:buNone/>
            </a:pPr>
            <a:r>
              <a:rPr lang="pl-PL" sz="3400" dirty="0" smtClean="0"/>
              <a:t> </a:t>
            </a:r>
          </a:p>
          <a:p>
            <a:pPr lvl="0">
              <a:buNone/>
            </a:pPr>
            <a:r>
              <a:rPr lang="pl-PL" sz="3400" dirty="0" smtClean="0"/>
              <a:t>	</a:t>
            </a:r>
          </a:p>
          <a:p>
            <a:pPr lvl="0">
              <a:buNone/>
            </a:pPr>
            <a:r>
              <a:rPr lang="pl-PL" sz="2800" b="1" dirty="0" smtClean="0"/>
              <a:t>	</a:t>
            </a:r>
            <a:endParaRPr lang="pl-PL" sz="2800" dirty="0"/>
          </a:p>
        </p:txBody>
      </p:sp>
    </p:spTree>
    <p:extLst>
      <p:ext uri="{BB962C8B-B14F-4D97-AF65-F5344CB8AC3E}">
        <p14:creationId xmlns:p14="http://schemas.microsoft.com/office/powerpoint/2010/main" val="3252551086"/>
      </p:ext>
    </p:extLst>
  </p:cSld>
  <p:clrMapOvr>
    <a:masterClrMapping/>
  </p:clrMapOvr>
  <p:transition spd="slow">
    <p:push dir="u"/>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67494"/>
            <a:ext cx="8229600" cy="1577330"/>
          </a:xfrm>
        </p:spPr>
        <p:txBody>
          <a:bodyPr>
            <a:normAutofit/>
          </a:bodyPr>
          <a:lstStyle/>
          <a:p>
            <a:r>
              <a:rPr lang="pl-PL" sz="2400" b="1" dirty="0" smtClean="0"/>
              <a:t>Dobrowolne zapobiegnięcie dokonania czynu przez współdziałającego (art. 23 k.k.)</a:t>
            </a:r>
            <a:endParaRPr lang="pl-PL" sz="2400" dirty="0"/>
          </a:p>
        </p:txBody>
      </p:sp>
      <p:sp>
        <p:nvSpPr>
          <p:cNvPr id="3" name="Symbol zastępczy zawartości 2"/>
          <p:cNvSpPr>
            <a:spLocks noGrp="1"/>
          </p:cNvSpPr>
          <p:nvPr>
            <p:ph idx="1"/>
          </p:nvPr>
        </p:nvSpPr>
        <p:spPr>
          <a:xfrm>
            <a:off x="500034" y="1500174"/>
            <a:ext cx="8229600" cy="4954634"/>
          </a:xfrm>
        </p:spPr>
        <p:txBody>
          <a:bodyPr>
            <a:normAutofit/>
          </a:bodyPr>
          <a:lstStyle/>
          <a:p>
            <a:pPr marL="64008" indent="0">
              <a:buNone/>
            </a:pPr>
            <a:endParaRPr lang="pl-PL" sz="2000" dirty="0"/>
          </a:p>
          <a:p>
            <a:pPr lvl="0">
              <a:buNone/>
            </a:pPr>
            <a:r>
              <a:rPr lang="pl-PL" sz="2000" dirty="0" smtClean="0"/>
              <a:t>	</a:t>
            </a:r>
            <a:endParaRPr lang="pl-PL" sz="3400" dirty="0" smtClean="0"/>
          </a:p>
          <a:p>
            <a:pPr lvl="0">
              <a:buNone/>
            </a:pPr>
            <a:r>
              <a:rPr lang="pl-PL" sz="3400" dirty="0" smtClean="0"/>
              <a:t> </a:t>
            </a:r>
          </a:p>
          <a:p>
            <a:pPr lvl="0">
              <a:buNone/>
            </a:pPr>
            <a:r>
              <a:rPr lang="pl-PL" sz="3400" dirty="0" smtClean="0"/>
              <a:t>	</a:t>
            </a:r>
          </a:p>
          <a:p>
            <a:pPr lvl="0">
              <a:buNone/>
            </a:pPr>
            <a:r>
              <a:rPr lang="pl-PL" sz="2800" b="1" dirty="0" smtClean="0"/>
              <a:t>	</a:t>
            </a:r>
            <a:endParaRPr lang="pl-PL" sz="2800" dirty="0"/>
          </a:p>
        </p:txBody>
      </p:sp>
      <p:cxnSp>
        <p:nvCxnSpPr>
          <p:cNvPr id="5" name="Łącznik prosty ze strzałką 4"/>
          <p:cNvCxnSpPr/>
          <p:nvPr/>
        </p:nvCxnSpPr>
        <p:spPr>
          <a:xfrm rot="5400000">
            <a:off x="5894000" y="1821248"/>
            <a:ext cx="49927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Łącznik prosty ze strzałką 8"/>
          <p:cNvCxnSpPr/>
          <p:nvPr/>
        </p:nvCxnSpPr>
        <p:spPr>
          <a:xfrm rot="5400000">
            <a:off x="2286778" y="1785926"/>
            <a:ext cx="427834"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Prostokąt 12"/>
          <p:cNvSpPr/>
          <p:nvPr/>
        </p:nvSpPr>
        <p:spPr>
          <a:xfrm>
            <a:off x="1142976" y="2000240"/>
            <a:ext cx="2714644" cy="10715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600" dirty="0" smtClean="0"/>
              <a:t>Skuteczne – współdziałający zapobiegł dokonaniu czynu zabronionego</a:t>
            </a:r>
            <a:endParaRPr lang="pl-PL" sz="1600" dirty="0"/>
          </a:p>
        </p:txBody>
      </p:sp>
      <p:sp>
        <p:nvSpPr>
          <p:cNvPr id="14" name="Prostokąt 13"/>
          <p:cNvSpPr/>
          <p:nvPr/>
        </p:nvSpPr>
        <p:spPr>
          <a:xfrm>
            <a:off x="4786314" y="2071678"/>
            <a:ext cx="2786082" cy="10715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600" dirty="0" smtClean="0"/>
              <a:t>Bezskuteczne – współdziałający starał się zapobiec dokonaniu czynu zabronionego</a:t>
            </a:r>
            <a:endParaRPr lang="pl-PL" sz="1600" dirty="0"/>
          </a:p>
        </p:txBody>
      </p:sp>
      <p:cxnSp>
        <p:nvCxnSpPr>
          <p:cNvPr id="32" name="Łącznik prosty ze strzałką 31"/>
          <p:cNvCxnSpPr/>
          <p:nvPr/>
        </p:nvCxnSpPr>
        <p:spPr>
          <a:xfrm rot="5400000">
            <a:off x="2250265" y="3393281"/>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Łącznik prosty ze strzałką 34"/>
          <p:cNvCxnSpPr/>
          <p:nvPr/>
        </p:nvCxnSpPr>
        <p:spPr>
          <a:xfrm rot="5400000">
            <a:off x="5893603" y="3464719"/>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7" name="Prostokąt 36"/>
          <p:cNvSpPr/>
          <p:nvPr/>
        </p:nvSpPr>
        <p:spPr>
          <a:xfrm>
            <a:off x="1142976" y="3714752"/>
            <a:ext cx="2714644" cy="1143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600" dirty="0" smtClean="0"/>
              <a:t>Niepodleganie karze</a:t>
            </a:r>
            <a:endParaRPr lang="pl-PL" sz="1600" dirty="0"/>
          </a:p>
        </p:txBody>
      </p:sp>
      <p:sp>
        <p:nvSpPr>
          <p:cNvPr id="38" name="Prostokąt 37"/>
          <p:cNvSpPr/>
          <p:nvPr/>
        </p:nvSpPr>
        <p:spPr>
          <a:xfrm>
            <a:off x="4786314" y="3786190"/>
            <a:ext cx="2786082" cy="1143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600" dirty="0" smtClean="0"/>
              <a:t>Fakultatywne nadzwyczajne złagodzenie kary</a:t>
            </a:r>
            <a:endParaRPr lang="pl-PL" sz="1600" dirty="0"/>
          </a:p>
        </p:txBody>
      </p:sp>
    </p:spTree>
    <p:extLst>
      <p:ext uri="{BB962C8B-B14F-4D97-AF65-F5344CB8AC3E}">
        <p14:creationId xmlns:p14="http://schemas.microsoft.com/office/powerpoint/2010/main" val="3252551086"/>
      </p:ext>
    </p:extLst>
  </p:cSld>
  <p:clrMapOvr>
    <a:masterClrMapping/>
  </p:clrMapOvr>
  <p:transition spd="slow">
    <p:push dir="u"/>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67494"/>
            <a:ext cx="8229600" cy="1577330"/>
          </a:xfrm>
        </p:spPr>
        <p:txBody>
          <a:bodyPr>
            <a:normAutofit/>
          </a:bodyPr>
          <a:lstStyle/>
          <a:p>
            <a:r>
              <a:rPr lang="pl-PL" sz="2400" b="1" dirty="0" smtClean="0"/>
              <a:t>Indywidualizacja odpowiedzialności a okoliczności osobiste (art. 21 </a:t>
            </a:r>
            <a:r>
              <a:rPr lang="pl-PL" sz="2400" dirty="0" smtClean="0"/>
              <a:t>§ </a:t>
            </a:r>
            <a:r>
              <a:rPr lang="pl-PL" sz="2400" b="1" dirty="0" smtClean="0"/>
              <a:t>1 k.k.)</a:t>
            </a:r>
            <a:endParaRPr lang="pl-PL" sz="2400" dirty="0"/>
          </a:p>
        </p:txBody>
      </p:sp>
      <p:sp>
        <p:nvSpPr>
          <p:cNvPr id="3" name="Symbol zastępczy zawartości 2"/>
          <p:cNvSpPr>
            <a:spLocks noGrp="1"/>
          </p:cNvSpPr>
          <p:nvPr>
            <p:ph idx="1"/>
          </p:nvPr>
        </p:nvSpPr>
        <p:spPr/>
        <p:txBody>
          <a:bodyPr>
            <a:normAutofit fontScale="92500" lnSpcReduction="10000"/>
          </a:bodyPr>
          <a:lstStyle/>
          <a:p>
            <a:pPr marL="64008" indent="0">
              <a:buNone/>
            </a:pPr>
            <a:endParaRPr lang="pl-PL" sz="2000" dirty="0"/>
          </a:p>
          <a:p>
            <a:pPr lvl="0">
              <a:buNone/>
            </a:pPr>
            <a:r>
              <a:rPr lang="pl-PL" sz="2000" dirty="0" smtClean="0"/>
              <a:t>	</a:t>
            </a:r>
            <a:r>
              <a:rPr lang="pl-PL" sz="2400" dirty="0" smtClean="0"/>
              <a:t>Z przepisu art. 21 k.k. wynika, że okoliczności osobiste, wyłączające lub łagodzące albo zaostrzające odpowiedzialność karną, uwzględnia się tylko co do osoby, której dotyczą. Jeżeli jednak okoliczność osobista dotycząca sprawcy, wpływająca chociażby tylko na wyższą karalność, stanowi znamię czynu zabronionego, współdziałający podlega odpowiedzialności karnej przewidzianej za ten czyn zabroniony, gdy o tej okoliczności wiedział, chociażby go nie dotyczyła. </a:t>
            </a:r>
            <a:endParaRPr lang="pl-PL" sz="3400" dirty="0" smtClean="0"/>
          </a:p>
          <a:p>
            <a:pPr lvl="0">
              <a:buNone/>
            </a:pPr>
            <a:r>
              <a:rPr lang="pl-PL" sz="3400" dirty="0" smtClean="0"/>
              <a:t> </a:t>
            </a:r>
          </a:p>
          <a:p>
            <a:pPr lvl="0">
              <a:buNone/>
            </a:pPr>
            <a:r>
              <a:rPr lang="pl-PL" sz="3400" dirty="0" smtClean="0"/>
              <a:t>	</a:t>
            </a:r>
          </a:p>
          <a:p>
            <a:pPr lvl="0">
              <a:buNone/>
            </a:pPr>
            <a:r>
              <a:rPr lang="pl-PL" sz="2800" b="1" dirty="0" smtClean="0"/>
              <a:t>	</a:t>
            </a:r>
            <a:endParaRPr lang="pl-PL" sz="2800" dirty="0"/>
          </a:p>
        </p:txBody>
      </p:sp>
    </p:spTree>
    <p:extLst>
      <p:ext uri="{BB962C8B-B14F-4D97-AF65-F5344CB8AC3E}">
        <p14:creationId xmlns:p14="http://schemas.microsoft.com/office/powerpoint/2010/main" val="3252551086"/>
      </p:ext>
    </p:extLst>
  </p:cSld>
  <p:clrMapOvr>
    <a:masterClrMapping/>
  </p:clrMapOvr>
  <p:transition spd="slow">
    <p:push dir="u"/>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42900"/>
            <a:ext cx="8229600" cy="1987724"/>
          </a:xfrm>
        </p:spPr>
        <p:txBody>
          <a:bodyPr>
            <a:normAutofit/>
          </a:bodyPr>
          <a:lstStyle/>
          <a:p>
            <a:r>
              <a:rPr lang="pl-PL" sz="2800" b="1" dirty="0" smtClean="0">
                <a:effectLst>
                  <a:outerShdw blurRad="38100" dist="38100" dir="2700000" algn="tl">
                    <a:srgbClr val="000000">
                      <a:alpha val="43137"/>
                    </a:srgbClr>
                  </a:outerShdw>
                </a:effectLst>
              </a:rPr>
              <a:t>Podżeganie i pomocnictwo do przestępstw indywidualnych (art. 21 § 2 k.k.)</a:t>
            </a:r>
            <a:endParaRPr lang="pl-PL" sz="2800" b="1" dirty="0">
              <a:effectLst>
                <a:outerShdw blurRad="38100" dist="38100" dir="2700000" algn="tl">
                  <a:srgbClr val="000000">
                    <a:alpha val="43137"/>
                  </a:srgbClr>
                </a:outerShdw>
              </a:effectLst>
            </a:endParaRPr>
          </a:p>
        </p:txBody>
      </p:sp>
      <p:sp>
        <p:nvSpPr>
          <p:cNvPr id="3" name="Symbol zastępczy zawartości 2"/>
          <p:cNvSpPr>
            <a:spLocks noGrp="1"/>
          </p:cNvSpPr>
          <p:nvPr>
            <p:ph idx="1"/>
          </p:nvPr>
        </p:nvSpPr>
        <p:spPr>
          <a:xfrm>
            <a:off x="457200" y="1357298"/>
            <a:ext cx="8229600" cy="5097510"/>
          </a:xfrm>
        </p:spPr>
        <p:txBody>
          <a:bodyPr>
            <a:normAutofit fontScale="25000" lnSpcReduction="20000"/>
          </a:bodyPr>
          <a:lstStyle/>
          <a:p>
            <a:pPr marL="64008" indent="0">
              <a:buNone/>
            </a:pPr>
            <a:endParaRPr lang="pl-PL" sz="4500" dirty="0"/>
          </a:p>
          <a:p>
            <a:pPr>
              <a:buNone/>
            </a:pPr>
            <a:r>
              <a:rPr lang="pl-PL" sz="4500" dirty="0" smtClean="0"/>
              <a:t>	</a:t>
            </a:r>
            <a:r>
              <a:rPr lang="pl-PL" sz="7200" dirty="0" smtClean="0"/>
              <a:t>Podżegacz (pomocnik) będący </a:t>
            </a:r>
            <a:r>
              <a:rPr lang="pl-PL" sz="7200" dirty="0" err="1" smtClean="0"/>
              <a:t>ekstraneusem</a:t>
            </a:r>
            <a:r>
              <a:rPr lang="pl-PL" sz="7200" dirty="0" smtClean="0"/>
              <a:t> nakłania (udziela pomocy) do przestępstwa indywidualnego właściwego lub przestępstwa indywidualnego niewłaściwego typu kwalifikowanego. Zgodnie z art. 21 § 2</a:t>
            </a:r>
            <a:r>
              <a:rPr lang="pl-PL" sz="7200" u="sng" dirty="0" smtClean="0"/>
              <a:t> </a:t>
            </a:r>
            <a:r>
              <a:rPr lang="pl-PL" sz="7200" dirty="0" smtClean="0"/>
              <a:t>k.k. podżegacz (pomocnik) będzie odpowiadać za popełnienie w formie podżegania (pomocnictwa) odpowiedniego przestępstwa indywidualnego, jeżeli wiedział o dotyczącej sprawcy okoliczności indywidualizującej. Należy dodać, że z punktu widzenia samej tylko realizacji znamion podżegania (pomocnictwa) nie ma w tej sytuacji znaczenia fakt, że nakłaniający (udzielający pomocy) pozbawiony jest cechy podmiotu indywidualnego;</a:t>
            </a:r>
          </a:p>
          <a:p>
            <a:pPr>
              <a:buNone/>
            </a:pPr>
            <a:r>
              <a:rPr lang="pl-PL" sz="7200" dirty="0" smtClean="0"/>
              <a:t>	</a:t>
            </a:r>
          </a:p>
          <a:p>
            <a:pPr>
              <a:buNone/>
            </a:pPr>
            <a:r>
              <a:rPr lang="pl-PL" sz="7200" dirty="0" smtClean="0"/>
              <a:t>	Podżegacz (pomocnik) będący </a:t>
            </a:r>
            <a:r>
              <a:rPr lang="pl-PL" sz="7200" dirty="0" err="1" smtClean="0"/>
              <a:t>ekstraneusem</a:t>
            </a:r>
            <a:r>
              <a:rPr lang="pl-PL" sz="7200" dirty="0" smtClean="0"/>
              <a:t> nakłania (udziela pomocy) do przestępstwa indywidualnego niewłaściwego typu uprzywilejowanego, co wiązać się będzie z jego odpowiedzialnością za popełnienie w formie podżegania (pomocnictwa) odpowiedniego przestępstwa powszechnego, którego modyfikację stanowi typ uprzywilejowany zrealizowany przez sprawcę (przykład podżegacza nakłaniającego matkę do zabicia noworodka w warunkach określonych w art. 149 k.k., który nie mając cech podmiotu indywidualnego odpowie za podżeganie do zabójstwa w typie podstawowym).</a:t>
            </a:r>
          </a:p>
          <a:p>
            <a:pPr lvl="0">
              <a:buNone/>
            </a:pPr>
            <a:endParaRPr lang="pl-PL" sz="3400" dirty="0" smtClean="0"/>
          </a:p>
          <a:p>
            <a:pPr lvl="0">
              <a:buNone/>
            </a:pPr>
            <a:r>
              <a:rPr lang="pl-PL" sz="3400" dirty="0" smtClean="0"/>
              <a:t> </a:t>
            </a:r>
          </a:p>
          <a:p>
            <a:pPr lvl="0">
              <a:buNone/>
            </a:pPr>
            <a:r>
              <a:rPr lang="pl-PL" sz="3400" dirty="0" smtClean="0"/>
              <a:t>	</a:t>
            </a:r>
          </a:p>
          <a:p>
            <a:pPr lvl="0">
              <a:buNone/>
            </a:pPr>
            <a:r>
              <a:rPr lang="pl-PL" sz="2800" b="1" dirty="0" smtClean="0"/>
              <a:t>	</a:t>
            </a:r>
            <a:endParaRPr lang="pl-PL" sz="2800" dirty="0"/>
          </a:p>
        </p:txBody>
      </p:sp>
    </p:spTree>
    <p:extLst>
      <p:ext uri="{BB962C8B-B14F-4D97-AF65-F5344CB8AC3E}">
        <p14:creationId xmlns:p14="http://schemas.microsoft.com/office/powerpoint/2010/main" val="3252551086"/>
      </p:ext>
    </p:extLst>
  </p:cSld>
  <p:clrMapOvr>
    <a:masterClrMapping/>
  </p:clrMapOvr>
  <p:transition spd="slow">
    <p:push dir="u"/>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42900"/>
            <a:ext cx="8229600" cy="1987724"/>
          </a:xfrm>
        </p:spPr>
        <p:txBody>
          <a:bodyPr>
            <a:normAutofit/>
          </a:bodyPr>
          <a:lstStyle/>
          <a:p>
            <a:r>
              <a:rPr lang="pl-PL" sz="2800" b="1" dirty="0" smtClean="0">
                <a:effectLst>
                  <a:outerShdw blurRad="38100" dist="38100" dir="2700000" algn="tl">
                    <a:srgbClr val="000000">
                      <a:alpha val="43137"/>
                    </a:srgbClr>
                  </a:outerShdw>
                </a:effectLst>
              </a:rPr>
              <a:t>Podżeganie i pomocnictwo do przestępstw nieumyślnych</a:t>
            </a:r>
            <a:endParaRPr lang="pl-PL" sz="2800" b="1" dirty="0">
              <a:effectLst>
                <a:outerShdw blurRad="38100" dist="38100" dir="2700000" algn="tl">
                  <a:srgbClr val="000000">
                    <a:alpha val="43137"/>
                  </a:srgbClr>
                </a:outerShdw>
              </a:effectLst>
            </a:endParaRPr>
          </a:p>
        </p:txBody>
      </p:sp>
      <p:sp>
        <p:nvSpPr>
          <p:cNvPr id="3" name="Symbol zastępczy zawartości 2"/>
          <p:cNvSpPr>
            <a:spLocks noGrp="1"/>
          </p:cNvSpPr>
          <p:nvPr>
            <p:ph idx="1"/>
          </p:nvPr>
        </p:nvSpPr>
        <p:spPr>
          <a:xfrm>
            <a:off x="457200" y="1357298"/>
            <a:ext cx="8229600" cy="5097510"/>
          </a:xfrm>
        </p:spPr>
        <p:txBody>
          <a:bodyPr>
            <a:normAutofit fontScale="92500" lnSpcReduction="10000"/>
          </a:bodyPr>
          <a:lstStyle/>
          <a:p>
            <a:pPr>
              <a:spcBef>
                <a:spcPts val="0"/>
              </a:spcBef>
              <a:buNone/>
            </a:pPr>
            <a:r>
              <a:rPr lang="pl-PL" sz="4500" b="1" dirty="0" smtClean="0"/>
              <a:t>	</a:t>
            </a:r>
            <a:r>
              <a:rPr lang="pl-PL" sz="1900" b="1" dirty="0" smtClean="0"/>
              <a:t>Podżegacz świadomie wprowadza w błąd osobę nakłanianą i wywołuje u niej decyzję podjęcia określonego zachowania (działania lub zaniechania) stanowiącego naruszenie wymaganych w danych okolicznościach reguł ostrożności, które przez tę osobę nie jest postrzegane jako czyn zabroniony</a:t>
            </a:r>
            <a:r>
              <a:rPr lang="pl-PL" sz="1900" dirty="0" smtClean="0"/>
              <a:t>, jednak z perspektywy podżegacza ma prowadzić do jego dokonania, a co więcej - jest przez niego chciane (objęte zamiarem bezpośrednim). Mamy wówczas do czynienia z tzw.</a:t>
            </a:r>
            <a:r>
              <a:rPr lang="pl-PL" sz="1900" b="1" dirty="0" smtClean="0"/>
              <a:t> właściwym podżeganiem do przestępstwa nieumyślnego.</a:t>
            </a:r>
          </a:p>
          <a:p>
            <a:pPr>
              <a:spcBef>
                <a:spcPts val="0"/>
              </a:spcBef>
              <a:buNone/>
            </a:pPr>
            <a:r>
              <a:rPr lang="pl-PL" sz="2000" dirty="0" smtClean="0"/>
              <a:t>	</a:t>
            </a:r>
          </a:p>
          <a:p>
            <a:pPr>
              <a:spcBef>
                <a:spcPts val="0"/>
              </a:spcBef>
              <a:buNone/>
            </a:pPr>
            <a:r>
              <a:rPr lang="pl-PL" sz="2000" dirty="0" smtClean="0"/>
              <a:t>	Jako tzw. </a:t>
            </a:r>
            <a:r>
              <a:rPr lang="pl-PL" sz="2000" b="1" dirty="0" smtClean="0"/>
              <a:t>niewłaściwe podżeganie lub pomocnictwo</a:t>
            </a:r>
            <a:r>
              <a:rPr lang="pl-PL" sz="2000" dirty="0" smtClean="0"/>
              <a:t> określane jest w doktrynie nieumyślne nakłonienie lub udzielenie pomocy do podjęcia nieostrożnego zachowania przez bezpośredniego sprawcę, które w rezultacie prowadzi do realizacji znamion nieumyślnego czynu zabronionego</a:t>
            </a:r>
            <a:r>
              <a:rPr lang="pl-PL" sz="2000" smtClean="0"/>
              <a:t>. </a:t>
            </a:r>
            <a:endParaRPr lang="pl-PL" sz="1900" b="1" dirty="0" smtClean="0"/>
          </a:p>
          <a:p>
            <a:pPr>
              <a:spcBef>
                <a:spcPts val="0"/>
              </a:spcBef>
              <a:buNone/>
            </a:pPr>
            <a:endParaRPr lang="pl-PL" sz="1900" dirty="0" smtClean="0"/>
          </a:p>
          <a:p>
            <a:pPr lvl="0">
              <a:spcBef>
                <a:spcPts val="0"/>
              </a:spcBef>
              <a:buNone/>
            </a:pPr>
            <a:endParaRPr lang="pl-PL" sz="1900" dirty="0" smtClean="0"/>
          </a:p>
          <a:p>
            <a:pPr lvl="0">
              <a:spcBef>
                <a:spcPts val="0"/>
              </a:spcBef>
              <a:buNone/>
            </a:pPr>
            <a:r>
              <a:rPr lang="pl-PL" sz="1900" dirty="0" smtClean="0"/>
              <a:t> </a:t>
            </a:r>
          </a:p>
          <a:p>
            <a:pPr lvl="0">
              <a:spcBef>
                <a:spcPts val="0"/>
              </a:spcBef>
              <a:buNone/>
            </a:pPr>
            <a:r>
              <a:rPr lang="pl-PL" sz="1900" dirty="0" smtClean="0"/>
              <a:t>	</a:t>
            </a:r>
          </a:p>
          <a:p>
            <a:pPr lvl="0">
              <a:buNone/>
            </a:pPr>
            <a:r>
              <a:rPr lang="pl-PL" sz="2800" b="1" dirty="0" smtClean="0"/>
              <a:t>	</a:t>
            </a:r>
            <a:endParaRPr lang="pl-PL" sz="2800" dirty="0"/>
          </a:p>
        </p:txBody>
      </p:sp>
    </p:spTree>
    <p:extLst>
      <p:ext uri="{BB962C8B-B14F-4D97-AF65-F5344CB8AC3E}">
        <p14:creationId xmlns:p14="http://schemas.microsoft.com/office/powerpoint/2010/main" val="3252551086"/>
      </p:ext>
    </p:extLst>
  </p:cSld>
  <p:clrMapOvr>
    <a:masterClrMapping/>
  </p:clrMapOvr>
  <p:transition spd="slow">
    <p:push dir="u"/>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67494"/>
            <a:ext cx="8229600" cy="1217290"/>
          </a:xfrm>
        </p:spPr>
        <p:txBody>
          <a:bodyPr>
            <a:normAutofit/>
          </a:bodyPr>
          <a:lstStyle/>
          <a:p>
            <a:r>
              <a:rPr lang="pl-PL" sz="2400" b="1" dirty="0" smtClean="0"/>
              <a:t>Indywidualizacja odpowiedzialności osób uczestniczących w popełnieniu wykroczenia</a:t>
            </a:r>
            <a:endParaRPr lang="pl-PL" sz="2400" dirty="0"/>
          </a:p>
        </p:txBody>
      </p:sp>
      <p:sp>
        <p:nvSpPr>
          <p:cNvPr id="3" name="Symbol zastępczy zawartości 2"/>
          <p:cNvSpPr>
            <a:spLocks noGrp="1"/>
          </p:cNvSpPr>
          <p:nvPr>
            <p:ph idx="1"/>
          </p:nvPr>
        </p:nvSpPr>
        <p:spPr>
          <a:xfrm>
            <a:off x="457200" y="1412776"/>
            <a:ext cx="8229600" cy="5445224"/>
          </a:xfrm>
        </p:spPr>
        <p:txBody>
          <a:bodyPr>
            <a:normAutofit fontScale="25000" lnSpcReduction="20000"/>
          </a:bodyPr>
          <a:lstStyle/>
          <a:p>
            <a:pPr marL="64008" indent="0">
              <a:buNone/>
            </a:pPr>
            <a:endParaRPr lang="pl-PL" sz="2000" dirty="0"/>
          </a:p>
          <a:p>
            <a:pPr lvl="0">
              <a:buNone/>
            </a:pPr>
            <a:r>
              <a:rPr lang="pl-PL" sz="2000" dirty="0" smtClean="0"/>
              <a:t>	</a:t>
            </a:r>
            <a:r>
              <a:rPr lang="pl-PL" sz="8000" dirty="0" smtClean="0"/>
              <a:t>Każdy ze współdziałających w popełnieniu czynu zabronionego jako wykroczenie odpowiada w granicach swojej umyślności lub nieumyślności niezależnie od odpowiedzialności pozostałych współdziałających.</a:t>
            </a:r>
          </a:p>
          <a:p>
            <a:pPr lvl="0">
              <a:buNone/>
            </a:pPr>
            <a:r>
              <a:rPr lang="pl-PL" sz="8000" dirty="0" smtClean="0"/>
              <a:t> </a:t>
            </a:r>
          </a:p>
          <a:p>
            <a:pPr lvl="0">
              <a:buNone/>
            </a:pPr>
            <a:r>
              <a:rPr lang="pl-PL" sz="8000" dirty="0" smtClean="0"/>
              <a:t>	Konstrukcja odpowiedzialności za podżeganie i pomocnictwo  w prawie wykroczeń zawiera pewne elementy akcesoryjności, co znajduje wyraz w treści art. 14 § 1  </a:t>
            </a:r>
            <a:r>
              <a:rPr lang="pl-PL" sz="8000" dirty="0" err="1" smtClean="0"/>
              <a:t>k.w</a:t>
            </a:r>
            <a:r>
              <a:rPr lang="pl-PL" sz="8000" dirty="0" smtClean="0"/>
              <a:t>. - jeżeli sprawca główny nie dokonał czynu zabronionego, podżegacz i pomocnik nie będą odpowiadać. Warunkiem ich odpowiedzialności jest bowiem dokonanie czynu zabronionego przez sprawcę bezpośredniego, nawet jeśli ten ostatni nie będzie ponosił odpowiedzialności (np. z powodu nieletniości czy niepoczytalności).</a:t>
            </a:r>
          </a:p>
          <a:p>
            <a:pPr lvl="0">
              <a:buNone/>
            </a:pPr>
            <a:r>
              <a:rPr lang="pl-PL" sz="8000" dirty="0"/>
              <a:t> </a:t>
            </a:r>
            <a:r>
              <a:rPr lang="pl-PL" sz="8000" dirty="0" smtClean="0"/>
              <a:t>     Podżeganie i pomocnictwo nie stanowią również pełnych from zjawiskowych. Decyduje o tym art. 14 § 1 </a:t>
            </a:r>
            <a:r>
              <a:rPr lang="pl-PL" sz="8000" dirty="0" err="1" smtClean="0"/>
              <a:t>k.w</a:t>
            </a:r>
            <a:r>
              <a:rPr lang="pl-PL" sz="8000" dirty="0" smtClean="0"/>
              <a:t>., w myśl którego podżeganie i pomocnictwo są karalne tylko wtedy, gdy szczególny przepis ustawowy tak stanowi. Wówczas karalność tych form następuje w granicach sankcji przewidzianej dla danego wykroczenia (art. 14 § 3 </a:t>
            </a:r>
            <a:r>
              <a:rPr lang="pl-PL" sz="8000" dirty="0" err="1" smtClean="0"/>
              <a:t>k.w</a:t>
            </a:r>
            <a:r>
              <a:rPr lang="pl-PL" sz="8000" dirty="0" smtClean="0"/>
              <a:t>.).</a:t>
            </a:r>
          </a:p>
          <a:p>
            <a:pPr lvl="0">
              <a:buNone/>
            </a:pPr>
            <a:r>
              <a:rPr lang="pl-PL" sz="8000" b="1" dirty="0" smtClean="0"/>
              <a:t>	</a:t>
            </a:r>
            <a:r>
              <a:rPr lang="pl-PL" sz="8000" dirty="0" smtClean="0"/>
              <a:t>Brak w przepisach </a:t>
            </a:r>
            <a:r>
              <a:rPr lang="pl-PL" sz="8000" dirty="0" err="1" smtClean="0"/>
              <a:t>k.w</a:t>
            </a:r>
            <a:r>
              <a:rPr lang="pl-PL" sz="8000" dirty="0" smtClean="0"/>
              <a:t>. regulacji czynnego żalu, co niewątpliwie stanowi  poważne niedociągnięcie. Nie możemy tu </a:t>
            </a:r>
            <a:r>
              <a:rPr lang="pl-PL" sz="8000" dirty="0"/>
              <a:t>p</a:t>
            </a:r>
            <a:r>
              <a:rPr lang="pl-PL" sz="8000" dirty="0" smtClean="0"/>
              <a:t>osiłkowo stosować art. 23 k.k. Pozostaje jedynie możliwość uwzględnienia tej okoliczności w ramach art. 39 </a:t>
            </a:r>
            <a:r>
              <a:rPr lang="pl-PL" sz="8000" dirty="0" err="1" smtClean="0"/>
              <a:t>k.w</a:t>
            </a:r>
            <a:r>
              <a:rPr lang="pl-PL" sz="8000" dirty="0" smtClean="0"/>
              <a:t>.</a:t>
            </a:r>
            <a:endParaRPr lang="pl-PL" sz="8000" dirty="0"/>
          </a:p>
        </p:txBody>
      </p:sp>
    </p:spTree>
    <p:extLst>
      <p:ext uri="{BB962C8B-B14F-4D97-AF65-F5344CB8AC3E}">
        <p14:creationId xmlns:p14="http://schemas.microsoft.com/office/powerpoint/2010/main" val="1961341473"/>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Karalność przygotowania </a:t>
            </a:r>
            <a:endParaRPr lang="pl-PL" dirty="0"/>
          </a:p>
        </p:txBody>
      </p:sp>
      <p:sp>
        <p:nvSpPr>
          <p:cNvPr id="3" name="Symbol zastępczy zawartości 2"/>
          <p:cNvSpPr>
            <a:spLocks noGrp="1"/>
          </p:cNvSpPr>
          <p:nvPr>
            <p:ph idx="1"/>
          </p:nvPr>
        </p:nvSpPr>
        <p:spPr>
          <a:xfrm>
            <a:off x="395536" y="1124744"/>
            <a:ext cx="8229600" cy="5544616"/>
          </a:xfrm>
        </p:spPr>
        <p:txBody>
          <a:bodyPr>
            <a:normAutofit fontScale="47500" lnSpcReduction="20000"/>
          </a:bodyPr>
          <a:lstStyle/>
          <a:p>
            <a:pPr marL="0" indent="0">
              <a:buNone/>
            </a:pPr>
            <a:r>
              <a:rPr lang="pl-PL" dirty="0" smtClean="0"/>
              <a:t> Kodeks karny przewiduje karalność przygotowania do następujących przestępstw: </a:t>
            </a:r>
          </a:p>
          <a:p>
            <a:pPr marL="0" indent="0">
              <a:buNone/>
            </a:pPr>
            <a:r>
              <a:rPr lang="pl-PL" dirty="0" smtClean="0"/>
              <a:t>1) wszczęcie lub prowadzenie wojny napastniczej (art. 117 § 1 k.k.), </a:t>
            </a:r>
          </a:p>
          <a:p>
            <a:pPr marL="0" indent="0">
              <a:buNone/>
            </a:pPr>
            <a:r>
              <a:rPr lang="pl-PL" dirty="0" smtClean="0"/>
              <a:t>2) zabójstwo lub spowodowanie ciężkiego uszczerbku na zdrowiu osoby należącej do określonej grupy narodowej, etnicznej, rasowej, politycznej lub wyznaniowej (art. 118 § 1 k.k.), </a:t>
            </a:r>
          </a:p>
          <a:p>
            <a:pPr marL="0" indent="0">
              <a:buNone/>
            </a:pPr>
            <a:r>
              <a:rPr lang="pl-PL" dirty="0" smtClean="0"/>
              <a:t>3) stwarzanie osobom należącym do grupy narodowej, etnicznej, rasowej, politycznej lub wyznaniowej warunków życia grożących jej biologicznym wyniszczeniem (art. 118 § 2 k.k.), </a:t>
            </a:r>
          </a:p>
          <a:p>
            <a:pPr marL="0" indent="0">
              <a:buNone/>
            </a:pPr>
            <a:r>
              <a:rPr lang="pl-PL" dirty="0" smtClean="0"/>
              <a:t>4) zamach lub spisek przeciwko Rzeczypospolitej Polskiej (art. 127 § 1 k.k.), </a:t>
            </a:r>
          </a:p>
          <a:p>
            <a:pPr marL="0" indent="0">
              <a:buNone/>
            </a:pPr>
            <a:r>
              <a:rPr lang="pl-PL" dirty="0" smtClean="0"/>
              <a:t>5) zamach stanu (art. 128 § 1 k.k.), </a:t>
            </a:r>
          </a:p>
          <a:p>
            <a:pPr marL="0" indent="0">
              <a:buNone/>
            </a:pPr>
            <a:r>
              <a:rPr lang="pl-PL" dirty="0" smtClean="0"/>
              <a:t>6) zamach na jednostkę Sił Zbrojnych Rzeczypospolitej Polskiej (art. 140 § 1 k.k.), </a:t>
            </a:r>
          </a:p>
          <a:p>
            <a:pPr marL="0" indent="0">
              <a:buNone/>
            </a:pPr>
            <a:r>
              <a:rPr lang="pl-PL" dirty="0" smtClean="0"/>
              <a:t>7) sprowadzenie pożaru lub katastrofy (art. 163 § 1 k.k.), </a:t>
            </a:r>
          </a:p>
          <a:p>
            <a:pPr marL="0" indent="0">
              <a:buNone/>
            </a:pPr>
            <a:r>
              <a:rPr lang="pl-PL" dirty="0" smtClean="0"/>
              <a:t>8) sprowadzenie powszechnego niebezpieczeństwa (art. 165 § 1 k.k.), </a:t>
            </a:r>
          </a:p>
          <a:p>
            <a:pPr marL="0" indent="0">
              <a:buNone/>
            </a:pPr>
            <a:r>
              <a:rPr lang="pl-PL" dirty="0" smtClean="0"/>
              <a:t>9) piractwo wodne lub powietrzne (art. 166 § 1 k.k.), </a:t>
            </a:r>
          </a:p>
          <a:p>
            <a:pPr marL="0" indent="0">
              <a:buNone/>
            </a:pPr>
            <a:r>
              <a:rPr lang="pl-PL" dirty="0" smtClean="0"/>
              <a:t>10) umieszczenie na statku wodnym lub powietrznym urządzenia lub substancji zagrażającej bezpieczeństwu powszechnemu (art. 167 § 1 k.k.), </a:t>
            </a:r>
          </a:p>
          <a:p>
            <a:pPr marL="0" indent="0">
              <a:buNone/>
            </a:pPr>
            <a:r>
              <a:rPr lang="pl-PL" dirty="0" smtClean="0"/>
              <a:t>11) sprowadzenie katastrofy w komunikacji (art. 173 § 1 k.k.), </a:t>
            </a:r>
          </a:p>
          <a:p>
            <a:pPr marL="0" indent="0">
              <a:buNone/>
            </a:pPr>
            <a:r>
              <a:rPr lang="pl-PL" dirty="0" smtClean="0"/>
              <a:t>12) wzięcie lub przetrzymywanie zakładnika (art. 252 § 1 k.k.), </a:t>
            </a:r>
          </a:p>
          <a:p>
            <a:pPr marL="0" indent="0">
              <a:buNone/>
            </a:pPr>
            <a:r>
              <a:rPr lang="pl-PL" dirty="0" smtClean="0"/>
              <a:t>13) fałszowanie dokumentów (art. 270 § 1 k.k.), </a:t>
            </a:r>
          </a:p>
          <a:p>
            <a:pPr marL="0" indent="0">
              <a:buNone/>
            </a:pPr>
            <a:r>
              <a:rPr lang="pl-PL" dirty="0" smtClean="0"/>
              <a:t>14) fałszowanie pieniędzy lub papierów wartościowych (art. 310 § 1 k.k.), </a:t>
            </a:r>
          </a:p>
          <a:p>
            <a:pPr marL="0" indent="0">
              <a:buNone/>
            </a:pPr>
            <a:r>
              <a:rPr lang="pl-PL" dirty="0" smtClean="0"/>
              <a:t>15) puszczanie w obieg sfałszowanych pieniędzy lub papierów wartościowych (art. 310 § 2 k.k.), </a:t>
            </a:r>
          </a:p>
          <a:p>
            <a:pPr marL="0" indent="0">
              <a:buNone/>
            </a:pPr>
            <a:r>
              <a:rPr lang="pl-PL" dirty="0" smtClean="0"/>
              <a:t>16) dezercja (art. 339 § 1–3 k.k.). </a:t>
            </a:r>
          </a:p>
          <a:p>
            <a:pPr marL="0" indent="0">
              <a:buNone/>
            </a:pPr>
            <a:endParaRPr lang="pl-PL" dirty="0" smtClean="0"/>
          </a:p>
          <a:p>
            <a:pPr marL="0" indent="0">
              <a:buNone/>
            </a:pPr>
            <a:r>
              <a:rPr lang="pl-PL" dirty="0" smtClean="0"/>
              <a:t>Jeśli chodzi o kodeks wykroczeń nie przewiduje on karalności za  to stadium realizacji czynu zabronionego jako wykroczenie. </a:t>
            </a:r>
            <a:endParaRPr lang="pl-PL" dirty="0"/>
          </a:p>
        </p:txBody>
      </p:sp>
    </p:spTree>
    <p:extLst>
      <p:ext uri="{BB962C8B-B14F-4D97-AF65-F5344CB8AC3E}">
        <p14:creationId xmlns:p14="http://schemas.microsoft.com/office/powerpoint/2010/main" val="4290601412"/>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600" dirty="0" smtClean="0"/>
              <a:t>Przesłanki usiłowania</a:t>
            </a:r>
            <a:endParaRPr lang="pl-PL" sz="3600" dirty="0"/>
          </a:p>
        </p:txBody>
      </p:sp>
      <p:sp>
        <p:nvSpPr>
          <p:cNvPr id="3" name="Symbol zastępczy zawartości 2"/>
          <p:cNvSpPr>
            <a:spLocks noGrp="1"/>
          </p:cNvSpPr>
          <p:nvPr>
            <p:ph idx="1"/>
          </p:nvPr>
        </p:nvSpPr>
        <p:spPr/>
        <p:txBody>
          <a:bodyPr>
            <a:normAutofit/>
          </a:bodyPr>
          <a:lstStyle/>
          <a:p>
            <a:pPr marL="0" indent="0">
              <a:buNone/>
            </a:pPr>
            <a:r>
              <a:rPr lang="pl-PL" sz="2400" dirty="0" smtClean="0"/>
              <a:t>Odpowiada za usiłowanie, kto w zamiarze popełnienia czynu zabronionego swoim zachowaniem bezpośrednio zmierza do jego dokonania, które jednak nie następuje (art. 13 k.k. oraz art. 11 </a:t>
            </a:r>
            <a:r>
              <a:rPr lang="pl-PL" sz="2400" dirty="0" err="1" smtClean="0"/>
              <a:t>k.w</a:t>
            </a:r>
            <a:r>
              <a:rPr lang="pl-PL" sz="2400" dirty="0" smtClean="0"/>
              <a:t>.). Z tak ujętej formuły usiłowania wynikają następujące jego przesłanki:</a:t>
            </a:r>
          </a:p>
          <a:p>
            <a:pPr marL="0" indent="0">
              <a:buNone/>
            </a:pPr>
            <a:r>
              <a:rPr lang="pl-PL" sz="2400" dirty="0" smtClean="0"/>
              <a:t>- zamiar</a:t>
            </a:r>
          </a:p>
          <a:p>
            <a:pPr marL="0" indent="0">
              <a:buNone/>
            </a:pPr>
            <a:r>
              <a:rPr lang="pl-PL" sz="2400" dirty="0" smtClean="0"/>
              <a:t>- zachowanie zmierzające bezpośrednio do dokonania</a:t>
            </a:r>
          </a:p>
          <a:p>
            <a:pPr marL="0" indent="0">
              <a:buNone/>
            </a:pPr>
            <a:r>
              <a:rPr lang="pl-PL" sz="2400" dirty="0" smtClean="0"/>
              <a:t>- brak dokonania</a:t>
            </a:r>
            <a:endParaRPr lang="pl-PL" sz="2400" dirty="0"/>
          </a:p>
          <a:p>
            <a:pPr>
              <a:buNone/>
            </a:pPr>
            <a:endParaRPr lang="pl-PL" sz="2000" dirty="0"/>
          </a:p>
        </p:txBody>
      </p:sp>
    </p:spTree>
    <p:extLst>
      <p:ext uri="{BB962C8B-B14F-4D97-AF65-F5344CB8AC3E}">
        <p14:creationId xmlns:p14="http://schemas.microsoft.com/office/powerpoint/2010/main" val="325128291"/>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88640"/>
            <a:ext cx="8229600" cy="6264696"/>
          </a:xfrm>
        </p:spPr>
        <p:txBody>
          <a:bodyPr>
            <a:normAutofit fontScale="62500" lnSpcReduction="20000"/>
          </a:bodyPr>
          <a:lstStyle/>
          <a:p>
            <a:pPr marL="0" indent="0">
              <a:buNone/>
            </a:pPr>
            <a:r>
              <a:rPr lang="pl-PL" dirty="0" smtClean="0"/>
              <a:t>- możliwe </a:t>
            </a:r>
            <a:r>
              <a:rPr lang="pl-PL" dirty="0"/>
              <a:t>jest usiłowanie z zamiarem </a:t>
            </a:r>
            <a:r>
              <a:rPr lang="pl-PL" dirty="0" smtClean="0"/>
              <a:t>bezpośrednim, jak i ewentualnym. Ustawodawca mówi bowiem ogólnie o zamiarze. Jeżeli jednak </a:t>
            </a:r>
            <a:r>
              <a:rPr lang="pl-PL" dirty="0"/>
              <a:t>ustawa wymaga dla dokonania danego </a:t>
            </a:r>
            <a:r>
              <a:rPr lang="pl-PL" dirty="0" smtClean="0"/>
              <a:t>przestępstwa, czy wykroczenia </a:t>
            </a:r>
            <a:r>
              <a:rPr lang="pl-PL" dirty="0"/>
              <a:t>istnienia zamiaru bezpośredniego, </a:t>
            </a:r>
            <a:r>
              <a:rPr lang="pl-PL" dirty="0" smtClean="0"/>
              <a:t>używając </a:t>
            </a:r>
            <a:r>
              <a:rPr lang="pl-PL" dirty="0"/>
              <a:t>takich zwrotów jak "chcąc" lub "w celu", to nie ma podstaw do uznania, aby usiłowanie takiego </a:t>
            </a:r>
            <a:r>
              <a:rPr lang="pl-PL" dirty="0" smtClean="0"/>
              <a:t>przestępstwa/wykroczenia </a:t>
            </a:r>
            <a:r>
              <a:rPr lang="pl-PL" dirty="0"/>
              <a:t>możliwe było z zamiarem </a:t>
            </a:r>
            <a:r>
              <a:rPr lang="pl-PL" dirty="0" smtClean="0"/>
              <a:t>ewentualnym.  Storna podmiotowa czyny zabronionego do dokonania którego sprawca zmierza narzuca więc formę strony podmiotowej usiłowania,</a:t>
            </a:r>
          </a:p>
          <a:p>
            <a:pPr marL="0" indent="0">
              <a:buNone/>
            </a:pPr>
            <a:endParaRPr lang="pl-PL" dirty="0" smtClean="0"/>
          </a:p>
          <a:p>
            <a:pPr marL="0" indent="0">
              <a:buNone/>
            </a:pPr>
            <a:r>
              <a:rPr lang="pl-PL" dirty="0" smtClean="0"/>
              <a:t>- sformułowanie </a:t>
            </a:r>
            <a:r>
              <a:rPr lang="pl-PL" dirty="0"/>
              <a:t>"zachowanie zmierzające bezpośrednio do dokonania" </a:t>
            </a:r>
            <a:r>
              <a:rPr lang="pl-PL" dirty="0" smtClean="0"/>
              <a:t>oznacza, że możliwe a przy tym karalne jest zarówno usiłowanie przestępstw/ </a:t>
            </a:r>
            <a:r>
              <a:rPr lang="pl-PL" dirty="0"/>
              <a:t>wykroczeń z działania, </a:t>
            </a:r>
            <a:r>
              <a:rPr lang="pl-PL" dirty="0" smtClean="0"/>
              <a:t>jak i z </a:t>
            </a:r>
            <a:r>
              <a:rPr lang="pl-PL" dirty="0"/>
              <a:t>zaniechania. </a:t>
            </a:r>
            <a:r>
              <a:rPr lang="pl-PL" dirty="0" smtClean="0"/>
              <a:t>Natomiast bezpośredniość </a:t>
            </a:r>
            <a:r>
              <a:rPr lang="pl-PL" dirty="0"/>
              <a:t>decydująca o przyjęciu istnienia usiłowania ma miejsce wówczas, gdy biorąc za podstawę zamiar sprawcy i oceniając jego działanie z punktu widzenia przedmiotowego, można stwierdzić, że działanie to jest już ostatnią fazą jego działalności, którą ma wykonać, aby urzeczywistnić swój </a:t>
            </a:r>
            <a:r>
              <a:rPr lang="pl-PL" dirty="0" smtClean="0"/>
              <a:t>zamiar. Punktem odniesienia dla tej oceny jest zatem zestaw ustawowych znamion typu czynu zabronionego, do urzeczywistnienia którego sprawca zmierza swoim zachowaniem, </a:t>
            </a:r>
          </a:p>
          <a:p>
            <a:pPr marL="0" indent="0">
              <a:buNone/>
            </a:pPr>
            <a:endParaRPr lang="pl-PL" dirty="0" smtClean="0"/>
          </a:p>
          <a:p>
            <a:pPr marL="0" indent="0">
              <a:buNone/>
            </a:pPr>
            <a:r>
              <a:rPr lang="pl-PL" dirty="0" smtClean="0"/>
              <a:t>- brak </a:t>
            </a:r>
            <a:r>
              <a:rPr lang="pl-PL" dirty="0"/>
              <a:t>dokonania </a:t>
            </a:r>
            <a:r>
              <a:rPr lang="pl-PL" dirty="0" smtClean="0"/>
              <a:t>stanowi negatywny komponent usiłowania. </a:t>
            </a:r>
            <a:endParaRPr lang="pl-PL" dirty="0"/>
          </a:p>
        </p:txBody>
      </p:sp>
    </p:spTree>
    <p:extLst>
      <p:ext uri="{BB962C8B-B14F-4D97-AF65-F5344CB8AC3E}">
        <p14:creationId xmlns:p14="http://schemas.microsoft.com/office/powerpoint/2010/main" val="449624116"/>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Formy usiłowania</a:t>
            </a:r>
            <a:endParaRPr lang="pl-PL" b="1" dirty="0"/>
          </a:p>
        </p:txBody>
      </p:sp>
      <p:sp>
        <p:nvSpPr>
          <p:cNvPr id="3" name="Symbol zastępczy zawartości 2"/>
          <p:cNvSpPr>
            <a:spLocks noGrp="1"/>
          </p:cNvSpPr>
          <p:nvPr>
            <p:ph idx="1"/>
          </p:nvPr>
        </p:nvSpPr>
        <p:spPr>
          <a:xfrm>
            <a:off x="457200" y="1196752"/>
            <a:ext cx="8229600" cy="5472608"/>
          </a:xfrm>
        </p:spPr>
        <p:txBody>
          <a:bodyPr>
            <a:normAutofit fontScale="25000" lnSpcReduction="20000"/>
          </a:bodyPr>
          <a:lstStyle/>
          <a:p>
            <a:r>
              <a:rPr lang="pl-PL" sz="9600" dirty="0"/>
              <a:t>u</a:t>
            </a:r>
            <a:r>
              <a:rPr lang="pl-PL" sz="9600" dirty="0" smtClean="0"/>
              <a:t>dolne (art. 13 § 1 k.k. oraz 11 § 1 </a:t>
            </a:r>
            <a:r>
              <a:rPr lang="pl-PL" sz="9600" dirty="0" err="1" smtClean="0"/>
              <a:t>k.w</a:t>
            </a:r>
            <a:r>
              <a:rPr lang="pl-PL" sz="9600" dirty="0" smtClean="0"/>
              <a:t>.),</a:t>
            </a:r>
          </a:p>
          <a:p>
            <a:r>
              <a:rPr lang="pl-PL" sz="9600" dirty="0" smtClean="0"/>
              <a:t>nieudolne (art. 13 § 2 k.k.), które zachodzi wówczas, gdy usiłujący nie uświadamia sobie, że dokonanie czynu zabronionego jest w ogóle niemożliwe ze względu na brak przedmiotu wykonawczego lub użycia środka nie nadającego się do dokonania,</a:t>
            </a:r>
          </a:p>
          <a:p>
            <a:r>
              <a:rPr lang="pl-PL" sz="9600" dirty="0" smtClean="0"/>
              <a:t>ukończone, które zachodzi wówczas, gdy sprawca wykonał wszystkie czynności mające prowadzić do pełnej realizacji znamion czynu zabronionego i ze swej strony nie musi już przedsiębrać czegokolwiek, a jedynie oczekiwać rezultatów swego zachowania (możliwe przy wykroczeniach formalnych; czynny żal),</a:t>
            </a:r>
          </a:p>
          <a:p>
            <a:r>
              <a:rPr lang="pl-PL" sz="9600" dirty="0"/>
              <a:t>n</a:t>
            </a:r>
            <a:r>
              <a:rPr lang="pl-PL" sz="9600" dirty="0" smtClean="0"/>
              <a:t>ieukończone (zatamowane, zahamowane) ma miejsce wówczas, gdy sprawca zdołał wykonać jedynie część czynności, które prowadzić miały do realizacji zamierzonego celu (możliwe przy wykroczeniach skutkowych; odstąpienie od dokonania).</a:t>
            </a:r>
          </a:p>
          <a:p>
            <a:endParaRPr lang="pl-PL" dirty="0"/>
          </a:p>
        </p:txBody>
      </p:sp>
    </p:spTree>
    <p:extLst>
      <p:ext uri="{BB962C8B-B14F-4D97-AF65-F5344CB8AC3E}">
        <p14:creationId xmlns:p14="http://schemas.microsoft.com/office/powerpoint/2010/main" val="2374599197"/>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just"/>
            <a:r>
              <a:rPr lang="pl-PL" sz="3600" dirty="0" smtClean="0"/>
              <a:t>                  Karalność usiłowania</a:t>
            </a:r>
            <a:endParaRPr lang="pl-PL" sz="3600" dirty="0"/>
          </a:p>
        </p:txBody>
      </p:sp>
      <p:sp>
        <p:nvSpPr>
          <p:cNvPr id="3" name="Symbol zastępczy zawartości 2"/>
          <p:cNvSpPr>
            <a:spLocks noGrp="1"/>
          </p:cNvSpPr>
          <p:nvPr>
            <p:ph idx="1"/>
          </p:nvPr>
        </p:nvSpPr>
        <p:spPr>
          <a:xfrm>
            <a:off x="457200" y="1600200"/>
            <a:ext cx="8229600" cy="5069160"/>
          </a:xfrm>
        </p:spPr>
        <p:txBody>
          <a:bodyPr>
            <a:normAutofit fontScale="85000" lnSpcReduction="10000"/>
          </a:bodyPr>
          <a:lstStyle/>
          <a:p>
            <a:pPr marL="0" indent="0" algn="just">
              <a:buNone/>
            </a:pPr>
            <a:r>
              <a:rPr lang="pl-PL" sz="2400" dirty="0" smtClean="0"/>
              <a:t>W przypadku przestępstw </a:t>
            </a:r>
            <a:r>
              <a:rPr lang="pl-PL" sz="2400" dirty="0" smtClean="0"/>
              <a:t>usiłowanie </a:t>
            </a:r>
            <a:r>
              <a:rPr lang="pl-PL" sz="2400" dirty="0" smtClean="0"/>
              <a:t>jest karalne zawsze, a </a:t>
            </a:r>
            <a:r>
              <a:rPr lang="pl-PL" sz="2400" dirty="0"/>
              <a:t>s</a:t>
            </a:r>
            <a:r>
              <a:rPr lang="pl-PL" sz="2400" dirty="0" smtClean="0"/>
              <a:t>ąd wymierza karę w granicach przewidzianych  dla  danego przestępstwa</a:t>
            </a:r>
            <a:r>
              <a:rPr lang="pl-PL" sz="2400" dirty="0" smtClean="0"/>
              <a:t>.</a:t>
            </a:r>
          </a:p>
          <a:p>
            <a:pPr marL="0" indent="0" algn="just">
              <a:buNone/>
            </a:pPr>
            <a:r>
              <a:rPr lang="pl-PL" sz="2400" dirty="0" smtClean="0"/>
              <a:t>Tymczasem </a:t>
            </a:r>
            <a:r>
              <a:rPr lang="pl-PL" sz="2400" dirty="0" smtClean="0"/>
              <a:t>w odniesieniu do wykroczeń, zgodnie z art. 11 § 2 </a:t>
            </a:r>
            <a:r>
              <a:rPr lang="pl-PL" sz="2400" dirty="0" err="1" smtClean="0"/>
              <a:t>k.w</a:t>
            </a:r>
            <a:r>
              <a:rPr lang="pl-PL" sz="2400" dirty="0" smtClean="0"/>
              <a:t>. usiłowanie jest karalne tylko wtedy, gdy ustawa tak stanowi. Kodeks wykroczeń ogranicza karalność tej formy stadialnej do najpoważniejszych wykroczeń, powstałych z przekwalifikowania drobnych występków w wykroczenia (art. 119 – 120, 122, 124, 133 – 134 i 136 </a:t>
            </a:r>
            <a:r>
              <a:rPr lang="pl-PL" sz="2400" dirty="0" err="1" smtClean="0"/>
              <a:t>k.w</a:t>
            </a:r>
            <a:r>
              <a:rPr lang="pl-PL" sz="2400" dirty="0" smtClean="0"/>
              <a:t>.). </a:t>
            </a:r>
          </a:p>
          <a:p>
            <a:pPr marL="0" indent="0" algn="just">
              <a:buNone/>
            </a:pPr>
            <a:r>
              <a:rPr lang="pl-PL" sz="2400" dirty="0" smtClean="0"/>
              <a:t>W tych wypadkach sąd wymierza karę w granicach przewidzianych dla danego typu wykroczenia. Jeżeli jednak sprawca starał się zapobiec skutkowi swego czynu, sąd powinien nadzwyczajnie karę złagodzić albo w ogóle odstąpić od jej wymierzenia na podstawie art. 39 </a:t>
            </a:r>
            <a:r>
              <a:rPr lang="pl-PL" sz="2400" dirty="0" err="1" smtClean="0"/>
              <a:t>k.w</a:t>
            </a:r>
            <a:r>
              <a:rPr lang="pl-PL" sz="2400" dirty="0" smtClean="0"/>
              <a:t>. (tzw. nieskuteczny czynny żal).</a:t>
            </a:r>
          </a:p>
          <a:p>
            <a:pPr marL="0" indent="0" algn="just">
              <a:buNone/>
            </a:pPr>
            <a:r>
              <a:rPr lang="pl-PL" sz="2400" dirty="0" smtClean="0"/>
              <a:t>W pozostałym zakresie  utrzymana została zasada, że usiłowanie wykroczeń nie jest karalne, a to m.in. z tego powodu, że są one czynami o mniejszej z reguły społecznej szkodliwości od przestępstw. </a:t>
            </a:r>
          </a:p>
          <a:p>
            <a:pPr marL="0" indent="0" algn="just">
              <a:buNone/>
            </a:pPr>
            <a:r>
              <a:rPr lang="pl-PL" sz="2400" dirty="0" smtClean="0"/>
              <a:t>Usiłowanie nie jest również karalne wówczas, gdy sprawca odstąpił od dokonania albo zapobiegł efektywnie jego skutkowi (tzw. skuteczny czynny żal – art. 11 § 4 </a:t>
            </a:r>
            <a:r>
              <a:rPr lang="pl-PL" sz="2400" dirty="0" err="1" smtClean="0"/>
              <a:t>k.w</a:t>
            </a:r>
            <a:r>
              <a:rPr lang="pl-PL" sz="2400" dirty="0" smtClean="0"/>
              <a:t>.).</a:t>
            </a:r>
          </a:p>
          <a:p>
            <a:pPr marL="0" indent="0" algn="just">
              <a:buNone/>
            </a:pPr>
            <a:endParaRPr lang="pl-PL" sz="2400" dirty="0"/>
          </a:p>
        </p:txBody>
      </p:sp>
    </p:spTree>
    <p:extLst>
      <p:ext uri="{BB962C8B-B14F-4D97-AF65-F5344CB8AC3E}">
        <p14:creationId xmlns:p14="http://schemas.microsoft.com/office/powerpoint/2010/main" val="325128291"/>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Czynny żal przy usiłowaniu</a:t>
            </a:r>
            <a:endParaRPr lang="pl-PL" dirty="0"/>
          </a:p>
        </p:txBody>
      </p:sp>
      <p:sp>
        <p:nvSpPr>
          <p:cNvPr id="3" name="Symbol zastępczy zawartości 2"/>
          <p:cNvSpPr>
            <a:spLocks noGrp="1"/>
          </p:cNvSpPr>
          <p:nvPr>
            <p:ph idx="1"/>
          </p:nvPr>
        </p:nvSpPr>
        <p:spPr>
          <a:xfrm>
            <a:off x="457200" y="1124744"/>
            <a:ext cx="8229600" cy="5733256"/>
          </a:xfrm>
        </p:spPr>
        <p:txBody>
          <a:bodyPr>
            <a:normAutofit fontScale="47500" lnSpcReduction="20000"/>
          </a:bodyPr>
          <a:lstStyle/>
          <a:p>
            <a:pPr marL="0" indent="0">
              <a:buNone/>
            </a:pPr>
            <a:r>
              <a:rPr lang="pl-PL" dirty="0"/>
              <a:t>A</a:t>
            </a:r>
            <a:r>
              <a:rPr lang="pl-PL" dirty="0" smtClean="0"/>
              <a:t>rt</a:t>
            </a:r>
            <a:r>
              <a:rPr lang="pl-PL" dirty="0"/>
              <a:t>. 15 </a:t>
            </a:r>
            <a:r>
              <a:rPr lang="pl-PL" dirty="0" smtClean="0"/>
              <a:t>k.k. stanowi</a:t>
            </a:r>
            <a:r>
              <a:rPr lang="pl-PL" dirty="0"/>
              <a:t>, że nie podlega karze za usiłowanie, kto dobrowolnie odstąpił od dokonania lub zapobiegł skutkowi stanowiącemu znamię czynu </a:t>
            </a:r>
            <a:r>
              <a:rPr lang="pl-PL" dirty="0" smtClean="0"/>
              <a:t>zabronionego</a:t>
            </a:r>
            <a:r>
              <a:rPr lang="pl-PL" dirty="0"/>
              <a:t>.</a:t>
            </a:r>
            <a:r>
              <a:rPr lang="pl-PL" dirty="0" smtClean="0"/>
              <a:t> </a:t>
            </a:r>
            <a:r>
              <a:rPr lang="pl-PL" dirty="0"/>
              <a:t>W ten sposób ustawodawca uznał, iż zdecydowanie większą wartość przedstawia rezygnacja z ukarania sprawcy, jeśli </a:t>
            </a:r>
            <a:r>
              <a:rPr lang="pl-PL" dirty="0" smtClean="0"/>
              <a:t>tylko powstrzyma </a:t>
            </a:r>
            <a:r>
              <a:rPr lang="pl-PL" dirty="0"/>
              <a:t>się </a:t>
            </a:r>
            <a:r>
              <a:rPr lang="pl-PL" dirty="0" smtClean="0"/>
              <a:t>on od dokonania przestępstwa. </a:t>
            </a:r>
          </a:p>
          <a:p>
            <a:pPr marL="0" indent="0">
              <a:buNone/>
            </a:pPr>
            <a:r>
              <a:rPr lang="pl-PL" dirty="0" smtClean="0"/>
              <a:t>Zastosowanie instytucji </a:t>
            </a:r>
            <a:r>
              <a:rPr lang="pl-PL" dirty="0"/>
              <a:t>czynnego żalu </a:t>
            </a:r>
            <a:r>
              <a:rPr lang="pl-PL" dirty="0" smtClean="0"/>
              <a:t>uzależnione jest od spełnienia jednej </a:t>
            </a:r>
            <a:r>
              <a:rPr lang="pl-PL" dirty="0"/>
              <a:t>z dwóch przesłanek tj.  </a:t>
            </a:r>
            <a:r>
              <a:rPr lang="pl-PL" dirty="0" smtClean="0"/>
              <a:t>dobrowolnego odstąpienia </a:t>
            </a:r>
            <a:r>
              <a:rPr lang="pl-PL" dirty="0"/>
              <a:t>od dokonania, albo </a:t>
            </a:r>
            <a:r>
              <a:rPr lang="pl-PL" dirty="0" smtClean="0"/>
              <a:t>zapobieżenia </a:t>
            </a:r>
            <a:r>
              <a:rPr lang="pl-PL" dirty="0"/>
              <a:t>powstaniu skutku stanowiącego znamię czynu zabronionego. W </a:t>
            </a:r>
            <a:r>
              <a:rPr lang="pl-PL" dirty="0" smtClean="0"/>
              <a:t>efekcie czynny </a:t>
            </a:r>
            <a:r>
              <a:rPr lang="pl-PL" dirty="0"/>
              <a:t>żal możemy odnieść do dwóch sytuacji, które zależą od czasu ich dokonania. W przypadku dobrowolnego odstąpienia musi zajść tzw. usiłowanie nieukończone. Jest to </a:t>
            </a:r>
            <a:r>
              <a:rPr lang="pl-PL" dirty="0" smtClean="0"/>
              <a:t>sytuacja, </a:t>
            </a:r>
            <a:r>
              <a:rPr lang="pl-PL" dirty="0"/>
              <a:t>w której sprawca jeszcze nie dokonał czynności, która przesądza o karalności czynu. Z kolei w przypadku, gdy sprawca zapobiega powstaniu skutku stanowiącego znamię czynu zabronionego, czyn ten został już dokonany, a sprawca, aby uniknąć karalności musi podjąć działania w celu zapobiegnięcia powstaniu skutków stanowiących znamię czynu niedozwolonego.</a:t>
            </a:r>
          </a:p>
          <a:p>
            <a:pPr marL="0" indent="0">
              <a:buNone/>
            </a:pPr>
            <a:r>
              <a:rPr lang="pl-PL" dirty="0" smtClean="0"/>
              <a:t>Istotna </a:t>
            </a:r>
            <a:r>
              <a:rPr lang="pl-PL" dirty="0"/>
              <a:t>przy czynnym żalu jest cecha „dobrowolności” tj. wewnętrzna wola sprawcy odstąpienia od dokonania czynu, która nie jest wywołana żadnymi innymi czynnikami, bądź bodźcami zewnętrznymi. Odstąpienie od czynu w związku z zaistnieniem określonych czynników zewnętrznych, jak na przykład pojawienie się osób trzecich w miejscu jego </a:t>
            </a:r>
            <a:r>
              <a:rPr lang="pl-PL" dirty="0" smtClean="0"/>
              <a:t>popełnienia</a:t>
            </a:r>
            <a:r>
              <a:rPr lang="pl-PL" dirty="0"/>
              <a:t> </a:t>
            </a:r>
            <a:r>
              <a:rPr lang="pl-PL" dirty="0" smtClean="0"/>
              <a:t>jest </a:t>
            </a:r>
            <a:r>
              <a:rPr lang="pl-PL" dirty="0"/>
              <a:t>uznawane przez Sąd Najwyższy za przesłankę negatywną zastosowania czynnego </a:t>
            </a:r>
            <a:r>
              <a:rPr lang="pl-PL" dirty="0" smtClean="0"/>
              <a:t>żalu</a:t>
            </a:r>
            <a:r>
              <a:rPr lang="pl-PL" dirty="0"/>
              <a:t> </a:t>
            </a:r>
            <a:r>
              <a:rPr lang="pl-PL" dirty="0" smtClean="0"/>
              <a:t>(zob</a:t>
            </a:r>
            <a:r>
              <a:rPr lang="pl-PL" dirty="0"/>
              <a:t>. wyrok SN z dnia 3 stycznia 1980 r., sygn. akt I KR 329/79</a:t>
            </a:r>
            <a:r>
              <a:rPr lang="pl-PL" dirty="0" smtClean="0"/>
              <a:t>). Nie mają natomiast znaczenia przyczyny odstąpienia od dokonania. Najważniejsze, że sprawca mimo możliwości rezygnuje z kontynuowania przestępczego zamiaru. </a:t>
            </a:r>
          </a:p>
          <a:p>
            <a:pPr marL="0" indent="0">
              <a:buNone/>
            </a:pPr>
            <a:endParaRPr lang="pl-PL" dirty="0"/>
          </a:p>
          <a:p>
            <a:pPr marL="0" indent="0">
              <a:buNone/>
            </a:pPr>
            <a:r>
              <a:rPr lang="pl-PL" dirty="0" smtClean="0"/>
              <a:t>Jeśli </a:t>
            </a:r>
            <a:r>
              <a:rPr lang="pl-PL" dirty="0"/>
              <a:t>czynny żal okazuje się być </a:t>
            </a:r>
            <a:r>
              <a:rPr lang="pl-PL" dirty="0" smtClean="0"/>
              <a:t>nieskuteczny, zgodnie z art</a:t>
            </a:r>
            <a:r>
              <a:rPr lang="pl-PL" dirty="0"/>
              <a:t>. 15 § 2 </a:t>
            </a:r>
            <a:r>
              <a:rPr lang="pl-PL" dirty="0" smtClean="0"/>
              <a:t>k.k. sąd </a:t>
            </a:r>
            <a:r>
              <a:rPr lang="pl-PL" dirty="0"/>
              <a:t>może zastosować nadzwyczajne złagodzenie </a:t>
            </a:r>
            <a:r>
              <a:rPr lang="pl-PL" dirty="0" smtClean="0"/>
              <a:t>kary (sprawca  </a:t>
            </a:r>
            <a:r>
              <a:rPr lang="pl-PL" dirty="0"/>
              <a:t>dobrowolnie starał się zapobiec skutkowi stanowiącemu znamię czynu </a:t>
            </a:r>
            <a:r>
              <a:rPr lang="pl-PL" dirty="0" smtClean="0"/>
              <a:t>zabronionego).</a:t>
            </a:r>
          </a:p>
          <a:p>
            <a:pPr marL="0" indent="0">
              <a:buNone/>
            </a:pPr>
            <a:endParaRPr lang="pl-PL" dirty="0"/>
          </a:p>
          <a:p>
            <a:pPr marL="0" indent="0">
              <a:buNone/>
            </a:pPr>
            <a:r>
              <a:rPr lang="pl-PL" dirty="0" smtClean="0"/>
              <a:t>Również w przypadku wykroczeń usiłowanie nie jest karalne, </a:t>
            </a:r>
            <a:r>
              <a:rPr lang="pl-PL" dirty="0"/>
              <a:t>gdy sprawca odstąpił od dokonania albo zapobiegł efektywnie jego skutkowi (tzw. skuteczny czynny żal – art. 11 § 4 </a:t>
            </a:r>
            <a:r>
              <a:rPr lang="pl-PL" dirty="0" err="1"/>
              <a:t>k.w</a:t>
            </a:r>
            <a:r>
              <a:rPr lang="pl-PL" dirty="0" smtClean="0"/>
              <a:t>.). Ustawodawca także o tu nie zwalnia sprawcy z obowiązku zachowania wymogu dobrowolności.</a:t>
            </a:r>
            <a:endParaRPr lang="pl-PL" dirty="0"/>
          </a:p>
          <a:p>
            <a:pPr marL="0" indent="0">
              <a:buNone/>
            </a:pPr>
            <a:endParaRPr lang="pl-PL" dirty="0"/>
          </a:p>
        </p:txBody>
      </p:sp>
    </p:spTree>
    <p:extLst>
      <p:ext uri="{BB962C8B-B14F-4D97-AF65-F5344CB8AC3E}">
        <p14:creationId xmlns:p14="http://schemas.microsoft.com/office/powerpoint/2010/main" val="3758312813"/>
      </p:ext>
    </p:extLst>
  </p:cSld>
  <p:clrMapOvr>
    <a:masterClrMapping/>
  </p:clrMapOvr>
  <p:transition spd="slow">
    <p:push dir="u"/>
  </p:transition>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3840</TotalTime>
  <Words>1761</Words>
  <Application>Microsoft Office PowerPoint</Application>
  <PresentationFormat>Pokaz na ekranie (4:3)</PresentationFormat>
  <Paragraphs>212</Paragraphs>
  <Slides>39</Slides>
  <Notes>2</Notes>
  <HiddenSlides>0</HiddenSlides>
  <MMClips>0</MMClips>
  <ScaleCrop>false</ScaleCrop>
  <HeadingPairs>
    <vt:vector size="4" baseType="variant">
      <vt:variant>
        <vt:lpstr>Motyw</vt:lpstr>
      </vt:variant>
      <vt:variant>
        <vt:i4>1</vt:i4>
      </vt:variant>
      <vt:variant>
        <vt:lpstr>Tytuły slajdów</vt:lpstr>
      </vt:variant>
      <vt:variant>
        <vt:i4>39</vt:i4>
      </vt:variant>
    </vt:vector>
  </HeadingPairs>
  <TitlesOfParts>
    <vt:vector size="40" baseType="lpstr">
      <vt:lpstr>Motyw pakietu Office</vt:lpstr>
      <vt:lpstr>Zasady odpowiedzialności za przestępstwa i wykroczenia V </vt:lpstr>
      <vt:lpstr>Stadia realizacji przestępstwa/wykroczenia</vt:lpstr>
      <vt:lpstr>Przygotowanie </vt:lpstr>
      <vt:lpstr>Karalność przygotowania </vt:lpstr>
      <vt:lpstr>Przesłanki usiłowania</vt:lpstr>
      <vt:lpstr>Prezentacja programu PowerPoint</vt:lpstr>
      <vt:lpstr>Formy usiłowania</vt:lpstr>
      <vt:lpstr>                  Karalność usiłowania</vt:lpstr>
      <vt:lpstr>Czynny żal przy usiłowaniu</vt:lpstr>
      <vt:lpstr>Dokonanie </vt:lpstr>
      <vt:lpstr>Formy współdziałania przy przestępstwie i wykroczeniu </vt:lpstr>
      <vt:lpstr>Prezentacja programu PowerPoint</vt:lpstr>
      <vt:lpstr>Koncepcje odpowiedzialności osób za współdziałanie przestępne</vt:lpstr>
      <vt:lpstr>Prezentacja programu PowerPoint</vt:lpstr>
      <vt:lpstr>Prezentacja programu PowerPoint</vt:lpstr>
      <vt:lpstr>polska koncepcja postaci zjawiskowych popełnienia przestępstwa</vt:lpstr>
      <vt:lpstr>Sprawstwo</vt:lpstr>
      <vt:lpstr>Współsprawstwo</vt:lpstr>
      <vt:lpstr>Współsprawstwo w orzecznictwie Sądu Najwyższego</vt:lpstr>
      <vt:lpstr>Rozgraniczenie współsprawstwa od pomocnictwa</vt:lpstr>
      <vt:lpstr>Sprawstwo koincydentalne (sprawstwo równoległe)</vt:lpstr>
      <vt:lpstr>Współsprawstwo sukcesywne i konieczne </vt:lpstr>
      <vt:lpstr>Sprawstwo kierownicze  </vt:lpstr>
      <vt:lpstr>Sprawstwo kierownicze  </vt:lpstr>
      <vt:lpstr>Sprawstwo kierownicze  </vt:lpstr>
      <vt:lpstr>Sprawstwo polecające </vt:lpstr>
      <vt:lpstr>Sprawstwo polecające c.d. </vt:lpstr>
      <vt:lpstr>Podżeganie </vt:lpstr>
      <vt:lpstr>Podżeganie </vt:lpstr>
      <vt:lpstr>Podżeganie c.d.</vt:lpstr>
      <vt:lpstr>Pomocnictwo</vt:lpstr>
      <vt:lpstr>Pomocnictwo</vt:lpstr>
      <vt:lpstr>Indywidualizacja odpowiedzialności osób uczestniczących w popełnieniu przestępstwa (art. 20 i art. 21 k.k.) </vt:lpstr>
      <vt:lpstr>Odpowiedzialność podżegacza i pomocnika – elementy akcesoryjności (art. 22 k.k.)</vt:lpstr>
      <vt:lpstr>Dobrowolne zapobiegnięcie dokonania czynu przez współdziałającego (art. 23 k.k.)</vt:lpstr>
      <vt:lpstr>Indywidualizacja odpowiedzialności a okoliczności osobiste (art. 21 § 1 k.k.)</vt:lpstr>
      <vt:lpstr>Podżeganie i pomocnictwo do przestępstw indywidualnych (art. 21 § 2 k.k.)</vt:lpstr>
      <vt:lpstr>Podżeganie i pomocnictwo do przestępstw nieumyślnych</vt:lpstr>
      <vt:lpstr>Indywidualizacja odpowiedzialności osób uczestniczących w popełnieniu wykroczenia</vt:lpstr>
    </vt:vector>
  </TitlesOfParts>
  <Company>Sil-art Rycho444</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Formy stadialne i zjawiskowe przestępstwa</dc:title>
  <dc:creator>Anna Muszyńska</dc:creator>
  <cp:lastModifiedBy>Kasia</cp:lastModifiedBy>
  <cp:revision>257</cp:revision>
  <dcterms:created xsi:type="dcterms:W3CDTF">2012-01-31T20:13:54Z</dcterms:created>
  <dcterms:modified xsi:type="dcterms:W3CDTF">2020-03-21T18:13:25Z</dcterms:modified>
</cp:coreProperties>
</file>