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1"/>
  </p:notesMasterIdLst>
  <p:sldIdLst>
    <p:sldId id="256" r:id="rId2"/>
    <p:sldId id="263" r:id="rId3"/>
    <p:sldId id="262" r:id="rId4"/>
    <p:sldId id="268" r:id="rId5"/>
    <p:sldId id="287" r:id="rId6"/>
    <p:sldId id="270" r:id="rId7"/>
    <p:sldId id="296" r:id="rId8"/>
    <p:sldId id="284" r:id="rId9"/>
    <p:sldId id="285" r:id="rId10"/>
    <p:sldId id="286" r:id="rId11"/>
    <p:sldId id="271" r:id="rId12"/>
    <p:sldId id="272" r:id="rId13"/>
    <p:sldId id="297" r:id="rId14"/>
    <p:sldId id="298" r:id="rId15"/>
    <p:sldId id="278" r:id="rId16"/>
    <p:sldId id="279" r:id="rId17"/>
    <p:sldId id="288" r:id="rId18"/>
    <p:sldId id="280" r:id="rId19"/>
    <p:sldId id="276" r:id="rId20"/>
    <p:sldId id="281" r:id="rId21"/>
    <p:sldId id="282" r:id="rId22"/>
    <p:sldId id="283" r:id="rId23"/>
    <p:sldId id="289" r:id="rId24"/>
    <p:sldId id="290" r:id="rId25"/>
    <p:sldId id="291" r:id="rId26"/>
    <p:sldId id="292" r:id="rId27"/>
    <p:sldId id="294" r:id="rId28"/>
    <p:sldId id="300" r:id="rId29"/>
    <p:sldId id="295" r:id="rId30"/>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3043" autoAdjust="0"/>
  </p:normalViewPr>
  <p:slideViewPr>
    <p:cSldViewPr>
      <p:cViewPr>
        <p:scale>
          <a:sx n="66" d="100"/>
          <a:sy n="66" d="100"/>
        </p:scale>
        <p:origin x="-734" y="5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5B827F7-BD3B-46B7-A307-261F30073233}" type="datetimeFigureOut">
              <a:rPr lang="pl-PL"/>
              <a:pPr>
                <a:defRPr/>
              </a:pPr>
              <a:t>2020-03-21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l-PL" noProof="0" smtClean="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4C6260C-51C2-446B-A26E-A9E14B690A5C}" type="slidenum">
              <a:rPr lang="pl-PL"/>
              <a:pPr>
                <a:defRPr/>
              </a:pPr>
              <a:t>‹#›</a:t>
            </a:fld>
            <a:endParaRPr lang="pl-PL"/>
          </a:p>
        </p:txBody>
      </p:sp>
    </p:spTree>
    <p:extLst>
      <p:ext uri="{BB962C8B-B14F-4D97-AF65-F5344CB8AC3E}">
        <p14:creationId xmlns:p14="http://schemas.microsoft.com/office/powerpoint/2010/main" val="33272726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24B77F8-B329-4140-82AB-1ACD4493B2E1}" type="slidenum">
              <a:rPr lang="pl-PL" smtClean="0"/>
              <a:pPr/>
              <a:t>27</a:t>
            </a:fld>
            <a:endParaRPr lang="pl-PL"/>
          </a:p>
        </p:txBody>
      </p:sp>
    </p:spTree>
    <p:extLst>
      <p:ext uri="{BB962C8B-B14F-4D97-AF65-F5344CB8AC3E}">
        <p14:creationId xmlns:p14="http://schemas.microsoft.com/office/powerpoint/2010/main" val="352709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pPr>
              <a:defRPr/>
            </a:pPr>
            <a:fld id="{735F8658-682A-4507-8569-C5EAD5FC22F6}" type="datetimeFigureOut">
              <a:rPr lang="pl-PL" smtClean="0"/>
              <a:pPr>
                <a:defRPr/>
              </a:pPr>
              <a:t>2020-03-21</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EEA78691-D791-4B82-9292-55147D61B23F}" type="slidenum">
              <a:rPr lang="pl-PL" smtClean="0"/>
              <a:pPr>
                <a:defRPr/>
              </a:pPr>
              <a:t>‹#›</a:t>
            </a:fld>
            <a:endParaRPr lang="pl-PL"/>
          </a:p>
        </p:txBody>
      </p:sp>
    </p:spTree>
    <p:extLst>
      <p:ext uri="{BB962C8B-B14F-4D97-AF65-F5344CB8AC3E}">
        <p14:creationId xmlns:p14="http://schemas.microsoft.com/office/powerpoint/2010/main" val="1006158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pPr>
              <a:defRPr/>
            </a:pPr>
            <a:fld id="{24908E1F-D4C2-49D8-A243-4B5C08E6A1EB}" type="datetimeFigureOut">
              <a:rPr lang="pl-PL" smtClean="0"/>
              <a:pPr>
                <a:defRPr/>
              </a:pPr>
              <a:t>2020-03-21</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86FB93A2-D977-400A-B3B9-D92F5BDA7080}" type="slidenum">
              <a:rPr lang="pl-PL" smtClean="0"/>
              <a:pPr>
                <a:defRPr/>
              </a:pPr>
              <a:t>‹#›</a:t>
            </a:fld>
            <a:endParaRPr lang="pl-PL"/>
          </a:p>
        </p:txBody>
      </p:sp>
    </p:spTree>
    <p:extLst>
      <p:ext uri="{BB962C8B-B14F-4D97-AF65-F5344CB8AC3E}">
        <p14:creationId xmlns:p14="http://schemas.microsoft.com/office/powerpoint/2010/main" val="3921799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pPr>
              <a:defRPr/>
            </a:pPr>
            <a:fld id="{D1B68B89-B6B5-48E5-9387-C90B4F417925}" type="datetimeFigureOut">
              <a:rPr lang="pl-PL" smtClean="0"/>
              <a:pPr>
                <a:defRPr/>
              </a:pPr>
              <a:t>2020-03-21</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23C19E21-9B9C-437C-8705-1A2F95FEB080}" type="slidenum">
              <a:rPr lang="pl-PL" smtClean="0"/>
              <a:pPr>
                <a:defRPr/>
              </a:pPr>
              <a:t>‹#›</a:t>
            </a:fld>
            <a:endParaRPr lang="pl-PL"/>
          </a:p>
        </p:txBody>
      </p:sp>
    </p:spTree>
    <p:extLst>
      <p:ext uri="{BB962C8B-B14F-4D97-AF65-F5344CB8AC3E}">
        <p14:creationId xmlns:p14="http://schemas.microsoft.com/office/powerpoint/2010/main" val="1464027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pPr>
              <a:defRPr/>
            </a:pPr>
            <a:fld id="{EBA0AB8C-4AA2-45E2-BD4B-7D4159F1B3BA}" type="datetimeFigureOut">
              <a:rPr lang="pl-PL" smtClean="0"/>
              <a:pPr>
                <a:defRPr/>
              </a:pPr>
              <a:t>2020-03-21</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F3DE33FB-ACAD-44C7-A389-6B2C58091966}" type="slidenum">
              <a:rPr lang="pl-PL" smtClean="0"/>
              <a:pPr>
                <a:defRPr/>
              </a:pPr>
              <a:t>‹#›</a:t>
            </a:fld>
            <a:endParaRPr lang="pl-PL"/>
          </a:p>
        </p:txBody>
      </p:sp>
    </p:spTree>
    <p:extLst>
      <p:ext uri="{BB962C8B-B14F-4D97-AF65-F5344CB8AC3E}">
        <p14:creationId xmlns:p14="http://schemas.microsoft.com/office/powerpoint/2010/main" val="3684993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pPr>
              <a:defRPr/>
            </a:pPr>
            <a:fld id="{6B37EF1F-5E88-4990-9DCB-22B45F562B37}" type="datetimeFigureOut">
              <a:rPr lang="pl-PL" smtClean="0"/>
              <a:pPr>
                <a:defRPr/>
              </a:pPr>
              <a:t>2020-03-21</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585CB27E-2D03-4C4B-B23C-4BBBA9350120}" type="slidenum">
              <a:rPr lang="pl-PL" smtClean="0"/>
              <a:pPr>
                <a:defRPr/>
              </a:pPr>
              <a:t>‹#›</a:t>
            </a:fld>
            <a:endParaRPr lang="pl-PL"/>
          </a:p>
        </p:txBody>
      </p:sp>
    </p:spTree>
    <p:extLst>
      <p:ext uri="{BB962C8B-B14F-4D97-AF65-F5344CB8AC3E}">
        <p14:creationId xmlns:p14="http://schemas.microsoft.com/office/powerpoint/2010/main" val="997458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pPr>
              <a:defRPr/>
            </a:pPr>
            <a:fld id="{5A35B460-6DDE-418B-9C84-26B4CF6F0031}" type="datetimeFigureOut">
              <a:rPr lang="pl-PL" smtClean="0"/>
              <a:pPr>
                <a:defRPr/>
              </a:pPr>
              <a:t>2020-03-21</a:t>
            </a:fld>
            <a:endParaRPr lang="pl-PL"/>
          </a:p>
        </p:txBody>
      </p:sp>
      <p:sp>
        <p:nvSpPr>
          <p:cNvPr id="6" name="Symbol zastępczy stopki 5"/>
          <p:cNvSpPr>
            <a:spLocks noGrp="1"/>
          </p:cNvSpPr>
          <p:nvPr>
            <p:ph type="ftr" sz="quarter" idx="11"/>
          </p:nvPr>
        </p:nvSpPr>
        <p:spPr/>
        <p:txBody>
          <a:bodyPr/>
          <a:lstStyle/>
          <a:p>
            <a:pPr>
              <a:defRPr/>
            </a:pPr>
            <a:endParaRPr lang="pl-PL"/>
          </a:p>
        </p:txBody>
      </p:sp>
      <p:sp>
        <p:nvSpPr>
          <p:cNvPr id="7" name="Symbol zastępczy numeru slajdu 6"/>
          <p:cNvSpPr>
            <a:spLocks noGrp="1"/>
          </p:cNvSpPr>
          <p:nvPr>
            <p:ph type="sldNum" sz="quarter" idx="12"/>
          </p:nvPr>
        </p:nvSpPr>
        <p:spPr/>
        <p:txBody>
          <a:bodyPr/>
          <a:lstStyle/>
          <a:p>
            <a:pPr>
              <a:defRPr/>
            </a:pPr>
            <a:fld id="{8CF92EB7-AB88-45A2-BF09-61EF0C1B4C77}" type="slidenum">
              <a:rPr lang="pl-PL" smtClean="0"/>
              <a:pPr>
                <a:defRPr/>
              </a:pPr>
              <a:t>‹#›</a:t>
            </a:fld>
            <a:endParaRPr lang="pl-PL"/>
          </a:p>
        </p:txBody>
      </p:sp>
    </p:spTree>
    <p:extLst>
      <p:ext uri="{BB962C8B-B14F-4D97-AF65-F5344CB8AC3E}">
        <p14:creationId xmlns:p14="http://schemas.microsoft.com/office/powerpoint/2010/main" val="927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pPr>
              <a:defRPr/>
            </a:pPr>
            <a:fld id="{05CB1CC3-E93D-41D2-B31B-3B3C7561AD17}" type="datetimeFigureOut">
              <a:rPr lang="pl-PL" smtClean="0"/>
              <a:pPr>
                <a:defRPr/>
              </a:pPr>
              <a:t>2020-03-21</a:t>
            </a:fld>
            <a:endParaRPr lang="pl-PL"/>
          </a:p>
        </p:txBody>
      </p:sp>
      <p:sp>
        <p:nvSpPr>
          <p:cNvPr id="8" name="Symbol zastępczy stopki 7"/>
          <p:cNvSpPr>
            <a:spLocks noGrp="1"/>
          </p:cNvSpPr>
          <p:nvPr>
            <p:ph type="ftr" sz="quarter" idx="11"/>
          </p:nvPr>
        </p:nvSpPr>
        <p:spPr/>
        <p:txBody>
          <a:bodyPr/>
          <a:lstStyle/>
          <a:p>
            <a:pPr>
              <a:defRPr/>
            </a:pPr>
            <a:endParaRPr lang="pl-PL"/>
          </a:p>
        </p:txBody>
      </p:sp>
      <p:sp>
        <p:nvSpPr>
          <p:cNvPr id="9" name="Symbol zastępczy numeru slajdu 8"/>
          <p:cNvSpPr>
            <a:spLocks noGrp="1"/>
          </p:cNvSpPr>
          <p:nvPr>
            <p:ph type="sldNum" sz="quarter" idx="12"/>
          </p:nvPr>
        </p:nvSpPr>
        <p:spPr/>
        <p:txBody>
          <a:bodyPr/>
          <a:lstStyle/>
          <a:p>
            <a:pPr>
              <a:defRPr/>
            </a:pPr>
            <a:fld id="{A1EA78D6-9FE6-4431-AAD0-BEB2A3B1DD56}" type="slidenum">
              <a:rPr lang="pl-PL" smtClean="0"/>
              <a:pPr>
                <a:defRPr/>
              </a:pPr>
              <a:t>‹#›</a:t>
            </a:fld>
            <a:endParaRPr lang="pl-PL"/>
          </a:p>
        </p:txBody>
      </p:sp>
    </p:spTree>
    <p:extLst>
      <p:ext uri="{BB962C8B-B14F-4D97-AF65-F5344CB8AC3E}">
        <p14:creationId xmlns:p14="http://schemas.microsoft.com/office/powerpoint/2010/main" val="34070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pPr>
              <a:defRPr/>
            </a:pPr>
            <a:fld id="{88AE1AA1-E628-44A3-8FE7-799411FB8011}" type="datetimeFigureOut">
              <a:rPr lang="pl-PL" smtClean="0"/>
              <a:pPr>
                <a:defRPr/>
              </a:pPr>
              <a:t>2020-03-21</a:t>
            </a:fld>
            <a:endParaRPr lang="pl-PL"/>
          </a:p>
        </p:txBody>
      </p:sp>
      <p:sp>
        <p:nvSpPr>
          <p:cNvPr id="4" name="Symbol zastępczy stopki 3"/>
          <p:cNvSpPr>
            <a:spLocks noGrp="1"/>
          </p:cNvSpPr>
          <p:nvPr>
            <p:ph type="ftr" sz="quarter" idx="11"/>
          </p:nvPr>
        </p:nvSpPr>
        <p:spPr/>
        <p:txBody>
          <a:bodyPr/>
          <a:lstStyle/>
          <a:p>
            <a:pPr>
              <a:defRPr/>
            </a:pPr>
            <a:endParaRPr lang="pl-PL"/>
          </a:p>
        </p:txBody>
      </p:sp>
      <p:sp>
        <p:nvSpPr>
          <p:cNvPr id="5" name="Symbol zastępczy numeru slajdu 4"/>
          <p:cNvSpPr>
            <a:spLocks noGrp="1"/>
          </p:cNvSpPr>
          <p:nvPr>
            <p:ph type="sldNum" sz="quarter" idx="12"/>
          </p:nvPr>
        </p:nvSpPr>
        <p:spPr/>
        <p:txBody>
          <a:bodyPr/>
          <a:lstStyle/>
          <a:p>
            <a:pPr>
              <a:defRPr/>
            </a:pPr>
            <a:fld id="{56638D35-F331-43DD-9C46-48A3A07BFD60}" type="slidenum">
              <a:rPr lang="pl-PL" smtClean="0"/>
              <a:pPr>
                <a:defRPr/>
              </a:pPr>
              <a:t>‹#›</a:t>
            </a:fld>
            <a:endParaRPr lang="pl-PL"/>
          </a:p>
        </p:txBody>
      </p:sp>
    </p:spTree>
    <p:extLst>
      <p:ext uri="{BB962C8B-B14F-4D97-AF65-F5344CB8AC3E}">
        <p14:creationId xmlns:p14="http://schemas.microsoft.com/office/powerpoint/2010/main" val="1700114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pPr>
              <a:defRPr/>
            </a:pPr>
            <a:fld id="{693132CE-D894-4321-9D57-87215F34E6B0}" type="datetimeFigureOut">
              <a:rPr lang="pl-PL" smtClean="0"/>
              <a:pPr>
                <a:defRPr/>
              </a:pPr>
              <a:t>2020-03-21</a:t>
            </a:fld>
            <a:endParaRPr lang="pl-PL"/>
          </a:p>
        </p:txBody>
      </p:sp>
      <p:sp>
        <p:nvSpPr>
          <p:cNvPr id="3" name="Symbol zastępczy stopki 2"/>
          <p:cNvSpPr>
            <a:spLocks noGrp="1"/>
          </p:cNvSpPr>
          <p:nvPr>
            <p:ph type="ftr" sz="quarter" idx="11"/>
          </p:nvPr>
        </p:nvSpPr>
        <p:spPr/>
        <p:txBody>
          <a:bodyPr/>
          <a:lstStyle/>
          <a:p>
            <a:pPr>
              <a:defRPr/>
            </a:pPr>
            <a:endParaRPr lang="pl-PL"/>
          </a:p>
        </p:txBody>
      </p:sp>
      <p:sp>
        <p:nvSpPr>
          <p:cNvPr id="4" name="Symbol zastępczy numeru slajdu 3"/>
          <p:cNvSpPr>
            <a:spLocks noGrp="1"/>
          </p:cNvSpPr>
          <p:nvPr>
            <p:ph type="sldNum" sz="quarter" idx="12"/>
          </p:nvPr>
        </p:nvSpPr>
        <p:spPr/>
        <p:txBody>
          <a:bodyPr/>
          <a:lstStyle/>
          <a:p>
            <a:pPr>
              <a:defRPr/>
            </a:pPr>
            <a:fld id="{94B6B249-4E4A-4AA7-BD23-EAC0AF56B4BB}" type="slidenum">
              <a:rPr lang="pl-PL" smtClean="0"/>
              <a:pPr>
                <a:defRPr/>
              </a:pPr>
              <a:t>‹#›</a:t>
            </a:fld>
            <a:endParaRPr lang="pl-PL"/>
          </a:p>
        </p:txBody>
      </p:sp>
    </p:spTree>
    <p:extLst>
      <p:ext uri="{BB962C8B-B14F-4D97-AF65-F5344CB8AC3E}">
        <p14:creationId xmlns:p14="http://schemas.microsoft.com/office/powerpoint/2010/main" val="4059383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pPr>
              <a:defRPr/>
            </a:pPr>
            <a:fld id="{8E08973D-4486-45CE-AD85-D14D814D9820}" type="datetimeFigureOut">
              <a:rPr lang="pl-PL" smtClean="0"/>
              <a:pPr>
                <a:defRPr/>
              </a:pPr>
              <a:t>2020-03-21</a:t>
            </a:fld>
            <a:endParaRPr lang="pl-PL"/>
          </a:p>
        </p:txBody>
      </p:sp>
      <p:sp>
        <p:nvSpPr>
          <p:cNvPr id="6" name="Symbol zastępczy stopki 5"/>
          <p:cNvSpPr>
            <a:spLocks noGrp="1"/>
          </p:cNvSpPr>
          <p:nvPr>
            <p:ph type="ftr" sz="quarter" idx="11"/>
          </p:nvPr>
        </p:nvSpPr>
        <p:spPr/>
        <p:txBody>
          <a:bodyPr/>
          <a:lstStyle/>
          <a:p>
            <a:pPr>
              <a:defRPr/>
            </a:pPr>
            <a:endParaRPr lang="pl-PL"/>
          </a:p>
        </p:txBody>
      </p:sp>
      <p:sp>
        <p:nvSpPr>
          <p:cNvPr id="7" name="Symbol zastępczy numeru slajdu 6"/>
          <p:cNvSpPr>
            <a:spLocks noGrp="1"/>
          </p:cNvSpPr>
          <p:nvPr>
            <p:ph type="sldNum" sz="quarter" idx="12"/>
          </p:nvPr>
        </p:nvSpPr>
        <p:spPr/>
        <p:txBody>
          <a:bodyPr/>
          <a:lstStyle/>
          <a:p>
            <a:pPr>
              <a:defRPr/>
            </a:pPr>
            <a:fld id="{8116829F-6FA3-4603-9042-BBF9C57F5F47}" type="slidenum">
              <a:rPr lang="pl-PL" smtClean="0"/>
              <a:pPr>
                <a:defRPr/>
              </a:pPr>
              <a:t>‹#›</a:t>
            </a:fld>
            <a:endParaRPr lang="pl-PL"/>
          </a:p>
        </p:txBody>
      </p:sp>
    </p:spTree>
    <p:extLst>
      <p:ext uri="{BB962C8B-B14F-4D97-AF65-F5344CB8AC3E}">
        <p14:creationId xmlns:p14="http://schemas.microsoft.com/office/powerpoint/2010/main" val="520121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pPr>
              <a:defRPr/>
            </a:pPr>
            <a:fld id="{DF5DB97C-C11D-4AF9-9A5B-4F2134CCB79B}" type="datetimeFigureOut">
              <a:rPr lang="pl-PL" smtClean="0"/>
              <a:pPr>
                <a:defRPr/>
              </a:pPr>
              <a:t>2020-03-21</a:t>
            </a:fld>
            <a:endParaRPr lang="pl-PL"/>
          </a:p>
        </p:txBody>
      </p:sp>
      <p:sp>
        <p:nvSpPr>
          <p:cNvPr id="6" name="Symbol zastępczy stopki 5"/>
          <p:cNvSpPr>
            <a:spLocks noGrp="1"/>
          </p:cNvSpPr>
          <p:nvPr>
            <p:ph type="ftr" sz="quarter" idx="11"/>
          </p:nvPr>
        </p:nvSpPr>
        <p:spPr/>
        <p:txBody>
          <a:bodyPr/>
          <a:lstStyle/>
          <a:p>
            <a:pPr>
              <a:defRPr/>
            </a:pPr>
            <a:endParaRPr lang="pl-PL"/>
          </a:p>
        </p:txBody>
      </p:sp>
      <p:sp>
        <p:nvSpPr>
          <p:cNvPr id="7" name="Symbol zastępczy numeru slajdu 6"/>
          <p:cNvSpPr>
            <a:spLocks noGrp="1"/>
          </p:cNvSpPr>
          <p:nvPr>
            <p:ph type="sldNum" sz="quarter" idx="12"/>
          </p:nvPr>
        </p:nvSpPr>
        <p:spPr/>
        <p:txBody>
          <a:bodyPr/>
          <a:lstStyle/>
          <a:p>
            <a:pPr>
              <a:defRPr/>
            </a:pPr>
            <a:fld id="{11CE2696-7E5F-4B33-ABA8-1DD9D28C9576}" type="slidenum">
              <a:rPr lang="pl-PL" smtClean="0"/>
              <a:pPr>
                <a:defRPr/>
              </a:pPr>
              <a:t>‹#›</a:t>
            </a:fld>
            <a:endParaRPr lang="pl-PL"/>
          </a:p>
        </p:txBody>
      </p:sp>
    </p:spTree>
    <p:extLst>
      <p:ext uri="{BB962C8B-B14F-4D97-AF65-F5344CB8AC3E}">
        <p14:creationId xmlns:p14="http://schemas.microsoft.com/office/powerpoint/2010/main" val="1012223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933287A-803D-4270-9567-43D376D69987}" type="datetimeFigureOut">
              <a:rPr lang="pl-PL" smtClean="0"/>
              <a:pPr>
                <a:defRPr/>
              </a:pPr>
              <a:t>2020-03-21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856B466-D994-4CE8-BB82-D900162B883F}" type="slidenum">
              <a:rPr lang="pl-PL" smtClean="0"/>
              <a:pPr>
                <a:defRPr/>
              </a:pPr>
              <a:t>‹#›</a:t>
            </a:fld>
            <a:endParaRPr lang="pl-PL"/>
          </a:p>
        </p:txBody>
      </p:sp>
    </p:spTree>
    <p:extLst>
      <p:ext uri="{BB962C8B-B14F-4D97-AF65-F5344CB8AC3E}">
        <p14:creationId xmlns:p14="http://schemas.microsoft.com/office/powerpoint/2010/main" val="356880992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ytuł 1"/>
          <p:cNvSpPr>
            <a:spLocks noGrp="1"/>
          </p:cNvSpPr>
          <p:nvPr>
            <p:ph type="ctrTitle"/>
          </p:nvPr>
        </p:nvSpPr>
        <p:spPr>
          <a:xfrm>
            <a:off x="899592" y="620688"/>
            <a:ext cx="7772400" cy="5328592"/>
          </a:xfrm>
        </p:spPr>
        <p:txBody>
          <a:bodyPr>
            <a:normAutofit/>
          </a:bodyPr>
          <a:lstStyle/>
          <a:p>
            <a:pPr algn="ctr" eaLnBrk="1" fontAlgn="auto" hangingPunct="1">
              <a:spcAft>
                <a:spcPts val="0"/>
              </a:spcAft>
              <a:tabLst>
                <a:tab pos="1162050" algn="l"/>
              </a:tabLst>
              <a:defRPr/>
            </a:pPr>
            <a:r>
              <a:rPr lang="pl-PL" sz="4000" dirty="0" smtClean="0"/>
              <a:t>Zasada odpowiedzialności za przestępstwa i wykroczenia VI</a:t>
            </a:r>
            <a:br>
              <a:rPr lang="pl-PL" sz="4000" dirty="0" smtClean="0"/>
            </a:br>
            <a:r>
              <a:rPr lang="pl-PL" sz="4000" dirty="0"/>
              <a:t/>
            </a:r>
            <a:br>
              <a:rPr lang="pl-PL" sz="4000" dirty="0"/>
            </a:br>
            <a:r>
              <a:rPr lang="pl-PL" sz="4000" dirty="0" smtClean="0"/>
              <a:t> </a:t>
            </a:r>
            <a:br>
              <a:rPr lang="pl-PL" sz="4000" dirty="0" smtClean="0"/>
            </a:br>
            <a:r>
              <a:rPr lang="pl-PL" sz="4000" dirty="0"/>
              <a:t> </a:t>
            </a:r>
            <a:r>
              <a:rPr lang="pl-PL" sz="4000" dirty="0" smtClean="0"/>
              <a:t>                         </a:t>
            </a:r>
            <a:r>
              <a:rPr lang="pl-PL" sz="2800" dirty="0" smtClean="0"/>
              <a:t>dr Katarzyna </a:t>
            </a:r>
            <a:r>
              <a:rPr lang="pl-PL" sz="2800" dirty="0" err="1" smtClean="0"/>
              <a:t>Łucarz</a:t>
            </a:r>
            <a:r>
              <a:rPr lang="pl-PL" sz="4000" dirty="0" smtClean="0"/>
              <a:t/>
            </a:r>
            <a:br>
              <a:rPr lang="pl-PL" sz="4000" dirty="0" smtClean="0"/>
            </a:br>
            <a:r>
              <a:rPr lang="pl-PL" sz="4000" dirty="0"/>
              <a:t/>
            </a:r>
            <a:br>
              <a:rPr lang="pl-PL" sz="4000" dirty="0"/>
            </a:br>
            <a:r>
              <a:rPr lang="pl-PL" sz="4000" dirty="0" smtClean="0"/>
              <a:t/>
            </a:r>
            <a:br>
              <a:rPr lang="pl-PL" sz="4000" dirty="0" smtClean="0"/>
            </a:br>
            <a:endParaRPr lang="pl-PL" sz="40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71500" y="428625"/>
            <a:ext cx="7543800" cy="785798"/>
          </a:xfrm>
        </p:spPr>
        <p:txBody>
          <a:bodyPr/>
          <a:lstStyle/>
          <a:p>
            <a:pPr eaLnBrk="1" hangingPunct="1"/>
            <a:r>
              <a:rPr lang="pl-PL" sz="2400" dirty="0" smtClean="0"/>
              <a:t>Ograniczenie w łączeniu kar – art. 85 § 3 k.k. </a:t>
            </a:r>
          </a:p>
        </p:txBody>
      </p:sp>
      <p:sp>
        <p:nvSpPr>
          <p:cNvPr id="25603" name="Rectangle 3"/>
          <p:cNvSpPr>
            <a:spLocks noGrp="1" noChangeArrowheads="1"/>
          </p:cNvSpPr>
          <p:nvPr>
            <p:ph idx="1"/>
          </p:nvPr>
        </p:nvSpPr>
        <p:spPr>
          <a:xfrm>
            <a:off x="428625" y="1214423"/>
            <a:ext cx="8229600" cy="4916502"/>
          </a:xfrm>
        </p:spPr>
        <p:txBody>
          <a:bodyPr/>
          <a:lstStyle/>
          <a:p>
            <a:pPr>
              <a:buNone/>
            </a:pPr>
            <a:endParaRPr lang="pl-PL" sz="2100" dirty="0" smtClean="0"/>
          </a:p>
          <a:p>
            <a:pPr algn="just">
              <a:buNone/>
            </a:pPr>
            <a:r>
              <a:rPr lang="pl-PL" sz="1800" dirty="0" smtClean="0"/>
              <a:t>	</a:t>
            </a:r>
            <a:r>
              <a:rPr lang="pl-PL" sz="2400" dirty="0"/>
              <a:t>Ograniczenie </a:t>
            </a:r>
            <a:r>
              <a:rPr lang="pl-PL" sz="2400" dirty="0" smtClean="0"/>
              <a:t>w </a:t>
            </a:r>
            <a:r>
              <a:rPr lang="pl-PL" sz="2400" dirty="0"/>
              <a:t>łączeniu kar – art. 85 § 3 k.k. </a:t>
            </a:r>
            <a:endParaRPr lang="pl-PL" sz="2400" dirty="0" smtClean="0"/>
          </a:p>
          <a:p>
            <a:pPr>
              <a:buNone/>
            </a:pPr>
            <a:r>
              <a:rPr lang="pl-PL" sz="1800" dirty="0"/>
              <a:t> </a:t>
            </a:r>
            <a:r>
              <a:rPr lang="pl-PL" sz="1800" dirty="0" smtClean="0"/>
              <a:t>     </a:t>
            </a:r>
          </a:p>
          <a:p>
            <a:pPr>
              <a:buNone/>
            </a:pPr>
            <a:endParaRPr lang="pl-PL" sz="1800" dirty="0"/>
          </a:p>
          <a:p>
            <a:pPr>
              <a:buNone/>
            </a:pPr>
            <a:r>
              <a:rPr lang="pl-PL" sz="1800" dirty="0" smtClean="0"/>
              <a:t>       </a:t>
            </a:r>
            <a:r>
              <a:rPr lang="pl-PL" sz="2400" dirty="0" smtClean="0"/>
              <a:t>Jeżeli </a:t>
            </a:r>
            <a:r>
              <a:rPr lang="pl-PL" sz="2400" dirty="0" smtClean="0"/>
              <a:t>po rozpoczęciu, a przed zakończeniem wykonywania kary lub kary łącznej sprawca popełnił przestępstwo, za które orzeczono karę tego samego rodzaju lub inną podlegającą łączeniu, orzeczona kara nie podlega łączeniu z karą odbywaną w czasie popełnienia czynu.</a:t>
            </a:r>
            <a:endParaRPr lang="pl-PL" sz="24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1"/>
          <p:cNvSpPr>
            <a:spLocks noGrp="1"/>
          </p:cNvSpPr>
          <p:nvPr>
            <p:ph idx="1"/>
          </p:nvPr>
        </p:nvSpPr>
        <p:spPr>
          <a:xfrm>
            <a:off x="457200" y="1052513"/>
            <a:ext cx="8229600" cy="4954587"/>
          </a:xfrm>
        </p:spPr>
        <p:txBody>
          <a:bodyPr/>
          <a:lstStyle/>
          <a:p>
            <a:pPr algn="just" eaLnBrk="1" hangingPunct="1">
              <a:buFont typeface="Wingdings 3" pitchFamily="18" charset="2"/>
              <a:buNone/>
            </a:pPr>
            <a:r>
              <a:rPr lang="pl-PL" dirty="0" smtClean="0"/>
              <a:t>	</a:t>
            </a:r>
            <a:r>
              <a:rPr lang="pl-PL" dirty="0" smtClean="0"/>
              <a:t>Sąd </a:t>
            </a:r>
            <a:r>
              <a:rPr lang="pl-PL" dirty="0" smtClean="0"/>
              <a:t>orzeka karę łączną:</a:t>
            </a:r>
          </a:p>
          <a:p>
            <a:pPr algn="just" eaLnBrk="1" hangingPunct="1">
              <a:buFont typeface="Wingdings 3" pitchFamily="18" charset="2"/>
              <a:buNone/>
            </a:pPr>
            <a:r>
              <a:rPr lang="pl-PL" dirty="0" smtClean="0"/>
              <a:t>	1) w wyroku skazującym - w odniesieniu do kar wymierzonych za przypisane oskarżonemu tym wyrokiem przestępstwa,</a:t>
            </a:r>
          </a:p>
          <a:p>
            <a:pPr algn="just">
              <a:buNone/>
            </a:pPr>
            <a:r>
              <a:rPr lang="pl-PL" dirty="0" smtClean="0"/>
              <a:t>	2) w wyroku </a:t>
            </a:r>
            <a:r>
              <a:rPr lang="pl-PL" dirty="0" smtClean="0"/>
              <a:t>łącznym (</a:t>
            </a:r>
            <a:r>
              <a:rPr lang="pl-PL" dirty="0"/>
              <a:t>regulacje dot. wyroku łącznego art. 568a-577 k.p.k.).</a:t>
            </a:r>
          </a:p>
          <a:p>
            <a:pPr algn="just" eaLnBrk="1" hangingPunct="1">
              <a:buFont typeface="Wingdings 3" pitchFamily="18" charset="2"/>
              <a:buNone/>
            </a:pPr>
            <a:endParaRPr lang="pl-PL"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1"/>
          <p:cNvSpPr>
            <a:spLocks noGrp="1"/>
          </p:cNvSpPr>
          <p:nvPr>
            <p:ph idx="1"/>
          </p:nvPr>
        </p:nvSpPr>
        <p:spPr>
          <a:xfrm>
            <a:off x="457200" y="1052513"/>
            <a:ext cx="8229600" cy="4954587"/>
          </a:xfrm>
        </p:spPr>
        <p:txBody>
          <a:bodyPr/>
          <a:lstStyle/>
          <a:p>
            <a:pPr algn="just" eaLnBrk="1" hangingPunct="1">
              <a:buFont typeface="Wingdings 3" pitchFamily="18" charset="2"/>
              <a:buNone/>
            </a:pPr>
            <a:r>
              <a:rPr lang="pl-PL" dirty="0" smtClean="0"/>
              <a:t>	</a:t>
            </a:r>
          </a:p>
          <a:p>
            <a:pPr algn="just" eaLnBrk="1" hangingPunct="1">
              <a:buFont typeface="Wingdings 3" pitchFamily="18" charset="2"/>
              <a:buNone/>
            </a:pPr>
            <a:endParaRPr lang="pl-PL" dirty="0" smtClean="0"/>
          </a:p>
          <a:p>
            <a:pPr algn="just" eaLnBrk="1" hangingPunct="1">
              <a:buFont typeface="Wingdings 3" pitchFamily="18" charset="2"/>
              <a:buNone/>
            </a:pPr>
            <a:r>
              <a:rPr lang="pl-PL" dirty="0" smtClean="0"/>
              <a:t>	Sąd wydaje wyrok łączny jeżeli zachodzą warunki do orzeczenia kary łącznej w stosunku do osoby prawomocnie skazanej wyrokami różnych sądów.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71500" y="428624"/>
            <a:ext cx="7543800" cy="1071549"/>
          </a:xfrm>
        </p:spPr>
        <p:txBody>
          <a:bodyPr>
            <a:normAutofit/>
          </a:bodyPr>
          <a:lstStyle/>
          <a:p>
            <a:pPr eaLnBrk="1" hangingPunct="1"/>
            <a:r>
              <a:rPr lang="pl-PL" sz="2400" dirty="0"/>
              <a:t>Przesłanki wymiaru kary łącznej w ustawie zmieniającej k.k. z </a:t>
            </a:r>
            <a:r>
              <a:rPr lang="pl-PL" sz="2400" u="sng" dirty="0"/>
              <a:t>13.06.2019 r.</a:t>
            </a:r>
          </a:p>
        </p:txBody>
      </p:sp>
      <p:sp>
        <p:nvSpPr>
          <p:cNvPr id="25603" name="Rectangle 3"/>
          <p:cNvSpPr>
            <a:spLocks noGrp="1" noChangeArrowheads="1"/>
          </p:cNvSpPr>
          <p:nvPr>
            <p:ph type="body" idx="1"/>
          </p:nvPr>
        </p:nvSpPr>
        <p:spPr>
          <a:xfrm>
            <a:off x="428625" y="1484783"/>
            <a:ext cx="8229600" cy="4646141"/>
          </a:xfrm>
        </p:spPr>
        <p:txBody>
          <a:bodyPr>
            <a:normAutofit/>
          </a:bodyPr>
          <a:lstStyle/>
          <a:p>
            <a:pPr>
              <a:buNone/>
            </a:pPr>
            <a:endParaRPr lang="pl-PL" sz="2100" dirty="0"/>
          </a:p>
          <a:p>
            <a:pPr>
              <a:buNone/>
            </a:pPr>
            <a:r>
              <a:rPr lang="pl-PL" sz="2100" dirty="0"/>
              <a:t>	</a:t>
            </a:r>
            <a:r>
              <a:rPr lang="pl-PL" sz="2800" dirty="0"/>
              <a:t>Art. </a:t>
            </a:r>
            <a:r>
              <a:rPr lang="pl-PL" sz="2800" dirty="0" smtClean="0"/>
              <a:t>85</a:t>
            </a:r>
            <a:r>
              <a:rPr lang="pl-PL" sz="2800" dirty="0"/>
              <a:t> </a:t>
            </a:r>
            <a:r>
              <a:rPr lang="pl-PL" sz="2800" dirty="0" smtClean="0"/>
              <a:t>§ 1 k.k. </a:t>
            </a:r>
            <a:r>
              <a:rPr lang="pl-PL" sz="2800" dirty="0"/>
              <a:t>Jeżeli sprawca popełnił dwa lub więcej przestępstw, zanim zapadł pierwszy wyrok, chociażby nieprawomocny, co do któregokolwiek z tych przestępstw i wymierzono za nie kary tego samego rodzaju albo inne podlegające łączeniu, sąd orzeka karę łączną, biorąc za podstawę kary z osobna wymierzone za zbiegające się przestępstwa.</a:t>
            </a:r>
            <a:endParaRPr lang="pl-PL" sz="1800" dirty="0"/>
          </a:p>
          <a:p>
            <a:pPr>
              <a:buNone/>
            </a:pPr>
            <a:endParaRPr lang="pl-PL" sz="1800" dirty="0"/>
          </a:p>
        </p:txBody>
      </p:sp>
    </p:spTree>
    <p:extLst>
      <p:ext uri="{BB962C8B-B14F-4D97-AF65-F5344CB8AC3E}">
        <p14:creationId xmlns:p14="http://schemas.microsoft.com/office/powerpoint/2010/main" val="313891748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332656"/>
            <a:ext cx="8229600" cy="5793507"/>
          </a:xfrm>
        </p:spPr>
        <p:txBody>
          <a:bodyPr/>
          <a:lstStyle/>
          <a:p>
            <a:pPr marL="0" indent="0">
              <a:buNone/>
            </a:pPr>
            <a:r>
              <a:rPr lang="pl-PL" dirty="0"/>
              <a:t>System wymiaru kary łącznej:</a:t>
            </a:r>
          </a:p>
          <a:p>
            <a:r>
              <a:rPr lang="pl-PL" dirty="0"/>
              <a:t>absorpcji,</a:t>
            </a:r>
          </a:p>
          <a:p>
            <a:r>
              <a:rPr lang="pl-PL" dirty="0" err="1"/>
              <a:t>asperacji</a:t>
            </a:r>
            <a:r>
              <a:rPr lang="pl-PL" dirty="0"/>
              <a:t>,</a:t>
            </a:r>
          </a:p>
          <a:p>
            <a:r>
              <a:rPr lang="pl-PL" dirty="0"/>
              <a:t>kumulacji.</a:t>
            </a:r>
          </a:p>
          <a:p>
            <a:endParaRPr lang="pl-PL" dirty="0"/>
          </a:p>
        </p:txBody>
      </p:sp>
    </p:spTree>
    <p:extLst>
      <p:ext uri="{BB962C8B-B14F-4D97-AF65-F5344CB8AC3E}">
        <p14:creationId xmlns:p14="http://schemas.microsoft.com/office/powerpoint/2010/main" val="807302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1"/>
          <p:cNvSpPr>
            <a:spLocks noGrp="1"/>
          </p:cNvSpPr>
          <p:nvPr>
            <p:ph idx="1"/>
          </p:nvPr>
        </p:nvSpPr>
        <p:spPr>
          <a:xfrm>
            <a:off x="457200" y="260648"/>
            <a:ext cx="8229600" cy="5746453"/>
          </a:xfrm>
        </p:spPr>
        <p:txBody>
          <a:bodyPr/>
          <a:lstStyle/>
          <a:p>
            <a:pPr algn="just">
              <a:buNone/>
            </a:pPr>
            <a:r>
              <a:rPr lang="pl-PL" dirty="0" smtClean="0"/>
              <a:t>	</a:t>
            </a:r>
            <a:r>
              <a:rPr lang="pl-PL" sz="2400" dirty="0" smtClean="0"/>
              <a:t>Granice </a:t>
            </a:r>
            <a:r>
              <a:rPr lang="pl-PL" sz="2400" dirty="0"/>
              <a:t>kary </a:t>
            </a:r>
            <a:r>
              <a:rPr lang="pl-PL" sz="2400" dirty="0" smtClean="0"/>
              <a:t>łącznej - art</a:t>
            </a:r>
            <a:r>
              <a:rPr lang="pl-PL" sz="2400" dirty="0"/>
              <a:t>. 86 § 1 k.k. </a:t>
            </a:r>
            <a:endParaRPr lang="pl-PL" sz="2400" dirty="0" smtClean="0"/>
          </a:p>
          <a:p>
            <a:pPr algn="just" eaLnBrk="1" hangingPunct="1">
              <a:buFont typeface="Wingdings 3" pitchFamily="18" charset="2"/>
              <a:buNone/>
            </a:pPr>
            <a:r>
              <a:rPr lang="pl-PL" dirty="0"/>
              <a:t> </a:t>
            </a:r>
            <a:r>
              <a:rPr lang="pl-PL" dirty="0" smtClean="0"/>
              <a:t>  </a:t>
            </a:r>
          </a:p>
          <a:p>
            <a:pPr algn="just" eaLnBrk="1" hangingPunct="1">
              <a:buFont typeface="Wingdings 3" pitchFamily="18" charset="2"/>
              <a:buNone/>
            </a:pPr>
            <a:r>
              <a:rPr lang="pl-PL" dirty="0"/>
              <a:t> </a:t>
            </a:r>
            <a:r>
              <a:rPr lang="pl-PL" dirty="0" smtClean="0"/>
              <a:t>   Sąd </a:t>
            </a:r>
            <a:r>
              <a:rPr lang="pl-PL" dirty="0" smtClean="0"/>
              <a:t>wymierza karę łączną w granicach od najwyższej z kar wymierzonych za poszczególne przestępstwa do ich sumy, nie przekraczając jednak 810 stawek dziennych grzywny, 2 lat ograniczenia wolności albo 20 lat pozbawienia wolności; karę pozbawienia wolności wymierza się w miesiącach i latach.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1"/>
          <p:cNvSpPr>
            <a:spLocks noGrp="1"/>
          </p:cNvSpPr>
          <p:nvPr>
            <p:ph idx="1"/>
          </p:nvPr>
        </p:nvSpPr>
        <p:spPr>
          <a:xfrm>
            <a:off x="457200" y="1052513"/>
            <a:ext cx="8229600" cy="4954587"/>
          </a:xfrm>
        </p:spPr>
        <p:txBody>
          <a:bodyPr/>
          <a:lstStyle/>
          <a:p>
            <a:pPr algn="just" eaLnBrk="1" hangingPunct="1">
              <a:buFont typeface="Wingdings 3" pitchFamily="18" charset="2"/>
              <a:buNone/>
            </a:pPr>
            <a:r>
              <a:rPr lang="pl-PL" dirty="0" smtClean="0"/>
              <a:t>	</a:t>
            </a:r>
            <a:r>
              <a:rPr lang="pl-PL" dirty="0" smtClean="0"/>
              <a:t>Jeżeli </a:t>
            </a:r>
            <a:r>
              <a:rPr lang="pl-PL" dirty="0" smtClean="0"/>
              <a:t>za jedno z pozostających w zbiegu przestępstw wymierzono karę dożywotniego pozbawienia wolności lub karę 25 lat pozbawienia wolności, stosuje się zasadę absorpcji, tzn. ta kara jest karą łączną.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1"/>
          <p:cNvSpPr>
            <a:spLocks noGrp="1"/>
          </p:cNvSpPr>
          <p:nvPr>
            <p:ph idx="1"/>
          </p:nvPr>
        </p:nvSpPr>
        <p:spPr>
          <a:xfrm>
            <a:off x="457200" y="571481"/>
            <a:ext cx="8229600" cy="5435620"/>
          </a:xfrm>
        </p:spPr>
        <p:txBody>
          <a:bodyPr/>
          <a:lstStyle/>
          <a:p>
            <a:pPr algn="just" eaLnBrk="1" hangingPunct="1">
              <a:buFont typeface="Wingdings 3" pitchFamily="18" charset="2"/>
              <a:buNone/>
            </a:pPr>
            <a:r>
              <a:rPr lang="pl-PL" dirty="0" smtClean="0"/>
              <a:t>	</a:t>
            </a:r>
            <a:r>
              <a:rPr lang="pl-PL" dirty="0" smtClean="0"/>
              <a:t>W </a:t>
            </a:r>
            <a:r>
              <a:rPr lang="pl-PL" dirty="0" smtClean="0"/>
              <a:t>art. 89 § 1 k.k. ustawodawca przyznał sądom kompetencję do warunkowego zawieszenia wykonania kary łącznej pozbawienia wolności  nieprzekraczającej roku w sytuacji, gdy za zbiegające się przestępstwa orzeczono kary z warunkowym zawieszeniem ich wykonania oraz bez warunkowego zawieszenia ich wykonania.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1"/>
          <p:cNvSpPr>
            <a:spLocks noGrp="1"/>
          </p:cNvSpPr>
          <p:nvPr>
            <p:ph idx="1"/>
          </p:nvPr>
        </p:nvSpPr>
        <p:spPr>
          <a:xfrm>
            <a:off x="457200" y="404665"/>
            <a:ext cx="8229600" cy="5602436"/>
          </a:xfrm>
        </p:spPr>
        <p:txBody>
          <a:bodyPr/>
          <a:lstStyle/>
          <a:p>
            <a:pPr algn="just" eaLnBrk="1" hangingPunct="1">
              <a:buFont typeface="Wingdings 3" pitchFamily="18" charset="2"/>
              <a:buNone/>
            </a:pPr>
            <a:r>
              <a:rPr lang="pl-PL" dirty="0" smtClean="0"/>
              <a:t>	Środki karne, przepadek, środki kompensacyjne, środki zabezpieczające oraz dozór stosuje się, chociażby orzeczono je tylko co do jednego ze zbiegających się przestępstw. </a:t>
            </a:r>
          </a:p>
          <a:p>
            <a:pPr algn="just" eaLnBrk="1" hangingPunct="1">
              <a:buFont typeface="Wingdings 3" pitchFamily="18" charset="2"/>
              <a:buNone/>
            </a:pPr>
            <a:r>
              <a:rPr lang="pl-PL" dirty="0" smtClean="0"/>
              <a:t>	</a:t>
            </a:r>
            <a:endParaRPr lang="pl-PL" dirty="0" smtClean="0"/>
          </a:p>
          <a:p>
            <a:pPr algn="just" eaLnBrk="1" hangingPunct="1">
              <a:buFont typeface="Wingdings 3" pitchFamily="18" charset="2"/>
              <a:buNone/>
            </a:pPr>
            <a:r>
              <a:rPr lang="pl-PL" dirty="0"/>
              <a:t> </a:t>
            </a:r>
            <a:r>
              <a:rPr lang="pl-PL" dirty="0" smtClean="0"/>
              <a:t>  </a:t>
            </a:r>
            <a:r>
              <a:rPr lang="pl-PL" dirty="0" smtClean="0"/>
              <a:t>W </a:t>
            </a:r>
            <a:r>
              <a:rPr lang="pl-PL" dirty="0" smtClean="0"/>
              <a:t>razie orzeczenia za zbiegające się przestępstwa pozbawienia praw publicznych, zakazów lub obowiązku tego samego rodzaju, sąd stosuje odpowiednio przepisy o karze łącznej.</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1"/>
          <p:cNvSpPr>
            <a:spLocks noGrp="1"/>
          </p:cNvSpPr>
          <p:nvPr>
            <p:ph idx="1"/>
          </p:nvPr>
        </p:nvSpPr>
        <p:spPr>
          <a:xfrm>
            <a:off x="457200" y="1052513"/>
            <a:ext cx="8229600" cy="4954587"/>
          </a:xfrm>
        </p:spPr>
        <p:txBody>
          <a:bodyPr/>
          <a:lstStyle/>
          <a:p>
            <a:pPr algn="just" eaLnBrk="1" hangingPunct="1">
              <a:buFont typeface="Wingdings 3" pitchFamily="18" charset="2"/>
              <a:buNone/>
            </a:pPr>
            <a:r>
              <a:rPr lang="pl-PL" dirty="0" smtClean="0"/>
              <a:t>	</a:t>
            </a:r>
          </a:p>
          <a:p>
            <a:pPr algn="just" eaLnBrk="1" hangingPunct="1">
              <a:buFont typeface="Wingdings 3" pitchFamily="18" charset="2"/>
              <a:buNone/>
            </a:pPr>
            <a:endParaRPr lang="pl-PL" dirty="0" smtClean="0"/>
          </a:p>
          <a:p>
            <a:pPr algn="just" eaLnBrk="1" hangingPunct="1">
              <a:buFont typeface="Wingdings 3" pitchFamily="18" charset="2"/>
              <a:buNone/>
            </a:pPr>
            <a:r>
              <a:rPr lang="pl-PL" dirty="0" smtClean="0"/>
              <a:t>	W sytuacji, gdy kary nie podlegają łączeniu, mamy do czynienia z tzw. </a:t>
            </a:r>
            <a:r>
              <a:rPr lang="pl-PL" b="1" dirty="0" smtClean="0"/>
              <a:t>zbiegiem kar</a:t>
            </a:r>
            <a:r>
              <a:rPr lang="pl-PL" dirty="0" smtClean="0"/>
              <a:t>, które są wówczas </a:t>
            </a:r>
            <a:r>
              <a:rPr lang="pl-PL" smtClean="0"/>
              <a:t>wykonywane kolejno.</a:t>
            </a:r>
            <a:endParaRPr lang="pl-PL"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ymbol zastępczy zawartości 1"/>
          <p:cNvSpPr>
            <a:spLocks noGrp="1"/>
          </p:cNvSpPr>
          <p:nvPr>
            <p:ph idx="1"/>
          </p:nvPr>
        </p:nvSpPr>
        <p:spPr>
          <a:xfrm>
            <a:off x="457200" y="620713"/>
            <a:ext cx="8229600" cy="5386387"/>
          </a:xfrm>
        </p:spPr>
        <p:txBody>
          <a:bodyPr/>
          <a:lstStyle/>
          <a:p>
            <a:pPr algn="just" eaLnBrk="1" hangingPunct="1">
              <a:buFont typeface="Wingdings 3" pitchFamily="18" charset="2"/>
              <a:buNone/>
            </a:pPr>
            <a:r>
              <a:rPr lang="pl-PL" sz="2000" dirty="0" smtClean="0"/>
              <a:t>	</a:t>
            </a:r>
            <a:r>
              <a:rPr lang="pl-PL" sz="2400" dirty="0" smtClean="0"/>
              <a:t>Czynem jest sterowane wolą zachowanie się człowieka, którego granice w prawie karnym zakreśla zespół ustawowych znamion czynu zabronionego. O </a:t>
            </a:r>
            <a:r>
              <a:rPr lang="pl-PL" sz="2400" b="1" dirty="0" smtClean="0"/>
              <a:t>jedności czynu</a:t>
            </a:r>
            <a:r>
              <a:rPr lang="pl-PL" sz="2400" dirty="0" smtClean="0"/>
              <a:t> decyduje </a:t>
            </a:r>
            <a:r>
              <a:rPr lang="pl-PL" sz="2400" b="1" dirty="0" smtClean="0"/>
              <a:t>zwartość czasowa i sytuacyjna</a:t>
            </a:r>
            <a:r>
              <a:rPr lang="pl-PL" sz="2400" dirty="0" smtClean="0"/>
              <a:t>, a przede wszystkim realizacja </a:t>
            </a:r>
            <a:r>
              <a:rPr lang="pl-PL" sz="2400" b="1" dirty="0" smtClean="0"/>
              <a:t>tego samego zamiaru.</a:t>
            </a:r>
            <a:r>
              <a:rPr lang="pl-PL" sz="2400" dirty="0" smtClean="0"/>
              <a:t> Ten sam czyn może się przejawiać w prostej formie jednego zespołu ruchów (czynności), albo w zintegrowanym zespole takich ruchów (czynności), albo wreszcie w realizującym ten sam zamiar powstrzymywaniu się od wykonania ruchów (czynności), do których sprawca był zobowiązany (czyn w formie zaniechania).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642918"/>
            <a:ext cx="8229600" cy="5364182"/>
          </a:xfrm>
        </p:spPr>
        <p:txBody>
          <a:bodyPr/>
          <a:lstStyle/>
          <a:p>
            <a:pPr algn="ctr">
              <a:buNone/>
            </a:pPr>
            <a:r>
              <a:rPr lang="pl-PL" sz="1600" b="1" dirty="0" smtClean="0"/>
              <a:t>WYROK  ŁĄCZNY</a:t>
            </a:r>
            <a:endParaRPr lang="pl-PL" sz="1600" dirty="0" smtClean="0"/>
          </a:p>
          <a:p>
            <a:pPr algn="ctr">
              <a:buNone/>
            </a:pPr>
            <a:r>
              <a:rPr lang="pl-PL" sz="1600" b="1" dirty="0" smtClean="0"/>
              <a:t>W IMIENIU RZECZYPOSPOLITEJ POLSKIEJ</a:t>
            </a:r>
            <a:endParaRPr lang="pl-PL" sz="1600" dirty="0" smtClean="0"/>
          </a:p>
          <a:p>
            <a:pPr>
              <a:buNone/>
            </a:pPr>
            <a:r>
              <a:rPr lang="pl-PL" sz="1400" b="1" dirty="0" smtClean="0"/>
              <a:t> </a:t>
            </a:r>
            <a:endParaRPr lang="pl-PL" sz="1400" dirty="0" smtClean="0"/>
          </a:p>
          <a:p>
            <a:pPr>
              <a:buNone/>
            </a:pPr>
            <a:r>
              <a:rPr lang="pl-PL" sz="1400" dirty="0" smtClean="0"/>
              <a:t>Dnia 04 października 2016 roku </a:t>
            </a:r>
          </a:p>
          <a:p>
            <a:pPr>
              <a:buNone/>
            </a:pPr>
            <a:r>
              <a:rPr lang="pl-PL" sz="1400" dirty="0" smtClean="0"/>
              <a:t>Sąd Rejonowy dla Wrocławia-Fabrycznej w V Wydziale Karnym w składzie:</a:t>
            </a:r>
          </a:p>
          <a:p>
            <a:pPr>
              <a:buNone/>
            </a:pPr>
            <a:endParaRPr lang="pl-PL" sz="1400" dirty="0" smtClean="0"/>
          </a:p>
          <a:p>
            <a:pPr>
              <a:buNone/>
            </a:pPr>
            <a:r>
              <a:rPr lang="pl-PL" sz="1400" dirty="0" smtClean="0"/>
              <a:t>Przewodniczący: SSR Jan Kowalski</a:t>
            </a:r>
          </a:p>
          <a:p>
            <a:pPr>
              <a:buNone/>
            </a:pPr>
            <a:r>
              <a:rPr lang="pl-PL" sz="1400" dirty="0" smtClean="0"/>
              <a:t>Protokolant: Agnieszka Mrozik</a:t>
            </a:r>
          </a:p>
          <a:p>
            <a:pPr>
              <a:buNone/>
            </a:pPr>
            <a:r>
              <a:rPr lang="pl-PL" sz="1400" dirty="0" smtClean="0"/>
              <a:t>w obecności Prokuratora Prokuratury Rejonowej dla Wrocławia Fabrycznej ---</a:t>
            </a:r>
          </a:p>
          <a:p>
            <a:pPr>
              <a:buNone/>
            </a:pPr>
            <a:r>
              <a:rPr lang="pl-PL" sz="1400" dirty="0" smtClean="0"/>
              <a:t>po rozpoznaniu dnia 04 października 2016 roku sprawy</a:t>
            </a:r>
          </a:p>
          <a:p>
            <a:pPr>
              <a:buNone/>
            </a:pPr>
            <a:r>
              <a:rPr lang="pl-PL" sz="1400" dirty="0" smtClean="0"/>
              <a:t> </a:t>
            </a:r>
          </a:p>
          <a:p>
            <a:pPr>
              <a:buNone/>
            </a:pPr>
            <a:r>
              <a:rPr lang="pl-PL" sz="1400" b="1" dirty="0" smtClean="0"/>
              <a:t>Sławomira Nowaka</a:t>
            </a:r>
            <a:endParaRPr lang="pl-PL" sz="1400" dirty="0" smtClean="0"/>
          </a:p>
          <a:p>
            <a:pPr>
              <a:buNone/>
            </a:pPr>
            <a:r>
              <a:rPr lang="pl-PL" sz="1400" dirty="0" smtClean="0"/>
              <a:t>syna Eugeniusza i Ireny z domu </a:t>
            </a:r>
            <a:r>
              <a:rPr lang="pl-PL" sz="1400" dirty="0" err="1" smtClean="0"/>
              <a:t>Żyława</a:t>
            </a:r>
            <a:r>
              <a:rPr lang="pl-PL" sz="1400" dirty="0" smtClean="0"/>
              <a:t> </a:t>
            </a:r>
          </a:p>
          <a:p>
            <a:pPr>
              <a:buNone/>
            </a:pPr>
            <a:r>
              <a:rPr lang="pl-PL" sz="1400" dirty="0" smtClean="0"/>
              <a:t>urodzonego 09 grudnia 1967 r. we Wrocławiu</a:t>
            </a:r>
          </a:p>
          <a:p>
            <a:pPr>
              <a:buNone/>
            </a:pPr>
            <a:r>
              <a:rPr lang="pl-PL" sz="1400" dirty="0" smtClean="0"/>
              <a:t>PESEL 67120902699</a:t>
            </a:r>
          </a:p>
          <a:p>
            <a:pPr>
              <a:buNone/>
            </a:pPr>
            <a:r>
              <a:rPr lang="pl-PL" sz="1400" b="1" dirty="0" smtClean="0"/>
              <a:t>skazanego prawomocnymi wyrokami: </a:t>
            </a:r>
            <a:endParaRPr lang="pl-PL" sz="1400" dirty="0" smtClean="0"/>
          </a:p>
          <a:p>
            <a:pPr>
              <a:buNone/>
            </a:pP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714356"/>
            <a:ext cx="8229600" cy="5292744"/>
          </a:xfrm>
        </p:spPr>
        <p:txBody>
          <a:bodyPr/>
          <a:lstStyle/>
          <a:p>
            <a:pPr>
              <a:buNone/>
            </a:pPr>
            <a:r>
              <a:rPr lang="pl-PL" sz="1600" b="1" dirty="0" smtClean="0"/>
              <a:t>1. </a:t>
            </a:r>
            <a:r>
              <a:rPr lang="pl-PL" sz="1600" dirty="0" smtClean="0"/>
              <a:t>Sądu Rejonowego dla Wrocławia - Śródmieścia VII Wydział Karny </a:t>
            </a:r>
            <a:r>
              <a:rPr lang="pl-PL" sz="1600" b="1" u="sng" dirty="0" smtClean="0"/>
              <a:t>z dnia 25 sierpnia 2014</a:t>
            </a:r>
            <a:r>
              <a:rPr lang="pl-PL" sz="1600" dirty="0" smtClean="0"/>
              <a:t> r. sygn. akt II K 345/14 za przestępstwo z art. 280 § 1 k.k. popełnione w dniu 11 marca 2014 r. na karę 2 lat pozbawienia wolności, oraz za przestępstwo z art. 280 § 1 k.k. </a:t>
            </a:r>
            <a:r>
              <a:rPr lang="pl-PL" sz="1600" u="sng" dirty="0" smtClean="0"/>
              <a:t>popełnione w dniu 9 marca 201</a:t>
            </a:r>
            <a:r>
              <a:rPr lang="pl-PL" sz="1600" dirty="0" smtClean="0"/>
              <a:t>4 roku na karę 2 lat pozbawienia wolności, orzeczono karę łączną 2 lat pozbawienia wolności z warunkowym zawieszeniem wykonania na okres próby 5 lat, zaliczono okres zatrzymania i tymczasowego aresztowania od 11 marca 2014 roku do 25 sierpnia 2014 roku; postanowieniem z dnia 5 stycznia 2017 roku, w sprawie o sygn. VII Ko 1530/16 zarządzono wykonanie kary;</a:t>
            </a:r>
          </a:p>
          <a:p>
            <a:pPr>
              <a:buNone/>
            </a:pPr>
            <a:r>
              <a:rPr lang="pl-PL" sz="1600" b="1" dirty="0" smtClean="0"/>
              <a:t>2.</a:t>
            </a:r>
            <a:r>
              <a:rPr lang="pl-PL" sz="1600" dirty="0" smtClean="0"/>
              <a:t> Sądu Rejonowego dla Wrocławia – Fabrycznej V Wydział Karny </a:t>
            </a:r>
            <a:r>
              <a:rPr lang="pl-PL" sz="1600" b="1" u="sng" dirty="0" smtClean="0"/>
              <a:t>z dnia 22 września 2016</a:t>
            </a:r>
            <a:r>
              <a:rPr lang="pl-PL" sz="1600" dirty="0" smtClean="0"/>
              <a:t> r. sygn. akt V K 772/16 za przestępstwo z art. 280 § 1 k.k. i art. 275 § 1 k.k. i art. 276 k.k. i art. 157 § 2 k.k. w zw. z art. 11 § 2 k.k. </a:t>
            </a:r>
            <a:r>
              <a:rPr lang="pl-PL" sz="1600" u="sng" dirty="0" smtClean="0"/>
              <a:t>popełnione w dniu 2 maja 2016 </a:t>
            </a:r>
            <a:r>
              <a:rPr lang="pl-PL" sz="1600" dirty="0" smtClean="0"/>
              <a:t>r. na karę 1 roku pozbawienia wolności, zaliczono okres zatrzymania i tymczasowego aresztowania od 10 maja 2016 roku, godz. 06:15 do 22 września 2016 roku, godz. 16:30</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28596" y="714356"/>
            <a:ext cx="8229600" cy="5292744"/>
          </a:xfrm>
        </p:spPr>
        <p:txBody>
          <a:bodyPr/>
          <a:lstStyle/>
          <a:p>
            <a:pPr algn="ctr">
              <a:buNone/>
            </a:pPr>
            <a:r>
              <a:rPr lang="pl-PL" sz="1600" b="1" dirty="0" smtClean="0"/>
              <a:t>* * *</a:t>
            </a:r>
            <a:endParaRPr lang="pl-PL" sz="1600" dirty="0" smtClean="0"/>
          </a:p>
          <a:p>
            <a:pPr lvl="0">
              <a:buNone/>
            </a:pPr>
            <a:r>
              <a:rPr lang="pl-PL" sz="1800" dirty="0" smtClean="0"/>
              <a:t>I. na podstawie art. 569 § 1 </a:t>
            </a:r>
            <a:r>
              <a:rPr lang="pl-PL" sz="1800" dirty="0" err="1" smtClean="0"/>
              <a:t>kpk</a:t>
            </a:r>
            <a:r>
              <a:rPr lang="pl-PL" sz="1800" dirty="0" smtClean="0"/>
              <a:t> w zw. z art. 85 § 1 </a:t>
            </a:r>
            <a:r>
              <a:rPr lang="pl-PL" sz="1800" dirty="0" err="1" smtClean="0"/>
              <a:t>kk</a:t>
            </a:r>
            <a:r>
              <a:rPr lang="pl-PL" sz="1800" dirty="0" smtClean="0"/>
              <a:t> i art. 86 § 1 </a:t>
            </a:r>
            <a:r>
              <a:rPr lang="pl-PL" sz="1800" dirty="0" err="1" smtClean="0"/>
              <a:t>kk</a:t>
            </a:r>
            <a:r>
              <a:rPr lang="pl-PL" sz="1800" dirty="0" smtClean="0"/>
              <a:t> łączy kary pozbawienia wolności orzeczone wobec Sławomira Nowaka wyrokami opisanymi w części wstępnej niniejszego wyroku w punktach 1 - 2 i wymierza skazanemu karę łączną 2 (dwóch) lat i 6 (sześciu) miesięcy pozbawienia wolności;</a:t>
            </a:r>
          </a:p>
          <a:p>
            <a:pPr lvl="0">
              <a:buNone/>
            </a:pPr>
            <a:r>
              <a:rPr lang="pl-PL" sz="1800" dirty="0" smtClean="0"/>
              <a:t>II. na podstawie art. 577 k.p.k. na poczet orzeczonej w punkcie I części dyspozytywnej wyroku kary łącznej pozbawienia wolności zalicza skazanemu okres zatrzymania i tymczasowego aresztowania od 11 marca 2014 roku do 25 sierpnia 2014 roku oraz od 10 maja 2016 roku, godz. 06:15 do 22 września 2016 roku, godz. 16:30;</a:t>
            </a:r>
          </a:p>
          <a:p>
            <a:pPr lvl="0">
              <a:buNone/>
            </a:pPr>
            <a:r>
              <a:rPr lang="pl-PL" sz="1800" dirty="0" smtClean="0"/>
              <a:t>III. pozostałe orzeczenia zawarte w połączonych wyrokach pozostawia do odrębnego wykonania;</a:t>
            </a:r>
          </a:p>
          <a:p>
            <a:pPr>
              <a:buNone/>
            </a:pPr>
            <a:r>
              <a:rPr lang="pl-PL" sz="1800" dirty="0" smtClean="0"/>
              <a:t>IV. na podstawie art. 624 § 1 k.p.k. zwalnia skazanego w całości od zapłaty na rzecz Skarbu Państwa kosztów sądowych związanych z wydaniem wyroku łącznego.</a:t>
            </a:r>
          </a:p>
          <a:p>
            <a:pPr>
              <a:buNone/>
            </a:pP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332656"/>
            <a:ext cx="8229600" cy="5793507"/>
          </a:xfrm>
        </p:spPr>
        <p:txBody>
          <a:bodyPr/>
          <a:lstStyle/>
          <a:p>
            <a:pPr marL="0" indent="0">
              <a:buNone/>
            </a:pPr>
            <a:endParaRPr lang="pl-PL" dirty="0" smtClean="0"/>
          </a:p>
          <a:p>
            <a:pPr marL="0" indent="0">
              <a:buNone/>
            </a:pPr>
            <a:endParaRPr lang="pl-PL" dirty="0"/>
          </a:p>
          <a:p>
            <a:pPr marL="0" indent="0" algn="ctr">
              <a:buNone/>
            </a:pPr>
            <a:r>
              <a:rPr lang="pl-PL" dirty="0" smtClean="0"/>
              <a:t>     Zbieg wykroczeń oraz zbieg przepisów ustawy w prawie wykroczeń  </a:t>
            </a:r>
          </a:p>
          <a:p>
            <a:pPr marL="0" indent="0">
              <a:buNone/>
            </a:pPr>
            <a:endParaRPr lang="pl-PL" dirty="0"/>
          </a:p>
        </p:txBody>
      </p:sp>
    </p:spTree>
    <p:extLst>
      <p:ext uri="{BB962C8B-B14F-4D97-AF65-F5344CB8AC3E}">
        <p14:creationId xmlns:p14="http://schemas.microsoft.com/office/powerpoint/2010/main" val="8125755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3635896" y="620688"/>
            <a:ext cx="2376264" cy="64807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2400" b="1" dirty="0" smtClean="0"/>
              <a:t>JEDEN CZYN</a:t>
            </a:r>
            <a:endParaRPr lang="pl-PL" sz="2400" b="1" dirty="0"/>
          </a:p>
        </p:txBody>
      </p:sp>
      <p:sp>
        <p:nvSpPr>
          <p:cNvPr id="5" name="Prostokąt 4"/>
          <p:cNvSpPr/>
          <p:nvPr/>
        </p:nvSpPr>
        <p:spPr>
          <a:xfrm>
            <a:off x="3635896" y="1700808"/>
            <a:ext cx="2376264" cy="576064"/>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smtClean="0"/>
              <a:t>Jedno</a:t>
            </a:r>
            <a:r>
              <a:rPr lang="pl-PL" dirty="0" smtClean="0"/>
              <a:t> </a:t>
            </a:r>
            <a:r>
              <a:rPr lang="pl-PL" b="1" dirty="0" smtClean="0"/>
              <a:t>wykroczenie</a:t>
            </a:r>
            <a:endParaRPr lang="pl-PL" b="1" dirty="0"/>
          </a:p>
        </p:txBody>
      </p:sp>
      <p:sp>
        <p:nvSpPr>
          <p:cNvPr id="6" name="Prostokąt 5"/>
          <p:cNvSpPr/>
          <p:nvPr/>
        </p:nvSpPr>
        <p:spPr>
          <a:xfrm>
            <a:off x="3635896" y="2564904"/>
            <a:ext cx="2376264" cy="720080"/>
          </a:xfrm>
          <a:prstGeom prst="rect">
            <a:avLst/>
          </a:prstGeom>
          <a:ln/>
        </p:spPr>
        <p:style>
          <a:lnRef idx="2">
            <a:schemeClr val="dk1"/>
          </a:lnRef>
          <a:fillRef idx="1">
            <a:schemeClr val="lt1"/>
          </a:fillRef>
          <a:effectRef idx="0">
            <a:schemeClr val="dk1"/>
          </a:effectRef>
          <a:fontRef idx="minor">
            <a:schemeClr val="dk1"/>
          </a:fontRef>
        </p:style>
        <p:txBody>
          <a:bodyPr rtlCol="0" anchor="ctr" anchorCtr="1">
            <a:noAutofit/>
          </a:bodyPr>
          <a:lstStyle/>
          <a:p>
            <a:pPr algn="ctr"/>
            <a:r>
              <a:rPr lang="pl-PL" sz="1700" b="1" dirty="0" smtClean="0">
                <a:solidFill>
                  <a:schemeClr val="tx1"/>
                </a:solidFill>
              </a:rPr>
              <a:t>zbieg</a:t>
            </a:r>
            <a:r>
              <a:rPr lang="pl-PL" sz="1700" dirty="0" smtClean="0">
                <a:solidFill>
                  <a:schemeClr val="tx1"/>
                </a:solidFill>
              </a:rPr>
              <a:t> </a:t>
            </a:r>
            <a:r>
              <a:rPr lang="pl-PL" sz="1700" b="1" dirty="0" smtClean="0">
                <a:solidFill>
                  <a:schemeClr val="tx1"/>
                </a:solidFill>
              </a:rPr>
              <a:t>przepisów</a:t>
            </a:r>
            <a:r>
              <a:rPr lang="pl-PL" sz="1700" dirty="0" smtClean="0">
                <a:solidFill>
                  <a:schemeClr val="tx1"/>
                </a:solidFill>
              </a:rPr>
              <a:t> </a:t>
            </a:r>
            <a:r>
              <a:rPr lang="pl-PL" sz="1700" b="1" dirty="0" smtClean="0">
                <a:solidFill>
                  <a:schemeClr val="tx1"/>
                </a:solidFill>
              </a:rPr>
              <a:t>ustawy</a:t>
            </a:r>
            <a:r>
              <a:rPr lang="pl-PL" sz="1700" dirty="0" smtClean="0">
                <a:solidFill>
                  <a:schemeClr val="tx1"/>
                </a:solidFill>
              </a:rPr>
              <a:t>  ( art. 9 § 1 k.w.)</a:t>
            </a:r>
            <a:endParaRPr lang="pl-PL" sz="1700" dirty="0"/>
          </a:p>
        </p:txBody>
      </p:sp>
      <p:cxnSp>
        <p:nvCxnSpPr>
          <p:cNvPr id="8" name="Łącznik prosty ze strzałką 7"/>
          <p:cNvCxnSpPr>
            <a:stCxn id="4" idx="2"/>
            <a:endCxn id="5" idx="0"/>
          </p:cNvCxnSpPr>
          <p:nvPr/>
        </p:nvCxnSpPr>
        <p:spPr>
          <a:xfrm>
            <a:off x="4824028" y="1268760"/>
            <a:ext cx="0" cy="4320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Łącznik prosty ze strzałką 11"/>
          <p:cNvCxnSpPr>
            <a:stCxn id="5" idx="2"/>
            <a:endCxn id="6" idx="0"/>
          </p:cNvCxnSpPr>
          <p:nvPr/>
        </p:nvCxnSpPr>
        <p:spPr>
          <a:xfrm>
            <a:off x="4824028" y="2276872"/>
            <a:ext cx="0"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Prostokąt 16"/>
          <p:cNvSpPr/>
          <p:nvPr/>
        </p:nvSpPr>
        <p:spPr>
          <a:xfrm>
            <a:off x="1547664" y="3645024"/>
            <a:ext cx="2088232" cy="648072"/>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smtClean="0"/>
              <a:t>Rzeczywisty</a:t>
            </a:r>
            <a:r>
              <a:rPr lang="pl-PL" dirty="0" smtClean="0"/>
              <a:t> </a:t>
            </a:r>
          </a:p>
          <a:p>
            <a:pPr algn="ctr"/>
            <a:r>
              <a:rPr lang="pl-PL" dirty="0" smtClean="0"/>
              <a:t>np. art. 88 i 95 k.w.</a:t>
            </a:r>
            <a:endParaRPr lang="pl-PL" dirty="0"/>
          </a:p>
        </p:txBody>
      </p:sp>
      <p:sp>
        <p:nvSpPr>
          <p:cNvPr id="18" name="Prostokąt 17"/>
          <p:cNvSpPr/>
          <p:nvPr/>
        </p:nvSpPr>
        <p:spPr>
          <a:xfrm>
            <a:off x="6012160" y="4293096"/>
            <a:ext cx="2952328" cy="2376264"/>
          </a:xfrm>
          <a:prstGeom prst="rect">
            <a:avLst/>
          </a:prstGeom>
          <a:ln>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pl-PL" sz="1400" dirty="0" smtClean="0"/>
              <a:t>Reguły wyłączania wielości ocen:</a:t>
            </a:r>
          </a:p>
          <a:p>
            <a:pPr algn="just"/>
            <a:r>
              <a:rPr lang="pl-PL" sz="1400" b="1" dirty="0" smtClean="0"/>
              <a:t>-reguła specjalności</a:t>
            </a:r>
            <a:r>
              <a:rPr lang="pl-PL" sz="1400" dirty="0" smtClean="0"/>
              <a:t> ( np. art. 67 k.w. jest przepisem szczególnym w stosunku do przepisu ogólnego z art. 124 § 1 k.w. )</a:t>
            </a:r>
          </a:p>
          <a:p>
            <a:pPr algn="just"/>
            <a:r>
              <a:rPr lang="pl-PL" sz="1400" b="1" dirty="0" smtClean="0"/>
              <a:t>- reguła  konsumpcji </a:t>
            </a:r>
          </a:p>
          <a:p>
            <a:pPr algn="just"/>
            <a:r>
              <a:rPr lang="pl-PL" sz="1400" dirty="0" smtClean="0"/>
              <a:t> np. art. 90 k.w. pochłania  art. 91 k.w. </a:t>
            </a:r>
          </a:p>
          <a:p>
            <a:pPr algn="just"/>
            <a:r>
              <a:rPr lang="pl-PL" sz="1400" b="1" dirty="0" smtClean="0"/>
              <a:t>- reguła subsydiarności </a:t>
            </a:r>
          </a:p>
          <a:p>
            <a:pPr algn="just"/>
            <a:r>
              <a:rPr lang="pl-PL" sz="1400" dirty="0"/>
              <a:t> </a:t>
            </a:r>
            <a:r>
              <a:rPr lang="pl-PL" sz="1400" dirty="0" smtClean="0"/>
              <a:t>np. art. 165 k.w.</a:t>
            </a:r>
            <a:endParaRPr lang="pl-PL" sz="1400" dirty="0"/>
          </a:p>
        </p:txBody>
      </p:sp>
      <p:sp>
        <p:nvSpPr>
          <p:cNvPr id="19" name="Prostokąt 18"/>
          <p:cNvSpPr/>
          <p:nvPr/>
        </p:nvSpPr>
        <p:spPr>
          <a:xfrm>
            <a:off x="6012160" y="3645024"/>
            <a:ext cx="2952328" cy="648072"/>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smtClean="0"/>
              <a:t>Pozorny</a:t>
            </a:r>
            <a:endParaRPr lang="pl-PL" b="1" dirty="0"/>
          </a:p>
        </p:txBody>
      </p:sp>
      <p:cxnSp>
        <p:nvCxnSpPr>
          <p:cNvPr id="21" name="Łącznik prosty ze strzałką 20"/>
          <p:cNvCxnSpPr>
            <a:stCxn id="6" idx="2"/>
            <a:endCxn id="17" idx="0"/>
          </p:cNvCxnSpPr>
          <p:nvPr/>
        </p:nvCxnSpPr>
        <p:spPr>
          <a:xfrm flipH="1">
            <a:off x="2591780" y="3284984"/>
            <a:ext cx="2232248" cy="3600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Łącznik prosty ze strzałką 26"/>
          <p:cNvCxnSpPr>
            <a:stCxn id="6" idx="2"/>
            <a:endCxn id="19" idx="0"/>
          </p:cNvCxnSpPr>
          <p:nvPr/>
        </p:nvCxnSpPr>
        <p:spPr>
          <a:xfrm>
            <a:off x="4824028" y="3284984"/>
            <a:ext cx="2664296" cy="3600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54158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415768" y="1052736"/>
            <a:ext cx="2191783" cy="86409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600" b="1" dirty="0" smtClean="0"/>
              <a:t>ZBIEG PRZEPISÓW USTAWY </a:t>
            </a:r>
            <a:r>
              <a:rPr lang="pl-PL" sz="1400" b="1" dirty="0" smtClean="0"/>
              <a:t> </a:t>
            </a:r>
            <a:endParaRPr lang="pl-PL" sz="1400" b="1" dirty="0"/>
          </a:p>
        </p:txBody>
      </p:sp>
      <p:sp>
        <p:nvSpPr>
          <p:cNvPr id="3" name="Prostokąt 2"/>
          <p:cNvSpPr/>
          <p:nvPr/>
        </p:nvSpPr>
        <p:spPr>
          <a:xfrm>
            <a:off x="3311860" y="1052736"/>
            <a:ext cx="5436604" cy="86409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600" dirty="0" smtClean="0"/>
              <a:t>Jeden czyn wyczerpuje znamiona dwóch lub więcej przepisów prawa wykroczeń </a:t>
            </a:r>
            <a:endParaRPr lang="pl-PL" sz="1600" dirty="0"/>
          </a:p>
        </p:txBody>
      </p:sp>
      <p:sp>
        <p:nvSpPr>
          <p:cNvPr id="4" name="Prostokąt 3"/>
          <p:cNvSpPr/>
          <p:nvPr/>
        </p:nvSpPr>
        <p:spPr>
          <a:xfrm>
            <a:off x="415768" y="2492896"/>
            <a:ext cx="2232248" cy="100811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600" b="1" dirty="0" smtClean="0"/>
              <a:t>POZORNY ZBIEG PRZEPISÓW USTAWY </a:t>
            </a:r>
            <a:endParaRPr lang="pl-PL" sz="1600" b="1" dirty="0"/>
          </a:p>
        </p:txBody>
      </p:sp>
      <p:sp>
        <p:nvSpPr>
          <p:cNvPr id="5" name="Prostokąt 4"/>
          <p:cNvSpPr/>
          <p:nvPr/>
        </p:nvSpPr>
        <p:spPr>
          <a:xfrm>
            <a:off x="3318574" y="2492896"/>
            <a:ext cx="5436604" cy="100730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600" dirty="0" smtClean="0"/>
              <a:t>Występuje , gdy  czyn sprawcy  wyczerpuje wprawdzie znamiona określone w dwóch lub więcej przepisach , ale na podstawie wykładni reguł prawa , właściwa jest interpretacja tylko z jednego przepisu  </a:t>
            </a:r>
            <a:endParaRPr lang="pl-PL" sz="1600" dirty="0"/>
          </a:p>
        </p:txBody>
      </p:sp>
      <p:sp>
        <p:nvSpPr>
          <p:cNvPr id="6" name="Prostokąt 5"/>
          <p:cNvSpPr/>
          <p:nvPr/>
        </p:nvSpPr>
        <p:spPr>
          <a:xfrm>
            <a:off x="415768" y="3969221"/>
            <a:ext cx="2232248" cy="84601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600" b="1" dirty="0" smtClean="0"/>
              <a:t>RZECZYWISTY ZBIEG PRZEPISÓW USTAWY </a:t>
            </a:r>
            <a:endParaRPr lang="pl-PL" sz="1600" b="1" dirty="0"/>
          </a:p>
        </p:txBody>
      </p:sp>
      <p:sp>
        <p:nvSpPr>
          <p:cNvPr id="7" name="Prostokąt 6"/>
          <p:cNvSpPr/>
          <p:nvPr/>
        </p:nvSpPr>
        <p:spPr>
          <a:xfrm>
            <a:off x="3311860" y="3969220"/>
            <a:ext cx="5436604" cy="84601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pl-PL" sz="1600" dirty="0" smtClean="0"/>
              <a:t>Występuje , gdy czyn narusza co najmniej dwa przepisy ustawy , a nie zachodzi zjawisko wyłączania lub pochłaniania jednego przepisu przez drugi  ( np. art. 88 i 95 k.w. ) </a:t>
            </a:r>
            <a:endParaRPr lang="pl-PL" sz="1600" dirty="0"/>
          </a:p>
        </p:txBody>
      </p:sp>
      <p:sp>
        <p:nvSpPr>
          <p:cNvPr id="8" name="Prostokąt 7"/>
          <p:cNvSpPr/>
          <p:nvPr/>
        </p:nvSpPr>
        <p:spPr>
          <a:xfrm>
            <a:off x="395535" y="5337212"/>
            <a:ext cx="2232248" cy="100811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600" b="1" dirty="0" smtClean="0"/>
              <a:t>ZASADA ELIMINACJI      art. 9 § 1 k.w. </a:t>
            </a:r>
            <a:endParaRPr lang="pl-PL" sz="1600" b="1" dirty="0"/>
          </a:p>
        </p:txBody>
      </p:sp>
      <p:sp>
        <p:nvSpPr>
          <p:cNvPr id="9" name="Prostokąt 8"/>
          <p:cNvSpPr/>
          <p:nvPr/>
        </p:nvSpPr>
        <p:spPr>
          <a:xfrm>
            <a:off x="3311860" y="5229200"/>
            <a:ext cx="5436604" cy="122413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pl-PL" sz="1600" dirty="0" smtClean="0"/>
              <a:t>Polega na ukaraniu sprawcy wykroczenia na podstawie przepisu przewidującego najsurowszą karę samoistną , co nie stoi na przeszkodzie orzeczeniu środków karnych na podstawie innych naruszonych  przepisów. Jeżeli kary są równe, wybiera się ten przepis, który najlepiej charakteryzuje czyn sprawcy.</a:t>
            </a:r>
            <a:endParaRPr lang="pl-PL" sz="1600" dirty="0"/>
          </a:p>
        </p:txBody>
      </p:sp>
      <p:cxnSp>
        <p:nvCxnSpPr>
          <p:cNvPr id="10" name="Łącznik prosty ze strzałką 9"/>
          <p:cNvCxnSpPr>
            <a:stCxn id="2" idx="0"/>
            <a:endCxn id="2" idx="0"/>
          </p:cNvCxnSpPr>
          <p:nvPr/>
        </p:nvCxnSpPr>
        <p:spPr>
          <a:xfrm>
            <a:off x="1511660" y="105273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a:stCxn id="4" idx="3"/>
            <a:endCxn id="5" idx="1"/>
          </p:cNvCxnSpPr>
          <p:nvPr/>
        </p:nvCxnSpPr>
        <p:spPr>
          <a:xfrm flipV="1">
            <a:off x="2648016" y="2996550"/>
            <a:ext cx="670558" cy="40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Łącznik prosty ze strzałką 11"/>
          <p:cNvCxnSpPr>
            <a:stCxn id="6" idx="3"/>
            <a:endCxn id="7" idx="1"/>
          </p:cNvCxnSpPr>
          <p:nvPr/>
        </p:nvCxnSpPr>
        <p:spPr>
          <a:xfrm flipV="1">
            <a:off x="2648016" y="4392227"/>
            <a:ext cx="66384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p:cNvCxnSpPr>
            <a:stCxn id="8" idx="3"/>
            <a:endCxn id="9" idx="1"/>
          </p:cNvCxnSpPr>
          <p:nvPr/>
        </p:nvCxnSpPr>
        <p:spPr>
          <a:xfrm>
            <a:off x="2627783" y="5841268"/>
            <a:ext cx="684077"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Łącznik prosty ze strzałką 13"/>
          <p:cNvCxnSpPr>
            <a:stCxn id="2" idx="3"/>
            <a:endCxn id="3" idx="1"/>
          </p:cNvCxnSpPr>
          <p:nvPr/>
        </p:nvCxnSpPr>
        <p:spPr>
          <a:xfrm>
            <a:off x="2607551" y="1484784"/>
            <a:ext cx="704309"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126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84270" y="191788"/>
            <a:ext cx="2952328" cy="504056"/>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smtClean="0"/>
              <a:t>DWA LUB WIĘCEJ CZYNÓW </a:t>
            </a:r>
            <a:endParaRPr lang="pl-PL" b="1" dirty="0"/>
          </a:p>
        </p:txBody>
      </p:sp>
      <p:sp>
        <p:nvSpPr>
          <p:cNvPr id="4" name="Prostokąt 3"/>
          <p:cNvSpPr/>
          <p:nvPr/>
        </p:nvSpPr>
        <p:spPr>
          <a:xfrm>
            <a:off x="2397965" y="856288"/>
            <a:ext cx="1584176" cy="52048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b="1" dirty="0" smtClean="0"/>
              <a:t>Rzeczywisty zbieg wykroczeń</a:t>
            </a:r>
            <a:endParaRPr lang="pl-PL" sz="1400" b="1" dirty="0"/>
          </a:p>
        </p:txBody>
      </p:sp>
      <p:sp>
        <p:nvSpPr>
          <p:cNvPr id="5" name="Prostokąt 4"/>
          <p:cNvSpPr/>
          <p:nvPr/>
        </p:nvSpPr>
        <p:spPr>
          <a:xfrm>
            <a:off x="5444924" y="856288"/>
            <a:ext cx="1647356" cy="52048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b="1" dirty="0" smtClean="0"/>
              <a:t>Pozorny zbieg wykroczeń </a:t>
            </a:r>
            <a:endParaRPr lang="pl-PL" sz="1400" b="1" dirty="0"/>
          </a:p>
        </p:txBody>
      </p:sp>
      <p:sp>
        <p:nvSpPr>
          <p:cNvPr id="6" name="Prostokąt 5"/>
          <p:cNvSpPr/>
          <p:nvPr/>
        </p:nvSpPr>
        <p:spPr>
          <a:xfrm>
            <a:off x="5626279" y="1723633"/>
            <a:ext cx="1921684" cy="26600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dirty="0" smtClean="0"/>
              <a:t>Jedno wykroczenie </a:t>
            </a:r>
            <a:endParaRPr lang="pl-PL" sz="1400" dirty="0"/>
          </a:p>
        </p:txBody>
      </p:sp>
      <p:sp>
        <p:nvSpPr>
          <p:cNvPr id="7" name="Prostokąt 6"/>
          <p:cNvSpPr/>
          <p:nvPr/>
        </p:nvSpPr>
        <p:spPr>
          <a:xfrm>
            <a:off x="1619672" y="1707727"/>
            <a:ext cx="1368152" cy="71316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200" dirty="0" smtClean="0"/>
              <a:t>Jednorodzajowy     (np. sprawca popełnił kilka drobnych kradzieży </a:t>
            </a:r>
            <a:endParaRPr lang="pl-PL" sz="1200" dirty="0"/>
          </a:p>
        </p:txBody>
      </p:sp>
      <p:sp>
        <p:nvSpPr>
          <p:cNvPr id="8" name="Prostokąt 7"/>
          <p:cNvSpPr/>
          <p:nvPr/>
        </p:nvSpPr>
        <p:spPr>
          <a:xfrm>
            <a:off x="3485718" y="1707727"/>
            <a:ext cx="1959205" cy="71316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200" dirty="0" smtClean="0"/>
              <a:t>Wielorodzajowy np. sprawca popełnił kradzież , prowadził pojazd bez wymaganych dokumentów </a:t>
            </a:r>
            <a:endParaRPr lang="pl-PL" sz="1200" dirty="0"/>
          </a:p>
        </p:txBody>
      </p:sp>
      <p:sp>
        <p:nvSpPr>
          <p:cNvPr id="9" name="Prostokąt 8"/>
          <p:cNvSpPr/>
          <p:nvPr/>
        </p:nvSpPr>
        <p:spPr>
          <a:xfrm>
            <a:off x="2627784" y="2780928"/>
            <a:ext cx="1368152" cy="43204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200" dirty="0" smtClean="0"/>
              <a:t>Łącznie jedna kara art. 9 § 2 k.w. </a:t>
            </a:r>
            <a:endParaRPr lang="pl-PL" sz="1200" dirty="0"/>
          </a:p>
        </p:txBody>
      </p:sp>
      <p:sp>
        <p:nvSpPr>
          <p:cNvPr id="10" name="Prostokąt 9"/>
          <p:cNvSpPr/>
          <p:nvPr/>
        </p:nvSpPr>
        <p:spPr>
          <a:xfrm>
            <a:off x="4139952" y="2780928"/>
            <a:ext cx="1088948" cy="115212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200" dirty="0" smtClean="0"/>
              <a:t>Wykroczenie o alternatywnie określonych znamionach      np. art. 120 k.w. </a:t>
            </a:r>
            <a:endParaRPr lang="pl-PL" sz="1200" dirty="0"/>
          </a:p>
        </p:txBody>
      </p:sp>
      <p:sp>
        <p:nvSpPr>
          <p:cNvPr id="11" name="Prostokąt 10"/>
          <p:cNvSpPr/>
          <p:nvPr/>
        </p:nvSpPr>
        <p:spPr>
          <a:xfrm>
            <a:off x="5364088" y="2755776"/>
            <a:ext cx="985697" cy="9144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200" dirty="0" smtClean="0"/>
              <a:t> wykroczenia wieloczyn- owe np. art. 62 , 58 105, 107 K.w. </a:t>
            </a:r>
            <a:endParaRPr lang="pl-PL" sz="1200" dirty="0"/>
          </a:p>
        </p:txBody>
      </p:sp>
      <p:sp>
        <p:nvSpPr>
          <p:cNvPr id="12" name="Prostokąt 11"/>
          <p:cNvSpPr/>
          <p:nvPr/>
        </p:nvSpPr>
        <p:spPr>
          <a:xfrm>
            <a:off x="6444208" y="2754971"/>
            <a:ext cx="1512168" cy="115212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200" dirty="0" smtClean="0"/>
              <a:t>wykroczenia ciągłe       - konstrukcja stosowana per analogiam z art. 12 k.k. </a:t>
            </a:r>
          </a:p>
        </p:txBody>
      </p:sp>
      <p:sp>
        <p:nvSpPr>
          <p:cNvPr id="13" name="Prostokąt 12"/>
          <p:cNvSpPr/>
          <p:nvPr/>
        </p:nvSpPr>
        <p:spPr>
          <a:xfrm>
            <a:off x="8172400" y="2755776"/>
            <a:ext cx="864096" cy="11772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200" dirty="0" smtClean="0"/>
              <a:t>czynności współ-ukarane </a:t>
            </a:r>
          </a:p>
          <a:p>
            <a:pPr algn="ctr"/>
            <a:r>
              <a:rPr lang="pl-PL" sz="1200" dirty="0" smtClean="0"/>
              <a:t>-uprzednie   -następcze  </a:t>
            </a:r>
            <a:endParaRPr lang="pl-PL" sz="1200" dirty="0"/>
          </a:p>
        </p:txBody>
      </p:sp>
      <p:sp>
        <p:nvSpPr>
          <p:cNvPr id="14" name="Prostokąt 13"/>
          <p:cNvSpPr/>
          <p:nvPr/>
        </p:nvSpPr>
        <p:spPr>
          <a:xfrm>
            <a:off x="385786" y="4082981"/>
            <a:ext cx="2232248" cy="43204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b="1" dirty="0" smtClean="0"/>
              <a:t>Zbieg wykroczeń </a:t>
            </a:r>
            <a:endParaRPr lang="pl-PL" sz="1400" b="1" dirty="0"/>
          </a:p>
        </p:txBody>
      </p:sp>
      <p:sp>
        <p:nvSpPr>
          <p:cNvPr id="15" name="Prostokąt 14"/>
          <p:cNvSpPr/>
          <p:nvPr/>
        </p:nvSpPr>
        <p:spPr>
          <a:xfrm>
            <a:off x="3319810" y="4082981"/>
            <a:ext cx="5436604" cy="43204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pl-PL" sz="1300" dirty="0" smtClean="0"/>
              <a:t>Występuje gdy ten sam sprawca popełnił kilka wykroczeń </a:t>
            </a:r>
            <a:endParaRPr lang="pl-PL" sz="1300" dirty="0"/>
          </a:p>
        </p:txBody>
      </p:sp>
      <p:sp>
        <p:nvSpPr>
          <p:cNvPr id="16" name="Prostokąt 15"/>
          <p:cNvSpPr/>
          <p:nvPr/>
        </p:nvSpPr>
        <p:spPr>
          <a:xfrm>
            <a:off x="355071" y="4941168"/>
            <a:ext cx="2232248" cy="7200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b="1" dirty="0" smtClean="0"/>
              <a:t>Rzeczywisty zbieg wykroczeń </a:t>
            </a:r>
            <a:endParaRPr lang="pl-PL" sz="1400" b="1" dirty="0"/>
          </a:p>
        </p:txBody>
      </p:sp>
      <p:sp>
        <p:nvSpPr>
          <p:cNvPr id="17" name="Prostokąt 16"/>
          <p:cNvSpPr/>
          <p:nvPr/>
        </p:nvSpPr>
        <p:spPr>
          <a:xfrm>
            <a:off x="3311860" y="4725144"/>
            <a:ext cx="5436604" cy="115212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pl-PL" sz="1300" dirty="0" smtClean="0"/>
              <a:t>Warunkiem wystąpienia jest , aby zbiegające się czyny nie podlegały redukcji w ramach prawnej jedności wykroczenia oraz by były przedmiotem łącznego rozpoznania w jednym postepowaniu (art. 33 i 34 k.p.k. w zw. z art. 11 § 1 </a:t>
            </a:r>
            <a:r>
              <a:rPr lang="pl-PL" sz="1300" dirty="0" err="1" smtClean="0"/>
              <a:t>k.p.s.w</a:t>
            </a:r>
            <a:r>
              <a:rPr lang="pl-PL" sz="1300" dirty="0" smtClean="0"/>
              <a:t>.)</a:t>
            </a:r>
            <a:endParaRPr lang="pl-PL" sz="1300" dirty="0"/>
          </a:p>
        </p:txBody>
      </p:sp>
      <p:sp>
        <p:nvSpPr>
          <p:cNvPr id="18" name="Prostokąt 17"/>
          <p:cNvSpPr/>
          <p:nvPr/>
        </p:nvSpPr>
        <p:spPr>
          <a:xfrm>
            <a:off x="395536" y="5877272"/>
            <a:ext cx="2232248" cy="85667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b="1" dirty="0" smtClean="0"/>
              <a:t>Pozorny zbieg wykroczeń </a:t>
            </a:r>
            <a:endParaRPr lang="pl-PL" sz="1400" b="1" dirty="0"/>
          </a:p>
        </p:txBody>
      </p:sp>
      <p:sp>
        <p:nvSpPr>
          <p:cNvPr id="19" name="Prostokąt 18"/>
          <p:cNvSpPr/>
          <p:nvPr/>
        </p:nvSpPr>
        <p:spPr>
          <a:xfrm>
            <a:off x="3311860" y="6021288"/>
            <a:ext cx="5436604" cy="57606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pl-PL" sz="1300" dirty="0" smtClean="0"/>
              <a:t>Występuje , kiedy kilka czynów pozostaje ze sobą w tak ścisłym związku , iż uznać je trzeba za jedno wykroczenie , bądź tez konstrukcja tego wykroczenia uwzględnia wielokrotność zachowań wypełniających jego znamiona </a:t>
            </a:r>
            <a:endParaRPr lang="pl-PL" sz="1300" dirty="0"/>
          </a:p>
        </p:txBody>
      </p:sp>
      <p:cxnSp>
        <p:nvCxnSpPr>
          <p:cNvPr id="21" name="Łącznik prosty ze strzałką 20"/>
          <p:cNvCxnSpPr>
            <a:stCxn id="4" idx="0"/>
            <a:endCxn id="4" idx="0"/>
          </p:cNvCxnSpPr>
          <p:nvPr/>
        </p:nvCxnSpPr>
        <p:spPr>
          <a:xfrm>
            <a:off x="3190053" y="856288"/>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Łącznik prosty ze strzałką 23"/>
          <p:cNvCxnSpPr>
            <a:stCxn id="2" idx="2"/>
            <a:endCxn id="4" idx="0"/>
          </p:cNvCxnSpPr>
          <p:nvPr/>
        </p:nvCxnSpPr>
        <p:spPr>
          <a:xfrm flipH="1">
            <a:off x="3190053" y="695844"/>
            <a:ext cx="1570381" cy="1604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Łącznik prosty ze strzałką 25"/>
          <p:cNvCxnSpPr>
            <a:stCxn id="2" idx="2"/>
            <a:endCxn id="5" idx="0"/>
          </p:cNvCxnSpPr>
          <p:nvPr/>
        </p:nvCxnSpPr>
        <p:spPr>
          <a:xfrm>
            <a:off x="4760434" y="695844"/>
            <a:ext cx="1508168" cy="1604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Łącznik prosty ze strzałką 27"/>
          <p:cNvCxnSpPr>
            <a:stCxn id="5" idx="2"/>
            <a:endCxn id="6" idx="0"/>
          </p:cNvCxnSpPr>
          <p:nvPr/>
        </p:nvCxnSpPr>
        <p:spPr>
          <a:xfrm>
            <a:off x="6268602" y="1376772"/>
            <a:ext cx="318519" cy="34686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Łącznik prosty ze strzałką 29"/>
          <p:cNvCxnSpPr>
            <a:stCxn id="4" idx="2"/>
            <a:endCxn id="7" idx="0"/>
          </p:cNvCxnSpPr>
          <p:nvPr/>
        </p:nvCxnSpPr>
        <p:spPr>
          <a:xfrm flipH="1">
            <a:off x="2303748" y="1376772"/>
            <a:ext cx="886305" cy="33095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Łącznik prosty ze strzałką 31"/>
          <p:cNvCxnSpPr>
            <a:stCxn id="4" idx="2"/>
            <a:endCxn id="8" idx="0"/>
          </p:cNvCxnSpPr>
          <p:nvPr/>
        </p:nvCxnSpPr>
        <p:spPr>
          <a:xfrm>
            <a:off x="3190053" y="1376772"/>
            <a:ext cx="1275268" cy="33095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Łącznik prosty ze strzałką 33"/>
          <p:cNvCxnSpPr>
            <a:stCxn id="9" idx="0"/>
            <a:endCxn id="7" idx="2"/>
          </p:cNvCxnSpPr>
          <p:nvPr/>
        </p:nvCxnSpPr>
        <p:spPr>
          <a:xfrm flipH="1" flipV="1">
            <a:off x="2303748" y="2420888"/>
            <a:ext cx="1008112" cy="3600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Łącznik prosty ze strzałką 35"/>
          <p:cNvCxnSpPr>
            <a:stCxn id="9" idx="0"/>
            <a:endCxn id="8" idx="2"/>
          </p:cNvCxnSpPr>
          <p:nvPr/>
        </p:nvCxnSpPr>
        <p:spPr>
          <a:xfrm flipV="1">
            <a:off x="3311860" y="2420888"/>
            <a:ext cx="1153461" cy="3600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Łącznik prosty ze strzałką 37"/>
          <p:cNvCxnSpPr>
            <a:endCxn id="10" idx="0"/>
          </p:cNvCxnSpPr>
          <p:nvPr/>
        </p:nvCxnSpPr>
        <p:spPr>
          <a:xfrm flipH="1">
            <a:off x="4684426" y="1956295"/>
            <a:ext cx="1919652" cy="82463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Łącznik prosty ze strzałką 41"/>
          <p:cNvCxnSpPr>
            <a:stCxn id="6" idx="2"/>
            <a:endCxn id="11" idx="0"/>
          </p:cNvCxnSpPr>
          <p:nvPr/>
        </p:nvCxnSpPr>
        <p:spPr>
          <a:xfrm flipH="1">
            <a:off x="5856937" y="1989638"/>
            <a:ext cx="730184" cy="7661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Łącznik prosty ze strzałką 45"/>
          <p:cNvCxnSpPr>
            <a:stCxn id="6" idx="2"/>
            <a:endCxn id="12" idx="0"/>
          </p:cNvCxnSpPr>
          <p:nvPr/>
        </p:nvCxnSpPr>
        <p:spPr>
          <a:xfrm>
            <a:off x="6587121" y="1989638"/>
            <a:ext cx="613171" cy="76533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Łącznik prosty ze strzałką 47"/>
          <p:cNvCxnSpPr>
            <a:stCxn id="6" idx="2"/>
            <a:endCxn id="13" idx="0"/>
          </p:cNvCxnSpPr>
          <p:nvPr/>
        </p:nvCxnSpPr>
        <p:spPr>
          <a:xfrm>
            <a:off x="6587121" y="1989638"/>
            <a:ext cx="2017327" cy="7661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Łącznik prosty ze strzałką 49"/>
          <p:cNvCxnSpPr>
            <a:stCxn id="14" idx="3"/>
            <a:endCxn id="15" idx="1"/>
          </p:cNvCxnSpPr>
          <p:nvPr/>
        </p:nvCxnSpPr>
        <p:spPr>
          <a:xfrm>
            <a:off x="2618034" y="4299005"/>
            <a:ext cx="70177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Łącznik prosty ze strzałką 51"/>
          <p:cNvCxnSpPr>
            <a:stCxn id="16" idx="3"/>
            <a:endCxn id="17" idx="1"/>
          </p:cNvCxnSpPr>
          <p:nvPr/>
        </p:nvCxnSpPr>
        <p:spPr>
          <a:xfrm>
            <a:off x="2587319" y="5301208"/>
            <a:ext cx="72454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Łącznik prosty ze strzałką 53"/>
          <p:cNvCxnSpPr>
            <a:stCxn id="18" idx="3"/>
            <a:endCxn id="19" idx="1"/>
          </p:cNvCxnSpPr>
          <p:nvPr/>
        </p:nvCxnSpPr>
        <p:spPr>
          <a:xfrm>
            <a:off x="2627784" y="6305608"/>
            <a:ext cx="684076" cy="37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1805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84270" y="191788"/>
            <a:ext cx="2952328" cy="504056"/>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smtClean="0"/>
              <a:t>JEDEN CZYN </a:t>
            </a:r>
            <a:endParaRPr lang="pl-PL" b="1" dirty="0"/>
          </a:p>
        </p:txBody>
      </p:sp>
      <p:sp>
        <p:nvSpPr>
          <p:cNvPr id="4" name="Prostokąt 3"/>
          <p:cNvSpPr/>
          <p:nvPr/>
        </p:nvSpPr>
        <p:spPr>
          <a:xfrm>
            <a:off x="2397965" y="856288"/>
            <a:ext cx="1584176" cy="52048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b="1" dirty="0" smtClean="0"/>
              <a:t>PRZESTĘPSTWO </a:t>
            </a:r>
            <a:endParaRPr lang="pl-PL" sz="1400" b="1" dirty="0"/>
          </a:p>
        </p:txBody>
      </p:sp>
      <p:sp>
        <p:nvSpPr>
          <p:cNvPr id="5" name="Prostokąt 4"/>
          <p:cNvSpPr/>
          <p:nvPr/>
        </p:nvSpPr>
        <p:spPr>
          <a:xfrm>
            <a:off x="5444924" y="856288"/>
            <a:ext cx="1647356" cy="52048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b="1" dirty="0" smtClean="0"/>
              <a:t>WYKROCZENIE </a:t>
            </a:r>
            <a:endParaRPr lang="pl-PL" sz="1400" b="1" dirty="0"/>
          </a:p>
        </p:txBody>
      </p:sp>
      <p:sp>
        <p:nvSpPr>
          <p:cNvPr id="8" name="Prostokąt 7"/>
          <p:cNvSpPr/>
          <p:nvPr/>
        </p:nvSpPr>
        <p:spPr>
          <a:xfrm>
            <a:off x="4148366" y="1707727"/>
            <a:ext cx="1224136" cy="56914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b="1" dirty="0" smtClean="0"/>
              <a:t>Zbieg </a:t>
            </a:r>
            <a:endParaRPr lang="pl-PL" sz="1400" b="1" dirty="0"/>
          </a:p>
        </p:txBody>
      </p:sp>
      <p:sp>
        <p:nvSpPr>
          <p:cNvPr id="9" name="Prostokąt 8"/>
          <p:cNvSpPr/>
          <p:nvPr/>
        </p:nvSpPr>
        <p:spPr>
          <a:xfrm>
            <a:off x="2587319" y="2780928"/>
            <a:ext cx="1368152" cy="43204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dirty="0" smtClean="0"/>
              <a:t>Rzeczywisty </a:t>
            </a:r>
            <a:endParaRPr lang="pl-PL" sz="1400" dirty="0"/>
          </a:p>
        </p:txBody>
      </p:sp>
      <p:sp>
        <p:nvSpPr>
          <p:cNvPr id="10" name="Prostokąt 9"/>
          <p:cNvSpPr/>
          <p:nvPr/>
        </p:nvSpPr>
        <p:spPr>
          <a:xfrm>
            <a:off x="5724128" y="2780929"/>
            <a:ext cx="1088948" cy="43204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dirty="0" smtClean="0"/>
              <a:t>Pozorny </a:t>
            </a:r>
            <a:endParaRPr lang="pl-PL" sz="1400" dirty="0"/>
          </a:p>
        </p:txBody>
      </p:sp>
      <p:sp>
        <p:nvSpPr>
          <p:cNvPr id="14" name="Prostokąt 13"/>
          <p:cNvSpPr/>
          <p:nvPr/>
        </p:nvSpPr>
        <p:spPr>
          <a:xfrm>
            <a:off x="395536" y="3933056"/>
            <a:ext cx="2232248" cy="7200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b="1" dirty="0" smtClean="0"/>
              <a:t>Zbieg wykroczenia i przestępstwa  </a:t>
            </a:r>
            <a:endParaRPr lang="pl-PL" sz="1400" b="1" dirty="0"/>
          </a:p>
        </p:txBody>
      </p:sp>
      <p:sp>
        <p:nvSpPr>
          <p:cNvPr id="15" name="Prostokąt 14"/>
          <p:cNvSpPr/>
          <p:nvPr/>
        </p:nvSpPr>
        <p:spPr>
          <a:xfrm>
            <a:off x="3284270" y="3861048"/>
            <a:ext cx="5436604" cy="86409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pl-PL" sz="1300" dirty="0" smtClean="0"/>
              <a:t>Zachodzi gdy sprawca  jednym czynem naruszył dwa lub więcej przepisów ustawy  , z których jeden obejmuje stan faktyczny wykroczenia a drugi stan faktyczny przestępstwa  (tzw. jednoczynowy zbieg przestępstwa z wykroczeniem  - art. 10 § 1 </a:t>
            </a:r>
            <a:r>
              <a:rPr lang="pl-PL" sz="1300" dirty="0" err="1" smtClean="0"/>
              <a:t>k.w</a:t>
            </a:r>
            <a:r>
              <a:rPr lang="pl-PL" sz="1300" dirty="0" smtClean="0"/>
              <a:t>.)</a:t>
            </a:r>
            <a:endParaRPr lang="pl-PL" sz="1300" dirty="0"/>
          </a:p>
        </p:txBody>
      </p:sp>
      <p:sp>
        <p:nvSpPr>
          <p:cNvPr id="16" name="Prostokąt 15"/>
          <p:cNvSpPr/>
          <p:nvPr/>
        </p:nvSpPr>
        <p:spPr>
          <a:xfrm>
            <a:off x="355071" y="4941168"/>
            <a:ext cx="2232248" cy="7200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b="1" dirty="0" smtClean="0"/>
              <a:t>Rzeczywisty zbieg wykroczenia i przestępstwa </a:t>
            </a:r>
            <a:endParaRPr lang="pl-PL" sz="1400" b="1" dirty="0"/>
          </a:p>
        </p:txBody>
      </p:sp>
      <p:sp>
        <p:nvSpPr>
          <p:cNvPr id="17" name="Prostokąt 16"/>
          <p:cNvSpPr/>
          <p:nvPr/>
        </p:nvSpPr>
        <p:spPr>
          <a:xfrm>
            <a:off x="3311860" y="4941168"/>
            <a:ext cx="5436604" cy="7200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pl-PL" sz="1300" dirty="0" smtClean="0"/>
              <a:t>Zachodzi , gdy czyn jednocześnie wypełnia znamiona przestępstwa i wykroczenia , przy czym nie następuje eliminacja lub pochłanianie jednego zespołu znamion przez drugi ( np. art. 76 k.w. i art. 156 § 1 k.k. ) </a:t>
            </a:r>
            <a:endParaRPr lang="pl-PL" sz="1300" dirty="0"/>
          </a:p>
        </p:txBody>
      </p:sp>
      <p:sp>
        <p:nvSpPr>
          <p:cNvPr id="18" name="Prostokąt 17"/>
          <p:cNvSpPr/>
          <p:nvPr/>
        </p:nvSpPr>
        <p:spPr>
          <a:xfrm>
            <a:off x="395536" y="5877272"/>
            <a:ext cx="2232248" cy="7200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b="1" dirty="0" smtClean="0"/>
              <a:t>Pozorny zbieg wykroczenia i przestępstwa </a:t>
            </a:r>
            <a:endParaRPr lang="pl-PL" sz="1400" b="1" dirty="0"/>
          </a:p>
        </p:txBody>
      </p:sp>
      <p:sp>
        <p:nvSpPr>
          <p:cNvPr id="19" name="Prostokąt 18"/>
          <p:cNvSpPr/>
          <p:nvPr/>
        </p:nvSpPr>
        <p:spPr>
          <a:xfrm>
            <a:off x="3311860" y="5877272"/>
            <a:ext cx="5436604" cy="7200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pl-PL" sz="1300" dirty="0" smtClean="0"/>
              <a:t>Zachodzi , gdy znamiona wykroczenia są częścią składową znamion przestępstwa ( np. art. 86 k.w. – art. 145 k.k. )  </a:t>
            </a:r>
            <a:endParaRPr lang="pl-PL" sz="1300" dirty="0"/>
          </a:p>
        </p:txBody>
      </p:sp>
      <p:cxnSp>
        <p:nvCxnSpPr>
          <p:cNvPr id="21" name="Łącznik prosty ze strzałką 20"/>
          <p:cNvCxnSpPr>
            <a:stCxn id="4" idx="0"/>
            <a:endCxn id="4" idx="0"/>
          </p:cNvCxnSpPr>
          <p:nvPr/>
        </p:nvCxnSpPr>
        <p:spPr>
          <a:xfrm>
            <a:off x="3190053" y="856288"/>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Łącznik prosty ze strzałką 23"/>
          <p:cNvCxnSpPr>
            <a:stCxn id="2" idx="2"/>
            <a:endCxn id="4" idx="0"/>
          </p:cNvCxnSpPr>
          <p:nvPr/>
        </p:nvCxnSpPr>
        <p:spPr>
          <a:xfrm flipH="1">
            <a:off x="3190053" y="695844"/>
            <a:ext cx="1570381" cy="1604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Łącznik prosty ze strzałką 25"/>
          <p:cNvCxnSpPr>
            <a:stCxn id="2" idx="2"/>
            <a:endCxn id="5" idx="0"/>
          </p:cNvCxnSpPr>
          <p:nvPr/>
        </p:nvCxnSpPr>
        <p:spPr>
          <a:xfrm>
            <a:off x="4760434" y="695844"/>
            <a:ext cx="1508168" cy="1604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Łącznik prosty ze strzałką 31"/>
          <p:cNvCxnSpPr>
            <a:stCxn id="4" idx="2"/>
            <a:endCxn id="8" idx="0"/>
          </p:cNvCxnSpPr>
          <p:nvPr/>
        </p:nvCxnSpPr>
        <p:spPr>
          <a:xfrm>
            <a:off x="3190053" y="1376772"/>
            <a:ext cx="1570381" cy="33095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Łącznik prosty ze strzałką 49"/>
          <p:cNvCxnSpPr>
            <a:stCxn id="14" idx="3"/>
            <a:endCxn id="15" idx="1"/>
          </p:cNvCxnSpPr>
          <p:nvPr/>
        </p:nvCxnSpPr>
        <p:spPr>
          <a:xfrm>
            <a:off x="2627784" y="4293096"/>
            <a:ext cx="65648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Łącznik prosty ze strzałką 51"/>
          <p:cNvCxnSpPr>
            <a:stCxn id="16" idx="3"/>
            <a:endCxn id="17" idx="1"/>
          </p:cNvCxnSpPr>
          <p:nvPr/>
        </p:nvCxnSpPr>
        <p:spPr>
          <a:xfrm>
            <a:off x="2587319" y="5301208"/>
            <a:ext cx="72454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Łącznik prosty ze strzałką 53"/>
          <p:cNvCxnSpPr>
            <a:stCxn id="18" idx="3"/>
            <a:endCxn id="19" idx="1"/>
          </p:cNvCxnSpPr>
          <p:nvPr/>
        </p:nvCxnSpPr>
        <p:spPr>
          <a:xfrm>
            <a:off x="2627784" y="6237312"/>
            <a:ext cx="68407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Łącznik prosty ze strzałką 34"/>
          <p:cNvCxnSpPr>
            <a:stCxn id="5" idx="2"/>
            <a:endCxn id="8" idx="0"/>
          </p:cNvCxnSpPr>
          <p:nvPr/>
        </p:nvCxnSpPr>
        <p:spPr>
          <a:xfrm flipH="1">
            <a:off x="4760434" y="1376772"/>
            <a:ext cx="1508168" cy="33095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Łącznik prosty ze strzałką 38"/>
          <p:cNvCxnSpPr>
            <a:stCxn id="8" idx="2"/>
            <a:endCxn id="9" idx="0"/>
          </p:cNvCxnSpPr>
          <p:nvPr/>
        </p:nvCxnSpPr>
        <p:spPr>
          <a:xfrm flipH="1">
            <a:off x="3271395" y="2276872"/>
            <a:ext cx="1489039" cy="5040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Łącznik prosty ze strzałką 40"/>
          <p:cNvCxnSpPr>
            <a:stCxn id="8" idx="2"/>
            <a:endCxn id="10" idx="0"/>
          </p:cNvCxnSpPr>
          <p:nvPr/>
        </p:nvCxnSpPr>
        <p:spPr>
          <a:xfrm>
            <a:off x="4760434" y="2276872"/>
            <a:ext cx="1508168" cy="50405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4690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marL="0" indent="0">
              <a:buNone/>
            </a:pPr>
            <a:r>
              <a:rPr lang="pl-PL" dirty="0" smtClean="0"/>
              <a:t> </a:t>
            </a:r>
          </a:p>
          <a:p>
            <a:pPr marL="0" indent="0">
              <a:buNone/>
            </a:pPr>
            <a:endParaRPr lang="pl-PL" dirty="0"/>
          </a:p>
          <a:p>
            <a:pPr marL="0" indent="0">
              <a:buNone/>
            </a:pPr>
            <a:r>
              <a:rPr lang="pl-PL" dirty="0" smtClean="0"/>
              <a:t>          Idealny zbieg przestępstwa i wykroczenia</a:t>
            </a:r>
            <a:endParaRPr lang="pl-PL" dirty="0"/>
          </a:p>
        </p:txBody>
      </p:sp>
    </p:spTree>
    <p:extLst>
      <p:ext uri="{BB962C8B-B14F-4D97-AF65-F5344CB8AC3E}">
        <p14:creationId xmlns:p14="http://schemas.microsoft.com/office/powerpoint/2010/main" val="20537727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84270" y="191788"/>
            <a:ext cx="2952328" cy="504056"/>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smtClean="0"/>
              <a:t>JEDEN CZYN </a:t>
            </a:r>
            <a:endParaRPr lang="pl-PL" b="1" dirty="0"/>
          </a:p>
        </p:txBody>
      </p:sp>
      <p:sp>
        <p:nvSpPr>
          <p:cNvPr id="4" name="Prostokąt 3"/>
          <p:cNvSpPr/>
          <p:nvPr/>
        </p:nvSpPr>
        <p:spPr>
          <a:xfrm>
            <a:off x="2397965" y="856288"/>
            <a:ext cx="1584176" cy="52048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b="1" dirty="0" smtClean="0"/>
              <a:t>PRZESTĘPSTWO </a:t>
            </a:r>
            <a:endParaRPr lang="pl-PL" sz="1400" b="1" dirty="0"/>
          </a:p>
        </p:txBody>
      </p:sp>
      <p:sp>
        <p:nvSpPr>
          <p:cNvPr id="5" name="Prostokąt 4"/>
          <p:cNvSpPr/>
          <p:nvPr/>
        </p:nvSpPr>
        <p:spPr>
          <a:xfrm>
            <a:off x="5444924" y="856288"/>
            <a:ext cx="1647356" cy="52048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b="1" dirty="0" smtClean="0"/>
              <a:t>WYKROCZENIE </a:t>
            </a:r>
            <a:endParaRPr lang="pl-PL" sz="1400" b="1" dirty="0"/>
          </a:p>
        </p:txBody>
      </p:sp>
      <p:sp>
        <p:nvSpPr>
          <p:cNvPr id="8" name="Prostokąt 7"/>
          <p:cNvSpPr/>
          <p:nvPr/>
        </p:nvSpPr>
        <p:spPr>
          <a:xfrm>
            <a:off x="4148366" y="1700808"/>
            <a:ext cx="1224136" cy="50405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b="1" dirty="0" smtClean="0"/>
              <a:t>Zbieg </a:t>
            </a:r>
            <a:endParaRPr lang="pl-PL" sz="1400" b="1" dirty="0"/>
          </a:p>
        </p:txBody>
      </p:sp>
      <p:sp>
        <p:nvSpPr>
          <p:cNvPr id="9" name="Prostokąt 8"/>
          <p:cNvSpPr/>
          <p:nvPr/>
        </p:nvSpPr>
        <p:spPr>
          <a:xfrm>
            <a:off x="2587319" y="3500456"/>
            <a:ext cx="1368152" cy="43204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dirty="0" smtClean="0"/>
              <a:t>Rzeczywisty </a:t>
            </a:r>
            <a:endParaRPr lang="pl-PL" sz="1400" dirty="0"/>
          </a:p>
        </p:txBody>
      </p:sp>
      <p:sp>
        <p:nvSpPr>
          <p:cNvPr id="10" name="Prostokąt 9"/>
          <p:cNvSpPr/>
          <p:nvPr/>
        </p:nvSpPr>
        <p:spPr>
          <a:xfrm>
            <a:off x="5724128" y="3500456"/>
            <a:ext cx="1088948" cy="43204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400" dirty="0" smtClean="0"/>
              <a:t>Pozorny </a:t>
            </a:r>
            <a:endParaRPr lang="pl-PL" sz="1400" dirty="0"/>
          </a:p>
        </p:txBody>
      </p:sp>
      <p:sp>
        <p:nvSpPr>
          <p:cNvPr id="15" name="Prostokąt 14"/>
          <p:cNvSpPr/>
          <p:nvPr/>
        </p:nvSpPr>
        <p:spPr>
          <a:xfrm>
            <a:off x="827584" y="4293096"/>
            <a:ext cx="7920880" cy="64807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1500" b="1" dirty="0" smtClean="0"/>
              <a:t>Zasady wykonywania kar samoistnych,  jak i środków karnych , w przypadku ukarania za wykroczenie i przestępstwo </a:t>
            </a:r>
            <a:endParaRPr lang="pl-PL" sz="1500" b="1" dirty="0"/>
          </a:p>
        </p:txBody>
      </p:sp>
      <p:sp>
        <p:nvSpPr>
          <p:cNvPr id="17" name="Prostokąt 16"/>
          <p:cNvSpPr/>
          <p:nvPr/>
        </p:nvSpPr>
        <p:spPr>
          <a:xfrm>
            <a:off x="827584" y="4941168"/>
            <a:ext cx="7920880" cy="191683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Tx/>
              <a:buChar char="-"/>
            </a:pPr>
            <a:r>
              <a:rPr lang="pl-PL" sz="1300" dirty="0"/>
              <a:t>j</a:t>
            </a:r>
            <a:r>
              <a:rPr lang="pl-PL" sz="1300" dirty="0" smtClean="0"/>
              <a:t>eżeli nie rozpoczęto jeszcze wykonywania kary za wykroczenie , nie wykonuje się jej </a:t>
            </a:r>
          </a:p>
          <a:p>
            <a:pPr marL="285750" indent="-285750">
              <a:buFontTx/>
              <a:buChar char="-"/>
            </a:pPr>
            <a:r>
              <a:rPr lang="pl-PL" sz="1300" dirty="0"/>
              <a:t>j</a:t>
            </a:r>
            <a:r>
              <a:rPr lang="pl-PL" sz="1300" dirty="0" smtClean="0"/>
              <a:t>eżeli rozpoczęto wykonywanie kary za wykroczenie to zaprzestaje się jej wykonywania a ta część kary, którą wykonano zostaje zaliczona na poczet kary orzeczonej za przestępstwo (tylko wówczas, gdy są to kary tego samego rodzaju); podobne zasady dotyczą środków karnych, poza nawiązką i obowiązkiem naprawienia szkody)</a:t>
            </a:r>
          </a:p>
          <a:p>
            <a:pPr marL="285750" indent="-285750">
              <a:buFontTx/>
              <a:buChar char="-"/>
            </a:pPr>
            <a:r>
              <a:rPr lang="pl-PL" sz="1300" dirty="0" smtClean="0"/>
              <a:t>Jeżeli karę za wykroczenie wykonano w całości, to całą karę zalicza się na poczet kary orzeczonej za przestępstwo według przelicznika wskazanego w art. 10 § 1 </a:t>
            </a:r>
            <a:r>
              <a:rPr lang="pl-PL" sz="1300" dirty="0" err="1" smtClean="0"/>
              <a:t>k.w</a:t>
            </a:r>
            <a:r>
              <a:rPr lang="pl-PL" sz="1300" dirty="0" smtClean="0"/>
              <a:t>.</a:t>
            </a:r>
          </a:p>
          <a:p>
            <a:pPr marL="285750" indent="-285750">
              <a:buFontTx/>
              <a:buChar char="-"/>
            </a:pPr>
            <a:r>
              <a:rPr lang="pl-PL" sz="1300" dirty="0" smtClean="0"/>
              <a:t>Patrz także art. 61 § 1 </a:t>
            </a:r>
            <a:r>
              <a:rPr lang="pl-PL" sz="1300" dirty="0" err="1" smtClean="0"/>
              <a:t>k.p.s.w</a:t>
            </a:r>
            <a:r>
              <a:rPr lang="pl-PL" sz="1300" dirty="0" smtClean="0"/>
              <a:t>.</a:t>
            </a:r>
          </a:p>
          <a:p>
            <a:pPr marL="285750" indent="-285750">
              <a:buFontTx/>
              <a:buChar char="-"/>
            </a:pPr>
            <a:endParaRPr lang="pl-PL" sz="1300" dirty="0"/>
          </a:p>
        </p:txBody>
      </p:sp>
      <p:cxnSp>
        <p:nvCxnSpPr>
          <p:cNvPr id="21" name="Łącznik prosty ze strzałką 20"/>
          <p:cNvCxnSpPr>
            <a:stCxn id="4" idx="0"/>
            <a:endCxn id="4" idx="0"/>
          </p:cNvCxnSpPr>
          <p:nvPr/>
        </p:nvCxnSpPr>
        <p:spPr>
          <a:xfrm>
            <a:off x="3190053" y="856288"/>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Łącznik prosty ze strzałką 23"/>
          <p:cNvCxnSpPr>
            <a:stCxn id="2" idx="2"/>
            <a:endCxn id="4" idx="0"/>
          </p:cNvCxnSpPr>
          <p:nvPr/>
        </p:nvCxnSpPr>
        <p:spPr>
          <a:xfrm flipH="1">
            <a:off x="3190053" y="695844"/>
            <a:ext cx="1570381" cy="1604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Łącznik prosty ze strzałką 25"/>
          <p:cNvCxnSpPr>
            <a:stCxn id="2" idx="2"/>
            <a:endCxn id="5" idx="0"/>
          </p:cNvCxnSpPr>
          <p:nvPr/>
        </p:nvCxnSpPr>
        <p:spPr>
          <a:xfrm>
            <a:off x="4760434" y="695844"/>
            <a:ext cx="1508168" cy="1604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Łącznik prosty ze strzałką 31"/>
          <p:cNvCxnSpPr>
            <a:stCxn id="4" idx="2"/>
            <a:endCxn id="8" idx="0"/>
          </p:cNvCxnSpPr>
          <p:nvPr/>
        </p:nvCxnSpPr>
        <p:spPr>
          <a:xfrm>
            <a:off x="3190053" y="1376772"/>
            <a:ext cx="1570381" cy="3240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Łącznik prosty ze strzałką 34"/>
          <p:cNvCxnSpPr>
            <a:stCxn id="5" idx="2"/>
            <a:endCxn id="8" idx="0"/>
          </p:cNvCxnSpPr>
          <p:nvPr/>
        </p:nvCxnSpPr>
        <p:spPr>
          <a:xfrm flipH="1">
            <a:off x="4760434" y="1376772"/>
            <a:ext cx="1508168" cy="3240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Łącznik prosty ze strzałką 38"/>
          <p:cNvCxnSpPr>
            <a:endCxn id="9" idx="0"/>
          </p:cNvCxnSpPr>
          <p:nvPr/>
        </p:nvCxnSpPr>
        <p:spPr>
          <a:xfrm flipH="1">
            <a:off x="3271395" y="3148706"/>
            <a:ext cx="1544677" cy="3517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Łącznik prosty ze strzałką 40"/>
          <p:cNvCxnSpPr>
            <a:endCxn id="10" idx="0"/>
          </p:cNvCxnSpPr>
          <p:nvPr/>
        </p:nvCxnSpPr>
        <p:spPr>
          <a:xfrm>
            <a:off x="4788024" y="3160903"/>
            <a:ext cx="1480578" cy="33955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 name="Prostokąt 2"/>
          <p:cNvSpPr/>
          <p:nvPr/>
        </p:nvSpPr>
        <p:spPr>
          <a:xfrm>
            <a:off x="3982141" y="2636912"/>
            <a:ext cx="1546173" cy="523991"/>
          </a:xfrm>
          <a:prstGeom prst="rect">
            <a:avLst/>
          </a:prstGeom>
          <a:solidFill>
            <a:schemeClr val="lt1"/>
          </a:solidFill>
          <a:ln/>
        </p:spPr>
        <p:style>
          <a:lnRef idx="2">
            <a:schemeClr val="dk1"/>
          </a:lnRef>
          <a:fillRef idx="1">
            <a:schemeClr val="lt1"/>
          </a:fillRef>
          <a:effectRef idx="0">
            <a:schemeClr val="dk1"/>
          </a:effectRef>
          <a:fontRef idx="minor">
            <a:schemeClr val="dk1"/>
          </a:fontRef>
        </p:style>
        <p:txBody>
          <a:bodyPr rtlCol="0" anchor="ctr"/>
          <a:lstStyle/>
          <a:p>
            <a:pPr algn="ctr"/>
            <a:r>
              <a:rPr lang="pl-PL" sz="1400" b="1" dirty="0" smtClean="0"/>
              <a:t>Odpowiedzialność </a:t>
            </a:r>
            <a:endParaRPr lang="pl-PL" sz="1400" b="1" dirty="0"/>
          </a:p>
        </p:txBody>
      </p:sp>
      <p:cxnSp>
        <p:nvCxnSpPr>
          <p:cNvPr id="23" name="Łącznik prosty ze strzałką 22"/>
          <p:cNvCxnSpPr>
            <a:stCxn id="8" idx="2"/>
            <a:endCxn id="3" idx="0"/>
          </p:cNvCxnSpPr>
          <p:nvPr/>
        </p:nvCxnSpPr>
        <p:spPr>
          <a:xfrm flipH="1">
            <a:off x="4755228" y="2204864"/>
            <a:ext cx="5206" cy="4320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1856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ymbol zastępczy zawartości 1"/>
          <p:cNvSpPr>
            <a:spLocks noGrp="1"/>
          </p:cNvSpPr>
          <p:nvPr>
            <p:ph idx="1"/>
          </p:nvPr>
        </p:nvSpPr>
        <p:spPr>
          <a:xfrm>
            <a:off x="457200" y="620713"/>
            <a:ext cx="8229600" cy="5386387"/>
          </a:xfrm>
        </p:spPr>
        <p:txBody>
          <a:bodyPr/>
          <a:lstStyle/>
          <a:p>
            <a:pPr algn="just" eaLnBrk="1" hangingPunct="1">
              <a:buFont typeface="Wingdings 3" pitchFamily="18" charset="2"/>
              <a:buNone/>
            </a:pPr>
            <a:r>
              <a:rPr lang="pl-PL" sz="1400" dirty="0" smtClean="0"/>
              <a:t>	</a:t>
            </a:r>
            <a:r>
              <a:rPr lang="pl-PL" sz="2000" dirty="0" smtClean="0"/>
              <a:t>Zasada, iż jeden czyn może stanowić tylko jedno przestępstwo lub jedno wykroczenie, nie oznacza, że wielość czynów zawsze musi tworzyć wielość przestępstw. Są sytuacje, kiedy prawo traktuje wielość czynów, z których każde wypełnia znamiona czynu zabronionego, jako jedno przestępstwo. Określa się je pojęciem </a:t>
            </a:r>
            <a:r>
              <a:rPr lang="pl-PL" sz="2000" b="1" dirty="0" smtClean="0"/>
              <a:t>prawnej jedności przestępstwa, </a:t>
            </a:r>
            <a:r>
              <a:rPr lang="pl-PL" sz="2000" dirty="0" smtClean="0"/>
              <a:t>która może wynikać z regulacji prawnej albo z przyjętych zasad wykładni i stosowania prawa. Z regulacji prawnej wynika prawna jedność </a:t>
            </a:r>
            <a:r>
              <a:rPr lang="pl-PL" sz="2000" b="1" dirty="0" smtClean="0"/>
              <a:t>przestępstwa ciągłego</a:t>
            </a:r>
            <a:r>
              <a:rPr lang="pl-PL" sz="2000" dirty="0" smtClean="0"/>
              <a:t> (art. 12 k.k.), </a:t>
            </a:r>
            <a:r>
              <a:rPr lang="pl-PL" sz="2000" b="1" dirty="0" smtClean="0"/>
              <a:t>przestępstw złożonych </a:t>
            </a:r>
            <a:r>
              <a:rPr lang="pl-PL" sz="2000" dirty="0" smtClean="0"/>
              <a:t>(np. art. 281 k.k. kradzież rozbójnicza, która składa się z kradzieży i użycia przemocy lub groźby jej użycia) oraz </a:t>
            </a:r>
            <a:r>
              <a:rPr lang="pl-PL" sz="2000" b="1" dirty="0" smtClean="0"/>
              <a:t>przestępstw zbiorowych</a:t>
            </a:r>
            <a:r>
              <a:rPr lang="pl-PL" sz="2000" dirty="0" smtClean="0"/>
              <a:t>, polegających na </a:t>
            </a:r>
            <a:r>
              <a:rPr lang="pl-PL" sz="2000" b="1" dirty="0" smtClean="0"/>
              <a:t>wieloczynowym</a:t>
            </a:r>
            <a:r>
              <a:rPr lang="pl-PL" sz="2000" dirty="0" smtClean="0"/>
              <a:t> określeniu czynności wykonawczej (np. znęcanie się fizyczne lub psychiczne - art. 207 k.k.).</a:t>
            </a:r>
          </a:p>
          <a:p>
            <a:pPr algn="just" eaLnBrk="1" hangingPunct="1"/>
            <a:endParaRPr lang="pl-PL" sz="1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1"/>
          <p:cNvSpPr>
            <a:spLocks noGrp="1"/>
          </p:cNvSpPr>
          <p:nvPr>
            <p:ph idx="1"/>
          </p:nvPr>
        </p:nvSpPr>
        <p:spPr>
          <a:xfrm>
            <a:off x="457200" y="1052513"/>
            <a:ext cx="8229600" cy="4954587"/>
          </a:xfrm>
        </p:spPr>
        <p:txBody>
          <a:bodyPr/>
          <a:lstStyle/>
          <a:p>
            <a:pPr algn="just" eaLnBrk="1" hangingPunct="1">
              <a:buFont typeface="Wingdings 3" pitchFamily="18" charset="2"/>
              <a:buNone/>
            </a:pPr>
            <a:r>
              <a:rPr lang="pl-PL" dirty="0" smtClean="0"/>
              <a:t>	</a:t>
            </a:r>
            <a:r>
              <a:rPr lang="pl-PL" b="1" dirty="0" smtClean="0"/>
              <a:t>Realny zbieg przestępstw </a:t>
            </a:r>
            <a:r>
              <a:rPr lang="pl-PL" dirty="0" smtClean="0"/>
              <a:t>ma miejsce, wówczas gdy sprawca popełnia </a:t>
            </a:r>
            <a:r>
              <a:rPr lang="pl-PL" b="1" dirty="0" smtClean="0"/>
              <a:t>dwa lub więcej przestępstw</a:t>
            </a:r>
            <a:r>
              <a:rPr lang="pl-PL" dirty="0" smtClean="0"/>
              <a:t>.</a:t>
            </a:r>
          </a:p>
          <a:p>
            <a:pPr algn="just" eaLnBrk="1" hangingPunct="1">
              <a:buFont typeface="Wingdings 3" pitchFamily="18" charset="2"/>
              <a:buNone/>
            </a:pPr>
            <a:r>
              <a:rPr lang="pl-PL" dirty="0" smtClean="0"/>
              <a:t>	Konsekwencją popełnienia przestępstw pozostających w zbiegu realnym jest wymiar tzw. </a:t>
            </a:r>
            <a:r>
              <a:rPr lang="pl-PL" b="1" dirty="0" smtClean="0"/>
              <a:t>kary łącznej</a:t>
            </a:r>
            <a:r>
              <a:rPr lang="pl-PL" dirty="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1"/>
          <p:cNvSpPr>
            <a:spLocks noGrp="1"/>
          </p:cNvSpPr>
          <p:nvPr>
            <p:ph idx="1"/>
          </p:nvPr>
        </p:nvSpPr>
        <p:spPr>
          <a:xfrm>
            <a:off x="457200" y="0"/>
            <a:ext cx="8229600" cy="6007101"/>
          </a:xfrm>
        </p:spPr>
        <p:txBody>
          <a:bodyPr>
            <a:normAutofit fontScale="85000" lnSpcReduction="10000"/>
          </a:bodyPr>
          <a:lstStyle/>
          <a:p>
            <a:pPr algn="just" eaLnBrk="1" hangingPunct="1">
              <a:buFont typeface="Wingdings 3" pitchFamily="18" charset="2"/>
              <a:buNone/>
            </a:pPr>
            <a:r>
              <a:rPr lang="pl-PL" dirty="0" smtClean="0"/>
              <a:t>	</a:t>
            </a:r>
          </a:p>
          <a:p>
            <a:pPr algn="ctr" eaLnBrk="1" hangingPunct="1">
              <a:buFont typeface="Wingdings 3" pitchFamily="18" charset="2"/>
              <a:buNone/>
            </a:pPr>
            <a:r>
              <a:rPr lang="pl-PL" dirty="0" smtClean="0"/>
              <a:t>Z</a:t>
            </a:r>
            <a:r>
              <a:rPr lang="pl-PL" b="1" dirty="0" smtClean="0"/>
              <a:t>bieg przestępstw:</a:t>
            </a:r>
          </a:p>
          <a:p>
            <a:pPr marL="623887" indent="-514350" algn="just" eaLnBrk="1" hangingPunct="1">
              <a:buFont typeface="Wingdings 3" pitchFamily="18" charset="2"/>
              <a:buAutoNum type="arabicParenR"/>
            </a:pPr>
            <a:r>
              <a:rPr lang="pl-PL" b="1" dirty="0" smtClean="0"/>
              <a:t>realny (rzeczywisty) zbieg przestępstw </a:t>
            </a:r>
            <a:r>
              <a:rPr lang="pl-PL" sz="2400" dirty="0" smtClean="0"/>
              <a:t>(art. 85 k.k., odmiana realnego zbiegu przestępstw to ciąg przestępstw art. 91 k.k.)</a:t>
            </a:r>
          </a:p>
          <a:p>
            <a:pPr marL="623887" indent="-514350" algn="just" eaLnBrk="1" hangingPunct="1">
              <a:buFont typeface="Wingdings 3" pitchFamily="18" charset="2"/>
              <a:buAutoNum type="arabicParenR"/>
            </a:pPr>
            <a:r>
              <a:rPr lang="pl-PL" b="1" dirty="0" smtClean="0"/>
              <a:t>pozorny zbieg przestępstw – </a:t>
            </a:r>
            <a:r>
              <a:rPr lang="pl-PL" dirty="0" smtClean="0"/>
              <a:t>w oparciu o konstrukcję znamion bądź reguły wykładni wielość czynów uważa się za jedno przestępstwo, np. przestępstwa zbiorowe z art. 209 k.k., złożone z art. 280 k.k., dwuaktowe - płatna protekcja 230 k.k.,</a:t>
            </a:r>
            <a:endParaRPr lang="pl-PL" b="1" dirty="0" smtClean="0"/>
          </a:p>
          <a:p>
            <a:pPr marL="623887" indent="-514350" algn="just" eaLnBrk="1" hangingPunct="1">
              <a:buFont typeface="Wingdings 3" pitchFamily="18" charset="2"/>
              <a:buAutoNum type="arabicParenR"/>
            </a:pPr>
            <a:r>
              <a:rPr lang="pl-PL" b="1" dirty="0" smtClean="0"/>
              <a:t>pomijalny zbieg przestępstw – </a:t>
            </a:r>
            <a:r>
              <a:rPr lang="pl-PL" dirty="0" smtClean="0"/>
              <a:t>wywołanej wielością czynów wielości przestępstw nie odzwierciedla się w kwalifikacji prawnej, np. przestępstwa </a:t>
            </a:r>
            <a:r>
              <a:rPr lang="pl-PL" dirty="0" err="1" smtClean="0"/>
              <a:t>współukarane</a:t>
            </a:r>
            <a:r>
              <a:rPr lang="pl-PL" dirty="0" smtClean="0"/>
              <a:t> (uprzednie albo następcze).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1"/>
          <p:cNvSpPr>
            <a:spLocks noGrp="1"/>
          </p:cNvSpPr>
          <p:nvPr>
            <p:ph idx="1"/>
          </p:nvPr>
        </p:nvSpPr>
        <p:spPr>
          <a:xfrm>
            <a:off x="457200" y="1052513"/>
            <a:ext cx="8229600" cy="4954587"/>
          </a:xfrm>
        </p:spPr>
        <p:txBody>
          <a:bodyPr/>
          <a:lstStyle/>
          <a:p>
            <a:pPr algn="just" eaLnBrk="1" hangingPunct="1">
              <a:buFont typeface="Wingdings 3" pitchFamily="18" charset="2"/>
              <a:buNone/>
            </a:pPr>
            <a:r>
              <a:rPr lang="pl-PL" dirty="0" smtClean="0"/>
              <a:t>	</a:t>
            </a:r>
          </a:p>
          <a:p>
            <a:pPr algn="just" eaLnBrk="1" hangingPunct="1">
              <a:buFont typeface="Wingdings 3" pitchFamily="18" charset="2"/>
              <a:buNone/>
            </a:pPr>
            <a:endParaRPr lang="pl-PL" dirty="0" smtClean="0"/>
          </a:p>
          <a:p>
            <a:pPr algn="just" eaLnBrk="1" hangingPunct="1">
              <a:buFont typeface="Wingdings 3" pitchFamily="18" charset="2"/>
              <a:buNone/>
            </a:pPr>
            <a:r>
              <a:rPr lang="pl-PL" dirty="0" smtClean="0"/>
              <a:t>	Jeżeli sprawca popełnił dwa lub więcej przestępstw i wymierzono za nie kary tego samego rodzaju albo inne podlegające łączeniu, sąd orzeka karę łączną.</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1"/>
          <p:cNvSpPr>
            <a:spLocks noGrp="1"/>
          </p:cNvSpPr>
          <p:nvPr>
            <p:ph idx="1"/>
          </p:nvPr>
        </p:nvSpPr>
        <p:spPr>
          <a:xfrm>
            <a:off x="457200" y="71415"/>
            <a:ext cx="8229600" cy="5214974"/>
          </a:xfrm>
        </p:spPr>
        <p:txBody>
          <a:bodyPr>
            <a:normAutofit lnSpcReduction="10000"/>
          </a:bodyPr>
          <a:lstStyle/>
          <a:p>
            <a:pPr algn="just" eaLnBrk="1" hangingPunct="1">
              <a:buFont typeface="Wingdings 3" pitchFamily="18" charset="2"/>
              <a:buNone/>
            </a:pPr>
            <a:r>
              <a:rPr lang="pl-PL" dirty="0"/>
              <a:t>	</a:t>
            </a:r>
          </a:p>
          <a:p>
            <a:pPr marL="109537" indent="0">
              <a:buNone/>
            </a:pPr>
            <a:r>
              <a:rPr lang="pl-PL" b="1" u="sng" dirty="0" smtClean="0"/>
              <a:t>Istota</a:t>
            </a:r>
            <a:r>
              <a:rPr lang="pl-PL" u="sng" dirty="0" smtClean="0"/>
              <a:t> </a:t>
            </a:r>
            <a:r>
              <a:rPr lang="pl-PL" u="sng" dirty="0"/>
              <a:t>kary łącznej </a:t>
            </a:r>
            <a:r>
              <a:rPr lang="pl-PL" dirty="0"/>
              <a:t>to forma integracji działalności przestępczej sprawcy, będąca mechanizmem o charakterze redukcyjnym, lokowanym na płaszczyźnie konsekwencji związanych z przypisaniem odpowiedzialności za wiele czynów popełnionych przez tego samego sprawcę. Redukcyjność kary łącznej polega na wymierzeniu jednej zintegrowanej kary, podlegającej następnie wykonaniu. </a:t>
            </a:r>
            <a:r>
              <a:rPr lang="pl-PL" b="1" dirty="0"/>
              <a:t>Funkcja</a:t>
            </a:r>
            <a:r>
              <a:rPr lang="pl-PL" dirty="0"/>
              <a:t> sprowadza się do racjonalizacji karania.</a:t>
            </a:r>
          </a:p>
        </p:txBody>
      </p:sp>
    </p:spTree>
    <p:extLst>
      <p:ext uri="{BB962C8B-B14F-4D97-AF65-F5344CB8AC3E}">
        <p14:creationId xmlns:p14="http://schemas.microsoft.com/office/powerpoint/2010/main" val="3121575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71500" y="428625"/>
            <a:ext cx="7543800" cy="785798"/>
          </a:xfrm>
        </p:spPr>
        <p:txBody>
          <a:bodyPr>
            <a:normAutofit fontScale="90000"/>
          </a:bodyPr>
          <a:lstStyle/>
          <a:p>
            <a:pPr eaLnBrk="1" hangingPunct="1"/>
            <a:r>
              <a:rPr lang="pl-PL" sz="2400" dirty="0" smtClean="0"/>
              <a:t>Dotychczasowe normatywne przesłanki wymiaru kary łącznej</a:t>
            </a:r>
          </a:p>
        </p:txBody>
      </p:sp>
      <p:sp>
        <p:nvSpPr>
          <p:cNvPr id="25603" name="Rectangle 3"/>
          <p:cNvSpPr>
            <a:spLocks noGrp="1" noChangeArrowheads="1"/>
          </p:cNvSpPr>
          <p:nvPr>
            <p:ph idx="1"/>
          </p:nvPr>
        </p:nvSpPr>
        <p:spPr>
          <a:xfrm>
            <a:off x="428625" y="1428735"/>
            <a:ext cx="8229600" cy="4702189"/>
          </a:xfrm>
        </p:spPr>
        <p:txBody>
          <a:bodyPr/>
          <a:lstStyle/>
          <a:p>
            <a:pPr>
              <a:buNone/>
            </a:pPr>
            <a:r>
              <a:rPr lang="pl-PL" sz="2400" dirty="0" smtClean="0"/>
              <a:t>W </a:t>
            </a:r>
            <a:r>
              <a:rPr lang="pl-PL" sz="2400" dirty="0" smtClean="0"/>
              <a:t>dotychczasowym stanie prawnym karę łączną należało </a:t>
            </a:r>
            <a:r>
              <a:rPr lang="pl-PL" sz="2400" dirty="0" smtClean="0"/>
              <a:t>orzec, gdy</a:t>
            </a:r>
            <a:r>
              <a:rPr lang="pl-PL" sz="2400" dirty="0" smtClean="0"/>
              <a:t>:</a:t>
            </a:r>
          </a:p>
          <a:p>
            <a:pPr>
              <a:buNone/>
            </a:pPr>
            <a:r>
              <a:rPr lang="pl-PL" sz="2400" dirty="0" smtClean="0"/>
              <a:t>1) ten sam sprawca popełnił dwa lub więcej przestępstw, zanim zapadł pierwszy wyrok, chociażby nieprawomocny, co do któregokolwiek z tych przestępstw,</a:t>
            </a:r>
          </a:p>
          <a:p>
            <a:pPr>
              <a:buNone/>
            </a:pPr>
            <a:r>
              <a:rPr lang="pl-PL" sz="2400" dirty="0" smtClean="0"/>
              <a:t>2) za zbiegające się w ten sposób przestępstwa wymierzono kary tego samego rodzaju albo inne podlegające łączeniu.</a:t>
            </a:r>
          </a:p>
          <a:p>
            <a:pPr>
              <a:buNone/>
            </a:pPr>
            <a:r>
              <a:rPr lang="pl-PL" sz="2400" dirty="0" smtClean="0"/>
              <a:t>	</a:t>
            </a:r>
            <a:endParaRPr lang="pl-PL" sz="2400" dirty="0" smtClean="0"/>
          </a:p>
          <a:p>
            <a:pPr>
              <a:buNone/>
            </a:pPr>
            <a:r>
              <a:rPr lang="pl-PL" sz="2400" dirty="0" smtClean="0"/>
              <a:t>Nowelizacją z 2015 r. </a:t>
            </a:r>
            <a:r>
              <a:rPr lang="pl-PL" sz="2400" dirty="0" smtClean="0"/>
              <a:t>obie przesłanki zmodyfikowano.</a:t>
            </a:r>
          </a:p>
          <a:p>
            <a:pPr>
              <a:buNone/>
            </a:pPr>
            <a:endParaRPr lang="pl-PL" sz="2400" dirty="0" smtClean="0"/>
          </a:p>
          <a:p>
            <a:pPr>
              <a:buNone/>
            </a:pPr>
            <a:endParaRPr lang="pl-PL" sz="18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71500" y="428624"/>
            <a:ext cx="7543800" cy="1071549"/>
          </a:xfrm>
        </p:spPr>
        <p:txBody>
          <a:bodyPr>
            <a:normAutofit/>
          </a:bodyPr>
          <a:lstStyle/>
          <a:p>
            <a:pPr eaLnBrk="1" hangingPunct="1"/>
            <a:r>
              <a:rPr lang="pl-PL" sz="2400" dirty="0" smtClean="0"/>
              <a:t>Normatywne przesłanki wymiaru kary łącznej orzekanej w trybach wyroku skazującego i wyroku łącznego</a:t>
            </a:r>
          </a:p>
        </p:txBody>
      </p:sp>
      <p:sp>
        <p:nvSpPr>
          <p:cNvPr id="25603" name="Rectangle 3"/>
          <p:cNvSpPr>
            <a:spLocks noGrp="1" noChangeArrowheads="1"/>
          </p:cNvSpPr>
          <p:nvPr>
            <p:ph idx="1"/>
          </p:nvPr>
        </p:nvSpPr>
        <p:spPr>
          <a:xfrm>
            <a:off x="428625" y="1214423"/>
            <a:ext cx="8229600" cy="4916502"/>
          </a:xfrm>
        </p:spPr>
        <p:txBody>
          <a:bodyPr>
            <a:normAutofit/>
          </a:bodyPr>
          <a:lstStyle/>
          <a:p>
            <a:pPr>
              <a:buNone/>
            </a:pPr>
            <a:endParaRPr lang="pl-PL" sz="2100" dirty="0" smtClean="0"/>
          </a:p>
          <a:p>
            <a:pPr>
              <a:buNone/>
            </a:pPr>
            <a:r>
              <a:rPr lang="pl-PL" sz="2100" dirty="0" smtClean="0"/>
              <a:t>	</a:t>
            </a:r>
            <a:r>
              <a:rPr lang="pl-PL" sz="2400" dirty="0" smtClean="0"/>
              <a:t>Po </a:t>
            </a:r>
            <a:r>
              <a:rPr lang="pl-PL" sz="2400" dirty="0" smtClean="0"/>
              <a:t>nowelizacji z 2015 r. </a:t>
            </a:r>
            <a:r>
              <a:rPr lang="pl-PL" sz="2400" dirty="0" smtClean="0"/>
              <a:t>zachowano warunek popełnienia przez tego samego sprawcę dwóch lub więcej przestępstw, ale zrezygnowano z ograniczenia w postaci warunku nieprzedzielenia pozostających w zbiegu przestępstw chociażby nieprawomocnym wyrokiem co do któregokolwiek z nich. </a:t>
            </a:r>
          </a:p>
          <a:p>
            <a:pPr>
              <a:buNone/>
            </a:pPr>
            <a:r>
              <a:rPr lang="pl-PL" sz="2400" dirty="0" smtClean="0"/>
              <a:t>	Zachowując warunek, by kary wymierzone za zbiegające się przestępstwa były karami tego samego rodzaju albo innymi podlegającymi łączeniu, wprowadzono wymaganie, by kary te, względnie kara lub kary łączne orzeczone na podstawie części z nich, podlegały wykonaniu chociażby w części.</a:t>
            </a:r>
          </a:p>
          <a:p>
            <a:pPr>
              <a:buNone/>
            </a:pPr>
            <a:endParaRPr lang="pl-PL" sz="1800" dirty="0" smtClean="0"/>
          </a:p>
          <a:p>
            <a:pPr>
              <a:buNone/>
            </a:pPr>
            <a:endParaRPr lang="pl-PL" sz="180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562</TotalTime>
  <Words>1204</Words>
  <Application>Microsoft Office PowerPoint</Application>
  <PresentationFormat>Pokaz na ekranie (4:3)</PresentationFormat>
  <Paragraphs>147</Paragraphs>
  <Slides>29</Slides>
  <Notes>1</Notes>
  <HiddenSlides>0</HiddenSlides>
  <MMClips>0</MMClips>
  <ScaleCrop>false</ScaleCrop>
  <HeadingPairs>
    <vt:vector size="4" baseType="variant">
      <vt:variant>
        <vt:lpstr>Motyw</vt:lpstr>
      </vt:variant>
      <vt:variant>
        <vt:i4>1</vt:i4>
      </vt:variant>
      <vt:variant>
        <vt:lpstr>Tytuły slajdów</vt:lpstr>
      </vt:variant>
      <vt:variant>
        <vt:i4>29</vt:i4>
      </vt:variant>
    </vt:vector>
  </HeadingPairs>
  <TitlesOfParts>
    <vt:vector size="30" baseType="lpstr">
      <vt:lpstr>Motyw pakietu Office</vt:lpstr>
      <vt:lpstr>Zasada odpowiedzialności za przestępstwa i wykroczenia VI                              dr Katarzyna Łucarz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Dotychczasowe normatywne przesłanki wymiaru kary łącznej</vt:lpstr>
      <vt:lpstr>Normatywne przesłanki wymiaru kary łącznej orzekanej w trybach wyroku skazującego i wyroku łącznego</vt:lpstr>
      <vt:lpstr>Ograniczenie w łączeniu kar – art. 85 § 3 k.k. </vt:lpstr>
      <vt:lpstr>Prezentacja programu PowerPoint</vt:lpstr>
      <vt:lpstr>Prezentacja programu PowerPoint</vt:lpstr>
      <vt:lpstr>Przesłanki wymiaru kary łącznej w ustawie zmieniającej k.k. z 13.06.2019 r.</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Zbieg przepisów i przestępstw</dc:title>
  <dc:creator>Anna Muszyńska</dc:creator>
  <cp:lastModifiedBy>Kasia</cp:lastModifiedBy>
  <cp:revision>47</cp:revision>
  <dcterms:created xsi:type="dcterms:W3CDTF">2012-03-31T10:22:03Z</dcterms:created>
  <dcterms:modified xsi:type="dcterms:W3CDTF">2020-03-21T16:33:03Z</dcterms:modified>
</cp:coreProperties>
</file>