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8DA51FA-9AF0-43BD-90C2-2F963AE3B51D}" type="datetimeFigureOut">
              <a:rPr lang="pl-PL" smtClean="0"/>
              <a:pPr/>
              <a:t>15.03.2020</a:t>
            </a:fld>
            <a:endParaRPr lang="pl-P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A617129-44FB-471D-83A9-92B35254E6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51FA-9AF0-43BD-90C2-2F963AE3B51D}" type="datetimeFigureOut">
              <a:rPr lang="pl-PL" smtClean="0"/>
              <a:pPr/>
              <a:t>15.03.2020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7129-44FB-471D-83A9-92B35254E6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51FA-9AF0-43BD-90C2-2F963AE3B51D}" type="datetimeFigureOut">
              <a:rPr lang="pl-PL" smtClean="0"/>
              <a:pPr/>
              <a:t>15.03.2020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7129-44FB-471D-83A9-92B35254E6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8DA51FA-9AF0-43BD-90C2-2F963AE3B51D}" type="datetimeFigureOut">
              <a:rPr lang="pl-PL" smtClean="0"/>
              <a:pPr/>
              <a:t>15.03.2020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7129-44FB-471D-83A9-92B35254E6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8DA51FA-9AF0-43BD-90C2-2F963AE3B51D}" type="datetimeFigureOut">
              <a:rPr lang="pl-PL" smtClean="0"/>
              <a:pPr/>
              <a:t>15.03.2020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A617129-44FB-471D-83A9-92B35254E63A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8DA51FA-9AF0-43BD-90C2-2F963AE3B51D}" type="datetimeFigureOut">
              <a:rPr lang="pl-PL" smtClean="0"/>
              <a:pPr/>
              <a:t>15.03.2020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17129-44FB-471D-83A9-92B35254E6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8DA51FA-9AF0-43BD-90C2-2F963AE3B51D}" type="datetimeFigureOut">
              <a:rPr lang="pl-PL" smtClean="0"/>
              <a:pPr/>
              <a:t>15.03.2020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A617129-44FB-471D-83A9-92B35254E6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A51FA-9AF0-43BD-90C2-2F963AE3B51D}" type="datetimeFigureOut">
              <a:rPr lang="pl-PL" smtClean="0"/>
              <a:pPr/>
              <a:t>15.03.2020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17129-44FB-471D-83A9-92B35254E6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8DA51FA-9AF0-43BD-90C2-2F963AE3B51D}" type="datetimeFigureOut">
              <a:rPr lang="pl-PL" smtClean="0"/>
              <a:pPr/>
              <a:t>15.03.2020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A617129-44FB-471D-83A9-92B35254E6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8DA51FA-9AF0-43BD-90C2-2F963AE3B51D}" type="datetimeFigureOut">
              <a:rPr lang="pl-PL" smtClean="0"/>
              <a:pPr/>
              <a:t>15.03.2020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A617129-44FB-471D-83A9-92B35254E6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8DA51FA-9AF0-43BD-90C2-2F963AE3B51D}" type="datetimeFigureOut">
              <a:rPr lang="pl-PL" smtClean="0"/>
              <a:pPr/>
              <a:t>15.03.2020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A617129-44FB-471D-83A9-92B35254E63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8DA51FA-9AF0-43BD-90C2-2F963AE3B51D}" type="datetimeFigureOut">
              <a:rPr lang="pl-PL" smtClean="0"/>
              <a:pPr/>
              <a:t>15.03.2020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A617129-44FB-471D-83A9-92B35254E63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772816"/>
            <a:ext cx="8062912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pl-PL" sz="4900" b="1" dirty="0"/>
              <a:t>Zbieg obowiązku ubezpieczenia</a:t>
            </a:r>
            <a:br>
              <a:rPr lang="pl-PL" dirty="0"/>
            </a:b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80528" y="4653136"/>
            <a:ext cx="8062912" cy="1752600"/>
          </a:xfrm>
        </p:spPr>
        <p:txBody>
          <a:bodyPr/>
          <a:lstStyle/>
          <a:p>
            <a:endParaRPr lang="pl-PL" b="1" dirty="0"/>
          </a:p>
          <a:p>
            <a:endParaRPr lang="pl-PL" b="1" dirty="0"/>
          </a:p>
          <a:p>
            <a:r>
              <a:rPr lang="pl-PL" b="1" dirty="0"/>
              <a:t>mgr Marta Wasil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/>
              <a:t>Zbieg tytułów w zakresie ubezpieczenia powszechnego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29200"/>
          </a:xfrm>
        </p:spPr>
        <p:txBody>
          <a:bodyPr>
            <a:noAutofit/>
          </a:bodyPr>
          <a:lstStyle/>
          <a:p>
            <a:pPr algn="just"/>
            <a:r>
              <a:rPr lang="pl-PL" sz="1800" dirty="0"/>
              <a:t>Ze zbiegiem obowiązku ubezpieczenia mamy do czynienia wówczas, gdy jedna soba wykonuje kilka rodzajów działalności, </a:t>
            </a:r>
            <a:br>
              <a:rPr lang="pl-PL" sz="1800" dirty="0"/>
            </a:br>
            <a:r>
              <a:rPr lang="pl-PL" sz="1800" dirty="0"/>
              <a:t>z którymi wiąże się obowiązek ubezpieczenia społecznego. W takich sytuacjach ustawodawca z reguły wskazuje, który tytuł ma pierwszeństwo, czyli z którego z tych tytułów podlega się ubezpieczeniu z wyłączeniem obowiązku z pozostałych tytułów.</a:t>
            </a:r>
          </a:p>
          <a:p>
            <a:pPr algn="just">
              <a:buNone/>
            </a:pPr>
            <a:endParaRPr lang="pl-PL" sz="1800" dirty="0"/>
          </a:p>
          <a:p>
            <a:pPr algn="just"/>
            <a:r>
              <a:rPr lang="pl-PL" sz="1800" dirty="0"/>
              <a:t>Zbieg obowiązku ubezpieczenia ma zastosowanie tylko do ubezpieczenia emerytalnego i rentowego. Oba rodzaje ubezpieczenia dotyczą bowiem ryzyk, które mają charakter niezależny od konkretnego tytułu do ubezpieczenia. Ubezpieczonemu wystarczy zatem ubezpieczenie z jedno tytułu, aby dane ryzyko było chronione.</a:t>
            </a:r>
          </a:p>
          <a:p>
            <a:pPr algn="just">
              <a:buNone/>
            </a:pPr>
            <a:endParaRPr lang="pl-PL" sz="1800" dirty="0"/>
          </a:p>
          <a:p>
            <a:pPr algn="just"/>
            <a:r>
              <a:rPr lang="pl-PL" sz="1800" dirty="0"/>
              <a:t>Inaczej w odniesieniu do ubezpieczenia chorobowego. Ubezpieczenie to chroni aktualny zarobek osiagany z danego tytułu, który może zostać utracony z powodu czasowej niezdolności do pracy. Ubezpieczeniu (obowiązkowo lub dobrowolnie) powinny więc podlegać wszystkie równolegle osiągane dochody.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01266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/>
              <a:t>Zbieg tytułów w zakresie ubezpieczenia powszechnego c.d.</a:t>
            </a:r>
            <a:endParaRPr lang="pl-P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pl-PL" sz="3200" dirty="0"/>
              <a:t>Podobnie jest w odniesieniu do ryzka wypadkowego. Istnienie zagrożenia, tj. możliwość zajścia wypadku przy pracy, czyni ubezpieczenie wypadkowe obowiązkowym, a w braku takiego zagrożenia – zbędnym. Z tego względu obowiązek ubezpieczenia wypadkowego albo jest, albo go nie ma. Ne ma zatem mowy o zwolnienieach  w przypadku zbiegi kilku tytułów.</a:t>
            </a:r>
          </a:p>
          <a:p>
            <a:pPr algn="just">
              <a:buNone/>
            </a:pPr>
            <a:endParaRPr lang="pl-PL" sz="3200" dirty="0"/>
          </a:p>
          <a:p>
            <a:pPr algn="just"/>
            <a:r>
              <a:rPr lang="pl-PL" sz="3200" dirty="0"/>
              <a:t>Zasady obowiązku ubezpieczenia emerytalnego i rentowego </a:t>
            </a:r>
            <a:br>
              <a:rPr lang="pl-PL" sz="3200" dirty="0"/>
            </a:br>
            <a:r>
              <a:rPr lang="pl-PL" sz="3200" dirty="0"/>
              <a:t>w sytuacji posiadania kilku tytułów, ustalone usus (art. 9) pozwalają na stwierdzenie, że ustawodawca rozróżnia tytuły, które nigdy nie mogą być ztego obowiązku zwolnione (tytuły bezwzględne) i pozostałe tytuły (tytuły ogólne), które mogą być zwolnione z tego obowiązku, jeśli ubezpieczony ma drugi tytuł do ubezpieczenia.</a:t>
            </a:r>
          </a:p>
          <a:p>
            <a:pPr algn="just">
              <a:buNone/>
            </a:pPr>
            <a:endParaRPr lang="pl-PL" sz="3200" dirty="0"/>
          </a:p>
          <a:p>
            <a:pPr algn="just"/>
            <a:r>
              <a:rPr lang="pl-PL" sz="3200" dirty="0"/>
              <a:t>Przy posiadaniu zatem dwóch tytułów ten, który jest ogólny, jest zwolniny z obowiązku ubezpieczenia. Osoba mająca ten tytuł może jednak dobrowolnie opłacać składkę.</a:t>
            </a:r>
          </a:p>
          <a:p>
            <a:pPr>
              <a:buNone/>
            </a:pP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/>
              <a:t>Zbieg tytułów w zakresie ubezpieczenia powszechnego c.d.</a:t>
            </a:r>
            <a:endParaRPr lang="pl-P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47500" lnSpcReduction="20000"/>
          </a:bodyPr>
          <a:lstStyle/>
          <a:p>
            <a:pPr algn="just"/>
            <a:endParaRPr lang="pl-PL" dirty="0"/>
          </a:p>
          <a:p>
            <a:pPr algn="just"/>
            <a:r>
              <a:rPr lang="pl-PL" sz="3400" dirty="0"/>
              <a:t>Z art. 9 usus, ustalającego reguły zbiegu tytułów, wynika, że tytułami bezwzględnymi są: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3400" dirty="0"/>
              <a:t>stosunek pracy,</a:t>
            </a:r>
          </a:p>
          <a:p>
            <a:pPr algn="just">
              <a:buFont typeface="Wingdings" pitchFamily="2" charset="2"/>
              <a:buChar char="Ø"/>
            </a:pPr>
            <a:r>
              <a:rPr lang="pl-PL" sz="3400" dirty="0"/>
              <a:t>członkostwo w rolniczej spółdzielni produkcyjnej lub spółdzielni kółek rolniczych,</a:t>
            </a:r>
          </a:p>
          <a:p>
            <a:pPr algn="just">
              <a:buFont typeface="Wingdings" pitchFamily="2" charset="2"/>
              <a:buChar char="Ø"/>
            </a:pPr>
            <a:r>
              <a:rPr lang="pl-PL" sz="3400" dirty="0"/>
              <a:t>stosunek Służby Celnej,</a:t>
            </a:r>
          </a:p>
          <a:p>
            <a:pPr algn="just">
              <a:buFont typeface="Wingdings" pitchFamily="2" charset="2"/>
              <a:buChar char="Ø"/>
            </a:pPr>
            <a:r>
              <a:rPr lang="pl-PL" sz="3400" dirty="0"/>
              <a:t>pobieranie świadczeń szkoleniowych i socjalnych,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400" dirty="0" err="1"/>
              <a:t>pobieranie</a:t>
            </a:r>
            <a:r>
              <a:rPr lang="en-US" sz="3400" dirty="0"/>
              <a:t> </a:t>
            </a:r>
            <a:r>
              <a:rPr lang="en-US" sz="3400" dirty="0" err="1"/>
              <a:t>zasi</a:t>
            </a:r>
            <a:r>
              <a:rPr lang="pl-PL" sz="3400" dirty="0"/>
              <a:t>ł</a:t>
            </a:r>
            <a:r>
              <a:rPr lang="en-US" sz="3400" dirty="0" err="1"/>
              <a:t>ku</a:t>
            </a:r>
            <a:r>
              <a:rPr lang="en-US" sz="3400" dirty="0"/>
              <a:t> </a:t>
            </a:r>
            <a:r>
              <a:rPr lang="en-US" sz="3400" dirty="0" err="1"/>
              <a:t>macierzy</a:t>
            </a:r>
            <a:r>
              <a:rPr lang="pl-PL" sz="3400" dirty="0"/>
              <a:t>ń</a:t>
            </a:r>
            <a:r>
              <a:rPr lang="en-US" sz="3400" dirty="0" err="1"/>
              <a:t>skiego</a:t>
            </a:r>
            <a:r>
              <a:rPr lang="en-US" sz="3400" dirty="0"/>
              <a:t>.</a:t>
            </a:r>
            <a:endParaRPr lang="pl-PL" sz="3400" dirty="0"/>
          </a:p>
          <a:p>
            <a:pPr algn="just">
              <a:buNone/>
            </a:pPr>
            <a:endParaRPr lang="pl-PL" sz="3400" dirty="0"/>
          </a:p>
          <a:p>
            <a:pPr algn="just"/>
            <a:r>
              <a:rPr lang="pl-PL" sz="3400" dirty="0"/>
              <a:t>Wszystkie pozostałe tytułu do obowiązku ubezpieczenia to tytuły  “ogólne”, które dla celów zbiegu obowiązku ubezpieczenia należy podzielić na: “budżetowe” i pozostałe.</a:t>
            </a:r>
          </a:p>
          <a:p>
            <a:pPr algn="just">
              <a:buNone/>
            </a:pPr>
            <a:r>
              <a:rPr lang="pl-PL" sz="3400" dirty="0"/>
              <a:t> </a:t>
            </a:r>
          </a:p>
          <a:p>
            <a:pPr algn="just"/>
            <a:r>
              <a:rPr lang="pl-PL" sz="3400" dirty="0"/>
              <a:t>Tytuły budżetowe to: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3400" dirty="0"/>
              <a:t>świadczenie pracy na podstawie umowy uaktywniającej,</a:t>
            </a:r>
          </a:p>
          <a:p>
            <a:pPr algn="just">
              <a:buFont typeface="Wingdings" pitchFamily="2" charset="2"/>
              <a:buChar char="Ø"/>
            </a:pPr>
            <a:r>
              <a:rPr lang="pl-PL" sz="3400" dirty="0"/>
              <a:t>posługa duchowna,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3400" dirty="0"/>
              <a:t>czynna służba żołnierzy niezawodowych,</a:t>
            </a:r>
          </a:p>
          <a:p>
            <a:pPr algn="just">
              <a:buFont typeface="Wingdings" pitchFamily="2" charset="2"/>
              <a:buChar char="Ø"/>
            </a:pPr>
            <a:r>
              <a:rPr lang="pl-PL" sz="3400" dirty="0"/>
              <a:t>przebywanie na urlopie wychowawczym,</a:t>
            </a:r>
          </a:p>
          <a:p>
            <a:pPr algn="just">
              <a:buFont typeface="Wingdings" pitchFamily="2" charset="2"/>
              <a:buChar char="Ø"/>
            </a:pPr>
            <a:r>
              <a:rPr lang="pl-PL" sz="3400" dirty="0"/>
              <a:t>rezygnacja z zatrudnienia w związku z koniecznością sprawowania osobistej opieki nad długotrwale lub cięzko chorym członkiem rodziny oraz wspólnie niezamieszkującymi matką, ojcem lub rodzeństwem,</a:t>
            </a:r>
          </a:p>
          <a:p>
            <a:pPr algn="just">
              <a:buFont typeface="Wingdings" pitchFamily="2" charset="2"/>
              <a:buChar char="Ø"/>
            </a:pPr>
            <a:r>
              <a:rPr lang="pl-PL" sz="3400" dirty="0"/>
              <a:t>pobieranie świadczenia pielęgnacyjnego,</a:t>
            </a:r>
          </a:p>
          <a:p>
            <a:pPr algn="just">
              <a:buFont typeface="Wingdings" pitchFamily="2" charset="2"/>
              <a:buChar char="Ø"/>
            </a:pPr>
            <a:r>
              <a:rPr lang="pl-PL" sz="3400" dirty="0"/>
              <a:t>służba zastępcza.</a:t>
            </a:r>
          </a:p>
          <a:p>
            <a:pPr algn="just">
              <a:buFont typeface="Wingdings" pitchFamily="2" charset="2"/>
              <a:buChar char="Ø"/>
            </a:pP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/>
              <a:t>Zbieg tytułów w zakresie ubezpieczenia powszechnego c.d.</a:t>
            </a:r>
            <a:endParaRPr lang="pl-P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pl-PL" dirty="0"/>
              <a:t>Obowiązek ubezpieczenia z tytułów „budżetowych” występuje tylko wtedy, gdy jest to tytuł jedyny, a nadto jest wyłączony w odniesienie do emerytów i rencistów.</a:t>
            </a:r>
          </a:p>
          <a:p>
            <a:pPr algn="just">
              <a:buNone/>
            </a:pPr>
            <a:endParaRPr lang="pl-PL" dirty="0"/>
          </a:p>
          <a:p>
            <a:pPr algn="just"/>
            <a:r>
              <a:rPr lang="pl-PL" dirty="0"/>
              <a:t>Tytułem budżetowym jest również pobieranie zasiłku macierzyńskiego. Jest to jednak tytuł bezwzględny, czyli w zbiegu z tytułem ogólnym niebudżetowym nie zostanie zwolniony z obowiązku ubezpieczenia.</a:t>
            </a:r>
          </a:p>
          <a:p>
            <a:pPr algn="just">
              <a:buNone/>
            </a:pPr>
            <a:endParaRPr lang="pl-PL" dirty="0"/>
          </a:p>
          <a:p>
            <a:pPr algn="just"/>
            <a:r>
              <a:rPr lang="pl-PL" dirty="0"/>
              <a:t>Podział na tytuły bezwzględne i ogólne oraz budżetowe ogólne pozwala na sformułowanie </a:t>
            </a:r>
            <a:r>
              <a:rPr lang="pl-PL" b="1" dirty="0"/>
              <a:t>czterech reguł zbiegu obowiązku ubezpieczenia emerytalnego i rentowego</a:t>
            </a:r>
            <a:r>
              <a:rPr lang="pl-PL" dirty="0"/>
              <a:t>, jakie wynikają z art. 9 ust. 1 – 8 usus:</a:t>
            </a:r>
          </a:p>
          <a:p>
            <a:pPr algn="just">
              <a:buNone/>
            </a:pPr>
            <a:endParaRPr lang="pl-PL" dirty="0"/>
          </a:p>
          <a:p>
            <a:pPr lvl="0" algn="just">
              <a:buFont typeface="Wingdings" pitchFamily="2" charset="2"/>
              <a:buChar char="Ø"/>
            </a:pPr>
            <a:r>
              <a:rPr lang="pl-PL" dirty="0"/>
              <a:t>jeżeli zbiegają się ze sobą tytuły bezwzględne, to obowiązek ubezpieczenia społecznego dotyczy każdego z nich,</a:t>
            </a:r>
          </a:p>
          <a:p>
            <a:pPr lvl="0" algn="just">
              <a:buFont typeface="Wingdings" pitchFamily="2" charset="2"/>
              <a:buChar char="Ø"/>
            </a:pPr>
            <a:r>
              <a:rPr lang="pl-PL" dirty="0"/>
              <a:t>jeżeli zbiega się tytuł bezwzględny z tytułem ogólnym, to obowiązkiem ubezpieczenia objęty jest tytuł bezwzględny,</a:t>
            </a:r>
          </a:p>
          <a:p>
            <a:pPr lvl="0" algn="just">
              <a:buFont typeface="Wingdings" pitchFamily="2" charset="2"/>
              <a:buChar char="Ø"/>
            </a:pPr>
            <a:r>
              <a:rPr lang="pl-PL" dirty="0"/>
              <a:t>jeżeli zbiegają się tylko tytuły ogólne obowiązuje zasada pierwszeństwa w czasie,</a:t>
            </a:r>
          </a:p>
          <a:p>
            <a:pPr lvl="0" algn="just">
              <a:buFont typeface="Wingdings" pitchFamily="2" charset="2"/>
              <a:buChar char="Ø"/>
            </a:pPr>
            <a:r>
              <a:rPr lang="pl-PL" dirty="0"/>
              <a:t>jeżeli jednym ze zbiegających się tytułów ogólnych jest tytuł budżetowy, to obowiązek ubezpieczenia dotyczy tytułu niebudżetowego.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/>
              <a:t>Zbieg tytułów w zakresie ubezpieczenia powszechnego c.d.</a:t>
            </a:r>
            <a:endParaRPr lang="pl-P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pl-PL" dirty="0"/>
              <a:t>Powyższe zasady doznają </a:t>
            </a:r>
            <a:r>
              <a:rPr lang="pl-PL" b="1" dirty="0"/>
              <a:t>wyjątków. </a:t>
            </a:r>
          </a:p>
          <a:p>
            <a:pPr algn="just">
              <a:buNone/>
            </a:pPr>
            <a:endParaRPr lang="pl-PL" b="1" dirty="0"/>
          </a:p>
          <a:p>
            <a:pPr marL="578358" indent="-514350" algn="just">
              <a:buFont typeface="+mj-lt"/>
              <a:buAutoNum type="arabicPeriod"/>
            </a:pPr>
            <a:r>
              <a:rPr lang="pl-PL" dirty="0"/>
              <a:t>Reguła zbiegu tytułu bezwzględnego z tytułem ogólnym nie ma zastosowania do zbiegu umowy o pracę </a:t>
            </a:r>
            <a:br>
              <a:rPr lang="pl-PL" dirty="0"/>
            </a:br>
            <a:r>
              <a:rPr lang="pl-PL" dirty="0"/>
              <a:t>z wykonywaniem umowy zlecenia lub agencyjnej, </a:t>
            </a:r>
            <a:br>
              <a:rPr lang="pl-PL" dirty="0"/>
            </a:br>
            <a:r>
              <a:rPr lang="pl-PL" dirty="0"/>
              <a:t>w sytuacji uznawania wykonawcy tej umowy za pracownika. </a:t>
            </a:r>
          </a:p>
          <a:p>
            <a:pPr marL="578358" indent="-514350" algn="just">
              <a:buFont typeface="+mj-lt"/>
              <a:buAutoNum type="arabicPeriod"/>
            </a:pPr>
            <a:endParaRPr lang="pl-PL" dirty="0"/>
          </a:p>
          <a:p>
            <a:pPr marL="578358" indent="-514350" algn="just">
              <a:buFont typeface="+mj-lt"/>
              <a:buAutoNum type="arabicPeriod"/>
            </a:pPr>
            <a:r>
              <a:rPr lang="pl-PL" dirty="0"/>
              <a:t>Reguła zwolnienia z tytułu ogólnego w zbiegu z tytułem bezwzględnym nie obowiązuje także w odniesieniu do ubezpieczonych, których podstawa wymiaru składki z tytułu bezwzględnego jest niższa od kwoty minimalnego wynagrodzenia za pracę. Osoby te podlegają obowiązkowi ubezpieczenia także z równoległych tytułów.</a:t>
            </a:r>
          </a:p>
          <a:p>
            <a:pPr marL="578358" indent="-514350" algn="just">
              <a:buFont typeface="+mj-lt"/>
              <a:buAutoNum type="arabicPeriod"/>
            </a:pPr>
            <a:endParaRPr lang="pl-PL" dirty="0"/>
          </a:p>
          <a:p>
            <a:pPr marL="578358" indent="-514350" algn="just">
              <a:buFont typeface="+mj-lt"/>
              <a:buAutoNum type="arabicPeriod"/>
            </a:pPr>
            <a:r>
              <a:rPr lang="pl-PL" dirty="0"/>
              <a:t>Wyjątek od reguły pierwszeństwa w czasie tytułów ogólnych dotyczy też zbiegu umowy zlecenia albo umowy o pracę nakładczą z prowadzeniem pozarolniczej działalności gospodarczej. W sytuacji, gdy podstawa wymiaru składki </a:t>
            </a:r>
            <a:br>
              <a:rPr lang="pl-PL" dirty="0"/>
            </a:br>
            <a:r>
              <a:rPr lang="pl-PL" dirty="0"/>
              <a:t>z tytułu pierwszej w czasie umowy zlecenia albo umowy o pracę nakładczą jest niższa od najniższej podstawy składki z tytułu później podjętej pozarolniczej działalności gospodarczej, obowiązek ubezpieczenia dotyczy tej działalności.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effectLst/>
              </a:rPr>
              <a:t>Zbieg obowiązku ubezpieczenia społecznego </a:t>
            </a:r>
            <a:br>
              <a:rPr lang="pl-PL" sz="2800" b="1" dirty="0">
                <a:effectLst/>
              </a:rPr>
            </a:br>
            <a:r>
              <a:rPr lang="pl-PL" sz="2800" b="1" dirty="0">
                <a:effectLst/>
              </a:rPr>
              <a:t>i podlegania zaopatrzeniu społecznemu c.d.</a:t>
            </a:r>
            <a:endParaRPr lang="pl-PL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dirty="0"/>
              <a:t>Obowiązek ubezpieczenia społecznego na powyższych zasadach obejmuje też sędziów, natomiast prokuratorzy nie podlegają obowiązkowi ubezpieczenia, jeżeli zawarli umowa o pracę. </a:t>
            </a:r>
          </a:p>
          <a:p>
            <a:pPr algn="just">
              <a:buNone/>
            </a:pPr>
            <a:endParaRPr lang="pl-PL" dirty="0"/>
          </a:p>
          <a:p>
            <a:pPr algn="just"/>
            <a:r>
              <a:rPr lang="pl-PL" dirty="0"/>
              <a:t>Podleganie obowiązkowi ubezpieczenia społecznego na ogólnych zasadach dotyczy też emerytów i rencistów mundurowych oraz sędziów i prokuratorów w stanie spoczynku. Jeżeli więc taki emeryt/rencistwa podejmie pracę na podstawie umowy o pracę, to zawsze będzie podlegał obowiązkowi ubezpieczenia społecznego w pełnym zakresie. Umowa zlecenia jest tytułem do ubezpieczenia, jeżeli występują obok umowy </a:t>
            </a:r>
            <a:br>
              <a:rPr lang="pl-PL" dirty="0"/>
            </a:br>
            <a:r>
              <a:rPr lang="pl-PL" dirty="0"/>
              <a:t>o pracę.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sz="4000" b="1" dirty="0">
                <a:solidFill>
                  <a:srgbClr val="92D050"/>
                </a:solidFill>
              </a:rPr>
              <a:t>Dziękuję za uwagę!</a:t>
            </a:r>
          </a:p>
          <a:p>
            <a:pPr algn="ctr">
              <a:buNone/>
            </a:pPr>
            <a:r>
              <a:rPr lang="pl-PL" sz="4000" b="1" dirty="0">
                <a:solidFill>
                  <a:srgbClr val="92D050"/>
                </a:solidFill>
              </a:rPr>
              <a:t>mgr Marta Wasil</a:t>
            </a:r>
          </a:p>
          <a:p>
            <a:pPr algn="ctr">
              <a:buNone/>
            </a:pPr>
            <a:endParaRPr lang="pl-PL" sz="4000" b="1" dirty="0">
              <a:solidFill>
                <a:srgbClr val="92D050"/>
              </a:solidFill>
            </a:endParaRPr>
          </a:p>
          <a:p>
            <a:pPr algn="just"/>
            <a:endParaRPr lang="pl-PL" sz="4000" dirty="0"/>
          </a:p>
          <a:p>
            <a:pPr algn="ctr">
              <a:buNone/>
            </a:pPr>
            <a:endParaRPr lang="pl-PL" sz="40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25</TotalTime>
  <Words>880</Words>
  <Application>Microsoft Office PowerPoint</Application>
  <PresentationFormat>Pokaz na ekranie (4:3)</PresentationFormat>
  <Paragraphs>61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Century Gothic</vt:lpstr>
      <vt:lpstr>Verdana</vt:lpstr>
      <vt:lpstr>Wingdings</vt:lpstr>
      <vt:lpstr>Wingdings 2</vt:lpstr>
      <vt:lpstr>Verve</vt:lpstr>
      <vt:lpstr>Zbieg obowiązku ubezpieczenia </vt:lpstr>
      <vt:lpstr>Zbieg tytułów w zakresie ubezpieczenia powszechnego</vt:lpstr>
      <vt:lpstr>Zbieg tytułów w zakresie ubezpieczenia powszechnego c.d.</vt:lpstr>
      <vt:lpstr>Zbieg tytułów w zakresie ubezpieczenia powszechnego c.d.</vt:lpstr>
      <vt:lpstr>Zbieg tytułów w zakresie ubezpieczenia powszechnego c.d.</vt:lpstr>
      <vt:lpstr>Zbieg tytułów w zakresie ubezpieczenia powszechnego c.d.</vt:lpstr>
      <vt:lpstr>Zbieg obowiązku ubezpieczenia społecznego  i podlegania zaopatrzeniu społecznemu c.d.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Zbieg obowiązku ubezpieczenia</dc:title>
  <dc:creator>rózuś</dc:creator>
  <cp:lastModifiedBy>Marta Wasil</cp:lastModifiedBy>
  <cp:revision>6</cp:revision>
  <dcterms:created xsi:type="dcterms:W3CDTF">2015-05-18T20:43:53Z</dcterms:created>
  <dcterms:modified xsi:type="dcterms:W3CDTF">2020-03-15T17:47:02Z</dcterms:modified>
</cp:coreProperties>
</file>