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6" r:id="rId20"/>
    <p:sldId id="275"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610" autoAdjust="0"/>
  </p:normalViewPr>
  <p:slideViewPr>
    <p:cSldViewPr snapToGrid="0">
      <p:cViewPr varScale="1">
        <p:scale>
          <a:sx n="53" d="100"/>
          <a:sy n="53" d="100"/>
        </p:scale>
        <p:origin x="115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D6FE9-AB5A-4103-9A3B-A8B797EA09FD}" type="datetimeFigureOut">
              <a:rPr lang="pl-PL" smtClean="0"/>
              <a:t>2020-03-16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628D23-C44F-44FA-9497-920EC054CF70}" type="slidenum">
              <a:rPr lang="pl-PL" smtClean="0"/>
              <a:t>‹#›</a:t>
            </a:fld>
            <a:endParaRPr lang="pl-PL"/>
          </a:p>
        </p:txBody>
      </p:sp>
    </p:spTree>
    <p:extLst>
      <p:ext uri="{BB962C8B-B14F-4D97-AF65-F5344CB8AC3E}">
        <p14:creationId xmlns:p14="http://schemas.microsoft.com/office/powerpoint/2010/main" val="37144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2</a:t>
            </a:fld>
            <a:endParaRPr lang="pl-PL"/>
          </a:p>
        </p:txBody>
      </p:sp>
    </p:spTree>
    <p:extLst>
      <p:ext uri="{BB962C8B-B14F-4D97-AF65-F5344CB8AC3E}">
        <p14:creationId xmlns:p14="http://schemas.microsoft.com/office/powerpoint/2010/main" val="2669768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10</a:t>
            </a:fld>
            <a:endParaRPr lang="pl-PL"/>
          </a:p>
        </p:txBody>
      </p:sp>
    </p:spTree>
    <p:extLst>
      <p:ext uri="{BB962C8B-B14F-4D97-AF65-F5344CB8AC3E}">
        <p14:creationId xmlns:p14="http://schemas.microsoft.com/office/powerpoint/2010/main" val="3554040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11</a:t>
            </a:fld>
            <a:endParaRPr lang="pl-PL"/>
          </a:p>
        </p:txBody>
      </p:sp>
    </p:spTree>
    <p:extLst>
      <p:ext uri="{BB962C8B-B14F-4D97-AF65-F5344CB8AC3E}">
        <p14:creationId xmlns:p14="http://schemas.microsoft.com/office/powerpoint/2010/main" val="55128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13</a:t>
            </a:fld>
            <a:endParaRPr lang="pl-PL"/>
          </a:p>
        </p:txBody>
      </p:sp>
    </p:spTree>
    <p:extLst>
      <p:ext uri="{BB962C8B-B14F-4D97-AF65-F5344CB8AC3E}">
        <p14:creationId xmlns:p14="http://schemas.microsoft.com/office/powerpoint/2010/main" val="3995774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16</a:t>
            </a:fld>
            <a:endParaRPr lang="pl-PL"/>
          </a:p>
        </p:txBody>
      </p:sp>
    </p:spTree>
    <p:extLst>
      <p:ext uri="{BB962C8B-B14F-4D97-AF65-F5344CB8AC3E}">
        <p14:creationId xmlns:p14="http://schemas.microsoft.com/office/powerpoint/2010/main" val="2674198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17</a:t>
            </a:fld>
            <a:endParaRPr lang="pl-PL"/>
          </a:p>
        </p:txBody>
      </p:sp>
    </p:spTree>
    <p:extLst>
      <p:ext uri="{BB962C8B-B14F-4D97-AF65-F5344CB8AC3E}">
        <p14:creationId xmlns:p14="http://schemas.microsoft.com/office/powerpoint/2010/main" val="1089553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18</a:t>
            </a:fld>
            <a:endParaRPr lang="pl-PL"/>
          </a:p>
        </p:txBody>
      </p:sp>
    </p:spTree>
    <p:extLst>
      <p:ext uri="{BB962C8B-B14F-4D97-AF65-F5344CB8AC3E}">
        <p14:creationId xmlns:p14="http://schemas.microsoft.com/office/powerpoint/2010/main" val="77536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0628D23-C44F-44FA-9497-920EC054CF70}" type="slidenum">
              <a:rPr lang="pl-PL" smtClean="0"/>
              <a:t>19</a:t>
            </a:fld>
            <a:endParaRPr lang="pl-PL"/>
          </a:p>
        </p:txBody>
      </p:sp>
    </p:spTree>
    <p:extLst>
      <p:ext uri="{BB962C8B-B14F-4D97-AF65-F5344CB8AC3E}">
        <p14:creationId xmlns:p14="http://schemas.microsoft.com/office/powerpoint/2010/main" val="302433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71BF1B1-9E1B-4CCB-86D1-CBEFC3FBF420}" type="datetimeFigureOut">
              <a:rPr lang="pl-PL" smtClean="0"/>
              <a:t>2020-03-16</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0CFF3C-6E04-4746-AABE-40C62CD7EFC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9111419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2020-03-16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01866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2020-03-16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45909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71BF1B1-9E1B-4CCB-86D1-CBEFC3FBF420}" type="datetimeFigureOut">
              <a:rPr lang="pl-PL" smtClean="0"/>
              <a:t>2020-03-16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176767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71BF1B1-9E1B-4CCB-86D1-CBEFC3FBF420}" type="datetimeFigureOut">
              <a:rPr lang="pl-PL" smtClean="0"/>
              <a:t>2020-03-16</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31108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71BF1B1-9E1B-4CCB-86D1-CBEFC3FBF420}" type="datetimeFigureOut">
              <a:rPr lang="pl-PL" smtClean="0"/>
              <a:t>2020-03-16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525785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1BF1B1-9E1B-4CCB-86D1-CBEFC3FBF420}" type="datetimeFigureOut">
              <a:rPr lang="pl-PL" smtClean="0"/>
              <a:t>2020-03-16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75217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71BF1B1-9E1B-4CCB-86D1-CBEFC3FBF420}" type="datetimeFigureOut">
              <a:rPr lang="pl-PL" smtClean="0"/>
              <a:t>2020-03-16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3961104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BF1B1-9E1B-4CCB-86D1-CBEFC3FBF420}" type="datetimeFigureOut">
              <a:rPr lang="pl-PL" smtClean="0"/>
              <a:t>2020-03-16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60CFF3C-6E04-4746-AABE-40C62CD7EFC9}" type="slidenum">
              <a:rPr lang="pl-PL" smtClean="0"/>
              <a:t>‹#›</a:t>
            </a:fld>
            <a:endParaRPr lang="pl-PL"/>
          </a:p>
        </p:txBody>
      </p:sp>
    </p:spTree>
    <p:extLst>
      <p:ext uri="{BB962C8B-B14F-4D97-AF65-F5344CB8AC3E}">
        <p14:creationId xmlns:p14="http://schemas.microsoft.com/office/powerpoint/2010/main" val="2981867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2020-03-16</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093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71BF1B1-9E1B-4CCB-86D1-CBEFC3FBF420}" type="datetimeFigureOut">
              <a:rPr lang="pl-PL" smtClean="0"/>
              <a:t>2020-03-16</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0CFF3C-6E04-4746-AABE-40C62CD7EFC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5026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71BF1B1-9E1B-4CCB-86D1-CBEFC3FBF420}" type="datetimeFigureOut">
              <a:rPr lang="pl-PL" smtClean="0"/>
              <a:t>2020-03-16</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0CFF3C-6E04-4746-AABE-40C62CD7EFC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4029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C6CE70-11E4-4D16-BEC2-4DC852067907}"/>
              </a:ext>
            </a:extLst>
          </p:cNvPr>
          <p:cNvSpPr>
            <a:spLocks noGrp="1"/>
          </p:cNvSpPr>
          <p:nvPr>
            <p:ph type="ctrTitle"/>
          </p:nvPr>
        </p:nvSpPr>
        <p:spPr/>
        <p:txBody>
          <a:bodyPr/>
          <a:lstStyle/>
          <a:p>
            <a:r>
              <a:rPr lang="pl-PL" dirty="0"/>
              <a:t>Zmiana imienia i nazwiska</a:t>
            </a:r>
          </a:p>
        </p:txBody>
      </p:sp>
      <p:sp>
        <p:nvSpPr>
          <p:cNvPr id="3" name="Podtytuł 2">
            <a:extLst>
              <a:ext uri="{FF2B5EF4-FFF2-40B4-BE49-F238E27FC236}">
                <a16:creationId xmlns:a16="http://schemas.microsoft.com/office/drawing/2014/main" id="{6C032593-2687-40B1-8DB8-4D535950608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429155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CE26EE-5407-4E3A-8278-EB6F482C9759}"/>
              </a:ext>
            </a:extLst>
          </p:cNvPr>
          <p:cNvSpPr>
            <a:spLocks noGrp="1"/>
          </p:cNvSpPr>
          <p:nvPr>
            <p:ph type="title"/>
          </p:nvPr>
        </p:nvSpPr>
        <p:spPr/>
        <p:txBody>
          <a:bodyPr/>
          <a:lstStyle/>
          <a:p>
            <a:r>
              <a:rPr lang="pl-PL" dirty="0"/>
              <a:t>Wniosek o zmianę imienia lub nazwiska - uzasadnienie</a:t>
            </a:r>
          </a:p>
        </p:txBody>
      </p:sp>
      <p:sp>
        <p:nvSpPr>
          <p:cNvPr id="3" name="Symbol zastępczy zawartości 2">
            <a:extLst>
              <a:ext uri="{FF2B5EF4-FFF2-40B4-BE49-F238E27FC236}">
                <a16:creationId xmlns:a16="http://schemas.microsoft.com/office/drawing/2014/main" id="{C06BEFED-FB1D-443E-8BE3-4FD2D3A94265}"/>
              </a:ext>
            </a:extLst>
          </p:cNvPr>
          <p:cNvSpPr>
            <a:spLocks noGrp="1"/>
          </p:cNvSpPr>
          <p:nvPr>
            <p:ph idx="1"/>
          </p:nvPr>
        </p:nvSpPr>
        <p:spPr>
          <a:xfrm>
            <a:off x="1371600" y="2700021"/>
            <a:ext cx="9601200" cy="3972560"/>
          </a:xfrm>
        </p:spPr>
        <p:txBody>
          <a:bodyPr/>
          <a:lstStyle/>
          <a:p>
            <a:r>
              <a:rPr lang="pl-PL" dirty="0"/>
              <a:t>Odrębne przesłanki zostały określone dla dokonania zmiany imienia lub nazwiska cudzoziemca, który uzyskał w RP status uchodźcy </a:t>
            </a:r>
          </a:p>
          <a:p>
            <a:r>
              <a:rPr lang="pl-PL" dirty="0"/>
              <a:t>W powyższym przypadku zmiana może być dokonana wyłącznie z ważnych powodów związanych z zagrożeniem prawa do życia, zdrowia, wolności lub bezpieczeństwa osobistego cudzoziemca, który uzyskał status uchodźcy na terenie RP</a:t>
            </a:r>
          </a:p>
        </p:txBody>
      </p:sp>
    </p:spTree>
    <p:extLst>
      <p:ext uri="{BB962C8B-B14F-4D97-AF65-F5344CB8AC3E}">
        <p14:creationId xmlns:p14="http://schemas.microsoft.com/office/powerpoint/2010/main" val="2310386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CE26EE-5407-4E3A-8278-EB6F482C9759}"/>
              </a:ext>
            </a:extLst>
          </p:cNvPr>
          <p:cNvSpPr>
            <a:spLocks noGrp="1"/>
          </p:cNvSpPr>
          <p:nvPr>
            <p:ph type="title"/>
          </p:nvPr>
        </p:nvSpPr>
        <p:spPr/>
        <p:txBody>
          <a:bodyPr/>
          <a:lstStyle/>
          <a:p>
            <a:r>
              <a:rPr lang="pl-PL" dirty="0"/>
              <a:t>Wniosek o zmianę imienia lub nazwiska - uzasadnienie</a:t>
            </a:r>
          </a:p>
        </p:txBody>
      </p:sp>
      <p:sp>
        <p:nvSpPr>
          <p:cNvPr id="3" name="Symbol zastępczy zawartości 2">
            <a:extLst>
              <a:ext uri="{FF2B5EF4-FFF2-40B4-BE49-F238E27FC236}">
                <a16:creationId xmlns:a16="http://schemas.microsoft.com/office/drawing/2014/main" id="{C06BEFED-FB1D-443E-8BE3-4FD2D3A94265}"/>
              </a:ext>
            </a:extLst>
          </p:cNvPr>
          <p:cNvSpPr>
            <a:spLocks noGrp="1"/>
          </p:cNvSpPr>
          <p:nvPr>
            <p:ph idx="1"/>
          </p:nvPr>
        </p:nvSpPr>
        <p:spPr>
          <a:xfrm>
            <a:off x="1371600" y="2358189"/>
            <a:ext cx="9601200" cy="4314392"/>
          </a:xfrm>
        </p:spPr>
        <p:txBody>
          <a:bodyPr/>
          <a:lstStyle/>
          <a:p>
            <a:r>
              <a:rPr lang="pl-PL" dirty="0"/>
              <a:t>W przypadku zmiany nazwiska poza przesłanką wystąpienia ważnych powodów, koniecznym jest spełnienie dodatkowych warunków. Zmiana nazwiska nie może nastąpić w przypadku ubiegania się o zmianę:</a:t>
            </a:r>
          </a:p>
          <a:p>
            <a:pPr lvl="1"/>
            <a:r>
              <a:rPr lang="pl-PL" dirty="0"/>
              <a:t>Na nazwisko historyczne</a:t>
            </a:r>
          </a:p>
          <a:p>
            <a:pPr lvl="1"/>
            <a:r>
              <a:rPr lang="pl-PL" dirty="0"/>
              <a:t>Wysławione w dziedzinie kultury</a:t>
            </a:r>
          </a:p>
          <a:p>
            <a:pPr lvl="1"/>
            <a:r>
              <a:rPr lang="pl-PL" dirty="0"/>
              <a:t>Wysławione w dziedzinie nauki</a:t>
            </a:r>
          </a:p>
          <a:p>
            <a:pPr lvl="1"/>
            <a:r>
              <a:rPr lang="pl-PL" dirty="0"/>
              <a:t>Wysławione w działalności politycznej</a:t>
            </a:r>
          </a:p>
          <a:p>
            <a:pPr lvl="1"/>
            <a:r>
              <a:rPr lang="pl-PL" dirty="0"/>
              <a:t>Wysławione w działalności społecznej</a:t>
            </a:r>
          </a:p>
          <a:p>
            <a:pPr lvl="1"/>
            <a:r>
              <a:rPr lang="pl-PL" dirty="0"/>
              <a:t>Wysławione w działalności wojskowej </a:t>
            </a:r>
          </a:p>
          <a:p>
            <a:pPr marL="0" indent="0">
              <a:buNone/>
            </a:pPr>
            <a:r>
              <a:rPr lang="pl-PL" b="1" dirty="0"/>
              <a:t>Chyba, ze osoba ubiegająca się o zmianę nazwiska posiada członków rodziny o tym nazwisku</a:t>
            </a:r>
          </a:p>
          <a:p>
            <a:pPr lvl="1"/>
            <a:endParaRPr lang="pl-PL" dirty="0"/>
          </a:p>
        </p:txBody>
      </p:sp>
    </p:spTree>
    <p:extLst>
      <p:ext uri="{BB962C8B-B14F-4D97-AF65-F5344CB8AC3E}">
        <p14:creationId xmlns:p14="http://schemas.microsoft.com/office/powerpoint/2010/main" val="2769220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ACB186-E912-4EBB-A8F8-E2413E0838D0}"/>
              </a:ext>
            </a:extLst>
          </p:cNvPr>
          <p:cNvSpPr>
            <a:spLocks noGrp="1"/>
          </p:cNvSpPr>
          <p:nvPr>
            <p:ph type="title"/>
          </p:nvPr>
        </p:nvSpPr>
        <p:spPr/>
        <p:txBody>
          <a:bodyPr/>
          <a:lstStyle/>
          <a:p>
            <a:r>
              <a:rPr lang="pl-PL" dirty="0"/>
              <a:t>Zmiana imienia i nazwiska</a:t>
            </a:r>
          </a:p>
        </p:txBody>
      </p:sp>
      <p:sp>
        <p:nvSpPr>
          <p:cNvPr id="3" name="Symbol zastępczy zawartości 2">
            <a:extLst>
              <a:ext uri="{FF2B5EF4-FFF2-40B4-BE49-F238E27FC236}">
                <a16:creationId xmlns:a16="http://schemas.microsoft.com/office/drawing/2014/main" id="{24DD43CB-DEC8-40D4-9009-1399DECC524F}"/>
              </a:ext>
            </a:extLst>
          </p:cNvPr>
          <p:cNvSpPr>
            <a:spLocks noGrp="1"/>
          </p:cNvSpPr>
          <p:nvPr>
            <p:ph idx="1"/>
          </p:nvPr>
        </p:nvSpPr>
        <p:spPr/>
        <p:txBody>
          <a:bodyPr/>
          <a:lstStyle/>
          <a:p>
            <a:r>
              <a:rPr lang="pl-PL" dirty="0"/>
              <a:t>Dalsze ograniczenia w zmianie imienia oraz nazwiska:</a:t>
            </a:r>
          </a:p>
          <a:p>
            <a:pPr lvl="1"/>
            <a:r>
              <a:rPr lang="pl-PL" dirty="0"/>
              <a:t>Po zmianie imienia można mieć najwyżej dwa imiona</a:t>
            </a:r>
          </a:p>
          <a:p>
            <a:pPr lvl="1"/>
            <a:r>
              <a:rPr lang="pl-PL" dirty="0"/>
              <a:t>Po zmianie nazwiska, nazwisko nie może składać się z więcej niż dwóch członów</a:t>
            </a:r>
          </a:p>
          <a:p>
            <a:pPr marL="987552" lvl="2" indent="0">
              <a:buNone/>
            </a:pPr>
            <a:r>
              <a:rPr lang="pl-PL" sz="2000" dirty="0"/>
              <a:t>Wyjątek: kiedy przepisy państwa, którego obywatelstwo (poza obywatelstwem polskim) posiada osoba, której dotyczy zmiana zezwala na posiadanie nazwiska składającego się z więcej niż dwóch członów </a:t>
            </a:r>
          </a:p>
        </p:txBody>
      </p:sp>
    </p:spTree>
    <p:extLst>
      <p:ext uri="{BB962C8B-B14F-4D97-AF65-F5344CB8AC3E}">
        <p14:creationId xmlns:p14="http://schemas.microsoft.com/office/powerpoint/2010/main" val="2468335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7EEC86-C106-42BF-BB32-7C60CCC5E862}"/>
              </a:ext>
            </a:extLst>
          </p:cNvPr>
          <p:cNvSpPr>
            <a:spLocks noGrp="1"/>
          </p:cNvSpPr>
          <p:nvPr>
            <p:ph type="title"/>
          </p:nvPr>
        </p:nvSpPr>
        <p:spPr>
          <a:xfrm>
            <a:off x="1371600" y="685800"/>
            <a:ext cx="9601200" cy="914400"/>
          </a:xfrm>
        </p:spPr>
        <p:txBody>
          <a:bodyPr/>
          <a:lstStyle/>
          <a:p>
            <a:r>
              <a:rPr lang="pl-PL" dirty="0"/>
              <a:t>Zmiana nazwiska przez rodziców</a:t>
            </a:r>
          </a:p>
        </p:txBody>
      </p:sp>
      <p:sp>
        <p:nvSpPr>
          <p:cNvPr id="3" name="Symbol zastępczy zawartości 2">
            <a:extLst>
              <a:ext uri="{FF2B5EF4-FFF2-40B4-BE49-F238E27FC236}">
                <a16:creationId xmlns:a16="http://schemas.microsoft.com/office/drawing/2014/main" id="{46FAFC00-1AB8-4392-9783-8D6425FE02A6}"/>
              </a:ext>
            </a:extLst>
          </p:cNvPr>
          <p:cNvSpPr>
            <a:spLocks noGrp="1"/>
          </p:cNvSpPr>
          <p:nvPr>
            <p:ph idx="1"/>
          </p:nvPr>
        </p:nvSpPr>
        <p:spPr>
          <a:xfrm>
            <a:off x="1371600" y="1840832"/>
            <a:ext cx="9601200" cy="4632157"/>
          </a:xfrm>
        </p:spPr>
        <p:txBody>
          <a:bodyPr>
            <a:normAutofit fontScale="92500"/>
          </a:bodyPr>
          <a:lstStyle/>
          <a:p>
            <a:r>
              <a:rPr lang="pl-PL" dirty="0"/>
              <a:t>Zmiana nazwiska obojga rodziców rozciąga się na małoletnie dzieci i na dzieci, które zrodzą się z tego małżeństwa (tylko w sytuacji, gdy rodzice są małżeństwem) </a:t>
            </a:r>
          </a:p>
          <a:p>
            <a:r>
              <a:rPr lang="pl-PL" dirty="0"/>
              <a:t>Zmiana nazwiska lub nazwiska rodowego jednego z rodziców rozciąga się na małoletnie dzieci i na dzieci, które pochodzą od tych samych rodziców, pod warunkiem, że:</a:t>
            </a:r>
          </a:p>
          <a:p>
            <a:pPr lvl="1"/>
            <a:r>
              <a:rPr lang="pl-PL" dirty="0"/>
              <a:t>drugi z rodziców wyraził na to zgodę* (w przypadku braku zgody rodzic może zwrócić się o wyrażenie zgody do sądu opiekuńczego)</a:t>
            </a:r>
          </a:p>
          <a:p>
            <a:pPr lvl="1"/>
            <a:r>
              <a:rPr lang="pl-PL" dirty="0"/>
              <a:t>dziecko, które w chwili zmiany nazwiska przez rodzica miało ukończony 13 r.ż. wyrazi na to zgodę** </a:t>
            </a:r>
          </a:p>
          <a:p>
            <a:pPr marL="530352" lvl="1" indent="0">
              <a:buNone/>
            </a:pPr>
            <a:r>
              <a:rPr lang="pl-PL" dirty="0"/>
              <a:t>* zgoda drugiego rodzica nie jest wymagana w sytuacji, gdy nie ma on pełnej zdolności do czynności prawnych lub jest pozbawiony władzy rodzicielskiej albo nie żyje</a:t>
            </a:r>
          </a:p>
          <a:p>
            <a:pPr marL="530352" lvl="1" indent="0">
              <a:buNone/>
            </a:pPr>
            <a:r>
              <a:rPr lang="pl-PL" dirty="0"/>
              <a:t>** zgodę na zmianę nazwiska dziecko/rodzic wyraża osobiście przed kierownikiem urzędu stanu cywilnego albo jego zastępcą lub w formie pisemnej z podpisem notarialnie poświadczonym. Zgoda może zostać wyrażona przed konsulem (jeżeli dziecko/rodzic mieszka poza granicami RP)</a:t>
            </a:r>
          </a:p>
        </p:txBody>
      </p:sp>
    </p:spTree>
    <p:extLst>
      <p:ext uri="{BB962C8B-B14F-4D97-AF65-F5344CB8AC3E}">
        <p14:creationId xmlns:p14="http://schemas.microsoft.com/office/powerpoint/2010/main" val="76778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6CE88F-3A14-44D5-B2BF-29198D226BCA}"/>
              </a:ext>
            </a:extLst>
          </p:cNvPr>
          <p:cNvSpPr>
            <a:spLocks noGrp="1"/>
          </p:cNvSpPr>
          <p:nvPr>
            <p:ph type="title"/>
          </p:nvPr>
        </p:nvSpPr>
        <p:spPr>
          <a:xfrm>
            <a:off x="1371600" y="685800"/>
            <a:ext cx="9601200" cy="1010653"/>
          </a:xfrm>
        </p:spPr>
        <p:txBody>
          <a:bodyPr/>
          <a:lstStyle/>
          <a:p>
            <a:r>
              <a:rPr lang="pl-PL" dirty="0"/>
              <a:t>Forma działania administracji </a:t>
            </a:r>
          </a:p>
        </p:txBody>
      </p:sp>
      <p:sp>
        <p:nvSpPr>
          <p:cNvPr id="3" name="Symbol zastępczy zawartości 2">
            <a:extLst>
              <a:ext uri="{FF2B5EF4-FFF2-40B4-BE49-F238E27FC236}">
                <a16:creationId xmlns:a16="http://schemas.microsoft.com/office/drawing/2014/main" id="{83481DB1-E4DD-4E5E-8154-454ADCC2D1E0}"/>
              </a:ext>
            </a:extLst>
          </p:cNvPr>
          <p:cNvSpPr>
            <a:spLocks noGrp="1"/>
          </p:cNvSpPr>
          <p:nvPr>
            <p:ph idx="1"/>
          </p:nvPr>
        </p:nvSpPr>
        <p:spPr>
          <a:xfrm>
            <a:off x="1371600" y="2021305"/>
            <a:ext cx="9601200" cy="3846095"/>
          </a:xfrm>
        </p:spPr>
        <p:txBody>
          <a:bodyPr/>
          <a:lstStyle/>
          <a:p>
            <a:r>
              <a:rPr lang="pl-PL" dirty="0"/>
              <a:t>W przypadku, gdy zmiana imienia lub nazwiska następuje na podstawie przepisów ustawy o zmianie imienia lub nazwiska:</a:t>
            </a:r>
          </a:p>
          <a:p>
            <a:pPr lvl="1"/>
            <a:r>
              <a:rPr lang="pl-PL" dirty="0"/>
              <a:t>Kierownik urzędu stanu cywilnego lub jego zastępca wydaje </a:t>
            </a:r>
            <a:r>
              <a:rPr lang="pl-PL" b="1" dirty="0"/>
              <a:t>decyzję administracyjną</a:t>
            </a:r>
            <a:r>
              <a:rPr lang="pl-PL" dirty="0"/>
              <a:t> o zmianie lub odmowie dokonania zmiany</a:t>
            </a:r>
          </a:p>
          <a:p>
            <a:pPr lvl="1"/>
            <a:r>
              <a:rPr lang="pl-PL" dirty="0"/>
              <a:t>Decyzja o zmianie podlega natychmiastowemu wykonaniu</a:t>
            </a:r>
          </a:p>
          <a:p>
            <a:pPr lvl="1"/>
            <a:r>
              <a:rPr lang="pl-PL" dirty="0"/>
              <a:t>Organem odwoławczym jest wojewoda (zadania z zakresu zmiany imienia lub nazwiska realizowane przez kierownika urzędu stanu cywilnego są zadaniami z zakresu administracji rządowej) </a:t>
            </a:r>
          </a:p>
        </p:txBody>
      </p:sp>
    </p:spTree>
    <p:extLst>
      <p:ext uri="{BB962C8B-B14F-4D97-AF65-F5344CB8AC3E}">
        <p14:creationId xmlns:p14="http://schemas.microsoft.com/office/powerpoint/2010/main" val="1057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9F704-DFCB-43E2-A387-CCA4B41CBBEA}"/>
              </a:ext>
            </a:extLst>
          </p:cNvPr>
          <p:cNvSpPr>
            <a:spLocks noGrp="1"/>
          </p:cNvSpPr>
          <p:nvPr>
            <p:ph type="title"/>
          </p:nvPr>
        </p:nvSpPr>
        <p:spPr>
          <a:xfrm>
            <a:off x="1479883" y="1335504"/>
            <a:ext cx="9601200" cy="3814011"/>
          </a:xfrm>
        </p:spPr>
        <p:txBody>
          <a:bodyPr>
            <a:normAutofit/>
          </a:bodyPr>
          <a:lstStyle/>
          <a:p>
            <a:pPr algn="just"/>
            <a:br>
              <a:rPr lang="pl-PL" dirty="0"/>
            </a:br>
            <a:br>
              <a:rPr lang="pl-PL" dirty="0"/>
            </a:br>
            <a:r>
              <a:rPr lang="pl-PL" dirty="0"/>
              <a:t>Zmiana imienia i nazwiska w trybie Kodeksu rodzinnego i opiekuńczego</a:t>
            </a:r>
          </a:p>
        </p:txBody>
      </p:sp>
    </p:spTree>
    <p:extLst>
      <p:ext uri="{BB962C8B-B14F-4D97-AF65-F5344CB8AC3E}">
        <p14:creationId xmlns:p14="http://schemas.microsoft.com/office/powerpoint/2010/main" val="1105914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767977-69D8-4348-82D6-0E41C39B6021}"/>
              </a:ext>
            </a:extLst>
          </p:cNvPr>
          <p:cNvSpPr>
            <a:spLocks noGrp="1"/>
          </p:cNvSpPr>
          <p:nvPr>
            <p:ph type="title"/>
          </p:nvPr>
        </p:nvSpPr>
        <p:spPr>
          <a:xfrm>
            <a:off x="1371600" y="457200"/>
            <a:ext cx="9601200" cy="1046747"/>
          </a:xfrm>
        </p:spPr>
        <p:txBody>
          <a:bodyPr>
            <a:normAutofit fontScale="90000"/>
          </a:bodyPr>
          <a:lstStyle/>
          <a:p>
            <a:r>
              <a:rPr lang="pl-PL" dirty="0"/>
              <a:t>Zmiana nazwiska na skutek zawarcia związku małżeńskiego</a:t>
            </a:r>
          </a:p>
        </p:txBody>
      </p:sp>
      <p:sp>
        <p:nvSpPr>
          <p:cNvPr id="3" name="Symbol zastępczy zawartości 2">
            <a:extLst>
              <a:ext uri="{FF2B5EF4-FFF2-40B4-BE49-F238E27FC236}">
                <a16:creationId xmlns:a16="http://schemas.microsoft.com/office/drawing/2014/main" id="{5C3EBDCC-D7D8-4EF7-8989-D60A1E2BE0E2}"/>
              </a:ext>
            </a:extLst>
          </p:cNvPr>
          <p:cNvSpPr>
            <a:spLocks noGrp="1"/>
          </p:cNvSpPr>
          <p:nvPr>
            <p:ph idx="1"/>
          </p:nvPr>
        </p:nvSpPr>
        <p:spPr>
          <a:xfrm>
            <a:off x="1371600" y="1925053"/>
            <a:ext cx="9601200" cy="4571999"/>
          </a:xfrm>
        </p:spPr>
        <p:txBody>
          <a:bodyPr>
            <a:normAutofit/>
          </a:bodyPr>
          <a:lstStyle/>
          <a:p>
            <a:r>
              <a:rPr lang="pl-PL" dirty="0"/>
              <a:t>Zgodnie z kodeksem rodzinnym i opiekuńczym nupturienci składają przez kierownikiem USC oświadczenie w sprawie nazwisk noszonych po zawarciu małżeństwa</a:t>
            </a:r>
          </a:p>
          <a:p>
            <a:r>
              <a:rPr lang="pl-PL" dirty="0"/>
              <a:t>Oświadczenie może być złożone bezpośrednio po zawarciu małżeństwa albo przed sporządzeniem przez kierownika urzędu stanu cywilnego zaświadczenia stwierdzającego brak okoliczności wyłączających zawarcie małżeństwa</a:t>
            </a:r>
          </a:p>
          <a:p>
            <a:r>
              <a:rPr lang="pl-PL" dirty="0"/>
              <a:t>W razie niezłożenia oświadczenia w sprawie nazwiska, każdy z małżonków zachowuje swoje dotychczasowe nazwisko</a:t>
            </a:r>
          </a:p>
          <a:p>
            <a:r>
              <a:rPr lang="pl-PL" dirty="0"/>
              <a:t>W wyniku zawarcia związku małżeńskiego małżonkowie mogą:</a:t>
            </a:r>
          </a:p>
          <a:p>
            <a:pPr lvl="1"/>
            <a:r>
              <a:rPr lang="pl-PL" dirty="0"/>
              <a:t>Pozostać przy dotychczasowym nazwisku</a:t>
            </a:r>
          </a:p>
          <a:p>
            <a:pPr lvl="1"/>
            <a:r>
              <a:rPr lang="pl-PL" dirty="0"/>
              <a:t>Przyjąć wspólne nazwisko będące dotychczasowym nazwiskiem jednego z nich</a:t>
            </a:r>
          </a:p>
          <a:p>
            <a:pPr lvl="1"/>
            <a:r>
              <a:rPr lang="pl-PL" dirty="0"/>
              <a:t>Połączyć z dotychczasowym nazwiskiem nazwisko drugiego małżonka</a:t>
            </a:r>
          </a:p>
        </p:txBody>
      </p:sp>
    </p:spTree>
    <p:extLst>
      <p:ext uri="{BB962C8B-B14F-4D97-AF65-F5344CB8AC3E}">
        <p14:creationId xmlns:p14="http://schemas.microsoft.com/office/powerpoint/2010/main" val="1352164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D590D7-F3C5-4241-BBE8-15E46C7063D7}"/>
              </a:ext>
            </a:extLst>
          </p:cNvPr>
          <p:cNvSpPr>
            <a:spLocks noGrp="1"/>
          </p:cNvSpPr>
          <p:nvPr>
            <p:ph type="title"/>
          </p:nvPr>
        </p:nvSpPr>
        <p:spPr/>
        <p:txBody>
          <a:bodyPr/>
          <a:lstStyle/>
          <a:p>
            <a:r>
              <a:rPr lang="pl-PL" dirty="0"/>
              <a:t>Zmiana nazwiska na skutek orzeczenia rozwodu</a:t>
            </a:r>
          </a:p>
        </p:txBody>
      </p:sp>
      <p:sp>
        <p:nvSpPr>
          <p:cNvPr id="3" name="Symbol zastępczy zawartości 2">
            <a:extLst>
              <a:ext uri="{FF2B5EF4-FFF2-40B4-BE49-F238E27FC236}">
                <a16:creationId xmlns:a16="http://schemas.microsoft.com/office/drawing/2014/main" id="{46D4A21E-64A3-4F80-8BDE-EEF09F39ADD2}"/>
              </a:ext>
            </a:extLst>
          </p:cNvPr>
          <p:cNvSpPr>
            <a:spLocks noGrp="1"/>
          </p:cNvSpPr>
          <p:nvPr>
            <p:ph idx="1"/>
          </p:nvPr>
        </p:nvSpPr>
        <p:spPr>
          <a:xfrm>
            <a:off x="1371600" y="2590800"/>
            <a:ext cx="9601200" cy="3581400"/>
          </a:xfrm>
        </p:spPr>
        <p:txBody>
          <a:bodyPr/>
          <a:lstStyle/>
          <a:p>
            <a:r>
              <a:rPr lang="pl-PL" dirty="0"/>
              <a:t>W ciągu </a:t>
            </a:r>
            <a:r>
              <a:rPr lang="pl-PL" b="1" dirty="0"/>
              <a:t>trzech miesięcy </a:t>
            </a:r>
            <a:r>
              <a:rPr lang="pl-PL" dirty="0"/>
              <a:t>od chwili uprawomocnienia się orzeczenia rozwodu małżonek rozwiedziony, który wskutek zawarcia małżeństwa zmienił swoje dotychczasowe nazwisko, może przez oświadczenie złożone przed kierownikiem urzędu stanu cywilnego lub konsulem powrócić do nazwiska, które nosił przed zawarciem małżeństwa</a:t>
            </a:r>
          </a:p>
        </p:txBody>
      </p:sp>
    </p:spTree>
    <p:extLst>
      <p:ext uri="{BB962C8B-B14F-4D97-AF65-F5344CB8AC3E}">
        <p14:creationId xmlns:p14="http://schemas.microsoft.com/office/powerpoint/2010/main" val="742236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1A262D-9D11-48C4-856C-1560D6BD7052}"/>
              </a:ext>
            </a:extLst>
          </p:cNvPr>
          <p:cNvSpPr>
            <a:spLocks noGrp="1"/>
          </p:cNvSpPr>
          <p:nvPr>
            <p:ph type="title"/>
          </p:nvPr>
        </p:nvSpPr>
        <p:spPr>
          <a:xfrm>
            <a:off x="1371600" y="685800"/>
            <a:ext cx="9601200" cy="1046747"/>
          </a:xfrm>
        </p:spPr>
        <p:txBody>
          <a:bodyPr>
            <a:normAutofit fontScale="90000"/>
          </a:bodyPr>
          <a:lstStyle/>
          <a:p>
            <a:r>
              <a:rPr lang="pl-PL" dirty="0"/>
              <a:t>Zmiana imienia w związku z przysposobieniem</a:t>
            </a:r>
          </a:p>
        </p:txBody>
      </p:sp>
      <p:sp>
        <p:nvSpPr>
          <p:cNvPr id="3" name="Symbol zastępczy zawartości 2">
            <a:extLst>
              <a:ext uri="{FF2B5EF4-FFF2-40B4-BE49-F238E27FC236}">
                <a16:creationId xmlns:a16="http://schemas.microsoft.com/office/drawing/2014/main" id="{0A0214BA-769A-4BE1-8727-ADDBBA64D2D3}"/>
              </a:ext>
            </a:extLst>
          </p:cNvPr>
          <p:cNvSpPr>
            <a:spLocks noGrp="1"/>
          </p:cNvSpPr>
          <p:nvPr>
            <p:ph idx="1"/>
          </p:nvPr>
        </p:nvSpPr>
        <p:spPr>
          <a:xfrm>
            <a:off x="1467853" y="2506579"/>
            <a:ext cx="9601200" cy="3665621"/>
          </a:xfrm>
        </p:spPr>
        <p:txBody>
          <a:bodyPr/>
          <a:lstStyle/>
          <a:p>
            <a:r>
              <a:rPr lang="pl-PL" dirty="0"/>
              <a:t>Następuje na wniosek przysposabiającego </a:t>
            </a:r>
          </a:p>
          <a:p>
            <a:r>
              <a:rPr lang="pl-PL" dirty="0"/>
              <a:t>Zmiana dokonywana jest  przez sąd opiekuńczy</a:t>
            </a:r>
          </a:p>
          <a:p>
            <a:r>
              <a:rPr lang="pl-PL" dirty="0"/>
              <a:t>Zmiana może dotyczyć imienia lub imion</a:t>
            </a:r>
          </a:p>
          <a:p>
            <a:r>
              <a:rPr lang="pl-PL" dirty="0"/>
              <a:t>Zmiana imienia lub imion przysposobionego, który ukończył 13 r.ż. Wymaga zgody przysposobionego </a:t>
            </a:r>
          </a:p>
          <a:p>
            <a:pPr marL="0" indent="0">
              <a:buNone/>
            </a:pPr>
            <a:endParaRPr lang="pl-PL" dirty="0"/>
          </a:p>
        </p:txBody>
      </p:sp>
    </p:spTree>
    <p:extLst>
      <p:ext uri="{BB962C8B-B14F-4D97-AF65-F5344CB8AC3E}">
        <p14:creationId xmlns:p14="http://schemas.microsoft.com/office/powerpoint/2010/main" val="1245514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1A262D-9D11-48C4-856C-1560D6BD7052}"/>
              </a:ext>
            </a:extLst>
          </p:cNvPr>
          <p:cNvSpPr>
            <a:spLocks noGrp="1"/>
          </p:cNvSpPr>
          <p:nvPr>
            <p:ph type="title"/>
          </p:nvPr>
        </p:nvSpPr>
        <p:spPr>
          <a:xfrm>
            <a:off x="1371600" y="685800"/>
            <a:ext cx="9601200" cy="1046747"/>
          </a:xfrm>
        </p:spPr>
        <p:txBody>
          <a:bodyPr>
            <a:normAutofit fontScale="90000"/>
          </a:bodyPr>
          <a:lstStyle/>
          <a:p>
            <a:r>
              <a:rPr lang="pl-PL" dirty="0"/>
              <a:t>Zmiana imienia w związku z ustaniem stosunku przysposobienia</a:t>
            </a:r>
          </a:p>
        </p:txBody>
      </p:sp>
      <p:sp>
        <p:nvSpPr>
          <p:cNvPr id="3" name="Symbol zastępczy zawartości 2">
            <a:extLst>
              <a:ext uri="{FF2B5EF4-FFF2-40B4-BE49-F238E27FC236}">
                <a16:creationId xmlns:a16="http://schemas.microsoft.com/office/drawing/2014/main" id="{0A0214BA-769A-4BE1-8727-ADDBBA64D2D3}"/>
              </a:ext>
            </a:extLst>
          </p:cNvPr>
          <p:cNvSpPr>
            <a:spLocks noGrp="1"/>
          </p:cNvSpPr>
          <p:nvPr>
            <p:ph idx="1"/>
          </p:nvPr>
        </p:nvSpPr>
        <p:spPr>
          <a:xfrm>
            <a:off x="1467853" y="2506579"/>
            <a:ext cx="9601200" cy="3665621"/>
          </a:xfrm>
        </p:spPr>
        <p:txBody>
          <a:bodyPr/>
          <a:lstStyle/>
          <a:p>
            <a:r>
              <a:rPr lang="pl-PL" dirty="0"/>
              <a:t>Na wniosek przysposobionego</a:t>
            </a:r>
          </a:p>
          <a:p>
            <a:r>
              <a:rPr lang="pl-PL" dirty="0"/>
              <a:t>W drodze orzeczenia sądu opiekuńczego</a:t>
            </a:r>
          </a:p>
          <a:p>
            <a:r>
              <a:rPr lang="pl-PL" dirty="0"/>
              <a:t>Zmiana polega na powrocie do imienia lub imion noszonych przed powstaniem stosunku przysposobienia </a:t>
            </a:r>
          </a:p>
        </p:txBody>
      </p:sp>
    </p:spTree>
    <p:extLst>
      <p:ext uri="{BB962C8B-B14F-4D97-AF65-F5344CB8AC3E}">
        <p14:creationId xmlns:p14="http://schemas.microsoft.com/office/powerpoint/2010/main" val="257977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EB2BD-84C4-431D-BF09-9786EE692EE2}"/>
              </a:ext>
            </a:extLst>
          </p:cNvPr>
          <p:cNvSpPr>
            <a:spLocks noGrp="1"/>
          </p:cNvSpPr>
          <p:nvPr>
            <p:ph type="title"/>
          </p:nvPr>
        </p:nvSpPr>
        <p:spPr>
          <a:xfrm>
            <a:off x="1371600" y="481263"/>
            <a:ext cx="9601200" cy="1000760"/>
          </a:xfrm>
        </p:spPr>
        <p:txBody>
          <a:bodyPr/>
          <a:lstStyle/>
          <a:p>
            <a:r>
              <a:rPr lang="pl-PL" dirty="0"/>
              <a:t>Zmiana imienia</a:t>
            </a:r>
          </a:p>
        </p:txBody>
      </p:sp>
      <p:sp>
        <p:nvSpPr>
          <p:cNvPr id="3" name="Symbol zastępczy zawartości 2">
            <a:extLst>
              <a:ext uri="{FF2B5EF4-FFF2-40B4-BE49-F238E27FC236}">
                <a16:creationId xmlns:a16="http://schemas.microsoft.com/office/drawing/2014/main" id="{4EBEEE62-577C-4B46-9612-4A3B05FCAD3F}"/>
              </a:ext>
            </a:extLst>
          </p:cNvPr>
          <p:cNvSpPr>
            <a:spLocks noGrp="1"/>
          </p:cNvSpPr>
          <p:nvPr>
            <p:ph idx="1"/>
          </p:nvPr>
        </p:nvSpPr>
        <p:spPr>
          <a:xfrm>
            <a:off x="1371600" y="1816769"/>
            <a:ext cx="9601200" cy="4559968"/>
          </a:xfrm>
        </p:spPr>
        <p:txBody>
          <a:bodyPr>
            <a:normAutofit fontScale="92500" lnSpcReduction="20000"/>
          </a:bodyPr>
          <a:lstStyle/>
          <a:p>
            <a:r>
              <a:rPr lang="pl-PL" dirty="0"/>
              <a:t>Zmiana imienia może zostać dokonana na podstawie przepisów:</a:t>
            </a:r>
            <a:br>
              <a:rPr lang="pl-PL" dirty="0"/>
            </a:br>
            <a:endParaRPr lang="pl-PL" dirty="0"/>
          </a:p>
          <a:p>
            <a:pPr lvl="1"/>
            <a:r>
              <a:rPr lang="pl-PL" dirty="0"/>
              <a:t>Ustawy z dnia 17 października 2008 r. o zmianie imienia i nazwiska</a:t>
            </a:r>
          </a:p>
          <a:p>
            <a:pPr lvl="1"/>
            <a:r>
              <a:rPr lang="pl-PL" dirty="0"/>
              <a:t>Ustawy z dnia 28 listopada 2014 r. – Prawo o aktach stanu cywilnego</a:t>
            </a:r>
          </a:p>
          <a:p>
            <a:pPr marL="530352" lvl="1" indent="0">
              <a:buNone/>
            </a:pPr>
            <a:r>
              <a:rPr lang="pl-PL" dirty="0"/>
              <a:t>     </a:t>
            </a:r>
            <a:r>
              <a:rPr lang="pl-PL" sz="1600" dirty="0"/>
              <a:t>(możliwość zmiany imienia na podstawie powyższej ustawy została omówiona wcześniej)</a:t>
            </a:r>
          </a:p>
          <a:p>
            <a:pPr lvl="1"/>
            <a:r>
              <a:rPr lang="pl-PL" dirty="0"/>
              <a:t>Ustawy z dnia 25 lutego 1964 r. – Kodeks rodzinny i opiekuńczy </a:t>
            </a:r>
          </a:p>
          <a:p>
            <a:pPr lvl="1"/>
            <a:r>
              <a:rPr lang="pl-PL" dirty="0"/>
              <a:t>Ustawy z dnia 6 stycznia 2005 r. o mniejszościach narodowych i etnicznych oraz języku regionalnym </a:t>
            </a:r>
          </a:p>
          <a:p>
            <a:pPr lvl="1"/>
            <a:endParaRPr lang="pl-PL" dirty="0"/>
          </a:p>
          <a:p>
            <a:pPr marL="530352" lvl="1" indent="0">
              <a:buNone/>
            </a:pPr>
            <a:r>
              <a:rPr lang="pl-PL" dirty="0"/>
              <a:t>Prawo o aktach stanu cywilnego oraz Kodeks rodzinny i opiekuńczy regulują szczególne sytuacje, w których możliwa jest zmiana imienia i nazwiska</a:t>
            </a:r>
          </a:p>
          <a:p>
            <a:pPr marL="530352" lvl="1" indent="0">
              <a:buNone/>
            </a:pPr>
            <a:r>
              <a:rPr lang="pl-PL" dirty="0"/>
              <a:t>Ustawa o mniejszościach narodowych i etnicznych oraz języku regionalnym zawiera pewne gwarancje zmiany imienia i nazwiska</a:t>
            </a:r>
          </a:p>
          <a:p>
            <a:pPr marL="530352" lvl="1" indent="0">
              <a:buNone/>
            </a:pPr>
            <a:r>
              <a:rPr lang="pl-PL" dirty="0"/>
              <a:t>Ustawa o zmianie imienia i nazwiska jest podstawowym aktem regulującym prawo do zmiany imienia i nazwiska</a:t>
            </a:r>
          </a:p>
          <a:p>
            <a:pPr lvl="1"/>
            <a:endParaRPr lang="pl-PL" dirty="0"/>
          </a:p>
        </p:txBody>
      </p:sp>
    </p:spTree>
    <p:extLst>
      <p:ext uri="{BB962C8B-B14F-4D97-AF65-F5344CB8AC3E}">
        <p14:creationId xmlns:p14="http://schemas.microsoft.com/office/powerpoint/2010/main" val="1396342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F1F98F-89F3-4A19-B073-D18D5F104145}"/>
              </a:ext>
            </a:extLst>
          </p:cNvPr>
          <p:cNvSpPr>
            <a:spLocks noGrp="1"/>
          </p:cNvSpPr>
          <p:nvPr>
            <p:ph type="title"/>
          </p:nvPr>
        </p:nvSpPr>
        <p:spPr/>
        <p:txBody>
          <a:bodyPr/>
          <a:lstStyle/>
          <a:p>
            <a:r>
              <a:rPr lang="pl-PL" dirty="0"/>
              <a:t>Zmiana nazwiska w związku z przysposobieniem </a:t>
            </a:r>
          </a:p>
        </p:txBody>
      </p:sp>
      <p:sp>
        <p:nvSpPr>
          <p:cNvPr id="3" name="Symbol zastępczy zawartości 2">
            <a:extLst>
              <a:ext uri="{FF2B5EF4-FFF2-40B4-BE49-F238E27FC236}">
                <a16:creationId xmlns:a16="http://schemas.microsoft.com/office/drawing/2014/main" id="{A981DFE6-679E-45EA-9420-7C0A9797420B}"/>
              </a:ext>
            </a:extLst>
          </p:cNvPr>
          <p:cNvSpPr>
            <a:spLocks noGrp="1"/>
          </p:cNvSpPr>
          <p:nvPr>
            <p:ph idx="1"/>
          </p:nvPr>
        </p:nvSpPr>
        <p:spPr>
          <a:xfrm>
            <a:off x="1371600" y="2285999"/>
            <a:ext cx="9601200" cy="3982453"/>
          </a:xfrm>
        </p:spPr>
        <p:txBody>
          <a:bodyPr/>
          <a:lstStyle/>
          <a:p>
            <a:r>
              <a:rPr lang="pl-PL" dirty="0"/>
              <a:t>przysposobiony otrzymuje nazwisko przysposabiającego</a:t>
            </a:r>
          </a:p>
          <a:p>
            <a:r>
              <a:rPr lang="pl-PL" dirty="0"/>
              <a:t>W razie przysposobienia przez małżonków wspólnie lub w razie gdy jeden z małżonków przysposobił dziecko drugiego małżonka, przysposobiony będzie nosił nazwisko, które noszą albo nosiłyby dzieci zrodzone z tego małżeństwa</a:t>
            </a:r>
          </a:p>
          <a:p>
            <a:r>
              <a:rPr lang="pl-PL" dirty="0"/>
              <a:t>Na żądanie osoby, która ma być przysposobiona, i za zgodą przysposabiającego sąd opiekuńczy w orzeczeniu o przysposobieniu postanawia, że przysposobiony nosić będzie nazwisko złożone z jego dotychczasowego nazwiska i nazwiska przysposabiającego. </a:t>
            </a:r>
            <a:br>
              <a:rPr lang="pl-PL" dirty="0"/>
            </a:br>
            <a:r>
              <a:rPr lang="pl-PL" dirty="0"/>
              <a:t>Jeżeli przysposabiający albo przysposobiony nosi złożone nazwisko, sąd opiekuńczy rozstrzyga, który człon tego nazwiska wejdzie w skład nazwiska przysposobionego.</a:t>
            </a:r>
          </a:p>
        </p:txBody>
      </p:sp>
    </p:spTree>
    <p:extLst>
      <p:ext uri="{BB962C8B-B14F-4D97-AF65-F5344CB8AC3E}">
        <p14:creationId xmlns:p14="http://schemas.microsoft.com/office/powerpoint/2010/main" val="931781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4B737B-2347-4B8B-B07F-4A179C061218}"/>
              </a:ext>
            </a:extLst>
          </p:cNvPr>
          <p:cNvSpPr>
            <a:spLocks noGrp="1"/>
          </p:cNvSpPr>
          <p:nvPr>
            <p:ph type="title"/>
          </p:nvPr>
        </p:nvSpPr>
        <p:spPr/>
        <p:txBody>
          <a:bodyPr/>
          <a:lstStyle/>
          <a:p>
            <a:r>
              <a:rPr lang="pl-PL" dirty="0"/>
              <a:t>Zmiana nazwiska w związku z ustaniem stosunku przysposobienia </a:t>
            </a:r>
          </a:p>
        </p:txBody>
      </p:sp>
      <p:sp>
        <p:nvSpPr>
          <p:cNvPr id="3" name="Symbol zastępczy zawartości 2">
            <a:extLst>
              <a:ext uri="{FF2B5EF4-FFF2-40B4-BE49-F238E27FC236}">
                <a16:creationId xmlns:a16="http://schemas.microsoft.com/office/drawing/2014/main" id="{2D687084-3662-4CF8-AFB5-DBF5CC09526B}"/>
              </a:ext>
            </a:extLst>
          </p:cNvPr>
          <p:cNvSpPr>
            <a:spLocks noGrp="1"/>
          </p:cNvSpPr>
          <p:nvPr>
            <p:ph idx="1"/>
          </p:nvPr>
        </p:nvSpPr>
        <p:spPr>
          <a:xfrm>
            <a:off x="1371600" y="2560721"/>
            <a:ext cx="9601200" cy="3581400"/>
          </a:xfrm>
        </p:spPr>
        <p:txBody>
          <a:bodyPr/>
          <a:lstStyle/>
          <a:p>
            <a:r>
              <a:rPr lang="pl-PL" dirty="0"/>
              <a:t>Na wniosek przysposobionego lub przysposabiającego</a:t>
            </a:r>
          </a:p>
          <a:p>
            <a:r>
              <a:rPr lang="pl-PL" dirty="0"/>
              <a:t>Jedynie z ważnych powodów</a:t>
            </a:r>
          </a:p>
          <a:p>
            <a:r>
              <a:rPr lang="pl-PL" dirty="0"/>
              <a:t>Zmiana następuje w drodze orzeczenia o rozwiązaniu stosunku przysposobienia </a:t>
            </a:r>
          </a:p>
          <a:p>
            <a:r>
              <a:rPr lang="pl-PL" dirty="0"/>
              <a:t>Zmiana następuje poprzez powrót do nazwiska noszonego przed powstaniem stosunku przysposobienia </a:t>
            </a:r>
          </a:p>
        </p:txBody>
      </p:sp>
    </p:spTree>
    <p:extLst>
      <p:ext uri="{BB962C8B-B14F-4D97-AF65-F5344CB8AC3E}">
        <p14:creationId xmlns:p14="http://schemas.microsoft.com/office/powerpoint/2010/main" val="59079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4ACDD2-4CD4-4648-ABA1-38E61CC5FE40}"/>
              </a:ext>
            </a:extLst>
          </p:cNvPr>
          <p:cNvSpPr>
            <a:spLocks noGrp="1"/>
          </p:cNvSpPr>
          <p:nvPr>
            <p:ph type="title"/>
          </p:nvPr>
        </p:nvSpPr>
        <p:spPr/>
        <p:txBody>
          <a:bodyPr/>
          <a:lstStyle/>
          <a:p>
            <a:r>
              <a:rPr lang="pl-PL" dirty="0"/>
              <a:t>Zmiana nazwiska</a:t>
            </a:r>
          </a:p>
        </p:txBody>
      </p:sp>
      <p:sp>
        <p:nvSpPr>
          <p:cNvPr id="3" name="Symbol zastępczy zawartości 2">
            <a:extLst>
              <a:ext uri="{FF2B5EF4-FFF2-40B4-BE49-F238E27FC236}">
                <a16:creationId xmlns:a16="http://schemas.microsoft.com/office/drawing/2014/main" id="{505AB752-7A2D-4D82-8C7B-751237F3F9B9}"/>
              </a:ext>
            </a:extLst>
          </p:cNvPr>
          <p:cNvSpPr>
            <a:spLocks noGrp="1"/>
          </p:cNvSpPr>
          <p:nvPr>
            <p:ph idx="1"/>
          </p:nvPr>
        </p:nvSpPr>
        <p:spPr/>
        <p:txBody>
          <a:bodyPr/>
          <a:lstStyle/>
          <a:p>
            <a:r>
              <a:rPr lang="pl-PL" dirty="0"/>
              <a:t>Zmiana nazwiska może zostać dokonana na podstawie przepisów:</a:t>
            </a:r>
            <a:br>
              <a:rPr lang="pl-PL" dirty="0"/>
            </a:br>
            <a:endParaRPr lang="pl-PL" dirty="0"/>
          </a:p>
          <a:p>
            <a:pPr lvl="1"/>
            <a:r>
              <a:rPr lang="pl-PL" dirty="0"/>
              <a:t>Ustawy z dnia 17 października 2008 r. o zmianie imienia i nazwiska</a:t>
            </a:r>
          </a:p>
          <a:p>
            <a:pPr lvl="1"/>
            <a:r>
              <a:rPr lang="pl-PL" dirty="0"/>
              <a:t>Ustawy z dnia 25 lutego 1964 r. – Kodeks rodzinny i opiekuńczy </a:t>
            </a:r>
          </a:p>
          <a:p>
            <a:pPr lvl="1"/>
            <a:r>
              <a:rPr lang="pl-PL" dirty="0"/>
              <a:t>Ustawy z dnia 6 stycznia 2005 r. o mniejszościach narodowych i etnicznych oraz języku regionalnym </a:t>
            </a:r>
          </a:p>
          <a:p>
            <a:pPr marL="530352" lvl="1" indent="0">
              <a:buNone/>
            </a:pPr>
            <a:endParaRPr lang="pl-PL" dirty="0"/>
          </a:p>
          <a:p>
            <a:pPr marL="530352" lvl="1" indent="0">
              <a:buNone/>
            </a:pPr>
            <a:endParaRPr lang="pl-PL" dirty="0"/>
          </a:p>
        </p:txBody>
      </p:sp>
    </p:spTree>
    <p:extLst>
      <p:ext uri="{BB962C8B-B14F-4D97-AF65-F5344CB8AC3E}">
        <p14:creationId xmlns:p14="http://schemas.microsoft.com/office/powerpoint/2010/main" val="4263474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B9F704-DFCB-43E2-A387-CCA4B41CBBEA}"/>
              </a:ext>
            </a:extLst>
          </p:cNvPr>
          <p:cNvSpPr>
            <a:spLocks noGrp="1"/>
          </p:cNvSpPr>
          <p:nvPr>
            <p:ph type="title"/>
          </p:nvPr>
        </p:nvSpPr>
        <p:spPr>
          <a:xfrm>
            <a:off x="1479883" y="1335504"/>
            <a:ext cx="9601200" cy="3814011"/>
          </a:xfrm>
        </p:spPr>
        <p:txBody>
          <a:bodyPr>
            <a:normAutofit/>
          </a:bodyPr>
          <a:lstStyle/>
          <a:p>
            <a:pPr algn="just"/>
            <a:br>
              <a:rPr lang="pl-PL" dirty="0"/>
            </a:br>
            <a:br>
              <a:rPr lang="pl-PL" dirty="0"/>
            </a:br>
            <a:r>
              <a:rPr lang="pl-PL" dirty="0"/>
              <a:t>Zmiana imienia i nazwiska w trybie przepisów ustawy o zmianie imienia i nazwiska</a:t>
            </a:r>
          </a:p>
        </p:txBody>
      </p:sp>
    </p:spTree>
    <p:extLst>
      <p:ext uri="{BB962C8B-B14F-4D97-AF65-F5344CB8AC3E}">
        <p14:creationId xmlns:p14="http://schemas.microsoft.com/office/powerpoint/2010/main" val="1417965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DF44F1-085C-413C-BD69-ED019E606CC3}"/>
              </a:ext>
            </a:extLst>
          </p:cNvPr>
          <p:cNvSpPr>
            <a:spLocks noGrp="1"/>
          </p:cNvSpPr>
          <p:nvPr>
            <p:ph type="title"/>
          </p:nvPr>
        </p:nvSpPr>
        <p:spPr/>
        <p:txBody>
          <a:bodyPr/>
          <a:lstStyle/>
          <a:p>
            <a:r>
              <a:rPr lang="pl-PL" dirty="0"/>
              <a:t>Zmiana imienia</a:t>
            </a:r>
          </a:p>
        </p:txBody>
      </p:sp>
      <p:sp>
        <p:nvSpPr>
          <p:cNvPr id="3" name="Symbol zastępczy zawartości 2">
            <a:extLst>
              <a:ext uri="{FF2B5EF4-FFF2-40B4-BE49-F238E27FC236}">
                <a16:creationId xmlns:a16="http://schemas.microsoft.com/office/drawing/2014/main" id="{1E8D9C90-0C15-468F-83A6-0B03D708D936}"/>
              </a:ext>
            </a:extLst>
          </p:cNvPr>
          <p:cNvSpPr>
            <a:spLocks noGrp="1"/>
          </p:cNvSpPr>
          <p:nvPr>
            <p:ph idx="1"/>
          </p:nvPr>
        </p:nvSpPr>
        <p:spPr/>
        <p:txBody>
          <a:bodyPr/>
          <a:lstStyle/>
          <a:p>
            <a:r>
              <a:rPr lang="pl-PL" dirty="0"/>
              <a:t>Zmiana imienia może polegać na:</a:t>
            </a:r>
          </a:p>
          <a:p>
            <a:pPr lvl="1"/>
            <a:r>
              <a:rPr lang="pl-PL" dirty="0"/>
              <a:t>Zastąpieniu wybranego imienia innym imieniem</a:t>
            </a:r>
          </a:p>
          <a:p>
            <a:pPr lvl="1"/>
            <a:r>
              <a:rPr lang="pl-PL" dirty="0"/>
              <a:t>Zastąpienie dwóch imion jednym imieniem</a:t>
            </a:r>
          </a:p>
          <a:p>
            <a:pPr lvl="1"/>
            <a:r>
              <a:rPr lang="pl-PL" dirty="0"/>
              <a:t>Zastąpieniu jednego imienia dwoma imionami</a:t>
            </a:r>
          </a:p>
          <a:p>
            <a:pPr lvl="1"/>
            <a:r>
              <a:rPr lang="pl-PL" dirty="0"/>
              <a:t>Dodaniu drugiego imienia</a:t>
            </a:r>
          </a:p>
          <a:p>
            <a:pPr lvl="1"/>
            <a:r>
              <a:rPr lang="pl-PL" dirty="0"/>
              <a:t>Zmiany pisowni imienia/imion</a:t>
            </a:r>
          </a:p>
          <a:p>
            <a:pPr lvl="1"/>
            <a:r>
              <a:rPr lang="pl-PL" dirty="0"/>
              <a:t>Zmiany kolejności imion </a:t>
            </a:r>
          </a:p>
        </p:txBody>
      </p:sp>
    </p:spTree>
    <p:extLst>
      <p:ext uri="{BB962C8B-B14F-4D97-AF65-F5344CB8AC3E}">
        <p14:creationId xmlns:p14="http://schemas.microsoft.com/office/powerpoint/2010/main" val="35302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707A5B-2089-4D3F-8CA3-2878D3AFCE5A}"/>
              </a:ext>
            </a:extLst>
          </p:cNvPr>
          <p:cNvSpPr>
            <a:spLocks noGrp="1"/>
          </p:cNvSpPr>
          <p:nvPr>
            <p:ph type="title"/>
          </p:nvPr>
        </p:nvSpPr>
        <p:spPr/>
        <p:txBody>
          <a:bodyPr/>
          <a:lstStyle/>
          <a:p>
            <a:r>
              <a:rPr lang="pl-PL" dirty="0"/>
              <a:t>Zmiana nazwiska</a:t>
            </a:r>
          </a:p>
        </p:txBody>
      </p:sp>
      <p:sp>
        <p:nvSpPr>
          <p:cNvPr id="3" name="Symbol zastępczy zawartości 2">
            <a:extLst>
              <a:ext uri="{FF2B5EF4-FFF2-40B4-BE49-F238E27FC236}">
                <a16:creationId xmlns:a16="http://schemas.microsoft.com/office/drawing/2014/main" id="{ACAB65C4-166E-4B41-9FC6-2B87ED07469E}"/>
              </a:ext>
            </a:extLst>
          </p:cNvPr>
          <p:cNvSpPr>
            <a:spLocks noGrp="1"/>
          </p:cNvSpPr>
          <p:nvPr>
            <p:ph idx="1"/>
          </p:nvPr>
        </p:nvSpPr>
        <p:spPr/>
        <p:txBody>
          <a:bodyPr/>
          <a:lstStyle/>
          <a:p>
            <a:r>
              <a:rPr lang="pl-PL" dirty="0"/>
              <a:t>Zmiana nazwiska może polegać na:</a:t>
            </a:r>
          </a:p>
          <a:p>
            <a:pPr lvl="1"/>
            <a:r>
              <a:rPr lang="pl-PL" dirty="0"/>
              <a:t>Zmianie nazwiska na inne nazwisko</a:t>
            </a:r>
          </a:p>
          <a:p>
            <a:pPr lvl="1"/>
            <a:r>
              <a:rPr lang="pl-PL" dirty="0"/>
              <a:t>Zmianie pisowni nazwiska</a:t>
            </a:r>
          </a:p>
          <a:p>
            <a:pPr lvl="1"/>
            <a:r>
              <a:rPr lang="pl-PL" dirty="0"/>
              <a:t>Zmianie nazwiska ze względu na formę właściwą dla rodzaju żeńskiego lub męskiego</a:t>
            </a:r>
          </a:p>
          <a:p>
            <a:r>
              <a:rPr lang="pl-PL" dirty="0"/>
              <a:t>Zmiana nazwiska może dotyczyć zmiany nazwiska aktualnie noszonego lub nazwiska rodowego </a:t>
            </a:r>
          </a:p>
        </p:txBody>
      </p:sp>
    </p:spTree>
    <p:extLst>
      <p:ext uri="{BB962C8B-B14F-4D97-AF65-F5344CB8AC3E}">
        <p14:creationId xmlns:p14="http://schemas.microsoft.com/office/powerpoint/2010/main" val="417522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86A97A-FE86-481F-B925-931EC3411872}"/>
              </a:ext>
            </a:extLst>
          </p:cNvPr>
          <p:cNvSpPr>
            <a:spLocks noGrp="1"/>
          </p:cNvSpPr>
          <p:nvPr>
            <p:ph type="title"/>
          </p:nvPr>
        </p:nvSpPr>
        <p:spPr/>
        <p:txBody>
          <a:bodyPr/>
          <a:lstStyle/>
          <a:p>
            <a:r>
              <a:rPr lang="pl-PL" dirty="0"/>
              <a:t>Wniosek o zmianę imienia lub nazwiska</a:t>
            </a:r>
          </a:p>
        </p:txBody>
      </p:sp>
      <p:sp>
        <p:nvSpPr>
          <p:cNvPr id="3" name="Symbol zastępczy zawartości 2">
            <a:extLst>
              <a:ext uri="{FF2B5EF4-FFF2-40B4-BE49-F238E27FC236}">
                <a16:creationId xmlns:a16="http://schemas.microsoft.com/office/drawing/2014/main" id="{4FA6BBDA-69E6-4EB1-9900-280955FD0D98}"/>
              </a:ext>
            </a:extLst>
          </p:cNvPr>
          <p:cNvSpPr>
            <a:spLocks noGrp="1"/>
          </p:cNvSpPr>
          <p:nvPr>
            <p:ph idx="1"/>
          </p:nvPr>
        </p:nvSpPr>
        <p:spPr/>
        <p:txBody>
          <a:bodyPr/>
          <a:lstStyle/>
          <a:p>
            <a:r>
              <a:rPr lang="pl-PL" dirty="0"/>
              <a:t>Zmiana imienia lub nazwiska następuje na wniosek osoby ubiegającej się o zmianę</a:t>
            </a:r>
          </a:p>
          <a:p>
            <a:r>
              <a:rPr lang="pl-PL" dirty="0"/>
              <a:t>Zmiana imienia lub nazwiska małoletniego dziecka następuje na wniosek przedstawiciela ustawowego dziecka</a:t>
            </a:r>
          </a:p>
          <a:p>
            <a:r>
              <a:rPr lang="pl-PL" dirty="0"/>
              <a:t>Wniosek o zmianę imienia lub nazwiska składa się do wybranego kierownika urzędu stanu cywilnego (wniosek taki może zostać złożony za pośrednictwem konsula)</a:t>
            </a:r>
          </a:p>
          <a:p>
            <a:endParaRPr lang="pl-PL" dirty="0"/>
          </a:p>
        </p:txBody>
      </p:sp>
    </p:spTree>
    <p:extLst>
      <p:ext uri="{BB962C8B-B14F-4D97-AF65-F5344CB8AC3E}">
        <p14:creationId xmlns:p14="http://schemas.microsoft.com/office/powerpoint/2010/main" val="2799921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86A97A-FE86-481F-B925-931EC3411872}"/>
              </a:ext>
            </a:extLst>
          </p:cNvPr>
          <p:cNvSpPr>
            <a:spLocks noGrp="1"/>
          </p:cNvSpPr>
          <p:nvPr>
            <p:ph type="title"/>
          </p:nvPr>
        </p:nvSpPr>
        <p:spPr>
          <a:xfrm>
            <a:off x="1371600" y="431800"/>
            <a:ext cx="9601200" cy="1122680"/>
          </a:xfrm>
        </p:spPr>
        <p:txBody>
          <a:bodyPr/>
          <a:lstStyle/>
          <a:p>
            <a:r>
              <a:rPr lang="pl-PL" dirty="0"/>
              <a:t>Wniosek o zmianę imienia lub nazwiska</a:t>
            </a:r>
          </a:p>
        </p:txBody>
      </p:sp>
      <p:sp>
        <p:nvSpPr>
          <p:cNvPr id="3" name="Symbol zastępczy zawartości 2">
            <a:extLst>
              <a:ext uri="{FF2B5EF4-FFF2-40B4-BE49-F238E27FC236}">
                <a16:creationId xmlns:a16="http://schemas.microsoft.com/office/drawing/2014/main" id="{4FA6BBDA-69E6-4EB1-9900-280955FD0D98}"/>
              </a:ext>
            </a:extLst>
          </p:cNvPr>
          <p:cNvSpPr>
            <a:spLocks noGrp="1"/>
          </p:cNvSpPr>
          <p:nvPr>
            <p:ph idx="1"/>
          </p:nvPr>
        </p:nvSpPr>
        <p:spPr>
          <a:xfrm>
            <a:off x="1371600" y="1737360"/>
            <a:ext cx="9601200" cy="4846320"/>
          </a:xfrm>
        </p:spPr>
        <p:txBody>
          <a:bodyPr>
            <a:normAutofit lnSpcReduction="10000"/>
          </a:bodyPr>
          <a:lstStyle/>
          <a:p>
            <a:r>
              <a:rPr lang="pl-PL" dirty="0"/>
              <a:t>Wniosek o zmianę imienia lub nazwiska zawiera:</a:t>
            </a:r>
          </a:p>
          <a:p>
            <a:pPr lvl="1"/>
            <a:r>
              <a:rPr lang="pl-PL" dirty="0"/>
              <a:t>dane osoby, której zmiana dotyczy: </a:t>
            </a:r>
          </a:p>
          <a:p>
            <a:pPr lvl="2"/>
            <a:r>
              <a:rPr lang="pl-PL" dirty="0"/>
              <a:t>a) imię (imiona) i nazwisko oraz nazwisko rodowe,</a:t>
            </a:r>
          </a:p>
          <a:p>
            <a:pPr lvl="2"/>
            <a:r>
              <a:rPr lang="pl-PL" dirty="0"/>
              <a:t> b) wskazanie kierownika urzędu stanu cywilnego, który sporządził akt urodzenia oraz akt małżeństwa, jeżeli zmiana imienia lub nazwiska będzie dotyczyła tego aktu,</a:t>
            </a:r>
          </a:p>
          <a:p>
            <a:pPr lvl="2"/>
            <a:r>
              <a:rPr lang="pl-PL" dirty="0"/>
              <a:t>c) numer Powszechnego Elektronicznego Systemu Ewidencji Ludności, zwany dalej „numerem PESEL”, jeżeli został nadany; </a:t>
            </a:r>
          </a:p>
          <a:p>
            <a:pPr lvl="1"/>
            <a:r>
              <a:rPr lang="pl-PL" dirty="0"/>
              <a:t>imię lub nazwisko, na jakie ma nastąpić zmiana; </a:t>
            </a:r>
          </a:p>
          <a:p>
            <a:pPr lvl="1"/>
            <a:r>
              <a:rPr lang="pl-PL" dirty="0"/>
              <a:t>wskazanie miejsca sporządzenia aktu urodzenia małoletnich dzieci, jeżeli zmiana imienia lub nazwiska będzie dotyczyła tych aktów;</a:t>
            </a:r>
          </a:p>
          <a:p>
            <a:pPr lvl="1"/>
            <a:r>
              <a:rPr lang="pl-PL" dirty="0"/>
              <a:t>adres do korespondencji wnioskodawcy; </a:t>
            </a:r>
          </a:p>
          <a:p>
            <a:pPr lvl="1"/>
            <a:r>
              <a:rPr lang="pl-PL" dirty="0"/>
              <a:t>uzasadnienie;</a:t>
            </a:r>
          </a:p>
          <a:p>
            <a:pPr lvl="1"/>
            <a:r>
              <a:rPr lang="pl-PL" dirty="0"/>
              <a:t>oświadczenie wnioskodawcy, że w tej samej sprawie nie złożył wcześniej wniosku do innego kierownika urzędu stanu cywilnego lub nie została wydana już decyzja odmowna</a:t>
            </a:r>
          </a:p>
        </p:txBody>
      </p:sp>
    </p:spTree>
    <p:extLst>
      <p:ext uri="{BB962C8B-B14F-4D97-AF65-F5344CB8AC3E}">
        <p14:creationId xmlns:p14="http://schemas.microsoft.com/office/powerpoint/2010/main" val="241564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CE26EE-5407-4E3A-8278-EB6F482C9759}"/>
              </a:ext>
            </a:extLst>
          </p:cNvPr>
          <p:cNvSpPr>
            <a:spLocks noGrp="1"/>
          </p:cNvSpPr>
          <p:nvPr>
            <p:ph type="title"/>
          </p:nvPr>
        </p:nvSpPr>
        <p:spPr/>
        <p:txBody>
          <a:bodyPr/>
          <a:lstStyle/>
          <a:p>
            <a:r>
              <a:rPr lang="pl-PL" dirty="0"/>
              <a:t>Wniosek o zmianę imienia lub nazwiska - uzasadnienie</a:t>
            </a:r>
          </a:p>
        </p:txBody>
      </p:sp>
      <p:sp>
        <p:nvSpPr>
          <p:cNvPr id="3" name="Symbol zastępczy zawartości 2">
            <a:extLst>
              <a:ext uri="{FF2B5EF4-FFF2-40B4-BE49-F238E27FC236}">
                <a16:creationId xmlns:a16="http://schemas.microsoft.com/office/drawing/2014/main" id="{C06BEFED-FB1D-443E-8BE3-4FD2D3A94265}"/>
              </a:ext>
            </a:extLst>
          </p:cNvPr>
          <p:cNvSpPr>
            <a:spLocks noGrp="1"/>
          </p:cNvSpPr>
          <p:nvPr>
            <p:ph idx="1"/>
          </p:nvPr>
        </p:nvSpPr>
        <p:spPr>
          <a:xfrm>
            <a:off x="1371600" y="2286000"/>
            <a:ext cx="9601200" cy="3972560"/>
          </a:xfrm>
        </p:spPr>
        <p:txBody>
          <a:bodyPr>
            <a:normAutofit fontScale="92500" lnSpcReduction="10000"/>
          </a:bodyPr>
          <a:lstStyle/>
          <a:p>
            <a:r>
              <a:rPr lang="pl-PL" dirty="0"/>
              <a:t>Ustawowe ograniczenie możliwości zmiany imienia lub nazwiska wyłącznie do </a:t>
            </a:r>
            <a:r>
              <a:rPr lang="pl-PL" b="1" dirty="0"/>
              <a:t>ważnych powodów </a:t>
            </a:r>
            <a:r>
              <a:rPr lang="pl-PL" dirty="0"/>
              <a:t>(określenie nieostre)</a:t>
            </a:r>
          </a:p>
          <a:p>
            <a:r>
              <a:rPr lang="pl-PL" dirty="0"/>
              <a:t>Ustawa zawiera przykładowy katalog, w którym wskazano, że zmiana może zostać dokonana szczególnie, gdy dotyczy zmiany:</a:t>
            </a:r>
          </a:p>
          <a:p>
            <a:pPr lvl="1"/>
            <a:r>
              <a:rPr lang="pl-PL" dirty="0"/>
              <a:t>imienia lub nazwiska ośmieszającego albo nielicującego z godnością człowieka; </a:t>
            </a:r>
          </a:p>
          <a:p>
            <a:pPr lvl="1"/>
            <a:r>
              <a:rPr lang="pl-PL" dirty="0"/>
              <a:t>na imię lub nazwisko używane; </a:t>
            </a:r>
          </a:p>
          <a:p>
            <a:pPr lvl="1"/>
            <a:r>
              <a:rPr lang="pl-PL" dirty="0"/>
              <a:t>na imię lub nazwisko, które zostało bezprawnie zmienione;</a:t>
            </a:r>
          </a:p>
          <a:p>
            <a:pPr lvl="1"/>
            <a:r>
              <a:rPr lang="pl-PL" dirty="0"/>
              <a:t>na imię lub nazwisko noszone zgodnie z przepisami prawa państwa, którego obywatelstwo również się posiada </a:t>
            </a:r>
          </a:p>
          <a:p>
            <a:r>
              <a:rPr lang="pl-PL" dirty="0"/>
              <a:t>Za inne ważne powody można uznać wskazane w ustawie o mniejszościach narodowych i etnicznych oraz języku regionalnym gwarancje ochrony kultury i języka mniejszości narodowych i etnicznych - prawo do używania i pisowni swoich imion i nazwisk zgodnie z zasadami pisowni języka mniejszości</a:t>
            </a:r>
          </a:p>
        </p:txBody>
      </p:sp>
    </p:spTree>
    <p:extLst>
      <p:ext uri="{BB962C8B-B14F-4D97-AF65-F5344CB8AC3E}">
        <p14:creationId xmlns:p14="http://schemas.microsoft.com/office/powerpoint/2010/main" val="4281478089"/>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108</TotalTime>
  <Words>1191</Words>
  <Application>Microsoft Office PowerPoint</Application>
  <PresentationFormat>Panoramiczny</PresentationFormat>
  <Paragraphs>121</Paragraphs>
  <Slides>21</Slides>
  <Notes>8</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21</vt:i4>
      </vt:variant>
    </vt:vector>
  </HeadingPairs>
  <TitlesOfParts>
    <vt:vector size="24" baseType="lpstr">
      <vt:lpstr>Calibri</vt:lpstr>
      <vt:lpstr>Franklin Gothic Book</vt:lpstr>
      <vt:lpstr>Przycinanie</vt:lpstr>
      <vt:lpstr>Zmiana imienia i nazwiska</vt:lpstr>
      <vt:lpstr>Zmiana imienia</vt:lpstr>
      <vt:lpstr>Zmiana nazwiska</vt:lpstr>
      <vt:lpstr>  Zmiana imienia i nazwiska w trybie przepisów ustawy o zmianie imienia i nazwiska</vt:lpstr>
      <vt:lpstr>Zmiana imienia</vt:lpstr>
      <vt:lpstr>Zmiana nazwiska</vt:lpstr>
      <vt:lpstr>Wniosek o zmianę imienia lub nazwiska</vt:lpstr>
      <vt:lpstr>Wniosek o zmianę imienia lub nazwiska</vt:lpstr>
      <vt:lpstr>Wniosek o zmianę imienia lub nazwiska - uzasadnienie</vt:lpstr>
      <vt:lpstr>Wniosek o zmianę imienia lub nazwiska - uzasadnienie</vt:lpstr>
      <vt:lpstr>Wniosek o zmianę imienia lub nazwiska - uzasadnienie</vt:lpstr>
      <vt:lpstr>Zmiana imienia i nazwiska</vt:lpstr>
      <vt:lpstr>Zmiana nazwiska przez rodziców</vt:lpstr>
      <vt:lpstr>Forma działania administracji </vt:lpstr>
      <vt:lpstr>  Zmiana imienia i nazwiska w trybie Kodeksu rodzinnego i opiekuńczego</vt:lpstr>
      <vt:lpstr>Zmiana nazwiska na skutek zawarcia związku małżeńskiego</vt:lpstr>
      <vt:lpstr>Zmiana nazwiska na skutek orzeczenia rozwodu</vt:lpstr>
      <vt:lpstr>Zmiana imienia w związku z przysposobieniem</vt:lpstr>
      <vt:lpstr>Zmiana imienia w związku z ustaniem stosunku przysposobienia</vt:lpstr>
      <vt:lpstr>Zmiana nazwiska w związku z przysposobieniem </vt:lpstr>
      <vt:lpstr>Zmiana nazwiska w związku z ustaniem stosunku przysposobienia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Zmiana imienia i nazwiska</dc:title>
  <dc:creator>Patrycja Przybyła</dc:creator>
  <cp:lastModifiedBy>Patrycja Przybyła</cp:lastModifiedBy>
  <cp:revision>26</cp:revision>
  <dcterms:created xsi:type="dcterms:W3CDTF">2020-03-16T19:03:53Z</dcterms:created>
  <dcterms:modified xsi:type="dcterms:W3CDTF">2020-03-16T20:52:49Z</dcterms:modified>
</cp:coreProperties>
</file>