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3" r:id="rId27"/>
    <p:sldId id="284" r:id="rId28"/>
    <p:sldId id="285" r:id="rId29"/>
    <p:sldId id="286" r:id="rId30"/>
    <p:sldId id="287" r:id="rId31"/>
    <p:sldId id="288" r:id="rId32"/>
    <p:sldId id="289" r:id="rId33"/>
    <p:sldId id="282" r:id="rId34"/>
    <p:sldId id="290" r:id="rId35"/>
    <p:sldId id="302" r:id="rId36"/>
    <p:sldId id="303" r:id="rId37"/>
    <p:sldId id="291" r:id="rId38"/>
    <p:sldId id="292" r:id="rId39"/>
    <p:sldId id="293" r:id="rId40"/>
    <p:sldId id="294" r:id="rId41"/>
    <p:sldId id="295" r:id="rId42"/>
    <p:sldId id="296" r:id="rId43"/>
    <p:sldId id="297" r:id="rId44"/>
    <p:sldId id="298" r:id="rId45"/>
    <p:sldId id="299" r:id="rId46"/>
    <p:sldId id="300" r:id="rId47"/>
    <p:sldId id="304" r:id="rId48"/>
    <p:sldId id="301"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pl-PL"/>
              <a:t>Kliknij, aby edytować styl</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a:off x="7983232" y="5037663"/>
            <a:ext cx="897467" cy="279400"/>
          </a:xfrm>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a:xfrm>
            <a:off x="2692397" y="5037663"/>
            <a:ext cx="5214635" cy="279400"/>
          </a:xfrm>
        </p:spPr>
        <p:txBody>
          <a:bodyPr/>
          <a:lstStyle/>
          <a:p>
            <a:endParaRPr lang="en-US" dirty="0"/>
          </a:p>
        </p:txBody>
      </p:sp>
      <p:sp>
        <p:nvSpPr>
          <p:cNvPr id="6" name="Slide Number Placeholder 5"/>
          <p:cNvSpPr>
            <a:spLocks noGrp="1"/>
          </p:cNvSpPr>
          <p:nvPr>
            <p:ph type="sldNum" sz="quarter" idx="12"/>
          </p:nvPr>
        </p:nvSpPr>
        <p:spPr>
          <a:xfrm>
            <a:off x="8956900" y="5037663"/>
            <a:ext cx="551167" cy="279400"/>
          </a:xfrm>
        </p:spPr>
        <p:txBody>
          <a:bodyPr/>
          <a:lstStyle/>
          <a:p>
            <a:fld id="{D57F1E4F-1CFF-5643-939E-217C01CDF565}" type="slidenum">
              <a:rPr lang="en-US" dirty="0"/>
              <a:pPr/>
              <a:t>‹#›</a:t>
            </a:fld>
            <a:endParaRPr lang="en-US" dirty="0"/>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pl-PL"/>
              <a:t>Kliknij, aby edytować styl</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pl-PL"/>
              <a:t>Kliknij, aby edytować styl</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pl-PL"/>
              <a:t>Kliknij, aby edytować styl</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5BFA754-D5C3-4E66-96A6-867B257F58DC}" type="datetimeFigureOut">
              <a:rPr lang="en-US" dirty="0"/>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84065D-F351-4B03-BD91-D8A6B8D4B362}"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pl-PL"/>
              <a:t>Kliknij, aby edytować styl</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dirty="0"/>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pl-PL"/>
              <a:t>Kliknij, aby edytować styl</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pl-PL"/>
              <a:t>Kliknij, aby edytować styl</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11/25/2019</a:t>
            </a:fld>
            <a:endParaRPr lang="en-US" dirty="0"/>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8" r:id="rId2"/>
    <p:sldLayoutId id="2147483651" r:id="rId3"/>
    <p:sldLayoutId id="2147483669"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AD966A-CDDB-498A-9E8F-239A5FE2C872}"/>
              </a:ext>
            </a:extLst>
          </p:cNvPr>
          <p:cNvSpPr>
            <a:spLocks noGrp="1"/>
          </p:cNvSpPr>
          <p:nvPr>
            <p:ph type="ctrTitle"/>
          </p:nvPr>
        </p:nvSpPr>
        <p:spPr/>
        <p:txBody>
          <a:bodyPr/>
          <a:lstStyle/>
          <a:p>
            <a:r>
              <a:rPr lang="pl-PL" dirty="0"/>
              <a:t>Zmiana treści stosunku pracy</a:t>
            </a:r>
          </a:p>
        </p:txBody>
      </p:sp>
      <p:sp>
        <p:nvSpPr>
          <p:cNvPr id="3" name="Podtytuł 2">
            <a:extLst>
              <a:ext uri="{FF2B5EF4-FFF2-40B4-BE49-F238E27FC236}">
                <a16:creationId xmlns:a16="http://schemas.microsoft.com/office/drawing/2014/main" id="{724D5C81-CB07-4A2F-89E0-DDCF51B45188}"/>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2807863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10486E-D4F7-41DC-BEE9-4C7A24D1CCBA}"/>
              </a:ext>
            </a:extLst>
          </p:cNvPr>
          <p:cNvSpPr>
            <a:spLocks noGrp="1"/>
          </p:cNvSpPr>
          <p:nvPr>
            <p:ph type="title"/>
          </p:nvPr>
        </p:nvSpPr>
        <p:spPr/>
        <p:txBody>
          <a:bodyPr/>
          <a:lstStyle/>
          <a:p>
            <a:r>
              <a:rPr lang="pl-PL" dirty="0">
                <a:solidFill>
                  <a:prstClr val="black">
                    <a:lumMod val="85000"/>
                    <a:lumOff val="15000"/>
                  </a:prstClr>
                </a:solidFill>
              </a:rPr>
              <a:t>Zmiana umownego stosunku pracy</a:t>
            </a:r>
            <a:endParaRPr lang="pl-PL" dirty="0"/>
          </a:p>
        </p:txBody>
      </p:sp>
      <p:sp>
        <p:nvSpPr>
          <p:cNvPr id="3" name="Symbol zastępczy zawartości 2">
            <a:extLst>
              <a:ext uri="{FF2B5EF4-FFF2-40B4-BE49-F238E27FC236}">
                <a16:creationId xmlns:a16="http://schemas.microsoft.com/office/drawing/2014/main" id="{675AD4F1-C7AD-4AC2-9771-D1BDA2E80D2B}"/>
              </a:ext>
            </a:extLst>
          </p:cNvPr>
          <p:cNvSpPr>
            <a:spLocks noGrp="1"/>
          </p:cNvSpPr>
          <p:nvPr>
            <p:ph idx="1"/>
          </p:nvPr>
        </p:nvSpPr>
        <p:spPr/>
        <p:txBody>
          <a:bodyPr>
            <a:normAutofit fontScale="92500"/>
          </a:bodyPr>
          <a:lstStyle/>
          <a:p>
            <a:pPr algn="just"/>
            <a:r>
              <a:rPr lang="pl-PL" dirty="0"/>
              <a:t>Gdy chodzi o zmianę jednoznacznie korzystną dla pracownika domniemywa się jego zgody.</a:t>
            </a:r>
          </a:p>
          <a:p>
            <a:pPr algn="just"/>
            <a:r>
              <a:rPr lang="pl-PL" dirty="0"/>
              <a:t>Do zmiany stosunku pracy może dojść przez porozumienie stron albo przez wypowiedzenie warunków pracy lub płacy, jeżeli pracownik nie odmówi przyjęcia nowych warunków.</a:t>
            </a:r>
          </a:p>
          <a:p>
            <a:pPr algn="just"/>
            <a:r>
              <a:rPr lang="pl-PL" dirty="0"/>
              <a:t>Jednostronnie, w trybie polecenia, pracodawca może, co do zasady zmienić tylko te warunki pracy, których ustalenie należy do sfery uprawnień kierowniczych podmiotu zatrudniającego – sfery ograniczonej do strony organizacyjnej procesu pracy.</a:t>
            </a:r>
          </a:p>
        </p:txBody>
      </p:sp>
    </p:spTree>
    <p:extLst>
      <p:ext uri="{BB962C8B-B14F-4D97-AF65-F5344CB8AC3E}">
        <p14:creationId xmlns:p14="http://schemas.microsoft.com/office/powerpoint/2010/main" val="1780707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81A1E2-CCA3-4FC8-A1A6-65B01619E91B}"/>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45130D22-2481-4353-BD33-08828FBB4F2C}"/>
              </a:ext>
            </a:extLst>
          </p:cNvPr>
          <p:cNvSpPr>
            <a:spLocks noGrp="1"/>
          </p:cNvSpPr>
          <p:nvPr>
            <p:ph idx="1"/>
          </p:nvPr>
        </p:nvSpPr>
        <p:spPr/>
        <p:txBody>
          <a:bodyPr/>
          <a:lstStyle/>
          <a:p>
            <a:pPr marL="0" indent="0" algn="just">
              <a:buNone/>
            </a:pPr>
            <a:r>
              <a:rPr lang="pl-PL" dirty="0"/>
              <a:t>Istotne są wszystkie składniki stosunku pracy, które mogą mieć wpływ na </a:t>
            </a:r>
            <a:r>
              <a:rPr lang="pl-PL" b="1" u="sng" dirty="0"/>
              <a:t>rozmiar i uciążliwość obowiązków pracownika </a:t>
            </a:r>
            <a:r>
              <a:rPr lang="pl-PL" dirty="0"/>
              <a:t>(rodzaj pracy, długość czasu pracy, pora świadczenia pracy, szkodliwy wpływ otoczenia na zdrowie, odpowiedzialność itp.) lub na </a:t>
            </a:r>
            <a:r>
              <a:rPr lang="pl-PL" b="1" u="sng" dirty="0"/>
              <a:t>zakres jego uprawnień </a:t>
            </a:r>
            <a:r>
              <a:rPr lang="pl-PL" dirty="0"/>
              <a:t>(wynagrodzenia, urlop, prawo do pomocy w zakwaterowaniu, korzystanie z  samochodu służbowego). </a:t>
            </a:r>
          </a:p>
          <a:p>
            <a:endParaRPr lang="pl-PL" dirty="0"/>
          </a:p>
        </p:txBody>
      </p:sp>
    </p:spTree>
    <p:extLst>
      <p:ext uri="{BB962C8B-B14F-4D97-AF65-F5344CB8AC3E}">
        <p14:creationId xmlns:p14="http://schemas.microsoft.com/office/powerpoint/2010/main" val="152526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FBF87A-FCCF-47B1-879E-5CE3CFFBCB16}"/>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706A2A7D-6204-4C90-A77B-683B4DB94B69}"/>
              </a:ext>
            </a:extLst>
          </p:cNvPr>
          <p:cNvSpPr>
            <a:spLocks noGrp="1"/>
          </p:cNvSpPr>
          <p:nvPr>
            <p:ph idx="1"/>
          </p:nvPr>
        </p:nvSpPr>
        <p:spPr/>
        <p:txBody>
          <a:bodyPr/>
          <a:lstStyle/>
          <a:p>
            <a:pPr algn="just"/>
            <a:r>
              <a:rPr lang="pl-PL" dirty="0"/>
              <a:t>Zmiana rodzaju pracy ma miejsce wtedy, gdy obowiązki na nowym stanowisku różnią się wyraźnie od wykonywanych poprzednio.</a:t>
            </a:r>
          </a:p>
          <a:p>
            <a:pPr algn="just"/>
            <a:r>
              <a:rPr lang="pl-PL" dirty="0"/>
              <a:t>Należy mieć na względzie treść obowiązków, kwalifikacje potrzebne do ich spełnienia, zakres odpowiedzialności, stopień szkodliwości pracy. </a:t>
            </a:r>
          </a:p>
        </p:txBody>
      </p:sp>
    </p:spTree>
    <p:extLst>
      <p:ext uri="{BB962C8B-B14F-4D97-AF65-F5344CB8AC3E}">
        <p14:creationId xmlns:p14="http://schemas.microsoft.com/office/powerpoint/2010/main" val="1766682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262CD3-65CE-4FBC-9DCF-E02F5EF08684}"/>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7D87CCA6-F1A4-4622-A7C4-8B937A58CFB5}"/>
              </a:ext>
            </a:extLst>
          </p:cNvPr>
          <p:cNvSpPr>
            <a:spLocks noGrp="1"/>
          </p:cNvSpPr>
          <p:nvPr>
            <p:ph idx="1"/>
          </p:nvPr>
        </p:nvSpPr>
        <p:spPr/>
        <p:txBody>
          <a:bodyPr/>
          <a:lstStyle/>
          <a:p>
            <a:pPr marL="0" indent="0" algn="just">
              <a:buNone/>
            </a:pPr>
            <a:r>
              <a:rPr lang="pl-PL" dirty="0"/>
              <a:t>Zgody pracownika wymaga:</a:t>
            </a:r>
          </a:p>
          <a:p>
            <a:pPr algn="just">
              <a:buFontTx/>
              <a:buChar char="-"/>
            </a:pPr>
            <a:r>
              <a:rPr lang="pl-PL" dirty="0"/>
              <a:t>każda zmiana miejsca pracy,</a:t>
            </a:r>
          </a:p>
          <a:p>
            <a:pPr algn="just">
              <a:buFontTx/>
              <a:buChar char="-"/>
            </a:pPr>
            <a:r>
              <a:rPr lang="pl-PL" dirty="0"/>
              <a:t>zmiana długości czasu pracy przez przedłużenie normy dobowej lub tygodniowej, a także skrócenie czasu pracy poniżej normy ustawowej – jeżeli wiąże się ze zmniejszeniem wynagrodzenia,</a:t>
            </a:r>
          </a:p>
          <a:p>
            <a:pPr algn="just">
              <a:buFontTx/>
              <a:buChar char="-"/>
            </a:pPr>
            <a:r>
              <a:rPr lang="pl-PL" dirty="0"/>
              <a:t>każda istotna zmiana rozkładu czasu pracy</a:t>
            </a:r>
          </a:p>
          <a:p>
            <a:pPr>
              <a:buFontTx/>
              <a:buChar char="-"/>
            </a:pPr>
            <a:endParaRPr lang="pl-PL" dirty="0"/>
          </a:p>
          <a:p>
            <a:endParaRPr lang="pl-PL" dirty="0"/>
          </a:p>
        </p:txBody>
      </p:sp>
    </p:spTree>
    <p:extLst>
      <p:ext uri="{BB962C8B-B14F-4D97-AF65-F5344CB8AC3E}">
        <p14:creationId xmlns:p14="http://schemas.microsoft.com/office/powerpoint/2010/main" val="3464663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418D6E-0D35-436E-B949-3A221F3E46B0}"/>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F986EEF4-EAE8-470F-AF5A-FF06E708E316}"/>
              </a:ext>
            </a:extLst>
          </p:cNvPr>
          <p:cNvSpPr>
            <a:spLocks noGrp="1"/>
          </p:cNvSpPr>
          <p:nvPr>
            <p:ph idx="1"/>
          </p:nvPr>
        </p:nvSpPr>
        <p:spPr/>
        <p:txBody>
          <a:bodyPr/>
          <a:lstStyle/>
          <a:p>
            <a:pPr marL="0" indent="0">
              <a:buNone/>
            </a:pPr>
            <a:r>
              <a:rPr lang="pl-PL" dirty="0"/>
              <a:t>Zgody pracownika wymaga:</a:t>
            </a:r>
          </a:p>
          <a:p>
            <a:pPr>
              <a:buFontTx/>
              <a:buChar char="-"/>
            </a:pPr>
            <a:r>
              <a:rPr lang="pl-PL" dirty="0"/>
              <a:t>zmniejszenie wynagrodzenia,</a:t>
            </a:r>
          </a:p>
          <a:p>
            <a:pPr>
              <a:buFontTx/>
              <a:buChar char="-"/>
            </a:pPr>
            <a:r>
              <a:rPr lang="pl-PL" dirty="0"/>
              <a:t>zmiana sposobu wynagrodzenia z czasowego na wynikowy</a:t>
            </a:r>
          </a:p>
          <a:p>
            <a:pPr>
              <a:buFontTx/>
              <a:buChar char="-"/>
            </a:pPr>
            <a:endParaRPr lang="pl-PL" dirty="0"/>
          </a:p>
        </p:txBody>
      </p:sp>
    </p:spTree>
    <p:extLst>
      <p:ext uri="{BB962C8B-B14F-4D97-AF65-F5344CB8AC3E}">
        <p14:creationId xmlns:p14="http://schemas.microsoft.com/office/powerpoint/2010/main" val="1695026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E34D76-23E0-42DF-9713-64426E0B1ACC}"/>
              </a:ext>
            </a:extLst>
          </p:cNvPr>
          <p:cNvSpPr>
            <a:spLocks noGrp="1"/>
          </p:cNvSpPr>
          <p:nvPr>
            <p:ph type="title"/>
          </p:nvPr>
        </p:nvSpPr>
        <p:spPr/>
        <p:txBody>
          <a:bodyPr/>
          <a:lstStyle/>
          <a:p>
            <a:r>
              <a:rPr lang="pl-PL" dirty="0"/>
              <a:t>Porozumienie zmieniające</a:t>
            </a:r>
          </a:p>
        </p:txBody>
      </p:sp>
      <p:sp>
        <p:nvSpPr>
          <p:cNvPr id="3" name="Symbol zastępczy zawartości 2">
            <a:extLst>
              <a:ext uri="{FF2B5EF4-FFF2-40B4-BE49-F238E27FC236}">
                <a16:creationId xmlns:a16="http://schemas.microsoft.com/office/drawing/2014/main" id="{3CC4F8C1-0EB8-4339-ACA6-2400BF0D8BE5}"/>
              </a:ext>
            </a:extLst>
          </p:cNvPr>
          <p:cNvSpPr>
            <a:spLocks noGrp="1"/>
          </p:cNvSpPr>
          <p:nvPr>
            <p:ph idx="1"/>
          </p:nvPr>
        </p:nvSpPr>
        <p:spPr/>
        <p:txBody>
          <a:bodyPr>
            <a:normAutofit fontScale="92500"/>
          </a:bodyPr>
          <a:lstStyle/>
          <a:p>
            <a:pPr algn="just"/>
            <a:r>
              <a:rPr lang="pl-PL" dirty="0"/>
              <a:t>Porozumienie zmieniające jest </a:t>
            </a:r>
            <a:r>
              <a:rPr lang="pl-PL" b="1" u="sng" dirty="0"/>
              <a:t>umową stron stosunku pracy w przedmiocie zmiany jego treści.</a:t>
            </a:r>
          </a:p>
          <a:p>
            <a:pPr algn="just"/>
            <a:r>
              <a:rPr lang="pl-PL" dirty="0"/>
              <a:t>W drodze porozumienia stron można zmienić treść każdej umowy o pracę, niezależnie od jej rodzaju.</a:t>
            </a:r>
          </a:p>
          <a:p>
            <a:pPr algn="just"/>
            <a:r>
              <a:rPr lang="pl-PL" dirty="0"/>
              <a:t>Zmiana może obejmować wszystkie lub niektóre warunki pracy lub płacy i może być zarówno korzystna jak i niekorzystna dla pracownika. Zmienione warunki umowne nie mogą być jednak mniej korzystne od tych, które wynikają z przepisów prawa pracy oraz naruszać przepisów bezwzględnie obowiązujących.</a:t>
            </a:r>
          </a:p>
        </p:txBody>
      </p:sp>
    </p:spTree>
    <p:extLst>
      <p:ext uri="{BB962C8B-B14F-4D97-AF65-F5344CB8AC3E}">
        <p14:creationId xmlns:p14="http://schemas.microsoft.com/office/powerpoint/2010/main" val="3433955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003EFC-380E-4B7C-B627-2FBD86CDD4E1}"/>
              </a:ext>
            </a:extLst>
          </p:cNvPr>
          <p:cNvSpPr>
            <a:spLocks noGrp="1"/>
          </p:cNvSpPr>
          <p:nvPr>
            <p:ph type="title"/>
          </p:nvPr>
        </p:nvSpPr>
        <p:spPr/>
        <p:txBody>
          <a:bodyPr/>
          <a:lstStyle/>
          <a:p>
            <a:r>
              <a:rPr lang="pl-PL" dirty="0"/>
              <a:t>Porozumienie zmieniające</a:t>
            </a:r>
          </a:p>
        </p:txBody>
      </p:sp>
      <p:sp>
        <p:nvSpPr>
          <p:cNvPr id="3" name="Symbol zastępczy zawartości 2">
            <a:extLst>
              <a:ext uri="{FF2B5EF4-FFF2-40B4-BE49-F238E27FC236}">
                <a16:creationId xmlns:a16="http://schemas.microsoft.com/office/drawing/2014/main" id="{6888A420-CA3A-4C33-9ABC-DF1149298960}"/>
              </a:ext>
            </a:extLst>
          </p:cNvPr>
          <p:cNvSpPr>
            <a:spLocks noGrp="1"/>
          </p:cNvSpPr>
          <p:nvPr>
            <p:ph idx="1"/>
          </p:nvPr>
        </p:nvSpPr>
        <p:spPr/>
        <p:txBody>
          <a:bodyPr>
            <a:normAutofit lnSpcReduction="10000"/>
          </a:bodyPr>
          <a:lstStyle/>
          <a:p>
            <a:pPr algn="just"/>
            <a:r>
              <a:rPr lang="pl-PL" dirty="0"/>
              <a:t>Zmiana treści stosunku pracy następuje od daty wskazanej w porozumieniu, a jeżeli tej daty nie określono, to od dnia zawarcia porozumienia.</a:t>
            </a:r>
          </a:p>
          <a:p>
            <a:pPr algn="just"/>
            <a:r>
              <a:rPr lang="pl-PL" dirty="0"/>
              <a:t>Zmiany treści stosunku pracy mogą być wprowadzane mocą porozumienia stron na stałe bądź na określony w porozumieniu czas, po upływie którego ponownie obowiązują między stronami warunki sprzed daty zawarcia porozumienia.</a:t>
            </a:r>
          </a:p>
          <a:p>
            <a:pPr algn="just"/>
            <a:r>
              <a:rPr lang="pl-PL" dirty="0"/>
              <a:t>Jeżeli z treści porozumienia lub okoliczności nie wynika, że zmiany mają obowiązywać tylko przez określony czas, znaczy to, że obowiązują na stałe.</a:t>
            </a:r>
          </a:p>
          <a:p>
            <a:endParaRPr lang="pl-PL" dirty="0"/>
          </a:p>
        </p:txBody>
      </p:sp>
    </p:spTree>
    <p:extLst>
      <p:ext uri="{BB962C8B-B14F-4D97-AF65-F5344CB8AC3E}">
        <p14:creationId xmlns:p14="http://schemas.microsoft.com/office/powerpoint/2010/main" val="2480707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372CDC-6A6E-4A25-BAE1-6B8FA62FF22B}"/>
              </a:ext>
            </a:extLst>
          </p:cNvPr>
          <p:cNvSpPr>
            <a:spLocks noGrp="1"/>
          </p:cNvSpPr>
          <p:nvPr>
            <p:ph type="title"/>
          </p:nvPr>
        </p:nvSpPr>
        <p:spPr/>
        <p:txBody>
          <a:bodyPr/>
          <a:lstStyle/>
          <a:p>
            <a:r>
              <a:rPr lang="pl-PL" dirty="0"/>
              <a:t>Porozumienie zmieniające</a:t>
            </a:r>
          </a:p>
        </p:txBody>
      </p:sp>
      <p:sp>
        <p:nvSpPr>
          <p:cNvPr id="3" name="Symbol zastępczy zawartości 2">
            <a:extLst>
              <a:ext uri="{FF2B5EF4-FFF2-40B4-BE49-F238E27FC236}">
                <a16:creationId xmlns:a16="http://schemas.microsoft.com/office/drawing/2014/main" id="{1DE566FE-D49E-48F3-B24E-199CAB50F8F0}"/>
              </a:ext>
            </a:extLst>
          </p:cNvPr>
          <p:cNvSpPr>
            <a:spLocks noGrp="1"/>
          </p:cNvSpPr>
          <p:nvPr>
            <p:ph idx="1"/>
          </p:nvPr>
        </p:nvSpPr>
        <p:spPr/>
        <p:txBody>
          <a:bodyPr/>
          <a:lstStyle/>
          <a:p>
            <a:pPr algn="just"/>
            <a:r>
              <a:rPr lang="pl-PL" dirty="0"/>
              <a:t>Aby doszło do zawarcia porozumienia zmieniającego </a:t>
            </a:r>
            <a:r>
              <a:rPr lang="pl-PL" b="1" u="sng" dirty="0"/>
              <a:t>strony stosunku pracy muszą złożyć zgodne oświadczenie woli co do tego, które spośród warunków pracy i płacy i jakiej ulegają zmianie.</a:t>
            </a:r>
          </a:p>
          <a:p>
            <a:pPr algn="just"/>
            <a:r>
              <a:rPr lang="pl-PL" dirty="0"/>
              <a:t>Wskutek zawarcia porozumienia zmieniającego zmianie ulegają jedynie te warunki, które były objęte uzgodnieniami stron.</a:t>
            </a:r>
          </a:p>
          <a:p>
            <a:pPr algn="just"/>
            <a:r>
              <a:rPr lang="pl-PL" dirty="0"/>
              <a:t>W doktrynie i orzecznictwie przyjmuje się, że w drodze porozumienia stron można zmienić także </a:t>
            </a:r>
            <a:r>
              <a:rPr lang="pl-PL" b="1" u="sng" dirty="0"/>
              <a:t>rodzaj umowy o pracę.</a:t>
            </a:r>
          </a:p>
          <a:p>
            <a:endParaRPr lang="pl-PL" dirty="0"/>
          </a:p>
        </p:txBody>
      </p:sp>
    </p:spTree>
    <p:extLst>
      <p:ext uri="{BB962C8B-B14F-4D97-AF65-F5344CB8AC3E}">
        <p14:creationId xmlns:p14="http://schemas.microsoft.com/office/powerpoint/2010/main" val="3892192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99642A-969C-41EB-8920-909E1B9A0486}"/>
              </a:ext>
            </a:extLst>
          </p:cNvPr>
          <p:cNvSpPr>
            <a:spLocks noGrp="1"/>
          </p:cNvSpPr>
          <p:nvPr>
            <p:ph type="title"/>
          </p:nvPr>
        </p:nvSpPr>
        <p:spPr/>
        <p:txBody>
          <a:bodyPr/>
          <a:lstStyle/>
          <a:p>
            <a:r>
              <a:rPr lang="pl-PL" dirty="0"/>
              <a:t>Porozumienie zmieniające</a:t>
            </a:r>
          </a:p>
        </p:txBody>
      </p:sp>
      <p:sp>
        <p:nvSpPr>
          <p:cNvPr id="3" name="Symbol zastępczy zawartości 2">
            <a:extLst>
              <a:ext uri="{FF2B5EF4-FFF2-40B4-BE49-F238E27FC236}">
                <a16:creationId xmlns:a16="http://schemas.microsoft.com/office/drawing/2014/main" id="{912279AF-8307-4F58-BE5E-481D22598CD3}"/>
              </a:ext>
            </a:extLst>
          </p:cNvPr>
          <p:cNvSpPr>
            <a:spLocks noGrp="1"/>
          </p:cNvSpPr>
          <p:nvPr>
            <p:ph idx="1"/>
          </p:nvPr>
        </p:nvSpPr>
        <p:spPr/>
        <p:txBody>
          <a:bodyPr/>
          <a:lstStyle/>
          <a:p>
            <a:pPr algn="just"/>
            <a:r>
              <a:rPr lang="pl-PL" dirty="0"/>
              <a:t>Zmiana warunków umowy o pracę wymaga formy pisemnej.</a:t>
            </a:r>
          </a:p>
          <a:p>
            <a:pPr algn="just"/>
            <a:r>
              <a:rPr lang="pl-PL" dirty="0"/>
              <a:t>W razie zawarcia ustnego porozumienia zmieniającego pracodawca powinien, zwłaszcza na żądanie pracownika, potwierdzić na piśmie treść zmienionych warunków, nie ma jednak takiego prawnego obowiązku.</a:t>
            </a:r>
          </a:p>
          <a:p>
            <a:pPr algn="just"/>
            <a:r>
              <a:rPr lang="pl-PL" dirty="0"/>
              <a:t>Z ostrożnością należy podchodzić do możliwości zawarcia porozumienia zmieniającego </a:t>
            </a:r>
            <a:r>
              <a:rPr lang="pl-PL" i="1" dirty="0"/>
              <a:t>per </a:t>
            </a:r>
            <a:r>
              <a:rPr lang="pl-PL" i="1" dirty="0" err="1"/>
              <a:t>facta</a:t>
            </a:r>
            <a:r>
              <a:rPr lang="pl-PL" i="1" dirty="0"/>
              <a:t> </a:t>
            </a:r>
            <a:r>
              <a:rPr lang="pl-PL" i="1" dirty="0" err="1"/>
              <a:t>concludentia</a:t>
            </a:r>
            <a:r>
              <a:rPr lang="pl-PL" i="1" dirty="0"/>
              <a:t>.</a:t>
            </a:r>
            <a:endParaRPr lang="pl-PL" dirty="0"/>
          </a:p>
        </p:txBody>
      </p:sp>
    </p:spTree>
    <p:extLst>
      <p:ext uri="{BB962C8B-B14F-4D97-AF65-F5344CB8AC3E}">
        <p14:creationId xmlns:p14="http://schemas.microsoft.com/office/powerpoint/2010/main" val="2393923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C3206D-5520-4024-8DD0-AB191707B7D6}"/>
              </a:ext>
            </a:extLst>
          </p:cNvPr>
          <p:cNvSpPr>
            <a:spLocks noGrp="1"/>
          </p:cNvSpPr>
          <p:nvPr>
            <p:ph type="title"/>
          </p:nvPr>
        </p:nvSpPr>
        <p:spPr/>
        <p:txBody>
          <a:bodyPr/>
          <a:lstStyle/>
          <a:p>
            <a:r>
              <a:rPr lang="pl-PL" dirty="0"/>
              <a:t>Porozumienie zmieniające</a:t>
            </a:r>
          </a:p>
        </p:txBody>
      </p:sp>
      <p:sp>
        <p:nvSpPr>
          <p:cNvPr id="3" name="Symbol zastępczy zawartości 2">
            <a:extLst>
              <a:ext uri="{FF2B5EF4-FFF2-40B4-BE49-F238E27FC236}">
                <a16:creationId xmlns:a16="http://schemas.microsoft.com/office/drawing/2014/main" id="{FB64E3EB-DA41-4271-91BE-414DB1A319B0}"/>
              </a:ext>
            </a:extLst>
          </p:cNvPr>
          <p:cNvSpPr>
            <a:spLocks noGrp="1"/>
          </p:cNvSpPr>
          <p:nvPr>
            <p:ph idx="1"/>
          </p:nvPr>
        </p:nvSpPr>
        <p:spPr/>
        <p:txBody>
          <a:bodyPr/>
          <a:lstStyle/>
          <a:p>
            <a:pPr marL="0" indent="0" algn="just">
              <a:buNone/>
            </a:pPr>
            <a:r>
              <a:rPr lang="pl-PL" dirty="0"/>
              <a:t>W wyroku z dnia 17 stycznia 1997 roku I PKN 62/96 Sąd Najwyższy stwierdził, że nie dochodzi do porozumienia zmieniającego warunki płacy przez sam fakt zaprzestania wypłacania przez pracodawcę określonego składnika wynagrodzenia przy biernym zachowaniu pracownika.</a:t>
            </a:r>
          </a:p>
          <a:p>
            <a:endParaRPr lang="pl-PL" dirty="0"/>
          </a:p>
        </p:txBody>
      </p:sp>
    </p:spTree>
    <p:extLst>
      <p:ext uri="{BB962C8B-B14F-4D97-AF65-F5344CB8AC3E}">
        <p14:creationId xmlns:p14="http://schemas.microsoft.com/office/powerpoint/2010/main" val="3544266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7EAECA-963A-40FA-BAE2-DC0047B6216A}"/>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B1D42FDD-2E74-4BC5-B578-A54B23A9A07D}"/>
              </a:ext>
            </a:extLst>
          </p:cNvPr>
          <p:cNvSpPr>
            <a:spLocks noGrp="1"/>
          </p:cNvSpPr>
          <p:nvPr>
            <p:ph idx="1"/>
          </p:nvPr>
        </p:nvSpPr>
        <p:spPr/>
        <p:txBody>
          <a:bodyPr/>
          <a:lstStyle/>
          <a:p>
            <a:pPr marL="0" indent="0" algn="just">
              <a:buNone/>
            </a:pPr>
            <a:r>
              <a:rPr lang="pl-PL" dirty="0"/>
              <a:t>Zmiana umownego stosunku pracy może dotyczyć:</a:t>
            </a:r>
          </a:p>
          <a:p>
            <a:pPr algn="just"/>
            <a:r>
              <a:rPr lang="pl-PL" dirty="0"/>
              <a:t>pracodawcy,</a:t>
            </a:r>
          </a:p>
          <a:p>
            <a:pPr algn="just"/>
            <a:r>
              <a:rPr lang="pl-PL" dirty="0"/>
              <a:t>podstawy (rodzaju umowy o pracę)</a:t>
            </a:r>
          </a:p>
          <a:p>
            <a:pPr algn="just"/>
            <a:r>
              <a:rPr lang="pl-PL" dirty="0"/>
              <a:t>treści (praw i obowiązków stron)</a:t>
            </a:r>
          </a:p>
        </p:txBody>
      </p:sp>
    </p:spTree>
    <p:extLst>
      <p:ext uri="{BB962C8B-B14F-4D97-AF65-F5344CB8AC3E}">
        <p14:creationId xmlns:p14="http://schemas.microsoft.com/office/powerpoint/2010/main" val="4436669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48CDC3-BBAF-41AD-B84A-9F0236C6C5B5}"/>
              </a:ext>
            </a:extLst>
          </p:cNvPr>
          <p:cNvSpPr>
            <a:spLocks noGrp="1"/>
          </p:cNvSpPr>
          <p:nvPr>
            <p:ph type="title"/>
          </p:nvPr>
        </p:nvSpPr>
        <p:spPr/>
        <p:txBody>
          <a:bodyPr/>
          <a:lstStyle/>
          <a:p>
            <a:r>
              <a:rPr lang="pl-PL" dirty="0"/>
              <a:t>Porozumienie zmieniające</a:t>
            </a:r>
          </a:p>
        </p:txBody>
      </p:sp>
      <p:sp>
        <p:nvSpPr>
          <p:cNvPr id="3" name="Symbol zastępczy zawartości 2">
            <a:extLst>
              <a:ext uri="{FF2B5EF4-FFF2-40B4-BE49-F238E27FC236}">
                <a16:creationId xmlns:a16="http://schemas.microsoft.com/office/drawing/2014/main" id="{EA472CDE-927F-4063-9EC2-C66DBC6CBBC1}"/>
              </a:ext>
            </a:extLst>
          </p:cNvPr>
          <p:cNvSpPr>
            <a:spLocks noGrp="1"/>
          </p:cNvSpPr>
          <p:nvPr>
            <p:ph idx="1"/>
          </p:nvPr>
        </p:nvSpPr>
        <p:spPr/>
        <p:txBody>
          <a:bodyPr/>
          <a:lstStyle/>
          <a:p>
            <a:pPr algn="just"/>
            <a:r>
              <a:rPr lang="pl-PL" dirty="0"/>
              <a:t>Porozumienie zmieniające może być zawarte także w okresie, gdy stosunek pracy z danym pracownikiem podlega </a:t>
            </a:r>
            <a:r>
              <a:rPr lang="pl-PL" b="1" u="sng" dirty="0"/>
              <a:t>szczególnej ochronie.</a:t>
            </a:r>
          </a:p>
          <a:p>
            <a:pPr algn="just"/>
            <a:r>
              <a:rPr lang="pl-PL" dirty="0"/>
              <a:t>W żadnym wypadku nie wymaga uzyskania opinii czy zgody właściwych organów, w szczególności związkowych.</a:t>
            </a:r>
          </a:p>
          <a:p>
            <a:pPr marL="0" indent="0">
              <a:buNone/>
            </a:pPr>
            <a:r>
              <a:rPr lang="pl-PL" dirty="0"/>
              <a:t> </a:t>
            </a:r>
          </a:p>
        </p:txBody>
      </p:sp>
    </p:spTree>
    <p:extLst>
      <p:ext uri="{BB962C8B-B14F-4D97-AF65-F5344CB8AC3E}">
        <p14:creationId xmlns:p14="http://schemas.microsoft.com/office/powerpoint/2010/main" val="1912043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AB3398-1353-488D-ACC8-D4B71AD30C7D}"/>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671175D4-C62B-44EA-9A1A-99694F98B429}"/>
              </a:ext>
            </a:extLst>
          </p:cNvPr>
          <p:cNvSpPr>
            <a:spLocks noGrp="1"/>
          </p:cNvSpPr>
          <p:nvPr>
            <p:ph idx="1"/>
          </p:nvPr>
        </p:nvSpPr>
        <p:spPr/>
        <p:txBody>
          <a:bodyPr/>
          <a:lstStyle/>
          <a:p>
            <a:pPr algn="just"/>
            <a:r>
              <a:rPr lang="pl-PL" dirty="0"/>
              <a:t>Wypowiedzenie zmieniające tym różni się od wypowiedzenia rozwiązującego, </a:t>
            </a:r>
            <a:r>
              <a:rPr lang="pl-PL" b="1" u="sng" dirty="0"/>
              <a:t>że jego bezpośrednim celem nie jest rozwiązanie stosunku pracy, lecz jego przekształcenie</a:t>
            </a:r>
            <a:r>
              <a:rPr lang="pl-PL" dirty="0"/>
              <a:t>; może ono jednak doprowadzić do rozwiązania, jeżeli pracownik nie zgodzi się na kontynuowanie  stosunku pracy na zmienionych warunkach.</a:t>
            </a:r>
          </a:p>
          <a:p>
            <a:pPr algn="just"/>
            <a:r>
              <a:rPr lang="pl-PL" dirty="0"/>
              <a:t>Wypowiedzenia zmieniającego może dokonać wyłącznie pracodawca</a:t>
            </a:r>
          </a:p>
        </p:txBody>
      </p:sp>
    </p:spTree>
    <p:extLst>
      <p:ext uri="{BB962C8B-B14F-4D97-AF65-F5344CB8AC3E}">
        <p14:creationId xmlns:p14="http://schemas.microsoft.com/office/powerpoint/2010/main" val="153174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6A7DAB-90BD-4DC5-9B61-0011774CFC20}"/>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BAF0ABD9-E98E-42B7-9C7D-CC1377E367A1}"/>
              </a:ext>
            </a:extLst>
          </p:cNvPr>
          <p:cNvSpPr>
            <a:spLocks noGrp="1"/>
          </p:cNvSpPr>
          <p:nvPr>
            <p:ph idx="1"/>
          </p:nvPr>
        </p:nvSpPr>
        <p:spPr/>
        <p:txBody>
          <a:bodyPr/>
          <a:lstStyle/>
          <a:p>
            <a:pPr algn="just"/>
            <a:r>
              <a:rPr lang="pl-PL" dirty="0"/>
              <a:t>Koniecznym składnikiem oświadczenia woli o wypowiedzeniu warunków pracy lub płacy jest obok wypowiedzenia dotychczasowych warunków – określenie nowych warunków. </a:t>
            </a:r>
          </a:p>
          <a:p>
            <a:pPr algn="just"/>
            <a:r>
              <a:rPr lang="pl-PL" dirty="0"/>
              <a:t>W oświadczeniu należy ponadto wskazać jakie składniki mają ulec zmianie. Wypowiedzenie jednego składnika umowy nie może być tłumaczone rozszerzająco i nie uprawnia do zmiany innego, chociażby ściśle z nim związanego elementu.</a:t>
            </a:r>
          </a:p>
        </p:txBody>
      </p:sp>
    </p:spTree>
    <p:extLst>
      <p:ext uri="{BB962C8B-B14F-4D97-AF65-F5344CB8AC3E}">
        <p14:creationId xmlns:p14="http://schemas.microsoft.com/office/powerpoint/2010/main" val="2625028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69C095-E992-41F6-A937-328F9704C044}"/>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A1810E41-E3EC-40FB-AA4B-EEF12BA9CF3D}"/>
              </a:ext>
            </a:extLst>
          </p:cNvPr>
          <p:cNvSpPr>
            <a:spLocks noGrp="1"/>
          </p:cNvSpPr>
          <p:nvPr>
            <p:ph idx="1"/>
          </p:nvPr>
        </p:nvSpPr>
        <p:spPr/>
        <p:txBody>
          <a:bodyPr/>
          <a:lstStyle/>
          <a:p>
            <a:pPr algn="just"/>
            <a:r>
              <a:rPr lang="pl-PL" dirty="0"/>
              <a:t>Nie jest dopuszczalna przez dokonanie wypowiedzenia zmieniającego </a:t>
            </a:r>
            <a:r>
              <a:rPr lang="pl-PL" b="1" u="sng" dirty="0"/>
              <a:t>zmiana rodzaju umowy o pracę czy też zmiana podstawy stosunku pracy.</a:t>
            </a:r>
          </a:p>
          <a:p>
            <a:pPr algn="just"/>
            <a:r>
              <a:rPr lang="pl-PL" dirty="0"/>
              <a:t>Wypowiedzenie zmieniające uważa się za dokonane z chwilą zaproponowania pracownikowi na piśmie nowych warunków i dopiero od tego momentu zaczyna biec okres wypowiedzenia.</a:t>
            </a:r>
          </a:p>
          <a:p>
            <a:pPr algn="just"/>
            <a:endParaRPr lang="pl-PL" dirty="0"/>
          </a:p>
        </p:txBody>
      </p:sp>
    </p:spTree>
    <p:extLst>
      <p:ext uri="{BB962C8B-B14F-4D97-AF65-F5344CB8AC3E}">
        <p14:creationId xmlns:p14="http://schemas.microsoft.com/office/powerpoint/2010/main" val="2618960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8A042C-9E83-41DF-9B72-EA16A29B0072}"/>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6FCF3223-4D8C-4EB9-BEFA-5436C6332573}"/>
              </a:ext>
            </a:extLst>
          </p:cNvPr>
          <p:cNvSpPr>
            <a:spLocks noGrp="1"/>
          </p:cNvSpPr>
          <p:nvPr>
            <p:ph idx="1"/>
          </p:nvPr>
        </p:nvSpPr>
        <p:spPr/>
        <p:txBody>
          <a:bodyPr>
            <a:normAutofit fontScale="85000" lnSpcReduction="20000"/>
          </a:bodyPr>
          <a:lstStyle/>
          <a:p>
            <a:pPr algn="just"/>
            <a:r>
              <a:rPr lang="pl-PL" dirty="0"/>
              <a:t>Prawidłową praktyką jest zamieszczanie w jednym piśmie wypowiedzenia określonych dotychczas warunków umowy oraz sformułowania nowych warunków, które mają wejść do treści stosunku pracy w miejsce wypowiedzianych. </a:t>
            </a:r>
          </a:p>
          <a:p>
            <a:pPr algn="just"/>
            <a:r>
              <a:rPr lang="pl-PL" dirty="0"/>
              <a:t>Samo wypowiedzenie dotychczasowych warunków umowy bez zaproponowania nowych nie wywiera bowiem żadnych skutków prawnych.</a:t>
            </a:r>
          </a:p>
          <a:p>
            <a:pPr algn="just"/>
            <a:r>
              <a:rPr lang="pl-PL" dirty="0"/>
              <a:t>Jeżeli te dwa konieczne składniki treści wypowiedzenia zmieniającego zostały zawarte w odrębnych pismach to aby mogły być traktowane jako jedna kompletna czynność prawna, nie może upłynąć zbyt długi czas między doręczeniem obu pism pracownikowi i wskazane jest aby oświadczenie określające proponowane nowe warunki nawiązywało w swej treści do wcześniej doręczonego pracownikowi oświadczenia o wypowiedzeniu dotychczasowych warunków.</a:t>
            </a:r>
          </a:p>
        </p:txBody>
      </p:sp>
    </p:spTree>
    <p:extLst>
      <p:ext uri="{BB962C8B-B14F-4D97-AF65-F5344CB8AC3E}">
        <p14:creationId xmlns:p14="http://schemas.microsoft.com/office/powerpoint/2010/main" val="3770544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6CEF48-50BC-4228-A66B-8D5A26B1D41C}"/>
              </a:ext>
            </a:extLst>
          </p:cNvPr>
          <p:cNvSpPr>
            <a:spLocks noGrp="1"/>
          </p:cNvSpPr>
          <p:nvPr>
            <p:ph type="title"/>
          </p:nvPr>
        </p:nvSpPr>
        <p:spPr/>
        <p:txBody>
          <a:bodyPr/>
          <a:lstStyle/>
          <a:p>
            <a:r>
              <a:rPr lang="pl-PL" dirty="0">
                <a:solidFill>
                  <a:prstClr val="black">
                    <a:lumMod val="85000"/>
                    <a:lumOff val="15000"/>
                  </a:prstClr>
                </a:solidFill>
              </a:rPr>
              <a:t>Wypowiedzenie zmieniające</a:t>
            </a:r>
            <a:endParaRPr lang="pl-PL" dirty="0"/>
          </a:p>
        </p:txBody>
      </p:sp>
      <p:sp>
        <p:nvSpPr>
          <p:cNvPr id="3" name="Symbol zastępczy zawartości 2">
            <a:extLst>
              <a:ext uri="{FF2B5EF4-FFF2-40B4-BE49-F238E27FC236}">
                <a16:creationId xmlns:a16="http://schemas.microsoft.com/office/drawing/2014/main" id="{69652264-BA7C-4294-BB7F-C5569AAA1E43}"/>
              </a:ext>
            </a:extLst>
          </p:cNvPr>
          <p:cNvSpPr>
            <a:spLocks noGrp="1"/>
          </p:cNvSpPr>
          <p:nvPr>
            <p:ph idx="1"/>
          </p:nvPr>
        </p:nvSpPr>
        <p:spPr/>
        <p:txBody>
          <a:bodyPr>
            <a:normAutofit fontScale="92500" lnSpcReduction="20000"/>
          </a:bodyPr>
          <a:lstStyle/>
          <a:p>
            <a:pPr algn="just"/>
            <a:r>
              <a:rPr lang="pl-PL" dirty="0"/>
              <a:t>Oświadczenie pracodawcy o wypowiedzeniu warunków pracy lub płacy powinno zawierać pouczenie pracownika, że ewentualne oświadczenie o odmowie przyjęcia zaproponowanych warunków powinien on złożyć </a:t>
            </a:r>
            <a:r>
              <a:rPr lang="pl-PL" b="1" u="sng" dirty="0"/>
              <a:t>przed upływem połowy okresu wypowiedzenia i że brak takiego oświadczenia będzie traktowany jako zgoda na nowe warunki.</a:t>
            </a:r>
          </a:p>
          <a:p>
            <a:pPr algn="just"/>
            <a:r>
              <a:rPr lang="pl-PL" dirty="0"/>
              <a:t>W razie braku takiego pouczenia pracownik może aż do końca okresu wypowiedzenia złożyć oświadczenie o odmowie przyjęcia zaproponowanych warunków.</a:t>
            </a:r>
          </a:p>
          <a:p>
            <a:pPr algn="just"/>
            <a:r>
              <a:rPr lang="pl-PL" dirty="0"/>
              <a:t>W pozostałym zakresie do wypowiedzenia zmieniającego stosuje się odpowiednio przepisy o wypowiedzeniu rozwiązującym.</a:t>
            </a:r>
          </a:p>
        </p:txBody>
      </p:sp>
    </p:spTree>
    <p:extLst>
      <p:ext uri="{BB962C8B-B14F-4D97-AF65-F5344CB8AC3E}">
        <p14:creationId xmlns:p14="http://schemas.microsoft.com/office/powerpoint/2010/main" val="189732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34EB52-A501-4F51-86BD-575C86F44632}"/>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8DF40C45-1676-41ED-86AF-0C8DD88673EB}"/>
              </a:ext>
            </a:extLst>
          </p:cNvPr>
          <p:cNvSpPr>
            <a:spLocks noGrp="1"/>
          </p:cNvSpPr>
          <p:nvPr>
            <p:ph idx="1"/>
          </p:nvPr>
        </p:nvSpPr>
        <p:spPr/>
        <p:txBody>
          <a:bodyPr/>
          <a:lstStyle/>
          <a:p>
            <a:pPr algn="just"/>
            <a:r>
              <a:rPr lang="pl-PL" dirty="0"/>
              <a:t>Do wypowiedzenia zmieniającego odnosi się powszechna ochrona przed wypowiedzeniem obejmująca pracowników zatrudnionych na czas nieokreślony.</a:t>
            </a:r>
          </a:p>
          <a:p>
            <a:pPr algn="just"/>
            <a:r>
              <a:rPr lang="pl-PL" dirty="0"/>
              <a:t>Wypowiedzenie warunków pracy lub płacy musi zawierać uzasadnienie. Wypowiedzenie warunków pracy lub płacy może być uzasadnione przyczynami, które uzasadniają wypowiedzenie rozwiązujące, a także przyczynami o mniejszym ciężarze gatunkowym.</a:t>
            </a:r>
          </a:p>
        </p:txBody>
      </p:sp>
    </p:spTree>
    <p:extLst>
      <p:ext uri="{BB962C8B-B14F-4D97-AF65-F5344CB8AC3E}">
        <p14:creationId xmlns:p14="http://schemas.microsoft.com/office/powerpoint/2010/main" val="1776278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D86293-2C47-4EAD-A5D6-95C85EE0C3A2}"/>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C66D0119-B6E4-42A9-9994-04B524517646}"/>
              </a:ext>
            </a:extLst>
          </p:cNvPr>
          <p:cNvSpPr>
            <a:spLocks noGrp="1"/>
          </p:cNvSpPr>
          <p:nvPr>
            <p:ph idx="1"/>
          </p:nvPr>
        </p:nvSpPr>
        <p:spPr/>
        <p:txBody>
          <a:bodyPr/>
          <a:lstStyle/>
          <a:p>
            <a:pPr algn="just"/>
            <a:r>
              <a:rPr lang="pl-PL" dirty="0"/>
              <a:t>Sąd Najwyższy uznał za przyczynę uzasadniającą wypowiedzenie zmieniające z jednej strony racjonalizację zatrudnienia, a z drugiej niedostateczne przygotowanie zawodowe pracownika. </a:t>
            </a:r>
          </a:p>
          <a:p>
            <a:pPr algn="just"/>
            <a:r>
              <a:rPr lang="pl-PL" dirty="0"/>
              <a:t>Oceniając zasadność wypowiedzenia zmieniającego, sąd nie powinien się ograniczyć tylko do ustalenia czy istniał ważny powód do wypowiedzenia dotychczasowych warunków umowy, ale powinien zbadać także adekwatność nowych warunków do konkretnej sytuacji pracodawcy i pracownika.</a:t>
            </a:r>
          </a:p>
          <a:p>
            <a:pPr marL="0" indent="0" algn="just">
              <a:buNone/>
            </a:pPr>
            <a:r>
              <a:rPr lang="pl-PL" dirty="0"/>
              <a:t> </a:t>
            </a:r>
          </a:p>
        </p:txBody>
      </p:sp>
    </p:spTree>
    <p:extLst>
      <p:ext uri="{BB962C8B-B14F-4D97-AF65-F5344CB8AC3E}">
        <p14:creationId xmlns:p14="http://schemas.microsoft.com/office/powerpoint/2010/main" val="1083763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F09D65-FCCD-431C-A70D-C934C13995A8}"/>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93B2C862-7621-406F-AF90-D087AFFC9D97}"/>
              </a:ext>
            </a:extLst>
          </p:cNvPr>
          <p:cNvSpPr>
            <a:spLocks noGrp="1"/>
          </p:cNvSpPr>
          <p:nvPr>
            <p:ph idx="1"/>
          </p:nvPr>
        </p:nvSpPr>
        <p:spPr/>
        <p:txBody>
          <a:bodyPr/>
          <a:lstStyle/>
          <a:p>
            <a:pPr marL="0" indent="0" algn="just">
              <a:buNone/>
            </a:pPr>
            <a:r>
              <a:rPr lang="pl-PL" dirty="0"/>
              <a:t>Nie czyni zadość wymaganiom art. 45 </a:t>
            </a:r>
            <a:r>
              <a:rPr lang="pl-PL" dirty="0" err="1"/>
              <a:t>k.p</a:t>
            </a:r>
            <a:r>
              <a:rPr lang="pl-PL" dirty="0"/>
              <a:t>. (co do zasadności) wypowiedzenie zmieniające, jeżeli zaproponowane warunki są wyraźnie zaniżone w stosunku do kwalifikacji i stażu pracownika.</a:t>
            </a:r>
          </a:p>
          <a:p>
            <a:pPr marL="0" indent="0">
              <a:buNone/>
            </a:pPr>
            <a:endParaRPr lang="pl-PL" dirty="0"/>
          </a:p>
          <a:p>
            <a:pPr marL="0" indent="0">
              <a:buNone/>
            </a:pPr>
            <a:r>
              <a:rPr lang="pl-PL" dirty="0"/>
              <a:t>Wyrok SN z dnia 22 września 1976 roku, I PRN 51/76</a:t>
            </a:r>
          </a:p>
        </p:txBody>
      </p:sp>
    </p:spTree>
    <p:extLst>
      <p:ext uri="{BB962C8B-B14F-4D97-AF65-F5344CB8AC3E}">
        <p14:creationId xmlns:p14="http://schemas.microsoft.com/office/powerpoint/2010/main" val="1228887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50AFCC-E45D-471F-A231-C2B1AADA6D72}"/>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D0C53B20-EC11-4DAF-9C9A-0A1CE5D7ADA5}"/>
              </a:ext>
            </a:extLst>
          </p:cNvPr>
          <p:cNvSpPr>
            <a:spLocks noGrp="1"/>
          </p:cNvSpPr>
          <p:nvPr>
            <p:ph idx="1"/>
          </p:nvPr>
        </p:nvSpPr>
        <p:spPr/>
        <p:txBody>
          <a:bodyPr/>
          <a:lstStyle/>
          <a:p>
            <a:pPr algn="just"/>
            <a:r>
              <a:rPr lang="pl-PL" dirty="0"/>
              <a:t>Przed dokonaniem wypowiedzenia zmieniającego pracodawca ma obowiązek przeprowadzić konsultację zamiaru wypowiedzenia z zakładową organizacją związkową, która reprezentuje interesy tego pracownika, stosownie do art. 38 </a:t>
            </a:r>
            <a:r>
              <a:rPr lang="pl-PL" dirty="0" err="1"/>
              <a:t>k.p</a:t>
            </a:r>
            <a:r>
              <a:rPr lang="pl-PL" dirty="0"/>
              <a:t>.</a:t>
            </a:r>
          </a:p>
          <a:p>
            <a:pPr algn="just"/>
            <a:r>
              <a:rPr lang="pl-PL" dirty="0"/>
              <a:t>Pracodawca powinien przedstawić na piśmie zakładowej organizacji </a:t>
            </a:r>
            <a:r>
              <a:rPr lang="pl-PL"/>
              <a:t>związkowej nie </a:t>
            </a:r>
            <a:r>
              <a:rPr lang="pl-PL" dirty="0"/>
              <a:t>tylko przyczynę uzasadniającą wypowiedzenie ale także proponowane nowe warunki pracy lub płacy.</a:t>
            </a:r>
          </a:p>
        </p:txBody>
      </p:sp>
    </p:spTree>
    <p:extLst>
      <p:ext uri="{BB962C8B-B14F-4D97-AF65-F5344CB8AC3E}">
        <p14:creationId xmlns:p14="http://schemas.microsoft.com/office/powerpoint/2010/main" val="203309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46D9B9-7987-48A8-A277-0356C0187CB5}"/>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CCC6BF3E-0BC4-4D0E-95CA-BA08DBA2DFC6}"/>
              </a:ext>
            </a:extLst>
          </p:cNvPr>
          <p:cNvSpPr>
            <a:spLocks noGrp="1"/>
          </p:cNvSpPr>
          <p:nvPr>
            <p:ph idx="1"/>
          </p:nvPr>
        </p:nvSpPr>
        <p:spPr/>
        <p:txBody>
          <a:bodyPr>
            <a:normAutofit fontScale="85000" lnSpcReduction="10000"/>
          </a:bodyPr>
          <a:lstStyle/>
          <a:p>
            <a:pPr algn="just"/>
            <a:r>
              <a:rPr lang="pl-PL" dirty="0"/>
              <a:t>Zmiana treści stosunku pracy może nastąpić z mocy </a:t>
            </a:r>
            <a:r>
              <a:rPr lang="pl-PL" b="1" u="sng" dirty="0"/>
              <a:t>przepisów ustawowych, które weszły w życie w trakcie trwania stosunku pracy</a:t>
            </a:r>
            <a:r>
              <a:rPr lang="pl-PL" dirty="0"/>
              <a:t> (zmiany normatywne).</a:t>
            </a:r>
          </a:p>
          <a:p>
            <a:pPr algn="just"/>
            <a:r>
              <a:rPr lang="pl-PL" dirty="0"/>
              <a:t>Jeżeli przepisy nowej ustawy są korzystniejsze od postanowień umowy o pracę lub innych aktów rodzących stosunek pracy to – zgodnie z art. </a:t>
            </a:r>
            <a:r>
              <a:rPr lang="pl-PL" dirty="0">
                <a:latin typeface="+mj-lt"/>
              </a:rPr>
              <a:t>18 §2 </a:t>
            </a:r>
            <a:r>
              <a:rPr lang="pl-PL" dirty="0" err="1">
                <a:latin typeface="+mj-lt"/>
              </a:rPr>
              <a:t>k.p</a:t>
            </a:r>
            <a:r>
              <a:rPr lang="pl-PL" dirty="0">
                <a:latin typeface="+mj-lt"/>
              </a:rPr>
              <a:t>. należy je stosować zamiast mniej korzystnych postanowień umownych od dnia wejścia w życie ustawy.</a:t>
            </a:r>
          </a:p>
          <a:p>
            <a:pPr algn="just"/>
            <a:r>
              <a:rPr lang="pl-PL" dirty="0">
                <a:latin typeface="+mj-lt"/>
              </a:rPr>
              <a:t>Jeżeli nowa ustawa zawiera rozwiązania normatywne mniej korzystne od postanowień zawartej przed jej wejściem w życie umowy o pracę nowe przepisy nie mogą być automatycznie stosowane do stosunku pracy wynikającego z tej umowy. </a:t>
            </a:r>
            <a:r>
              <a:rPr lang="pl-PL" b="1" u="sng" dirty="0">
                <a:latin typeface="+mj-lt"/>
              </a:rPr>
              <a:t>W takim przypadku należy dokonać wypowiedzenia lub porozumienia zmieniającego.</a:t>
            </a:r>
          </a:p>
          <a:p>
            <a:endParaRPr lang="pl-PL" dirty="0">
              <a:latin typeface="+mj-lt"/>
            </a:endParaRPr>
          </a:p>
        </p:txBody>
      </p:sp>
    </p:spTree>
    <p:extLst>
      <p:ext uri="{BB962C8B-B14F-4D97-AF65-F5344CB8AC3E}">
        <p14:creationId xmlns:p14="http://schemas.microsoft.com/office/powerpoint/2010/main" val="400112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CAB85D-38FF-4EF4-BF8F-EE053105043A}"/>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DB840051-57BB-4C48-8906-51BE0175D54D}"/>
              </a:ext>
            </a:extLst>
          </p:cNvPr>
          <p:cNvSpPr>
            <a:spLocks noGrp="1"/>
          </p:cNvSpPr>
          <p:nvPr>
            <p:ph idx="1"/>
          </p:nvPr>
        </p:nvSpPr>
        <p:spPr/>
        <p:txBody>
          <a:bodyPr>
            <a:normAutofit fontScale="92500"/>
          </a:bodyPr>
          <a:lstStyle/>
          <a:p>
            <a:pPr marL="0" indent="0" algn="just">
              <a:buNone/>
            </a:pPr>
            <a:r>
              <a:rPr lang="pl-PL" dirty="0"/>
              <a:t>Pracodawca może wypowiedzieć warunki pracy lub płacy pracownikowi objętemu ochroną przedemerytalną, jeżeli wypowiedzenie stało się konieczne ze względu na:</a:t>
            </a:r>
          </a:p>
          <a:p>
            <a:pPr marL="0" indent="0" algn="just">
              <a:buNone/>
            </a:pPr>
            <a:r>
              <a:rPr lang="pl-PL" dirty="0"/>
              <a:t>1) wprowadzenie nowych zasad wynagradzania dotyczących ogółu pracowników zatrudnionych u danego pracodawcy lub tej ich grupy, do której pracownik należy;</a:t>
            </a:r>
          </a:p>
          <a:p>
            <a:pPr marL="0" indent="0" algn="just">
              <a:buNone/>
            </a:pPr>
            <a:r>
              <a:rPr lang="pl-PL" dirty="0"/>
              <a:t>2) stwierdzoną orzeczeniem lekarskim utratę zdolności do wykonywania dotychczasowej pracy albo niezawinioną przez pracownika utratę uprawnień koniecznych do jej wykonywania.</a:t>
            </a:r>
          </a:p>
        </p:txBody>
      </p:sp>
    </p:spTree>
    <p:extLst>
      <p:ext uri="{BB962C8B-B14F-4D97-AF65-F5344CB8AC3E}">
        <p14:creationId xmlns:p14="http://schemas.microsoft.com/office/powerpoint/2010/main" val="4198141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369754-5A8D-4CCD-8549-911CA4F7DC87}"/>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535CC326-9EB2-428A-9555-DA35D6478769}"/>
              </a:ext>
            </a:extLst>
          </p:cNvPr>
          <p:cNvSpPr>
            <a:spLocks noGrp="1"/>
          </p:cNvSpPr>
          <p:nvPr>
            <p:ph idx="1"/>
          </p:nvPr>
        </p:nvSpPr>
        <p:spPr/>
        <p:txBody>
          <a:bodyPr/>
          <a:lstStyle/>
          <a:p>
            <a:pPr marL="0" indent="0" algn="just">
              <a:buNone/>
            </a:pPr>
            <a:r>
              <a:rPr lang="pl-PL" dirty="0"/>
              <a:t>Jeżeli pracownik przyjmie zaproponowane mu warunki pracy lub płacy to po upływie okresu wypowiedzenia strony kontynuują stosunek pracy na nowych warunkach. Jeżeli je odrzuci, umowa o prace rozwiązuje się z upływem okresu wypowiedzenia. </a:t>
            </a:r>
          </a:p>
        </p:txBody>
      </p:sp>
    </p:spTree>
    <p:extLst>
      <p:ext uri="{BB962C8B-B14F-4D97-AF65-F5344CB8AC3E}">
        <p14:creationId xmlns:p14="http://schemas.microsoft.com/office/powerpoint/2010/main" val="1579830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182397-7655-49C2-8459-96041E1F15C7}"/>
              </a:ext>
            </a:extLst>
          </p:cNvPr>
          <p:cNvSpPr>
            <a:spLocks noGrp="1"/>
          </p:cNvSpPr>
          <p:nvPr>
            <p:ph type="title"/>
          </p:nvPr>
        </p:nvSpPr>
        <p:spPr/>
        <p:txBody>
          <a:bodyPr/>
          <a:lstStyle/>
          <a:p>
            <a:r>
              <a:rPr lang="pl-PL" dirty="0">
                <a:solidFill>
                  <a:prstClr val="black">
                    <a:lumMod val="85000"/>
                    <a:lumOff val="15000"/>
                  </a:prstClr>
                </a:solidFill>
              </a:rPr>
              <a:t>Wypowiedzenie zmieniające</a:t>
            </a:r>
            <a:endParaRPr lang="pl-PL" dirty="0"/>
          </a:p>
        </p:txBody>
      </p:sp>
      <p:sp>
        <p:nvSpPr>
          <p:cNvPr id="3" name="Symbol zastępczy zawartości 2">
            <a:extLst>
              <a:ext uri="{FF2B5EF4-FFF2-40B4-BE49-F238E27FC236}">
                <a16:creationId xmlns:a16="http://schemas.microsoft.com/office/drawing/2014/main" id="{6D4D9532-5773-410E-90C2-DBBE9B138F7B}"/>
              </a:ext>
            </a:extLst>
          </p:cNvPr>
          <p:cNvSpPr>
            <a:spLocks noGrp="1"/>
          </p:cNvSpPr>
          <p:nvPr>
            <p:ph idx="1"/>
          </p:nvPr>
        </p:nvSpPr>
        <p:spPr/>
        <p:txBody>
          <a:bodyPr/>
          <a:lstStyle/>
          <a:p>
            <a:pPr algn="just"/>
            <a:r>
              <a:rPr lang="pl-PL" dirty="0"/>
              <a:t>Pracownik ma prawo wnieść odwołanie do sądu pracy od wypowiedzenia zmieniającego w </a:t>
            </a:r>
            <a:r>
              <a:rPr lang="pl-PL" b="1" u="sng" dirty="0"/>
              <a:t>terminie 21 dni od doręczenia mu oświadczenia o wypowiedzeniu</a:t>
            </a:r>
            <a:r>
              <a:rPr lang="pl-PL" dirty="0"/>
              <a:t> jeżeli uważa, że jest ono sprzeczne z prawem lub jeżeli dotyczy umowy na czas nieokreślony – nieuzasadnione.</a:t>
            </a:r>
          </a:p>
          <a:p>
            <a:pPr algn="just"/>
            <a:r>
              <a:rPr lang="pl-PL" dirty="0"/>
              <a:t>Odwołać może się zarówno wtedy gdy ma zamiar złożyć oświadczenie o odmowie przyjęcia zaproponowanych warunków, jak i wtedy, gdy  nie ma zamiaru składać takiego oświadczenia. </a:t>
            </a:r>
          </a:p>
        </p:txBody>
      </p:sp>
    </p:spTree>
    <p:extLst>
      <p:ext uri="{BB962C8B-B14F-4D97-AF65-F5344CB8AC3E}">
        <p14:creationId xmlns:p14="http://schemas.microsoft.com/office/powerpoint/2010/main" val="3314041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3357D2-1B91-47C2-8E18-A184DCC9AC2F}"/>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97C55DE9-311D-47B9-A76C-0C12BF31CD21}"/>
              </a:ext>
            </a:extLst>
          </p:cNvPr>
          <p:cNvSpPr>
            <a:spLocks noGrp="1"/>
          </p:cNvSpPr>
          <p:nvPr>
            <p:ph idx="1"/>
          </p:nvPr>
        </p:nvSpPr>
        <p:spPr/>
        <p:txBody>
          <a:bodyPr/>
          <a:lstStyle/>
          <a:p>
            <a:pPr marL="0" indent="0" algn="just">
              <a:buNone/>
            </a:pPr>
            <a:r>
              <a:rPr lang="pl-PL" b="1" u="sng" dirty="0"/>
              <a:t>Złożenie odwołania od wypowiedzenia do sądu pracy nie może być traktowane jako równoznaczne z odmową przyjęcia nowych warunków.  </a:t>
            </a:r>
            <a:r>
              <a:rPr lang="pl-PL" dirty="0"/>
              <a:t>Odwołanie od wypowiedzenia jest czynnością procesową dokonywaną przed sądem, oświadczenie woli o odmowie przyjęcia nowych warunków stanowi czynność materialnoprawną, której adresatem jest pracodawca. </a:t>
            </a:r>
          </a:p>
          <a:p>
            <a:pPr algn="just"/>
            <a:endParaRPr lang="pl-PL" dirty="0"/>
          </a:p>
        </p:txBody>
      </p:sp>
    </p:spTree>
    <p:extLst>
      <p:ext uri="{BB962C8B-B14F-4D97-AF65-F5344CB8AC3E}">
        <p14:creationId xmlns:p14="http://schemas.microsoft.com/office/powerpoint/2010/main" val="17374496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396DA3-9034-4D54-B735-A4FD665E3EC6}"/>
              </a:ext>
            </a:extLst>
          </p:cNvPr>
          <p:cNvSpPr>
            <a:spLocks noGrp="1"/>
          </p:cNvSpPr>
          <p:nvPr>
            <p:ph type="title"/>
          </p:nvPr>
        </p:nvSpPr>
        <p:spPr/>
        <p:txBody>
          <a:bodyPr/>
          <a:lstStyle/>
          <a:p>
            <a:r>
              <a:rPr lang="pl-PL" dirty="0"/>
              <a:t>Wypowiedzenie zmieniające</a:t>
            </a:r>
          </a:p>
        </p:txBody>
      </p:sp>
      <p:sp>
        <p:nvSpPr>
          <p:cNvPr id="3" name="Symbol zastępczy zawartości 2">
            <a:extLst>
              <a:ext uri="{FF2B5EF4-FFF2-40B4-BE49-F238E27FC236}">
                <a16:creationId xmlns:a16="http://schemas.microsoft.com/office/drawing/2014/main" id="{AFA7307A-0A38-4A43-9301-74BF47BA9C7B}"/>
              </a:ext>
            </a:extLst>
          </p:cNvPr>
          <p:cNvSpPr>
            <a:spLocks noGrp="1"/>
          </p:cNvSpPr>
          <p:nvPr>
            <p:ph idx="1"/>
          </p:nvPr>
        </p:nvSpPr>
        <p:spPr/>
        <p:txBody>
          <a:bodyPr>
            <a:normAutofit fontScale="77500" lnSpcReduction="20000"/>
          </a:bodyPr>
          <a:lstStyle/>
          <a:p>
            <a:pPr marL="0" indent="0" algn="just">
              <a:buNone/>
            </a:pPr>
            <a:r>
              <a:rPr lang="pl-PL" dirty="0"/>
              <a:t>Stosownie do żądania pracownika i okoliczności sprawy, sąd może orzec:</a:t>
            </a:r>
          </a:p>
          <a:p>
            <a:pPr marL="457200" indent="-457200" algn="just">
              <a:buAutoNum type="arabicParenR"/>
            </a:pPr>
            <a:r>
              <a:rPr lang="pl-PL" dirty="0"/>
              <a:t>o uznaniu wypowiedzenia zmieniającego za bezskuteczne,</a:t>
            </a:r>
          </a:p>
          <a:p>
            <a:pPr marL="457200" indent="-457200" algn="just">
              <a:buAutoNum type="arabicParenR"/>
            </a:pPr>
            <a:r>
              <a:rPr lang="pl-PL" dirty="0"/>
              <a:t>o przywróceniu pracownikowi poprzednich warunków pracy i płacy i ewentualnie o obowiązku zapłaty części wynagrodzenia, które zostało bezpodstawnie obniżone w następstwie wypowiedzenia warunków pracy,</a:t>
            </a:r>
          </a:p>
          <a:p>
            <a:pPr marL="457200" indent="-457200" algn="just">
              <a:buAutoNum type="arabicParenR"/>
            </a:pPr>
            <a:r>
              <a:rPr lang="pl-PL" dirty="0"/>
              <a:t>o przywróceniu do pracy na poprzednich warunkach i zapłacie wynagrodzenia (jeżeli stosunek pracy uległ rozwiązaniu, gdyż pracownik złożył oświadczenie o odmowie przyjęcia nowych warunków)</a:t>
            </a:r>
          </a:p>
          <a:p>
            <a:pPr marL="457200" indent="-457200" algn="just">
              <a:buAutoNum type="arabicParenR"/>
            </a:pPr>
            <a:r>
              <a:rPr lang="pl-PL" dirty="0"/>
              <a:t>o odszkodowanie jeżeli takie roszczenie zgłosił pracownik albo jeżeli sąd uznał za niemożliwe lub niecelowe żądanie pracownika przywrócenia poprzednich warunków pracy bądź przywrócenia do pracy na poprzednich warunkach.</a:t>
            </a:r>
          </a:p>
        </p:txBody>
      </p:sp>
    </p:spTree>
    <p:extLst>
      <p:ext uri="{BB962C8B-B14F-4D97-AF65-F5344CB8AC3E}">
        <p14:creationId xmlns:p14="http://schemas.microsoft.com/office/powerpoint/2010/main" val="42200183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B64150E0-A04E-4B1E-8418-209630D4FA52}"/>
              </a:ext>
            </a:extLst>
          </p:cNvPr>
          <p:cNvSpPr txBox="1"/>
          <p:nvPr/>
        </p:nvSpPr>
        <p:spPr>
          <a:xfrm>
            <a:off x="959498" y="410547"/>
            <a:ext cx="10273004" cy="5632311"/>
          </a:xfrm>
          <a:prstGeom prst="rect">
            <a:avLst/>
          </a:prstGeom>
          <a:noFill/>
        </p:spPr>
        <p:txBody>
          <a:bodyPr wrap="square" rtlCol="0">
            <a:spAutoFit/>
          </a:bodyPr>
          <a:lstStyle/>
          <a:p>
            <a:pPr algn="just"/>
            <a:r>
              <a:rPr lang="pl-PL" dirty="0"/>
              <a:t>Helmut S. pracuje w F. S.A. w Kielcach. W dniu 25 września 2007 roku otrzymał wypowiedzenie warunków pracy i płacy. W wypowiedzeniu tym pracodawca wskazał, że po upływie okresu wypowiedzenia (trzy miesiące) zmianie ulegnie podstawa zatrudnienia Helmuta S. – z umowy na czas nieokreślony na umowę na czas oznaczony. Przyczynę takiego stanu rzeczy stanowi reorganizacja podstaw zatrudnienia u pracodawcy.  Następnego dnia po otrzymaniu wypowiedzenia Helmut S. odwołał się do Sądu Rejonowego w Kielcach – Sądu Pracy od otrzymanego wypowiedzenia. Domagał się przywrócenia poprzednich warunków pracy. W odwołaniu wskazał, że wypowiedzenie jest niezgodne z prawem, uważał, że nie wolno na podstawie wypowiedzenia zmieniającego zmienić rodzaju umowy. Pracodawca otrzymał z sądu odpis pozwu Helmuta S. Uznał, że Helmut S. odmówił przyjęcia zaproponowanych warunków. W związku z tym 1 stycznia 2008 roku wystawił Helmutowi S. świadectwo pracy i odmówił jego zatrudnienia.  Helmut S. uważa, że i to działanie pracodawcy jest bezprawne. Uzupełnił swoje powództwo o żądanie dopuszczenia do pracy.   </a:t>
            </a:r>
          </a:p>
          <a:p>
            <a:pPr algn="just"/>
            <a:endParaRPr lang="pl-PL" dirty="0"/>
          </a:p>
          <a:p>
            <a:pPr algn="just"/>
            <a:r>
              <a:rPr lang="pl-PL" dirty="0"/>
              <a:t>art. 30, art. 36, art. 42, art. 45 i art. 264 </a:t>
            </a:r>
            <a:r>
              <a:rPr lang="pl-PL" dirty="0" err="1"/>
              <a:t>k.p</a:t>
            </a:r>
            <a:r>
              <a:rPr lang="pl-PL" dirty="0"/>
              <a:t>.</a:t>
            </a:r>
          </a:p>
          <a:p>
            <a:pPr algn="just"/>
            <a:endParaRPr lang="pl-PL" dirty="0"/>
          </a:p>
          <a:p>
            <a:pPr algn="just"/>
            <a:r>
              <a:rPr lang="pl-PL" b="1" dirty="0"/>
              <a:t>Pytania</a:t>
            </a:r>
          </a:p>
          <a:p>
            <a:pPr marL="342900" indent="-342900" algn="just">
              <a:buAutoNum type="arabicPeriod"/>
            </a:pPr>
            <a:r>
              <a:rPr lang="pl-PL" dirty="0"/>
              <a:t>Jakich elementów treści stosunku pracy może dotyczyć wypowiedzenie zmieniające?</a:t>
            </a:r>
          </a:p>
          <a:p>
            <a:pPr marL="342900" indent="-342900" algn="just">
              <a:buAutoNum type="arabicPeriod"/>
            </a:pPr>
            <a:r>
              <a:rPr lang="pl-PL" dirty="0"/>
              <a:t>Jak musi być skonstruowane wypowiedzenie zmieniające?</a:t>
            </a:r>
          </a:p>
          <a:p>
            <a:pPr marL="342900" indent="-342900" algn="just">
              <a:buAutoNum type="arabicPeriod"/>
            </a:pPr>
            <a:r>
              <a:rPr lang="pl-PL" dirty="0"/>
              <a:t>Czy odwołanie pracownika złożone w sądzie pracy jest równoznaczne z odmową przyjęcia zaproponowanych w wypowiedzeniu zmieniającym warunków?</a:t>
            </a:r>
          </a:p>
          <a:p>
            <a:pPr algn="just"/>
            <a:r>
              <a:rPr lang="pl-PL" dirty="0"/>
              <a:t>M. </a:t>
            </a:r>
            <a:r>
              <a:rPr lang="pl-PL" dirty="0" err="1"/>
              <a:t>Gersdorf</a:t>
            </a:r>
            <a:r>
              <a:rPr lang="pl-PL" dirty="0"/>
              <a:t> (red.), </a:t>
            </a:r>
            <a:r>
              <a:rPr lang="pl-PL" i="1" dirty="0"/>
              <a:t>Prawo pracy. Kazusy i ćwiczenia., </a:t>
            </a:r>
            <a:r>
              <a:rPr lang="pl-PL" dirty="0"/>
              <a:t>Warszawa 2011  </a:t>
            </a:r>
          </a:p>
        </p:txBody>
      </p:sp>
    </p:spTree>
    <p:extLst>
      <p:ext uri="{BB962C8B-B14F-4D97-AF65-F5344CB8AC3E}">
        <p14:creationId xmlns:p14="http://schemas.microsoft.com/office/powerpoint/2010/main" val="6241113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1BE6DB57-B7DC-451A-B9F4-FAE4784925AC}"/>
              </a:ext>
            </a:extLst>
          </p:cNvPr>
          <p:cNvSpPr txBox="1"/>
          <p:nvPr/>
        </p:nvSpPr>
        <p:spPr>
          <a:xfrm>
            <a:off x="1110343" y="1175657"/>
            <a:ext cx="9797143" cy="5078313"/>
          </a:xfrm>
          <a:prstGeom prst="rect">
            <a:avLst/>
          </a:prstGeom>
          <a:noFill/>
        </p:spPr>
        <p:txBody>
          <a:bodyPr wrap="square" rtlCol="0">
            <a:spAutoFit/>
          </a:bodyPr>
          <a:lstStyle/>
          <a:p>
            <a:pPr algn="just"/>
            <a:r>
              <a:rPr lang="pl-PL" dirty="0"/>
              <a:t>Trzej koledzy Mieczysław L., Konstanty Z. i Tomasz F. byli zatrudnieni w firmie transportowej ,,Droga”. W dniu 5 maja każdy z nich otrzymał od pracodawcy ofertę zawarcia porozumienia o zmianie stosunku pracy. Proponowana zmiana miała polegać  na zmianie podstawy zatrudnienia z umowy na czas nieokreślony na umowę na czas określony, inne warunki pracy miały pozostać bez zmian. Propozycję zawarcia porozumienia przyjął tylko Mieczysław L. Jego koledzy, którzy odmówili zawarcia porozumienia, otrzymali 20 maja pismo wypowiadające warunki pracy i płacy. W wypowiedzeniu tym wskazano, że z dniem upływu okresu wypowiedzenia zmianie ulegnie podstawa ich zatrudnia, a także okres, w którym mogą odmówić przyjęcia nowych warunków pracy i płacy i odwołać się do sądu pracy. Konstanty Z. odwołał się do sądu pracy 25 maja. Podczas spotkania 1 czerwca Konstanty Z. poinformował znajomych o wniesieniu sprawy do sądu. Pod wpływem tej informacji oni również postanowili to uczynić. W dniu 3 czerwca Mieczysław L. i Tomasz F. wnieśli do sądu powództwa o uznanie porozumienia i wypowiedzenia za bezskuteczne. </a:t>
            </a:r>
          </a:p>
          <a:p>
            <a:endParaRPr lang="pl-PL" dirty="0"/>
          </a:p>
          <a:p>
            <a:r>
              <a:rPr lang="pl-PL" dirty="0"/>
              <a:t>Unormowania: art. 42 </a:t>
            </a:r>
            <a:r>
              <a:rPr lang="pl-PL" dirty="0" err="1"/>
              <a:t>k.p</a:t>
            </a:r>
            <a:r>
              <a:rPr lang="pl-PL" dirty="0"/>
              <a:t>.</a:t>
            </a:r>
          </a:p>
          <a:p>
            <a:endParaRPr lang="pl-PL" dirty="0"/>
          </a:p>
          <a:p>
            <a:pPr marL="342900" indent="-342900">
              <a:buAutoNum type="arabicPeriod"/>
            </a:pPr>
            <a:r>
              <a:rPr lang="pl-PL" dirty="0"/>
              <a:t>Czy za pomocą wypowiedzenia lub porozumienia zmieniającego można dokonać zmiany rodzaju umowy o pracę?</a:t>
            </a:r>
          </a:p>
          <a:p>
            <a:pPr marL="342900" indent="-342900">
              <a:buAutoNum type="arabicPeriod"/>
            </a:pPr>
            <a:r>
              <a:rPr lang="pl-PL" dirty="0"/>
              <a:t>Czy sąd uzna roszczenia Mieczysław L. i Tomasza F.?</a:t>
            </a:r>
          </a:p>
          <a:p>
            <a:r>
              <a:rPr lang="pl-PL" dirty="0"/>
              <a:t>M. </a:t>
            </a:r>
            <a:r>
              <a:rPr lang="pl-PL" dirty="0" err="1"/>
              <a:t>Wujczyk</a:t>
            </a:r>
            <a:r>
              <a:rPr lang="pl-PL" dirty="0"/>
              <a:t>, J. Czerniak-</a:t>
            </a:r>
            <a:r>
              <a:rPr lang="pl-PL" dirty="0" err="1"/>
              <a:t>Swędzioł</a:t>
            </a:r>
            <a:r>
              <a:rPr lang="pl-PL" dirty="0"/>
              <a:t> (red.),   </a:t>
            </a:r>
            <a:r>
              <a:rPr lang="pl-PL" i="1" dirty="0"/>
              <a:t>Polskie prawo pracy. Kazusy., </a:t>
            </a:r>
            <a:r>
              <a:rPr lang="pl-PL" dirty="0"/>
              <a:t>Warszawa 2013</a:t>
            </a:r>
          </a:p>
        </p:txBody>
      </p:sp>
    </p:spTree>
    <p:extLst>
      <p:ext uri="{BB962C8B-B14F-4D97-AF65-F5344CB8AC3E}">
        <p14:creationId xmlns:p14="http://schemas.microsoft.com/office/powerpoint/2010/main" val="23115981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7DC399-9474-4BF3-ACDE-79DAA9E1005D}"/>
              </a:ext>
            </a:extLst>
          </p:cNvPr>
          <p:cNvSpPr>
            <a:spLocks noGrp="1"/>
          </p:cNvSpPr>
          <p:nvPr>
            <p:ph type="title"/>
          </p:nvPr>
        </p:nvSpPr>
        <p:spPr/>
        <p:txBody>
          <a:bodyPr>
            <a:normAutofit fontScale="90000"/>
          </a:bodyPr>
          <a:lstStyle/>
          <a:p>
            <a:r>
              <a:rPr lang="pl-PL" dirty="0"/>
              <a:t>Jednostronna zmiana umownego stosunku pracy przez pracodawcę</a:t>
            </a:r>
          </a:p>
        </p:txBody>
      </p:sp>
      <p:sp>
        <p:nvSpPr>
          <p:cNvPr id="3" name="Symbol zastępczy zawartości 2">
            <a:extLst>
              <a:ext uri="{FF2B5EF4-FFF2-40B4-BE49-F238E27FC236}">
                <a16:creationId xmlns:a16="http://schemas.microsoft.com/office/drawing/2014/main" id="{9EDFD286-0E8C-4BBB-AF78-60E0DBD3B62F}"/>
              </a:ext>
            </a:extLst>
          </p:cNvPr>
          <p:cNvSpPr>
            <a:spLocks noGrp="1"/>
          </p:cNvSpPr>
          <p:nvPr>
            <p:ph idx="1"/>
          </p:nvPr>
        </p:nvSpPr>
        <p:spPr/>
        <p:txBody>
          <a:bodyPr/>
          <a:lstStyle/>
          <a:p>
            <a:pPr algn="just"/>
            <a:r>
              <a:rPr lang="pl-PL" dirty="0"/>
              <a:t>Z reguły zmiany dokonywane w tym trybie mają charakter czasowy, a nie trwały.</a:t>
            </a:r>
          </a:p>
          <a:p>
            <a:pPr algn="just"/>
            <a:r>
              <a:rPr lang="pl-PL" dirty="0"/>
              <a:t>Instrumentem ich przeprowadzenia jest polecenie pracodawcy, które nie musi mieć formy pisemnej.</a:t>
            </a:r>
          </a:p>
        </p:txBody>
      </p:sp>
    </p:spTree>
    <p:extLst>
      <p:ext uri="{BB962C8B-B14F-4D97-AF65-F5344CB8AC3E}">
        <p14:creationId xmlns:p14="http://schemas.microsoft.com/office/powerpoint/2010/main" val="6318965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9D5841-3B25-4AEC-9DD4-D0248A1E5B13}"/>
              </a:ext>
            </a:extLst>
          </p:cNvPr>
          <p:cNvSpPr>
            <a:spLocks noGrp="1"/>
          </p:cNvSpPr>
          <p:nvPr>
            <p:ph type="title"/>
          </p:nvPr>
        </p:nvSpPr>
        <p:spPr/>
        <p:txBody>
          <a:bodyPr>
            <a:normAutofit fontScale="90000"/>
          </a:bodyPr>
          <a:lstStyle/>
          <a:p>
            <a:r>
              <a:rPr lang="pl-PL" dirty="0"/>
              <a:t>Jednostronna zmiana umownego stosunku pracy przez pracodawcę</a:t>
            </a:r>
          </a:p>
        </p:txBody>
      </p:sp>
      <p:sp>
        <p:nvSpPr>
          <p:cNvPr id="3" name="Symbol zastępczy zawartości 2">
            <a:extLst>
              <a:ext uri="{FF2B5EF4-FFF2-40B4-BE49-F238E27FC236}">
                <a16:creationId xmlns:a16="http://schemas.microsoft.com/office/drawing/2014/main" id="{600751A6-0DAA-4A3A-9034-8F9BBACABF5A}"/>
              </a:ext>
            </a:extLst>
          </p:cNvPr>
          <p:cNvSpPr>
            <a:spLocks noGrp="1"/>
          </p:cNvSpPr>
          <p:nvPr>
            <p:ph idx="1"/>
          </p:nvPr>
        </p:nvSpPr>
        <p:spPr/>
        <p:txBody>
          <a:bodyPr/>
          <a:lstStyle/>
          <a:p>
            <a:pPr algn="just"/>
            <a:r>
              <a:rPr lang="pl-PL" dirty="0"/>
              <a:t>Na podstawie art. 42 </a:t>
            </a:r>
            <a:r>
              <a:rPr lang="pl-PL" dirty="0">
                <a:latin typeface="+mj-lt"/>
              </a:rPr>
              <a:t>§ 4 </a:t>
            </a:r>
            <a:r>
              <a:rPr lang="pl-PL" dirty="0" err="1">
                <a:latin typeface="+mj-lt"/>
              </a:rPr>
              <a:t>k.p</a:t>
            </a:r>
            <a:r>
              <a:rPr lang="pl-PL" dirty="0">
                <a:latin typeface="+mj-lt"/>
              </a:rPr>
              <a:t> pracodawca może bez uzyskania zgody pracownika powierzyć mu inną pracę niż określona w umowie o pracę w przypadkach uzasadnionych potrzebami tego pracodawcy.</a:t>
            </a:r>
          </a:p>
          <a:p>
            <a:pPr algn="just"/>
            <a:r>
              <a:rPr lang="pl-PL" dirty="0">
                <a:latin typeface="+mj-lt"/>
              </a:rPr>
              <a:t>Potrzeby pracodawcy w rozumieniu tego przepisu stanowią zwykle problemy organizacyjne lub techniczne. </a:t>
            </a:r>
          </a:p>
        </p:txBody>
      </p:sp>
    </p:spTree>
    <p:extLst>
      <p:ext uri="{BB962C8B-B14F-4D97-AF65-F5344CB8AC3E}">
        <p14:creationId xmlns:p14="http://schemas.microsoft.com/office/powerpoint/2010/main" val="1346630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19F420-B6E2-457A-9880-408449F3A733}"/>
              </a:ext>
            </a:extLst>
          </p:cNvPr>
          <p:cNvSpPr>
            <a:spLocks noGrp="1"/>
          </p:cNvSpPr>
          <p:nvPr>
            <p:ph type="title"/>
          </p:nvPr>
        </p:nvSpPr>
        <p:spPr/>
        <p:txBody>
          <a:bodyPr>
            <a:normAutofit fontScale="90000"/>
          </a:bodyPr>
          <a:lstStyle/>
          <a:p>
            <a:r>
              <a:rPr lang="pl-PL" sz="4000" dirty="0">
                <a:solidFill>
                  <a:prstClr val="black">
                    <a:lumMod val="85000"/>
                    <a:lumOff val="15000"/>
                  </a:prstClr>
                </a:solidFill>
              </a:rPr>
              <a:t>Jednostronna zmiana umownego stosunku pracy przez pracodawcę</a:t>
            </a:r>
            <a:endParaRPr lang="pl-PL" dirty="0"/>
          </a:p>
        </p:txBody>
      </p:sp>
      <p:sp>
        <p:nvSpPr>
          <p:cNvPr id="3" name="Symbol zastępczy zawartości 2">
            <a:extLst>
              <a:ext uri="{FF2B5EF4-FFF2-40B4-BE49-F238E27FC236}">
                <a16:creationId xmlns:a16="http://schemas.microsoft.com/office/drawing/2014/main" id="{5231E36F-9AC2-4B05-B741-AF1DCE1A661D}"/>
              </a:ext>
            </a:extLst>
          </p:cNvPr>
          <p:cNvSpPr>
            <a:spLocks noGrp="1"/>
          </p:cNvSpPr>
          <p:nvPr>
            <p:ph idx="1"/>
          </p:nvPr>
        </p:nvSpPr>
        <p:spPr/>
        <p:txBody>
          <a:bodyPr/>
          <a:lstStyle/>
          <a:p>
            <a:pPr algn="just"/>
            <a:r>
              <a:rPr lang="pl-PL" dirty="0"/>
              <a:t>Istnienie potrzeby skierowania pracownika do innej pracy ocenia pracodawca.</a:t>
            </a:r>
          </a:p>
          <a:p>
            <a:pPr algn="just"/>
            <a:r>
              <a:rPr lang="pl-PL" dirty="0"/>
              <a:t>Pracownik może jednak zakwestionować istnienie takiej potrzeby i odmówić wykonywania innej pracy. Pracodawca może jednak uznać taką odmowę za naruszenie obowiązków pracownika i zastosować odpowiednie środki.</a:t>
            </a:r>
          </a:p>
          <a:p>
            <a:pPr algn="just"/>
            <a:r>
              <a:rPr lang="pl-PL" dirty="0"/>
              <a:t>Jeżeli pracownik w związku z tym skieruje powództwo do sądu, to sąd wiążąco oceni powierzenie pracownikowi innej pracy.</a:t>
            </a:r>
          </a:p>
        </p:txBody>
      </p:sp>
    </p:spTree>
    <p:extLst>
      <p:ext uri="{BB962C8B-B14F-4D97-AF65-F5344CB8AC3E}">
        <p14:creationId xmlns:p14="http://schemas.microsoft.com/office/powerpoint/2010/main" val="1308630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B8256B-DCC8-4689-870E-EE128BBC1C6B}"/>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EC040E6E-BE3C-4B60-AC75-9917629D8911}"/>
              </a:ext>
            </a:extLst>
          </p:cNvPr>
          <p:cNvSpPr>
            <a:spLocks noGrp="1"/>
          </p:cNvSpPr>
          <p:nvPr>
            <p:ph idx="1"/>
          </p:nvPr>
        </p:nvSpPr>
        <p:spPr/>
        <p:txBody>
          <a:bodyPr/>
          <a:lstStyle/>
          <a:p>
            <a:pPr algn="just"/>
            <a:r>
              <a:rPr lang="pl-PL" dirty="0"/>
              <a:t>Jeżeli nowe przepisy ustawowe dotyczą spraw niebędących przedmiotem postanowień umów o pracę, ustawodawca decyduje czy i w jakim zakresie oraz od jakiego momentu obowiązują one w stosunkach pracy powstałych przed ich wejściem w życie.</a:t>
            </a:r>
          </a:p>
          <a:p>
            <a:pPr algn="just"/>
            <a:r>
              <a:rPr lang="pl-PL" dirty="0"/>
              <a:t>Kwestie takie są często przedmiotem przepisów intertemporalnych.</a:t>
            </a:r>
          </a:p>
          <a:p>
            <a:pPr marL="0" indent="0" algn="just">
              <a:buNone/>
            </a:pPr>
            <a:endParaRPr lang="pl-PL" dirty="0"/>
          </a:p>
        </p:txBody>
      </p:sp>
    </p:spTree>
    <p:extLst>
      <p:ext uri="{BB962C8B-B14F-4D97-AF65-F5344CB8AC3E}">
        <p14:creationId xmlns:p14="http://schemas.microsoft.com/office/powerpoint/2010/main" val="4511325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878826-7503-4BEE-BCD8-B92242DCD4D4}"/>
              </a:ext>
            </a:extLst>
          </p:cNvPr>
          <p:cNvSpPr>
            <a:spLocks noGrp="1"/>
          </p:cNvSpPr>
          <p:nvPr>
            <p:ph type="title"/>
          </p:nvPr>
        </p:nvSpPr>
        <p:spPr/>
        <p:txBody>
          <a:bodyPr>
            <a:normAutofit fontScale="90000"/>
          </a:bodyPr>
          <a:lstStyle/>
          <a:p>
            <a:r>
              <a:rPr lang="pl-PL" dirty="0">
                <a:solidFill>
                  <a:prstClr val="black">
                    <a:lumMod val="85000"/>
                    <a:lumOff val="15000"/>
                  </a:prstClr>
                </a:solidFill>
              </a:rPr>
              <a:t>Jednostronna zmiana umownego stosunku pracy przez pracodawcę</a:t>
            </a:r>
            <a:endParaRPr lang="pl-PL" dirty="0"/>
          </a:p>
        </p:txBody>
      </p:sp>
      <p:sp>
        <p:nvSpPr>
          <p:cNvPr id="3" name="Symbol zastępczy zawartości 2">
            <a:extLst>
              <a:ext uri="{FF2B5EF4-FFF2-40B4-BE49-F238E27FC236}">
                <a16:creationId xmlns:a16="http://schemas.microsoft.com/office/drawing/2014/main" id="{4146DA65-0EF5-43FF-89A0-619F1E7A7520}"/>
              </a:ext>
            </a:extLst>
          </p:cNvPr>
          <p:cNvSpPr>
            <a:spLocks noGrp="1"/>
          </p:cNvSpPr>
          <p:nvPr>
            <p:ph idx="1"/>
          </p:nvPr>
        </p:nvSpPr>
        <p:spPr/>
        <p:txBody>
          <a:bodyPr/>
          <a:lstStyle/>
          <a:p>
            <a:pPr algn="just"/>
            <a:r>
              <a:rPr lang="pl-PL" dirty="0"/>
              <a:t>Wymaganiem stawianym przez analizowany przepis jest aby powierzona praca odpowiadała kwalifikacjom pracownika. </a:t>
            </a:r>
          </a:p>
          <a:p>
            <a:pPr algn="just"/>
            <a:r>
              <a:rPr lang="pl-PL" dirty="0"/>
              <a:t>Praca odpowiadająca kwalifikacjom to taka, która z jednej strony ich nie przekracza, a z drugiej – nie sytuuje na zbyt niskim poziomie w hierarchii zawodowej w stosunku do poziomu wykształcenia i posiadanych przez pracownika umiejętności zawodowych. </a:t>
            </a:r>
          </a:p>
        </p:txBody>
      </p:sp>
    </p:spTree>
    <p:extLst>
      <p:ext uri="{BB962C8B-B14F-4D97-AF65-F5344CB8AC3E}">
        <p14:creationId xmlns:p14="http://schemas.microsoft.com/office/powerpoint/2010/main" val="12871349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009744-2D31-458F-A892-EAFA2B537B8D}"/>
              </a:ext>
            </a:extLst>
          </p:cNvPr>
          <p:cNvSpPr>
            <a:spLocks noGrp="1"/>
          </p:cNvSpPr>
          <p:nvPr>
            <p:ph type="title"/>
          </p:nvPr>
        </p:nvSpPr>
        <p:spPr/>
        <p:txBody>
          <a:bodyPr>
            <a:normAutofit fontScale="90000"/>
          </a:bodyPr>
          <a:lstStyle/>
          <a:p>
            <a:r>
              <a:rPr lang="pl-PL" dirty="0">
                <a:solidFill>
                  <a:prstClr val="black">
                    <a:lumMod val="85000"/>
                    <a:lumOff val="15000"/>
                  </a:prstClr>
                </a:solidFill>
              </a:rPr>
              <a:t>Jednostronna zmiana umownego stosunku pracy przez pracodawcę</a:t>
            </a:r>
            <a:endParaRPr lang="pl-PL" dirty="0"/>
          </a:p>
        </p:txBody>
      </p:sp>
      <p:sp>
        <p:nvSpPr>
          <p:cNvPr id="3" name="Symbol zastępczy zawartości 2">
            <a:extLst>
              <a:ext uri="{FF2B5EF4-FFF2-40B4-BE49-F238E27FC236}">
                <a16:creationId xmlns:a16="http://schemas.microsoft.com/office/drawing/2014/main" id="{1295E73C-014F-4C4A-867C-B264B469C8A0}"/>
              </a:ext>
            </a:extLst>
          </p:cNvPr>
          <p:cNvSpPr>
            <a:spLocks noGrp="1"/>
          </p:cNvSpPr>
          <p:nvPr>
            <p:ph idx="1"/>
          </p:nvPr>
        </p:nvSpPr>
        <p:spPr/>
        <p:txBody>
          <a:bodyPr/>
          <a:lstStyle/>
          <a:p>
            <a:pPr algn="just"/>
            <a:r>
              <a:rPr lang="pl-PL" dirty="0"/>
              <a:t>Odmowa wykonywania innej pracy, która nie odpowiada kwalifikacjom pracownika nie stanowi naruszenia przez niego obowiązków pracowniczych.</a:t>
            </a:r>
          </a:p>
          <a:p>
            <a:pPr algn="just"/>
            <a:r>
              <a:rPr lang="pl-PL" dirty="0"/>
              <a:t>Pracodawca, może bez zgody pracownika zatrudnić go przy innej niż umówiona praca na podstawie </a:t>
            </a:r>
            <a:r>
              <a:rPr lang="pl-PL" dirty="0">
                <a:solidFill>
                  <a:prstClr val="black">
                    <a:lumMod val="85000"/>
                    <a:lumOff val="15000"/>
                  </a:prstClr>
                </a:solidFill>
              </a:rPr>
              <a:t>42 § 4 </a:t>
            </a:r>
            <a:r>
              <a:rPr lang="pl-PL" dirty="0" err="1">
                <a:solidFill>
                  <a:prstClr val="black">
                    <a:lumMod val="85000"/>
                    <a:lumOff val="15000"/>
                  </a:prstClr>
                </a:solidFill>
              </a:rPr>
              <a:t>k.p</a:t>
            </a:r>
            <a:r>
              <a:rPr lang="pl-PL" dirty="0">
                <a:solidFill>
                  <a:prstClr val="black">
                    <a:lumMod val="85000"/>
                    <a:lumOff val="15000"/>
                  </a:prstClr>
                </a:solidFill>
              </a:rPr>
              <a:t> najwyżej przez </a:t>
            </a:r>
            <a:r>
              <a:rPr lang="pl-PL" b="1" u="sng" dirty="0">
                <a:solidFill>
                  <a:prstClr val="black">
                    <a:lumMod val="85000"/>
                    <a:lumOff val="15000"/>
                  </a:prstClr>
                </a:solidFill>
              </a:rPr>
              <a:t>3 miesiące w każdym roku kalendarzowym.</a:t>
            </a:r>
          </a:p>
          <a:p>
            <a:pPr algn="just"/>
            <a:r>
              <a:rPr lang="pl-PL" dirty="0">
                <a:solidFill>
                  <a:prstClr val="black">
                    <a:lumMod val="85000"/>
                    <a:lumOff val="15000"/>
                  </a:prstClr>
                </a:solidFill>
              </a:rPr>
              <a:t>Może to być ciągły okres 3 miesięcy albo suma dwóch lub więcej krótszych okresów.</a:t>
            </a:r>
            <a:endParaRPr lang="pl-PL" dirty="0"/>
          </a:p>
        </p:txBody>
      </p:sp>
    </p:spTree>
    <p:extLst>
      <p:ext uri="{BB962C8B-B14F-4D97-AF65-F5344CB8AC3E}">
        <p14:creationId xmlns:p14="http://schemas.microsoft.com/office/powerpoint/2010/main" val="31285024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484AE1-4CB8-44E8-86EC-7B729C5F3942}"/>
              </a:ext>
            </a:extLst>
          </p:cNvPr>
          <p:cNvSpPr>
            <a:spLocks noGrp="1"/>
          </p:cNvSpPr>
          <p:nvPr>
            <p:ph type="title"/>
          </p:nvPr>
        </p:nvSpPr>
        <p:spPr/>
        <p:txBody>
          <a:bodyPr>
            <a:normAutofit fontScale="90000"/>
          </a:bodyPr>
          <a:lstStyle/>
          <a:p>
            <a:r>
              <a:rPr lang="pl-PL" dirty="0">
                <a:solidFill>
                  <a:prstClr val="black">
                    <a:lumMod val="85000"/>
                    <a:lumOff val="15000"/>
                  </a:prstClr>
                </a:solidFill>
              </a:rPr>
              <a:t>Jednostronna zmiana umownego stosunku pracy przez pracodawcę</a:t>
            </a:r>
            <a:endParaRPr lang="pl-PL" dirty="0"/>
          </a:p>
        </p:txBody>
      </p:sp>
      <p:sp>
        <p:nvSpPr>
          <p:cNvPr id="3" name="Symbol zastępczy zawartości 2">
            <a:extLst>
              <a:ext uri="{FF2B5EF4-FFF2-40B4-BE49-F238E27FC236}">
                <a16:creationId xmlns:a16="http://schemas.microsoft.com/office/drawing/2014/main" id="{66484C69-9AEC-42B6-B051-DE5351D3488B}"/>
              </a:ext>
            </a:extLst>
          </p:cNvPr>
          <p:cNvSpPr>
            <a:spLocks noGrp="1"/>
          </p:cNvSpPr>
          <p:nvPr>
            <p:ph idx="1"/>
          </p:nvPr>
        </p:nvSpPr>
        <p:spPr/>
        <p:txBody>
          <a:bodyPr/>
          <a:lstStyle/>
          <a:p>
            <a:pPr marL="0" indent="0">
              <a:buNone/>
            </a:pPr>
            <a:r>
              <a:rPr lang="pl-PL" dirty="0"/>
              <a:t>Powierzenie innej pracy nie może spowodować obniżenia wynagrodzenia pracownika.</a:t>
            </a:r>
          </a:p>
        </p:txBody>
      </p:sp>
    </p:spTree>
    <p:extLst>
      <p:ext uri="{BB962C8B-B14F-4D97-AF65-F5344CB8AC3E}">
        <p14:creationId xmlns:p14="http://schemas.microsoft.com/office/powerpoint/2010/main" val="4389023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0C655F-82FF-4BFE-BEE1-65B89C09B9FC}"/>
              </a:ext>
            </a:extLst>
          </p:cNvPr>
          <p:cNvSpPr>
            <a:spLocks noGrp="1"/>
          </p:cNvSpPr>
          <p:nvPr>
            <p:ph type="title"/>
          </p:nvPr>
        </p:nvSpPr>
        <p:spPr/>
        <p:txBody>
          <a:bodyPr>
            <a:normAutofit fontScale="90000"/>
          </a:bodyPr>
          <a:lstStyle/>
          <a:p>
            <a:r>
              <a:rPr lang="pl-PL" sz="4000" dirty="0">
                <a:solidFill>
                  <a:prstClr val="black">
                    <a:lumMod val="85000"/>
                    <a:lumOff val="15000"/>
                  </a:prstClr>
                </a:solidFill>
              </a:rPr>
              <a:t>Jednostronna zmiana umownego stosunku pracy przez pracodawcę</a:t>
            </a:r>
            <a:endParaRPr lang="pl-PL" dirty="0"/>
          </a:p>
        </p:txBody>
      </p:sp>
      <p:sp>
        <p:nvSpPr>
          <p:cNvPr id="3" name="Symbol zastępczy zawartości 2">
            <a:extLst>
              <a:ext uri="{FF2B5EF4-FFF2-40B4-BE49-F238E27FC236}">
                <a16:creationId xmlns:a16="http://schemas.microsoft.com/office/drawing/2014/main" id="{0947658B-CA91-4457-8F5D-4C31ACFED724}"/>
              </a:ext>
            </a:extLst>
          </p:cNvPr>
          <p:cNvSpPr>
            <a:spLocks noGrp="1"/>
          </p:cNvSpPr>
          <p:nvPr>
            <p:ph idx="1"/>
          </p:nvPr>
        </p:nvSpPr>
        <p:spPr/>
        <p:txBody>
          <a:bodyPr/>
          <a:lstStyle/>
          <a:p>
            <a:pPr algn="just"/>
            <a:r>
              <a:rPr lang="pl-PL" dirty="0"/>
              <a:t>Zgodnie z art. 81 </a:t>
            </a:r>
            <a:r>
              <a:rPr lang="pl-PL" dirty="0">
                <a:latin typeface="+mj-lt"/>
              </a:rPr>
              <a:t>§3 </a:t>
            </a:r>
            <a:r>
              <a:rPr lang="pl-PL" dirty="0" err="1">
                <a:latin typeface="+mj-lt"/>
              </a:rPr>
              <a:t>k.p</a:t>
            </a:r>
            <a:r>
              <a:rPr lang="pl-PL" dirty="0">
                <a:latin typeface="+mj-lt"/>
              </a:rPr>
              <a:t>. pracodawca może powierzyć pracownikowi inną niż określona w umowie o prace odpowiednią pracę na czas przestoju. </a:t>
            </a:r>
          </a:p>
          <a:p>
            <a:pPr algn="just"/>
            <a:r>
              <a:rPr lang="pl-PL" dirty="0">
                <a:latin typeface="+mj-lt"/>
              </a:rPr>
              <a:t>Powierzenie innej pracy z powodu przestoju nie jest ograniczone w czasie.</a:t>
            </a:r>
          </a:p>
          <a:p>
            <a:pPr algn="just"/>
            <a:r>
              <a:rPr lang="pl-PL" dirty="0">
                <a:latin typeface="+mj-lt"/>
              </a:rPr>
              <a:t>Pracownik nie ma też gwarancji zachowania wynagrodzenia nie niższego od tego, które należałoby mu się za wykonywanie umówionej pracy, lecz ma prawo do wynagrodzenia przewidzianego za pracę zastępczą. Jeżeli przestój nie został zawiniony przez pracownika, nie może ono być niższe od wynagrodzenia wynikającego z osobistego zaszeregowania.</a:t>
            </a:r>
          </a:p>
        </p:txBody>
      </p:sp>
    </p:spTree>
    <p:extLst>
      <p:ext uri="{BB962C8B-B14F-4D97-AF65-F5344CB8AC3E}">
        <p14:creationId xmlns:p14="http://schemas.microsoft.com/office/powerpoint/2010/main" val="42047625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ABA573-F036-4F81-A844-D8CC92A45A02}"/>
              </a:ext>
            </a:extLst>
          </p:cNvPr>
          <p:cNvSpPr>
            <a:spLocks noGrp="1"/>
          </p:cNvSpPr>
          <p:nvPr>
            <p:ph type="title"/>
          </p:nvPr>
        </p:nvSpPr>
        <p:spPr/>
        <p:txBody>
          <a:bodyPr>
            <a:normAutofit fontScale="90000"/>
          </a:bodyPr>
          <a:lstStyle/>
          <a:p>
            <a:r>
              <a:rPr lang="pl-PL" dirty="0">
                <a:solidFill>
                  <a:prstClr val="black">
                    <a:lumMod val="85000"/>
                    <a:lumOff val="15000"/>
                  </a:prstClr>
                </a:solidFill>
              </a:rPr>
              <a:t>Jednostronna zmiana umownego stosunku pracy przez pracodawcę</a:t>
            </a:r>
            <a:endParaRPr lang="pl-PL" dirty="0"/>
          </a:p>
        </p:txBody>
      </p:sp>
      <p:sp>
        <p:nvSpPr>
          <p:cNvPr id="3" name="Symbol zastępczy zawartości 2">
            <a:extLst>
              <a:ext uri="{FF2B5EF4-FFF2-40B4-BE49-F238E27FC236}">
                <a16:creationId xmlns:a16="http://schemas.microsoft.com/office/drawing/2014/main" id="{4DAC24B9-602B-4BAB-91BF-1F925DD3ABFC}"/>
              </a:ext>
            </a:extLst>
          </p:cNvPr>
          <p:cNvSpPr>
            <a:spLocks noGrp="1"/>
          </p:cNvSpPr>
          <p:nvPr>
            <p:ph idx="1"/>
          </p:nvPr>
        </p:nvSpPr>
        <p:spPr/>
        <p:txBody>
          <a:bodyPr/>
          <a:lstStyle/>
          <a:p>
            <a:pPr algn="just"/>
            <a:r>
              <a:rPr lang="pl-PL" dirty="0"/>
              <a:t>Powierzenie pracownikowi innej odpowiedniej pracy odbywa się w interesie pracodawcy.</a:t>
            </a:r>
          </a:p>
          <a:p>
            <a:pPr algn="just"/>
            <a:r>
              <a:rPr lang="pl-PL" dirty="0"/>
              <a:t>Przepisy kodeksu pracy przewidują w określonych sytuacjach obowiązek pracodawcy powierzenia pracownikowi innej odpowiedniej pracy w interesie pracownika.</a:t>
            </a:r>
          </a:p>
        </p:txBody>
      </p:sp>
    </p:spTree>
    <p:extLst>
      <p:ext uri="{BB962C8B-B14F-4D97-AF65-F5344CB8AC3E}">
        <p14:creationId xmlns:p14="http://schemas.microsoft.com/office/powerpoint/2010/main" val="42374527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0B09B9-EB75-412D-84B9-C1C45CC7E531}"/>
              </a:ext>
            </a:extLst>
          </p:cNvPr>
          <p:cNvSpPr>
            <a:spLocks noGrp="1"/>
          </p:cNvSpPr>
          <p:nvPr>
            <p:ph type="title"/>
          </p:nvPr>
        </p:nvSpPr>
        <p:spPr/>
        <p:txBody>
          <a:bodyPr>
            <a:normAutofit fontScale="90000"/>
          </a:bodyPr>
          <a:lstStyle/>
          <a:p>
            <a:r>
              <a:rPr lang="pl-PL" dirty="0">
                <a:solidFill>
                  <a:prstClr val="black">
                    <a:lumMod val="85000"/>
                    <a:lumOff val="15000"/>
                  </a:prstClr>
                </a:solidFill>
              </a:rPr>
              <a:t>Jednostronna zmiana umownego stosunku pracy przez pracodawcę</a:t>
            </a:r>
            <a:endParaRPr lang="pl-PL" dirty="0"/>
          </a:p>
        </p:txBody>
      </p:sp>
      <p:sp>
        <p:nvSpPr>
          <p:cNvPr id="3" name="Symbol zastępczy zawartości 2">
            <a:extLst>
              <a:ext uri="{FF2B5EF4-FFF2-40B4-BE49-F238E27FC236}">
                <a16:creationId xmlns:a16="http://schemas.microsoft.com/office/drawing/2014/main" id="{22664BCF-3734-42D9-B77F-D1366B089EAC}"/>
              </a:ext>
            </a:extLst>
          </p:cNvPr>
          <p:cNvSpPr>
            <a:spLocks noGrp="1"/>
          </p:cNvSpPr>
          <p:nvPr>
            <p:ph idx="1"/>
          </p:nvPr>
        </p:nvSpPr>
        <p:spPr/>
        <p:txBody>
          <a:bodyPr/>
          <a:lstStyle/>
          <a:p>
            <a:pPr marL="0" indent="0" algn="just">
              <a:buNone/>
            </a:pPr>
            <a:r>
              <a:rPr lang="pl-PL" dirty="0"/>
              <a:t>Kodeks pracy przewiduje obowiązek przeniesienia do innej pracy:</a:t>
            </a:r>
          </a:p>
          <a:p>
            <a:pPr marL="457200" indent="-457200" algn="just">
              <a:buAutoNum type="arabicParenR"/>
            </a:pPr>
            <a:r>
              <a:rPr lang="pl-PL" dirty="0"/>
              <a:t>pracownicy w ciąży lub karmiącej dziecko piersią, zatrudnionej przy pracy wzbronionej takiej pracownicy (art. 179 </a:t>
            </a:r>
            <a:r>
              <a:rPr lang="pl-PL" dirty="0">
                <a:latin typeface="+mj-lt"/>
              </a:rPr>
              <a:t>§</a:t>
            </a:r>
            <a:r>
              <a:rPr lang="pl-PL" dirty="0"/>
              <a:t>  1 i 2 </a:t>
            </a:r>
            <a:r>
              <a:rPr lang="pl-PL" dirty="0" err="1"/>
              <a:t>k.p</a:t>
            </a:r>
            <a:r>
              <a:rPr lang="pl-PL" dirty="0"/>
              <a:t>.)</a:t>
            </a:r>
          </a:p>
          <a:p>
            <a:pPr marL="457200" indent="-457200" algn="just">
              <a:buAutoNum type="arabicParenR"/>
            </a:pPr>
            <a:r>
              <a:rPr lang="pl-PL" dirty="0"/>
              <a:t>pracownicy w ciąży lub karmiącej dziecko piersią, niezatrudnionej przy pracy wzbronionej, która przedstawiła zaświadczenie lekarskie stwierdzające przeciwwskazania zdrowotne do wykonywania dotychczasowej pracy </a:t>
            </a:r>
            <a:r>
              <a:rPr lang="pl-PL" dirty="0">
                <a:solidFill>
                  <a:prstClr val="black">
                    <a:lumMod val="85000"/>
                    <a:lumOff val="15000"/>
                  </a:prstClr>
                </a:solidFill>
              </a:rPr>
              <a:t>(art. 179 §  3 w zw. z  art. 179 § 2 </a:t>
            </a:r>
            <a:r>
              <a:rPr lang="pl-PL" dirty="0" err="1">
                <a:solidFill>
                  <a:prstClr val="black">
                    <a:lumMod val="85000"/>
                    <a:lumOff val="15000"/>
                  </a:prstClr>
                </a:solidFill>
              </a:rPr>
              <a:t>k.p</a:t>
            </a:r>
            <a:r>
              <a:rPr lang="pl-PL" dirty="0">
                <a:solidFill>
                  <a:prstClr val="black">
                    <a:lumMod val="85000"/>
                    <a:lumOff val="15000"/>
                  </a:prstClr>
                </a:solidFill>
              </a:rPr>
              <a:t>.)</a:t>
            </a:r>
            <a:endParaRPr lang="pl-PL" dirty="0"/>
          </a:p>
        </p:txBody>
      </p:sp>
    </p:spTree>
    <p:extLst>
      <p:ext uri="{BB962C8B-B14F-4D97-AF65-F5344CB8AC3E}">
        <p14:creationId xmlns:p14="http://schemas.microsoft.com/office/powerpoint/2010/main" val="27084998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4129A9-87F4-4CDA-A9A4-B840DE3A28AB}"/>
              </a:ext>
            </a:extLst>
          </p:cNvPr>
          <p:cNvSpPr>
            <a:spLocks noGrp="1"/>
          </p:cNvSpPr>
          <p:nvPr>
            <p:ph type="title"/>
          </p:nvPr>
        </p:nvSpPr>
        <p:spPr/>
        <p:txBody>
          <a:bodyPr>
            <a:normAutofit fontScale="90000"/>
          </a:bodyPr>
          <a:lstStyle/>
          <a:p>
            <a:r>
              <a:rPr lang="pl-PL" sz="4000" dirty="0">
                <a:solidFill>
                  <a:prstClr val="black">
                    <a:lumMod val="85000"/>
                    <a:lumOff val="15000"/>
                  </a:prstClr>
                </a:solidFill>
              </a:rPr>
              <a:t>Jednostronna zmiana umownego stosunku pracy przez pracodawcę</a:t>
            </a:r>
            <a:endParaRPr lang="pl-PL" dirty="0"/>
          </a:p>
        </p:txBody>
      </p:sp>
      <p:sp>
        <p:nvSpPr>
          <p:cNvPr id="3" name="Symbol zastępczy zawartości 2">
            <a:extLst>
              <a:ext uri="{FF2B5EF4-FFF2-40B4-BE49-F238E27FC236}">
                <a16:creationId xmlns:a16="http://schemas.microsoft.com/office/drawing/2014/main" id="{C3CDCA3F-905B-4BFC-AB75-78BF974E96E3}"/>
              </a:ext>
            </a:extLst>
          </p:cNvPr>
          <p:cNvSpPr>
            <a:spLocks noGrp="1"/>
          </p:cNvSpPr>
          <p:nvPr>
            <p:ph idx="1"/>
          </p:nvPr>
        </p:nvSpPr>
        <p:spPr/>
        <p:txBody>
          <a:bodyPr>
            <a:normAutofit fontScale="92500" lnSpcReduction="10000"/>
          </a:bodyPr>
          <a:lstStyle/>
          <a:p>
            <a:pPr marL="0" lvl="0" indent="0" algn="just">
              <a:buClr>
                <a:srgbClr val="AB946B"/>
              </a:buClr>
              <a:buNone/>
            </a:pPr>
            <a:r>
              <a:rPr lang="pl-PL" dirty="0">
                <a:solidFill>
                  <a:prstClr val="black">
                    <a:lumMod val="85000"/>
                    <a:lumOff val="15000"/>
                  </a:prstClr>
                </a:solidFill>
              </a:rPr>
              <a:t>Kodeks pracy przewiduje obowiązek przeniesienia do innej pracy:</a:t>
            </a:r>
          </a:p>
          <a:p>
            <a:pPr marL="0" indent="0" algn="just">
              <a:buNone/>
            </a:pPr>
            <a:r>
              <a:rPr lang="pl-PL" dirty="0"/>
              <a:t>3) pracownika młodocianego, jeżeli lekarz orzeknie, że wykonywana przez niego praca zagraża jego zdrowiu (art. 201 § 2 </a:t>
            </a:r>
            <a:r>
              <a:rPr lang="pl-PL" dirty="0" err="1"/>
              <a:t>k.p</a:t>
            </a:r>
            <a:r>
              <a:rPr lang="pl-PL" dirty="0"/>
              <a:t>.)</a:t>
            </a:r>
          </a:p>
          <a:p>
            <a:pPr marL="0" indent="0" algn="just">
              <a:buNone/>
            </a:pPr>
            <a:r>
              <a:rPr lang="pl-PL" dirty="0"/>
              <a:t>4) pracownika, u którego stwierdzono orzeczeniem lekarskim objawy wskazujące na powstanie choroby zawodowej (art. 230 </a:t>
            </a:r>
            <a:r>
              <a:rPr lang="pl-PL" dirty="0">
                <a:solidFill>
                  <a:prstClr val="black">
                    <a:lumMod val="85000"/>
                    <a:lumOff val="15000"/>
                  </a:prstClr>
                </a:solidFill>
              </a:rPr>
              <a:t>§ 1 </a:t>
            </a:r>
            <a:r>
              <a:rPr lang="pl-PL" dirty="0" err="1">
                <a:solidFill>
                  <a:prstClr val="black">
                    <a:lumMod val="85000"/>
                    <a:lumOff val="15000"/>
                  </a:prstClr>
                </a:solidFill>
              </a:rPr>
              <a:t>k.p</a:t>
            </a:r>
            <a:r>
              <a:rPr lang="pl-PL" dirty="0">
                <a:solidFill>
                  <a:prstClr val="black">
                    <a:lumMod val="85000"/>
                    <a:lumOff val="15000"/>
                  </a:prstClr>
                </a:solidFill>
              </a:rPr>
              <a:t>.)</a:t>
            </a:r>
          </a:p>
          <a:p>
            <a:pPr marL="0" indent="0" algn="just">
              <a:buNone/>
            </a:pPr>
            <a:r>
              <a:rPr lang="pl-PL" dirty="0">
                <a:solidFill>
                  <a:prstClr val="black">
                    <a:lumMod val="85000"/>
                    <a:lumOff val="15000"/>
                  </a:prstClr>
                </a:solidFill>
              </a:rPr>
              <a:t>5) pracownika, u którego stwierdzono orzeczeniem lekarskim niezdolność do wykonywania dotychczasowej pracy spowodowaną wypadkiem przy pracy lub chorobą zawodową, jeżeli nie ma on prawa do renty z tytułu niezdolności do pracy (art. 231 </a:t>
            </a:r>
            <a:r>
              <a:rPr lang="pl-PL" dirty="0" err="1">
                <a:solidFill>
                  <a:prstClr val="black">
                    <a:lumMod val="85000"/>
                    <a:lumOff val="15000"/>
                  </a:prstClr>
                </a:solidFill>
              </a:rPr>
              <a:t>k.p</a:t>
            </a:r>
            <a:r>
              <a:rPr lang="pl-PL" dirty="0">
                <a:solidFill>
                  <a:prstClr val="black">
                    <a:lumMod val="85000"/>
                    <a:lumOff val="15000"/>
                  </a:prstClr>
                </a:solidFill>
              </a:rPr>
              <a:t>.)</a:t>
            </a:r>
            <a:endParaRPr lang="pl-PL" dirty="0"/>
          </a:p>
        </p:txBody>
      </p:sp>
    </p:spTree>
    <p:extLst>
      <p:ext uri="{BB962C8B-B14F-4D97-AF65-F5344CB8AC3E}">
        <p14:creationId xmlns:p14="http://schemas.microsoft.com/office/powerpoint/2010/main" val="19210654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56EF5711-520E-4AC6-A035-519D3D4E47A6}"/>
              </a:ext>
            </a:extLst>
          </p:cNvPr>
          <p:cNvSpPr txBox="1"/>
          <p:nvPr/>
        </p:nvSpPr>
        <p:spPr>
          <a:xfrm>
            <a:off x="852195" y="394692"/>
            <a:ext cx="10487609" cy="6740307"/>
          </a:xfrm>
          <a:prstGeom prst="rect">
            <a:avLst/>
          </a:prstGeom>
          <a:noFill/>
        </p:spPr>
        <p:txBody>
          <a:bodyPr wrap="square" rtlCol="0">
            <a:spAutoFit/>
          </a:bodyPr>
          <a:lstStyle/>
          <a:p>
            <a:pPr algn="just"/>
            <a:r>
              <a:rPr lang="pl-PL" dirty="0"/>
              <a:t>Kazimierz L. od 10 lat był zatrudniony na stanowisku kierownika działu sprzedaży w firmie ,,Fiona” zajmującej się produkcją zabawek. Kryzys spowodował jednak konieczność zmian organizacyjnych, w wyniku których doszło między innymi do reedukacji etatów i połączenia działu sprzedaży z działem marketingu. W tej sytuacji doszło do likwidacji stanowiska zajmowanego przez Kazimierza L. Jemu zaś wręczono wypowiedzenie zmieniające i ze względu na jego wysokie kwalifikacje zaproponowano pracę na stanowisku zastępcy kierownika działu sprzedaży i promocji. Jednocześnie na czas wypowiedzenia (od 20 listopada 2011 do 28 lutego 2012 roku) na podstawie art. </a:t>
            </a:r>
            <a:r>
              <a:rPr lang="pl-PL" dirty="0">
                <a:latin typeface="+mj-lt"/>
              </a:rPr>
              <a:t>42§ 4 </a:t>
            </a:r>
            <a:r>
              <a:rPr lang="pl-PL" dirty="0" err="1">
                <a:latin typeface="+mj-lt"/>
              </a:rPr>
              <a:t>k.p</a:t>
            </a:r>
            <a:r>
              <a:rPr lang="pl-PL" dirty="0">
                <a:latin typeface="+mj-lt"/>
              </a:rPr>
              <a:t> powierzono mu wykonywanie pracy polegającej  na montażu zabawek. Oburzony tym Kazimierz L. odmówił wykonywania pracy na powierzonym stanowisku, które nie odpowiadało jego kwalifikacjom zawodowym. W związku z odmową wykonania polecenia pracodawca rozwiązał z Kazimierzem L. umowę o pracę z powodu ciężkiego naruszenia podstawowych obowiązków pracowniczych. Kazimierz L. w przypisanym terminie wystąpił do sądu z roszczeniem o przywrócenie go do pracy. Pracodawca bronił się, podnosząc, że spełnione zostały wszystkie warunki z art. 42 §4 </a:t>
            </a:r>
            <a:r>
              <a:rPr lang="pl-PL" dirty="0" err="1">
                <a:latin typeface="+mj-lt"/>
              </a:rPr>
              <a:t>k.p</a:t>
            </a:r>
            <a:r>
              <a:rPr lang="pl-PL" dirty="0">
                <a:latin typeface="+mj-lt"/>
              </a:rPr>
              <a:t>. Powierzenie Kazimierzowi L. danego stanowiska nastąpiło na okres krótszy niż trzy miesiące w roku kalendarzowym i spowodowane było dużą liczbą zamówień związanych ze zbliżającymi się świętami i brakiem wystarczającej liczby pracowników na powierzonym mu stanowisku. Praca ta również odpowiadała kwalifikacjom powoda, ponieważ pracował już na tym stanowisku na latach 80., jego wynagrodzenie nie miało także ulec zmianie.</a:t>
            </a:r>
          </a:p>
          <a:p>
            <a:pPr algn="just"/>
            <a:r>
              <a:rPr lang="pl-PL" dirty="0">
                <a:latin typeface="+mj-lt"/>
              </a:rPr>
              <a:t>Unormowania:</a:t>
            </a:r>
          </a:p>
          <a:p>
            <a:pPr algn="just"/>
            <a:r>
              <a:rPr lang="pl-PL" dirty="0">
                <a:latin typeface="+mj-lt"/>
              </a:rPr>
              <a:t>Art.. 42 i 52 </a:t>
            </a:r>
            <a:r>
              <a:rPr lang="pl-PL" dirty="0" err="1">
                <a:latin typeface="+mj-lt"/>
              </a:rPr>
              <a:t>k.p</a:t>
            </a:r>
            <a:r>
              <a:rPr lang="pl-PL" dirty="0">
                <a:latin typeface="+mj-lt"/>
              </a:rPr>
              <a:t>.</a:t>
            </a:r>
          </a:p>
          <a:p>
            <a:pPr marL="342900" indent="-342900" algn="just">
              <a:buAutoNum type="arabicPeriod"/>
            </a:pPr>
            <a:r>
              <a:rPr lang="pl-PL" dirty="0">
                <a:latin typeface="+mj-lt"/>
              </a:rPr>
              <a:t>Oceń argumenty pracodawcy</a:t>
            </a:r>
          </a:p>
          <a:p>
            <a:pPr marL="342900" indent="-342900" algn="just">
              <a:buAutoNum type="arabicPeriod"/>
            </a:pPr>
            <a:r>
              <a:rPr lang="pl-PL" dirty="0">
                <a:latin typeface="+mj-lt"/>
              </a:rPr>
              <a:t>Czy odmowę podjęcia przez Kazimierza L. pracy na powierzonym stanowisku można  uznać za ciężkie naruszenie obowiązków pracowniczych?</a:t>
            </a:r>
          </a:p>
          <a:p>
            <a:pPr algn="just"/>
            <a:r>
              <a:rPr lang="pl-PL" dirty="0"/>
              <a:t>M. </a:t>
            </a:r>
            <a:r>
              <a:rPr lang="pl-PL" dirty="0" err="1"/>
              <a:t>Wujczyk</a:t>
            </a:r>
            <a:r>
              <a:rPr lang="pl-PL" dirty="0"/>
              <a:t>, J. Czerniak-</a:t>
            </a:r>
            <a:r>
              <a:rPr lang="pl-PL" dirty="0" err="1"/>
              <a:t>Swędzioł</a:t>
            </a:r>
            <a:r>
              <a:rPr lang="pl-PL" dirty="0"/>
              <a:t> (red.),   </a:t>
            </a:r>
            <a:r>
              <a:rPr lang="pl-PL" i="1" dirty="0"/>
              <a:t>Polskie prawo pracy. Kazusy., </a:t>
            </a:r>
            <a:r>
              <a:rPr lang="pl-PL" dirty="0"/>
              <a:t>Warszawa 2013</a:t>
            </a:r>
          </a:p>
          <a:p>
            <a:pPr algn="just"/>
            <a:endParaRPr lang="pl-PL" dirty="0">
              <a:latin typeface="+mj-lt"/>
            </a:endParaRPr>
          </a:p>
          <a:p>
            <a:pPr algn="just"/>
            <a:endParaRPr lang="pl-PL" dirty="0">
              <a:latin typeface="+mj-lt"/>
            </a:endParaRPr>
          </a:p>
        </p:txBody>
      </p:sp>
    </p:spTree>
    <p:extLst>
      <p:ext uri="{BB962C8B-B14F-4D97-AF65-F5344CB8AC3E}">
        <p14:creationId xmlns:p14="http://schemas.microsoft.com/office/powerpoint/2010/main" val="4147683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4DF378-4003-4F7C-919B-5AEE4E29D717}"/>
              </a:ext>
            </a:extLst>
          </p:cNvPr>
          <p:cNvSpPr>
            <a:spLocks noGrp="1"/>
          </p:cNvSpPr>
          <p:nvPr>
            <p:ph type="title"/>
          </p:nvPr>
        </p:nvSpPr>
        <p:spPr/>
        <p:txBody>
          <a:bodyPr/>
          <a:lstStyle/>
          <a:p>
            <a:r>
              <a:rPr lang="pl-PL" dirty="0"/>
              <a:t>Opracowano na podstawie</a:t>
            </a:r>
          </a:p>
        </p:txBody>
      </p:sp>
      <p:sp>
        <p:nvSpPr>
          <p:cNvPr id="3" name="Symbol zastępczy zawartości 2">
            <a:extLst>
              <a:ext uri="{FF2B5EF4-FFF2-40B4-BE49-F238E27FC236}">
                <a16:creationId xmlns:a16="http://schemas.microsoft.com/office/drawing/2014/main" id="{9CE67A97-46FA-4A19-A644-961FC7DC5D13}"/>
              </a:ext>
            </a:extLst>
          </p:cNvPr>
          <p:cNvSpPr>
            <a:spLocks noGrp="1"/>
          </p:cNvSpPr>
          <p:nvPr>
            <p:ph idx="1"/>
          </p:nvPr>
        </p:nvSpPr>
        <p:spPr/>
        <p:txBody>
          <a:bodyPr/>
          <a:lstStyle/>
          <a:p>
            <a:r>
              <a:rPr lang="pl-PL" dirty="0"/>
              <a:t>T. Liszcz, </a:t>
            </a:r>
            <a:r>
              <a:rPr lang="pl-PL" i="1" dirty="0"/>
              <a:t>Prawo pracy, </a:t>
            </a:r>
            <a:r>
              <a:rPr lang="pl-PL" dirty="0"/>
              <a:t>Warszawa 2016,</a:t>
            </a:r>
          </a:p>
          <a:p>
            <a:r>
              <a:rPr lang="pl-PL" dirty="0"/>
              <a:t>Ustawy z dnia 26 czerwca 1974 roku </a:t>
            </a:r>
            <a:r>
              <a:rPr lang="pl-PL"/>
              <a:t>Kodeks pracy</a:t>
            </a:r>
          </a:p>
        </p:txBody>
      </p:sp>
    </p:spTree>
    <p:extLst>
      <p:ext uri="{BB962C8B-B14F-4D97-AF65-F5344CB8AC3E}">
        <p14:creationId xmlns:p14="http://schemas.microsoft.com/office/powerpoint/2010/main" val="2614130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36F6DE-74A8-47CB-9F17-0B66E2A98569}"/>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790A0BF4-DA5F-44F6-ABF6-DC3DAC035135}"/>
              </a:ext>
            </a:extLst>
          </p:cNvPr>
          <p:cNvSpPr>
            <a:spLocks noGrp="1"/>
          </p:cNvSpPr>
          <p:nvPr>
            <p:ph idx="1"/>
          </p:nvPr>
        </p:nvSpPr>
        <p:spPr/>
        <p:txBody>
          <a:bodyPr/>
          <a:lstStyle/>
          <a:p>
            <a:pPr algn="just"/>
            <a:r>
              <a:rPr lang="pl-PL" dirty="0"/>
              <a:t>Zmiana treści stosunku pracy może wynikać ponadto z wejścia w życie  w czasie trwania stosunku pracy </a:t>
            </a:r>
            <a:r>
              <a:rPr lang="pl-PL" b="1" u="sng" dirty="0"/>
              <a:t>układu zbiorowego pracy</a:t>
            </a:r>
            <a:r>
              <a:rPr lang="pl-PL" dirty="0"/>
              <a:t>.</a:t>
            </a:r>
          </a:p>
          <a:p>
            <a:pPr algn="just"/>
            <a:r>
              <a:rPr lang="pl-PL" dirty="0"/>
              <a:t>Jeżeli postanowienia układu są korzystniejsze od postanowień umowy o pracę lub przepisów ustaw, aktów wykonawczych lub postanowień poprzednio obowiązującego układu </a:t>
            </a:r>
            <a:r>
              <a:rPr lang="pl-PL" b="1" u="sng" dirty="0"/>
              <a:t>zastępują z mocy prawa mniej korzystne postanowienia umowne bądź wynikające z dotychczasowych przepisów prawa pracy warunki umowy o pracę czy innego aktu stanowiącego postawę nawiązania stosunku pracy.</a:t>
            </a:r>
          </a:p>
          <a:p>
            <a:endParaRPr lang="pl-PL" dirty="0"/>
          </a:p>
        </p:txBody>
      </p:sp>
    </p:spTree>
    <p:extLst>
      <p:ext uri="{BB962C8B-B14F-4D97-AF65-F5344CB8AC3E}">
        <p14:creationId xmlns:p14="http://schemas.microsoft.com/office/powerpoint/2010/main" val="1839584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0ADBA8-8AF1-4AE4-A12A-9DA99EF6B103}"/>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ADD6BE85-217A-42B5-A79B-72C37B124CB8}"/>
              </a:ext>
            </a:extLst>
          </p:cNvPr>
          <p:cNvSpPr>
            <a:spLocks noGrp="1"/>
          </p:cNvSpPr>
          <p:nvPr>
            <p:ph idx="1"/>
          </p:nvPr>
        </p:nvSpPr>
        <p:spPr/>
        <p:txBody>
          <a:bodyPr/>
          <a:lstStyle/>
          <a:p>
            <a:pPr algn="just"/>
            <a:r>
              <a:rPr lang="pl-PL" dirty="0"/>
              <a:t>Postanowienia nowego układu mniej korzystne dla pracowników nie obowiązują automatycznie w stosunkach pracy nawiązanych przed dniem ich wejścia w życie, lecz mogą być wprowadzone do nich w </a:t>
            </a:r>
            <a:r>
              <a:rPr lang="pl-PL" b="1" u="sng" dirty="0"/>
              <a:t>drodze czynności prawnej zmieniającej ( np. wypowiedzenia warunków umowy o pracę).</a:t>
            </a:r>
          </a:p>
        </p:txBody>
      </p:sp>
    </p:spTree>
    <p:extLst>
      <p:ext uri="{BB962C8B-B14F-4D97-AF65-F5344CB8AC3E}">
        <p14:creationId xmlns:p14="http://schemas.microsoft.com/office/powerpoint/2010/main" val="559545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352F73-C24D-48AA-A1C7-39566DF81E13}"/>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0D058F83-D25C-4948-A10C-D45E310AD1D2}"/>
              </a:ext>
            </a:extLst>
          </p:cNvPr>
          <p:cNvSpPr>
            <a:spLocks noGrp="1"/>
          </p:cNvSpPr>
          <p:nvPr>
            <p:ph idx="1"/>
          </p:nvPr>
        </p:nvSpPr>
        <p:spPr/>
        <p:txBody>
          <a:bodyPr/>
          <a:lstStyle/>
          <a:p>
            <a:pPr algn="just"/>
            <a:r>
              <a:rPr lang="pl-PL" dirty="0"/>
              <a:t>Możliwa jest ponadto zmiana treści stosunku pracy w następstwie wejścia w życie </a:t>
            </a:r>
            <a:r>
              <a:rPr lang="pl-PL" b="1" u="sng" dirty="0"/>
              <a:t>regulaminu pracy lub jego zmiany. </a:t>
            </a:r>
          </a:p>
          <a:p>
            <a:pPr algn="just"/>
            <a:r>
              <a:rPr lang="pl-PL" dirty="0"/>
              <a:t>Postanowienia regulaminu pracy wchodzą w życie automatycznie, jeśli są korzystniejsze dla pracownika od postanowień umowy lub jeżeli dotyczą kwestii niebędących przedmiotem umowy. </a:t>
            </a:r>
          </a:p>
        </p:txBody>
      </p:sp>
    </p:spTree>
    <p:extLst>
      <p:ext uri="{BB962C8B-B14F-4D97-AF65-F5344CB8AC3E}">
        <p14:creationId xmlns:p14="http://schemas.microsoft.com/office/powerpoint/2010/main" val="2816622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1A54D1-76CC-400B-A21B-3716EFA62E8A}"/>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793A304F-A783-4679-8E7E-6B8C6E3A80D4}"/>
              </a:ext>
            </a:extLst>
          </p:cNvPr>
          <p:cNvSpPr>
            <a:spLocks noGrp="1"/>
          </p:cNvSpPr>
          <p:nvPr>
            <p:ph idx="1"/>
          </p:nvPr>
        </p:nvSpPr>
        <p:spPr/>
        <p:txBody>
          <a:bodyPr>
            <a:normAutofit/>
          </a:bodyPr>
          <a:lstStyle/>
          <a:p>
            <a:pPr marL="0" indent="0" algn="just">
              <a:buNone/>
            </a:pPr>
            <a:r>
              <a:rPr lang="pl-PL" dirty="0"/>
              <a:t>Art. 23(1a) </a:t>
            </a:r>
            <a:r>
              <a:rPr lang="pl-PL" dirty="0" err="1"/>
              <a:t>k.p</a:t>
            </a:r>
            <a:r>
              <a:rPr lang="pl-PL" dirty="0"/>
              <a:t>.</a:t>
            </a:r>
          </a:p>
          <a:p>
            <a:pPr marL="0" indent="0" algn="just">
              <a:buNone/>
            </a:pPr>
            <a:r>
              <a:rPr lang="pl-PL" dirty="0"/>
              <a:t> § 1. Jeżeli jest to uzasadnione sytuacją finansową pracodawcy, nieobjętego układem zbiorowym pracy lub zatrudniającego mniej niż 20 pracowników, może być zawarte porozumienie o stosowaniu mniej korzystnych warunków zatrudnienia pracowników niż wynikające z umów o pracę zawartych z tymi pracownikami, w zakresie i przez czas ustalone w porozumieniu.</a:t>
            </a:r>
          </a:p>
          <a:p>
            <a:pPr marL="0" indent="0" algn="just">
              <a:buNone/>
            </a:pPr>
            <a:r>
              <a:rPr lang="pl-PL" dirty="0"/>
              <a:t>§ 2. Przepisy art. 9 (1) § 1–4 stosuje się odpowiednio.</a:t>
            </a:r>
          </a:p>
          <a:p>
            <a:pPr marL="0" indent="0">
              <a:buNone/>
            </a:pPr>
            <a:endParaRPr lang="pl-PL" dirty="0"/>
          </a:p>
        </p:txBody>
      </p:sp>
    </p:spTree>
    <p:extLst>
      <p:ext uri="{BB962C8B-B14F-4D97-AF65-F5344CB8AC3E}">
        <p14:creationId xmlns:p14="http://schemas.microsoft.com/office/powerpoint/2010/main" val="2288707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CE7034-A51E-48FD-B823-B9B1231CDB6F}"/>
              </a:ext>
            </a:extLst>
          </p:cNvPr>
          <p:cNvSpPr>
            <a:spLocks noGrp="1"/>
          </p:cNvSpPr>
          <p:nvPr>
            <p:ph type="title"/>
          </p:nvPr>
        </p:nvSpPr>
        <p:spPr/>
        <p:txBody>
          <a:bodyPr/>
          <a:lstStyle/>
          <a:p>
            <a:r>
              <a:rPr lang="pl-PL" dirty="0"/>
              <a:t>Zmiana umownego stosunku pracy</a:t>
            </a:r>
          </a:p>
        </p:txBody>
      </p:sp>
      <p:sp>
        <p:nvSpPr>
          <p:cNvPr id="3" name="Symbol zastępczy zawartości 2">
            <a:extLst>
              <a:ext uri="{FF2B5EF4-FFF2-40B4-BE49-F238E27FC236}">
                <a16:creationId xmlns:a16="http://schemas.microsoft.com/office/drawing/2014/main" id="{BC09E91D-36B9-4DAE-B09B-0A85666AE313}"/>
              </a:ext>
            </a:extLst>
          </p:cNvPr>
          <p:cNvSpPr>
            <a:spLocks noGrp="1"/>
          </p:cNvSpPr>
          <p:nvPr>
            <p:ph idx="1"/>
          </p:nvPr>
        </p:nvSpPr>
        <p:spPr/>
        <p:txBody>
          <a:bodyPr/>
          <a:lstStyle/>
          <a:p>
            <a:pPr algn="just"/>
            <a:r>
              <a:rPr lang="pl-PL" dirty="0"/>
              <a:t>Zmiana istotnych składników treści umowy o pracę nie może być, co do zasady, dokonana jednostronnie przez pracodawcę ani pracownika, lecz wymaga </a:t>
            </a:r>
            <a:r>
              <a:rPr lang="pl-PL" b="1" u="sng" dirty="0"/>
              <a:t>zgody obydwu stron.</a:t>
            </a:r>
          </a:p>
          <a:p>
            <a:pPr algn="just"/>
            <a:r>
              <a:rPr lang="pl-PL" dirty="0"/>
              <a:t>Zgodnie bowiem z art. 11 </a:t>
            </a:r>
            <a:r>
              <a:rPr lang="pl-PL" dirty="0" err="1"/>
              <a:t>k.p</a:t>
            </a:r>
            <a:r>
              <a:rPr lang="pl-PL" dirty="0"/>
              <a:t>. nawiązanie stosunku pracy oraz ustalenie warunków pracy i płacy, bez względu na podstawę prawną tego stosunku, wymaga zgodnego oświadczenia woli pracodawcy i pracownika.</a:t>
            </a:r>
          </a:p>
        </p:txBody>
      </p:sp>
    </p:spTree>
    <p:extLst>
      <p:ext uri="{BB962C8B-B14F-4D97-AF65-F5344CB8AC3E}">
        <p14:creationId xmlns:p14="http://schemas.microsoft.com/office/powerpoint/2010/main" val="175208325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zny">
  <a:themeElements>
    <a:clrScheme name="Organic">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A2BEDC8B-F191-493B-BA33-0F4F800A89D3}"/>
    </a:ext>
  </a:extLst>
</a:theme>
</file>

<file path=docProps/app.xml><?xml version="1.0" encoding="utf-8"?>
<Properties xmlns="http://schemas.openxmlformats.org/officeDocument/2006/extended-properties" xmlns:vt="http://schemas.openxmlformats.org/officeDocument/2006/docPropsVTypes">
  <Template>Organic</Template>
  <TotalTime>419</TotalTime>
  <Words>3453</Words>
  <Application>Microsoft Office PowerPoint</Application>
  <PresentationFormat>Panoramiczny</PresentationFormat>
  <Paragraphs>177</Paragraphs>
  <Slides>48</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48</vt:i4>
      </vt:variant>
    </vt:vector>
  </HeadingPairs>
  <TitlesOfParts>
    <vt:vector size="51" baseType="lpstr">
      <vt:lpstr>Arial</vt:lpstr>
      <vt:lpstr>Garamond</vt:lpstr>
      <vt:lpstr>Organiczny</vt:lpstr>
      <vt:lpstr>Zmiana treści stosunku pracy</vt:lpstr>
      <vt:lpstr>Zmiana umownego stosunku pracy</vt:lpstr>
      <vt:lpstr>Zmiana umownego stosunku pracy</vt:lpstr>
      <vt:lpstr>Zmiana umownego stosunku pracy</vt:lpstr>
      <vt:lpstr>Zmiana umownego stosunku pracy</vt:lpstr>
      <vt:lpstr>Zmiana umownego stosunku pracy</vt:lpstr>
      <vt:lpstr>Zmiana umownego stosunku pracy</vt:lpstr>
      <vt:lpstr>Zmiana umownego stosunku pracy</vt:lpstr>
      <vt:lpstr>Zmiana umownego stosunku pracy</vt:lpstr>
      <vt:lpstr>Zmiana umownego stosunku pracy</vt:lpstr>
      <vt:lpstr>Zmiana umownego stosunku pracy</vt:lpstr>
      <vt:lpstr>Zmiana umownego stosunku pracy</vt:lpstr>
      <vt:lpstr>Zmiana umownego stosunku pracy</vt:lpstr>
      <vt:lpstr>Zmiana umownego stosunku pracy</vt:lpstr>
      <vt:lpstr>Porozumienie zmieniające</vt:lpstr>
      <vt:lpstr>Porozumienie zmieniające</vt:lpstr>
      <vt:lpstr>Porozumienie zmieniające</vt:lpstr>
      <vt:lpstr>Porozumienie zmieniające</vt:lpstr>
      <vt:lpstr>Porozumienie zmieniające</vt:lpstr>
      <vt:lpstr>Porozumienie zmieniające</vt:lpstr>
      <vt:lpstr>Wypowiedzenie zmieniające</vt:lpstr>
      <vt:lpstr>Wypowiedzenie zmieniające</vt:lpstr>
      <vt:lpstr>Wypowiedzenie zmieniające</vt:lpstr>
      <vt:lpstr>Wypowiedzenie zmieniające</vt:lpstr>
      <vt:lpstr>Wypowiedzenie zmieniające</vt:lpstr>
      <vt:lpstr>Wypowiedzenie zmieniające</vt:lpstr>
      <vt:lpstr>Wypowiedzenie zmieniające</vt:lpstr>
      <vt:lpstr>Wypowiedzenie zmieniające</vt:lpstr>
      <vt:lpstr>Wypowiedzenie zmieniające</vt:lpstr>
      <vt:lpstr>Wypowiedzenie zmieniające</vt:lpstr>
      <vt:lpstr>Wypowiedzenie zmieniające</vt:lpstr>
      <vt:lpstr>Wypowiedzenie zmieniające</vt:lpstr>
      <vt:lpstr>Wypowiedzenie zmieniające</vt:lpstr>
      <vt:lpstr>Wypowiedzenie zmieniające</vt:lpstr>
      <vt:lpstr>Prezentacja programu PowerPoint</vt:lpstr>
      <vt:lpstr>Prezentacja programu PowerPoint</vt:lpstr>
      <vt:lpstr>Jednostronna zmiana umownego stosunku pracy przez pracodawcę</vt:lpstr>
      <vt:lpstr>Jednostronna zmiana umownego stosunku pracy przez pracodawcę</vt:lpstr>
      <vt:lpstr>Jednostronna zmiana umownego stosunku pracy przez pracodawcę</vt:lpstr>
      <vt:lpstr>Jednostronna zmiana umownego stosunku pracy przez pracodawcę</vt:lpstr>
      <vt:lpstr>Jednostronna zmiana umownego stosunku pracy przez pracodawcę</vt:lpstr>
      <vt:lpstr>Jednostronna zmiana umownego stosunku pracy przez pracodawcę</vt:lpstr>
      <vt:lpstr>Jednostronna zmiana umownego stosunku pracy przez pracodawcę</vt:lpstr>
      <vt:lpstr>Jednostronna zmiana umownego stosunku pracy przez pracodawcę</vt:lpstr>
      <vt:lpstr>Jednostronna zmiana umownego stosunku pracy przez pracodawcę</vt:lpstr>
      <vt:lpstr>Jednostronna zmiana umownego stosunku pracy przez pracodawcę</vt:lpstr>
      <vt:lpstr>Prezentacja programu PowerPoint</vt:lpstr>
      <vt:lpstr>Opracowano na podstawie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Zmiana treści stosunku pracy</dc:title>
  <dc:creator>Sabina Pochopien</dc:creator>
  <cp:lastModifiedBy>Sabina Pochopien</cp:lastModifiedBy>
  <cp:revision>35</cp:revision>
  <dcterms:created xsi:type="dcterms:W3CDTF">2018-12-15T19:33:48Z</dcterms:created>
  <dcterms:modified xsi:type="dcterms:W3CDTF">2019-11-25T18:11:59Z</dcterms:modified>
</cp:coreProperties>
</file>