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74" r:id="rId2"/>
  </p:sldMasterIdLst>
  <p:sldIdLst>
    <p:sldId id="256" r:id="rId3"/>
    <p:sldId id="258" r:id="rId4"/>
    <p:sldId id="29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2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C39A0-CF25-4665-9301-DBC610DE67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FBF32AB-0CD6-49CB-981D-464A2EE9BDA9}">
      <dgm:prSet phldrT="[Tekst]"/>
      <dgm:spPr/>
      <dgm:t>
        <a:bodyPr/>
        <a:lstStyle/>
        <a:p>
          <a:r>
            <a:rPr lang="pl-PL" dirty="0"/>
            <a:t>osoby mające status pracownika </a:t>
          </a:r>
        </a:p>
        <a:p>
          <a:r>
            <a:rPr lang="pl-PL" dirty="0"/>
            <a:t>(osoby wykonujące pracę na podstawie powołania, mianowania, a nawet wyboru)</a:t>
          </a:r>
        </a:p>
      </dgm:t>
    </dgm:pt>
    <dgm:pt modelId="{CB7FB3FB-80F8-4390-9DB1-013E19546D08}" type="parTrans" cxnId="{B5CD599A-BD71-4BF1-A417-B48C1240F4E5}">
      <dgm:prSet/>
      <dgm:spPr/>
      <dgm:t>
        <a:bodyPr/>
        <a:lstStyle/>
        <a:p>
          <a:endParaRPr lang="pl-PL"/>
        </a:p>
      </dgm:t>
    </dgm:pt>
    <dgm:pt modelId="{31FB5212-0A67-44B1-8328-79C8950CDF37}" type="sibTrans" cxnId="{B5CD599A-BD71-4BF1-A417-B48C1240F4E5}">
      <dgm:prSet/>
      <dgm:spPr/>
      <dgm:t>
        <a:bodyPr/>
        <a:lstStyle/>
        <a:p>
          <a:endParaRPr lang="pl-PL"/>
        </a:p>
      </dgm:t>
    </dgm:pt>
    <dgm:pt modelId="{55BC1169-6D33-4241-AEC7-0F2878E59571}">
      <dgm:prSet phldrT="[Tekst]"/>
      <dgm:spPr/>
      <dgm:t>
        <a:bodyPr/>
        <a:lstStyle/>
        <a:p>
          <a:r>
            <a:rPr lang="pl-PL" dirty="0"/>
            <a:t>osoby nieświadczące pracy z jakichkolwiek powodów (np. zwolnienia lekarskiego bądź urlopu)</a:t>
          </a:r>
        </a:p>
      </dgm:t>
    </dgm:pt>
    <dgm:pt modelId="{6EEE0EDC-D666-468E-8040-BD6F6E36814D}" type="parTrans" cxnId="{28236522-1AFD-4042-885C-B71703F0C0DB}">
      <dgm:prSet/>
      <dgm:spPr/>
      <dgm:t>
        <a:bodyPr/>
        <a:lstStyle/>
        <a:p>
          <a:endParaRPr lang="pl-PL"/>
        </a:p>
      </dgm:t>
    </dgm:pt>
    <dgm:pt modelId="{FCBA717E-80C3-4EF1-83D2-58D2A1230B6D}" type="sibTrans" cxnId="{28236522-1AFD-4042-885C-B71703F0C0DB}">
      <dgm:prSet/>
      <dgm:spPr/>
      <dgm:t>
        <a:bodyPr/>
        <a:lstStyle/>
        <a:p>
          <a:endParaRPr lang="pl-PL"/>
        </a:p>
      </dgm:t>
    </dgm:pt>
    <dgm:pt modelId="{FFFC1DEE-DCF5-420D-917C-9033E28567B6}">
      <dgm:prSet/>
      <dgm:spPr/>
      <dgm:t>
        <a:bodyPr/>
        <a:lstStyle/>
        <a:p>
          <a:r>
            <a:rPr lang="pl-PL" b="1" dirty="0"/>
            <a:t>Do stanu zatrudnienia </a:t>
          </a:r>
        </a:p>
        <a:p>
          <a:r>
            <a:rPr lang="pl-PL" b="1" dirty="0"/>
            <a:t>(co najmniej 20 osób) wlicza się:</a:t>
          </a:r>
        </a:p>
      </dgm:t>
    </dgm:pt>
    <dgm:pt modelId="{2E611286-7F8A-49E7-818C-5C6B1729DE7F}" type="parTrans" cxnId="{B0AD7195-211F-4F92-8331-2F01234DABDD}">
      <dgm:prSet/>
      <dgm:spPr/>
      <dgm:t>
        <a:bodyPr/>
        <a:lstStyle/>
        <a:p>
          <a:endParaRPr lang="pl-PL"/>
        </a:p>
      </dgm:t>
    </dgm:pt>
    <dgm:pt modelId="{17503672-7F8A-479E-80F6-7C585943B209}" type="sibTrans" cxnId="{B0AD7195-211F-4F92-8331-2F01234DABDD}">
      <dgm:prSet/>
      <dgm:spPr/>
      <dgm:t>
        <a:bodyPr/>
        <a:lstStyle/>
        <a:p>
          <a:endParaRPr lang="pl-PL"/>
        </a:p>
      </dgm:t>
    </dgm:pt>
    <dgm:pt modelId="{B8832736-0B9F-4B63-8263-BA99522F3215}" type="pres">
      <dgm:prSet presAssocID="{485C39A0-CF25-4665-9301-DBC610DE674C}" presName="Name0" presStyleCnt="0">
        <dgm:presLayoutVars>
          <dgm:chMax val="7"/>
          <dgm:chPref val="7"/>
          <dgm:dir/>
        </dgm:presLayoutVars>
      </dgm:prSet>
      <dgm:spPr/>
    </dgm:pt>
    <dgm:pt modelId="{43E44B12-4F12-4208-8F5E-F645B8FBC262}" type="pres">
      <dgm:prSet presAssocID="{485C39A0-CF25-4665-9301-DBC610DE674C}" presName="Name1" presStyleCnt="0"/>
      <dgm:spPr/>
    </dgm:pt>
    <dgm:pt modelId="{B40EE7ED-9F21-4451-9CA6-A4EB795F9E94}" type="pres">
      <dgm:prSet presAssocID="{485C39A0-CF25-4665-9301-DBC610DE674C}" presName="cycle" presStyleCnt="0"/>
      <dgm:spPr/>
    </dgm:pt>
    <dgm:pt modelId="{E7BBD413-771D-4525-A19E-779D38C2FDA7}" type="pres">
      <dgm:prSet presAssocID="{485C39A0-CF25-4665-9301-DBC610DE674C}" presName="srcNode" presStyleLbl="node1" presStyleIdx="0" presStyleCnt="3"/>
      <dgm:spPr/>
    </dgm:pt>
    <dgm:pt modelId="{CB037225-B056-45B2-9665-BDCBC918752E}" type="pres">
      <dgm:prSet presAssocID="{485C39A0-CF25-4665-9301-DBC610DE674C}" presName="conn" presStyleLbl="parChTrans1D2" presStyleIdx="0" presStyleCnt="1"/>
      <dgm:spPr/>
    </dgm:pt>
    <dgm:pt modelId="{A6FE0164-749F-4C23-81AB-3EC41EA3D4EC}" type="pres">
      <dgm:prSet presAssocID="{485C39A0-CF25-4665-9301-DBC610DE674C}" presName="extraNode" presStyleLbl="node1" presStyleIdx="0" presStyleCnt="3"/>
      <dgm:spPr/>
    </dgm:pt>
    <dgm:pt modelId="{24CBE217-3C46-4F70-9E96-8BD6AB7DD6A5}" type="pres">
      <dgm:prSet presAssocID="{485C39A0-CF25-4665-9301-DBC610DE674C}" presName="dstNode" presStyleLbl="node1" presStyleIdx="0" presStyleCnt="3"/>
      <dgm:spPr/>
    </dgm:pt>
    <dgm:pt modelId="{76AB012F-4E96-4AE2-B05B-893ACE660AF1}" type="pres">
      <dgm:prSet presAssocID="{FFFC1DEE-DCF5-420D-917C-9033E28567B6}" presName="text_1" presStyleLbl="node1" presStyleIdx="0" presStyleCnt="3" custScaleX="98835" custScaleY="126768">
        <dgm:presLayoutVars>
          <dgm:bulletEnabled val="1"/>
        </dgm:presLayoutVars>
      </dgm:prSet>
      <dgm:spPr/>
    </dgm:pt>
    <dgm:pt modelId="{810751B0-F916-4837-8276-A4BA99AE7733}" type="pres">
      <dgm:prSet presAssocID="{FFFC1DEE-DCF5-420D-917C-9033E28567B6}" presName="accent_1" presStyleCnt="0"/>
      <dgm:spPr/>
    </dgm:pt>
    <dgm:pt modelId="{67B81A95-A5E2-496E-AF16-C32830C2D215}" type="pres">
      <dgm:prSet presAssocID="{FFFC1DEE-DCF5-420D-917C-9033E28567B6}" presName="accentRepeatNode" presStyleLbl="solidFgAcc1" presStyleIdx="0" presStyleCnt="3" custScaleY="101414"/>
      <dgm:spPr/>
    </dgm:pt>
    <dgm:pt modelId="{26278832-4A08-4E96-A1ED-7B8C89041407}" type="pres">
      <dgm:prSet presAssocID="{4FBF32AB-0CD6-49CB-981D-464A2EE9BDA9}" presName="text_2" presStyleLbl="node1" presStyleIdx="1" presStyleCnt="3" custScaleY="134128">
        <dgm:presLayoutVars>
          <dgm:bulletEnabled val="1"/>
        </dgm:presLayoutVars>
      </dgm:prSet>
      <dgm:spPr/>
    </dgm:pt>
    <dgm:pt modelId="{59A7E2D1-7595-4582-B06F-8F4AF6A3BACB}" type="pres">
      <dgm:prSet presAssocID="{4FBF32AB-0CD6-49CB-981D-464A2EE9BDA9}" presName="accent_2" presStyleCnt="0"/>
      <dgm:spPr/>
    </dgm:pt>
    <dgm:pt modelId="{1C146711-4BA5-47F8-8B38-9424DB0CB0A5}" type="pres">
      <dgm:prSet presAssocID="{4FBF32AB-0CD6-49CB-981D-464A2EE9BDA9}" presName="accentRepeatNode" presStyleLbl="solidFgAcc1" presStyleIdx="1" presStyleCnt="3" custScaleY="107302"/>
      <dgm:spPr/>
    </dgm:pt>
    <dgm:pt modelId="{CDBF3C95-801C-4069-A3C9-61114DED1207}" type="pres">
      <dgm:prSet presAssocID="{55BC1169-6D33-4241-AEC7-0F2878E59571}" presName="text_3" presStyleLbl="node1" presStyleIdx="2" presStyleCnt="3" custScaleY="126769">
        <dgm:presLayoutVars>
          <dgm:bulletEnabled val="1"/>
        </dgm:presLayoutVars>
      </dgm:prSet>
      <dgm:spPr/>
    </dgm:pt>
    <dgm:pt modelId="{BAE586DA-42B4-4057-A871-E31366587556}" type="pres">
      <dgm:prSet presAssocID="{55BC1169-6D33-4241-AEC7-0F2878E59571}" presName="accent_3" presStyleCnt="0"/>
      <dgm:spPr/>
    </dgm:pt>
    <dgm:pt modelId="{6A04F864-E56B-4616-94B4-B71692CB9FA7}" type="pres">
      <dgm:prSet presAssocID="{55BC1169-6D33-4241-AEC7-0F2878E59571}" presName="accentRepeatNode" presStyleLbl="solidFgAcc1" presStyleIdx="2" presStyleCnt="3" custScaleY="101415"/>
      <dgm:spPr/>
    </dgm:pt>
  </dgm:ptLst>
  <dgm:cxnLst>
    <dgm:cxn modelId="{28236522-1AFD-4042-885C-B71703F0C0DB}" srcId="{485C39A0-CF25-4665-9301-DBC610DE674C}" destId="{55BC1169-6D33-4241-AEC7-0F2878E59571}" srcOrd="2" destOrd="0" parTransId="{6EEE0EDC-D666-468E-8040-BD6F6E36814D}" sibTransId="{FCBA717E-80C3-4EF1-83D2-58D2A1230B6D}"/>
    <dgm:cxn modelId="{53F9F440-CBEF-4C00-95A3-925565678845}" type="presOf" srcId="{FFFC1DEE-DCF5-420D-917C-9033E28567B6}" destId="{76AB012F-4E96-4AE2-B05B-893ACE660AF1}" srcOrd="0" destOrd="0" presId="urn:microsoft.com/office/officeart/2008/layout/VerticalCurvedList"/>
    <dgm:cxn modelId="{D79DC45B-246D-4D53-952C-2ABF67403566}" type="presOf" srcId="{485C39A0-CF25-4665-9301-DBC610DE674C}" destId="{B8832736-0B9F-4B63-8263-BA99522F3215}" srcOrd="0" destOrd="0" presId="urn:microsoft.com/office/officeart/2008/layout/VerticalCurvedList"/>
    <dgm:cxn modelId="{5C2EAB45-3730-474E-9E46-F3DFB31C00E5}" type="presOf" srcId="{4FBF32AB-0CD6-49CB-981D-464A2EE9BDA9}" destId="{26278832-4A08-4E96-A1ED-7B8C89041407}" srcOrd="0" destOrd="0" presId="urn:microsoft.com/office/officeart/2008/layout/VerticalCurvedList"/>
    <dgm:cxn modelId="{962CA86C-0CFF-4840-A798-132C0DCDAD46}" type="presOf" srcId="{17503672-7F8A-479E-80F6-7C585943B209}" destId="{CB037225-B056-45B2-9665-BDCBC918752E}" srcOrd="0" destOrd="0" presId="urn:microsoft.com/office/officeart/2008/layout/VerticalCurvedList"/>
    <dgm:cxn modelId="{30612C86-825C-4066-B95E-9D255B0A011C}" type="presOf" srcId="{55BC1169-6D33-4241-AEC7-0F2878E59571}" destId="{CDBF3C95-801C-4069-A3C9-61114DED1207}" srcOrd="0" destOrd="0" presId="urn:microsoft.com/office/officeart/2008/layout/VerticalCurvedList"/>
    <dgm:cxn modelId="{B0AD7195-211F-4F92-8331-2F01234DABDD}" srcId="{485C39A0-CF25-4665-9301-DBC610DE674C}" destId="{FFFC1DEE-DCF5-420D-917C-9033E28567B6}" srcOrd="0" destOrd="0" parTransId="{2E611286-7F8A-49E7-818C-5C6B1729DE7F}" sibTransId="{17503672-7F8A-479E-80F6-7C585943B209}"/>
    <dgm:cxn modelId="{B5CD599A-BD71-4BF1-A417-B48C1240F4E5}" srcId="{485C39A0-CF25-4665-9301-DBC610DE674C}" destId="{4FBF32AB-0CD6-49CB-981D-464A2EE9BDA9}" srcOrd="1" destOrd="0" parTransId="{CB7FB3FB-80F8-4390-9DB1-013E19546D08}" sibTransId="{31FB5212-0A67-44B1-8328-79C8950CDF37}"/>
    <dgm:cxn modelId="{FC5CF6F8-BACF-4797-A9B3-431AF824EFD1}" type="presParOf" srcId="{B8832736-0B9F-4B63-8263-BA99522F3215}" destId="{43E44B12-4F12-4208-8F5E-F645B8FBC262}" srcOrd="0" destOrd="0" presId="urn:microsoft.com/office/officeart/2008/layout/VerticalCurvedList"/>
    <dgm:cxn modelId="{E001D656-9366-4E48-992D-7CBBF872A3E4}" type="presParOf" srcId="{43E44B12-4F12-4208-8F5E-F645B8FBC262}" destId="{B40EE7ED-9F21-4451-9CA6-A4EB795F9E94}" srcOrd="0" destOrd="0" presId="urn:microsoft.com/office/officeart/2008/layout/VerticalCurvedList"/>
    <dgm:cxn modelId="{7CD45C05-04E2-4D21-A29B-CEA85AD08188}" type="presParOf" srcId="{B40EE7ED-9F21-4451-9CA6-A4EB795F9E94}" destId="{E7BBD413-771D-4525-A19E-779D38C2FDA7}" srcOrd="0" destOrd="0" presId="urn:microsoft.com/office/officeart/2008/layout/VerticalCurvedList"/>
    <dgm:cxn modelId="{45E087C3-1BE8-45B8-8D55-21A1D14AB05D}" type="presParOf" srcId="{B40EE7ED-9F21-4451-9CA6-A4EB795F9E94}" destId="{CB037225-B056-45B2-9665-BDCBC918752E}" srcOrd="1" destOrd="0" presId="urn:microsoft.com/office/officeart/2008/layout/VerticalCurvedList"/>
    <dgm:cxn modelId="{C4016078-021C-4B34-AE76-646B59C40823}" type="presParOf" srcId="{B40EE7ED-9F21-4451-9CA6-A4EB795F9E94}" destId="{A6FE0164-749F-4C23-81AB-3EC41EA3D4EC}" srcOrd="2" destOrd="0" presId="urn:microsoft.com/office/officeart/2008/layout/VerticalCurvedList"/>
    <dgm:cxn modelId="{0B82F481-64B8-4978-AAB6-0C31D4B969AE}" type="presParOf" srcId="{B40EE7ED-9F21-4451-9CA6-A4EB795F9E94}" destId="{24CBE217-3C46-4F70-9E96-8BD6AB7DD6A5}" srcOrd="3" destOrd="0" presId="urn:microsoft.com/office/officeart/2008/layout/VerticalCurvedList"/>
    <dgm:cxn modelId="{757B4BF4-7448-491F-8434-B9B1C63C3E51}" type="presParOf" srcId="{43E44B12-4F12-4208-8F5E-F645B8FBC262}" destId="{76AB012F-4E96-4AE2-B05B-893ACE660AF1}" srcOrd="1" destOrd="0" presId="urn:microsoft.com/office/officeart/2008/layout/VerticalCurvedList"/>
    <dgm:cxn modelId="{1463A2C2-ED27-4764-94D0-5CB3DDDE6708}" type="presParOf" srcId="{43E44B12-4F12-4208-8F5E-F645B8FBC262}" destId="{810751B0-F916-4837-8276-A4BA99AE7733}" srcOrd="2" destOrd="0" presId="urn:microsoft.com/office/officeart/2008/layout/VerticalCurvedList"/>
    <dgm:cxn modelId="{D76281A7-1482-4713-9A4E-ADCF0B6182F3}" type="presParOf" srcId="{810751B0-F916-4837-8276-A4BA99AE7733}" destId="{67B81A95-A5E2-496E-AF16-C32830C2D215}" srcOrd="0" destOrd="0" presId="urn:microsoft.com/office/officeart/2008/layout/VerticalCurvedList"/>
    <dgm:cxn modelId="{6F5C0D58-D421-4880-8F90-F39181332EEA}" type="presParOf" srcId="{43E44B12-4F12-4208-8F5E-F645B8FBC262}" destId="{26278832-4A08-4E96-A1ED-7B8C89041407}" srcOrd="3" destOrd="0" presId="urn:microsoft.com/office/officeart/2008/layout/VerticalCurvedList"/>
    <dgm:cxn modelId="{D35AB813-53B7-463F-9F44-D104299B2047}" type="presParOf" srcId="{43E44B12-4F12-4208-8F5E-F645B8FBC262}" destId="{59A7E2D1-7595-4582-B06F-8F4AF6A3BACB}" srcOrd="4" destOrd="0" presId="urn:microsoft.com/office/officeart/2008/layout/VerticalCurvedList"/>
    <dgm:cxn modelId="{7A110EB8-E62A-4D64-98AB-026BEF224849}" type="presParOf" srcId="{59A7E2D1-7595-4582-B06F-8F4AF6A3BACB}" destId="{1C146711-4BA5-47F8-8B38-9424DB0CB0A5}" srcOrd="0" destOrd="0" presId="urn:microsoft.com/office/officeart/2008/layout/VerticalCurvedList"/>
    <dgm:cxn modelId="{346FCFB9-AAAF-41DE-AED0-B1C1E8EEF7B9}" type="presParOf" srcId="{43E44B12-4F12-4208-8F5E-F645B8FBC262}" destId="{CDBF3C95-801C-4069-A3C9-61114DED1207}" srcOrd="5" destOrd="0" presId="urn:microsoft.com/office/officeart/2008/layout/VerticalCurvedList"/>
    <dgm:cxn modelId="{9AA860CA-5A3A-4C6E-9E34-84E318CC7867}" type="presParOf" srcId="{43E44B12-4F12-4208-8F5E-F645B8FBC262}" destId="{BAE586DA-42B4-4057-A871-E31366587556}" srcOrd="6" destOrd="0" presId="urn:microsoft.com/office/officeart/2008/layout/VerticalCurvedList"/>
    <dgm:cxn modelId="{9DC6CC7F-9C06-4252-A083-659063E89324}" type="presParOf" srcId="{BAE586DA-42B4-4057-A871-E31366587556}" destId="{6A04F864-E56B-4616-94B4-B71692CB9FA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F72C5E-A6B9-4063-A5D6-96B9587FD02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BB6F435-2B70-400A-893E-21A642847ECF}">
      <dgm:prSet phldrT="[Tekst]"/>
      <dgm:spPr/>
      <dgm:t>
        <a:bodyPr/>
        <a:lstStyle/>
        <a:p>
          <a:r>
            <a:rPr lang="pl-PL" dirty="0"/>
            <a:t>pracodawca wydaje regulamin zwolnień</a:t>
          </a:r>
        </a:p>
      </dgm:t>
    </dgm:pt>
    <dgm:pt modelId="{50B7062F-7DEE-49E2-9C56-3D548CDAB1A6}" type="parTrans" cxnId="{1B83CED3-6D58-4569-8744-3DFA8B8A44A2}">
      <dgm:prSet/>
      <dgm:spPr/>
      <dgm:t>
        <a:bodyPr/>
        <a:lstStyle/>
        <a:p>
          <a:endParaRPr lang="pl-PL"/>
        </a:p>
      </dgm:t>
    </dgm:pt>
    <dgm:pt modelId="{5E1A81A3-FC61-4289-9810-77A62F8800F3}" type="sibTrans" cxnId="{1B83CED3-6D58-4569-8744-3DFA8B8A44A2}">
      <dgm:prSet/>
      <dgm:spPr/>
      <dgm:t>
        <a:bodyPr/>
        <a:lstStyle/>
        <a:p>
          <a:endParaRPr lang="pl-PL"/>
        </a:p>
      </dgm:t>
    </dgm:pt>
    <dgm:pt modelId="{6FCBDFB2-674C-4BB9-A913-F9EEC0FC8B50}">
      <dgm:prSet phldrT="[Tekst]"/>
      <dgm:spPr/>
      <dgm:t>
        <a:bodyPr/>
        <a:lstStyle/>
        <a:p>
          <a:r>
            <a:rPr lang="pl-PL" dirty="0"/>
            <a:t>gdy nie jest możliwe zawarcie porozumienia pracodawcy ze wszystkimi działającymi u niego organizacjami związkowymi</a:t>
          </a:r>
        </a:p>
      </dgm:t>
    </dgm:pt>
    <dgm:pt modelId="{BD27C8B8-BCBF-49A6-971F-8EF28363AE92}" type="parTrans" cxnId="{101A3D8F-A900-4F3B-A277-D8D155AACA2D}">
      <dgm:prSet/>
      <dgm:spPr/>
      <dgm:t>
        <a:bodyPr/>
        <a:lstStyle/>
        <a:p>
          <a:endParaRPr lang="pl-PL"/>
        </a:p>
      </dgm:t>
    </dgm:pt>
    <dgm:pt modelId="{DB87E5C6-DAF3-40DF-A5B1-C25FED16491A}" type="sibTrans" cxnId="{101A3D8F-A900-4F3B-A277-D8D155AACA2D}">
      <dgm:prSet/>
      <dgm:spPr/>
      <dgm:t>
        <a:bodyPr/>
        <a:lstStyle/>
        <a:p>
          <a:endParaRPr lang="pl-PL"/>
        </a:p>
      </dgm:t>
    </dgm:pt>
    <dgm:pt modelId="{6D6EACD9-2EB5-4EAF-84EF-70519DED38DC}">
      <dgm:prSet phldrT="[Tekst]"/>
      <dgm:spPr/>
      <dgm:t>
        <a:bodyPr/>
        <a:lstStyle/>
        <a:p>
          <a:r>
            <a:rPr lang="pl-PL" dirty="0"/>
            <a:t>gdy u pracodawcy nie działają związki zawodowe</a:t>
          </a:r>
        </a:p>
      </dgm:t>
    </dgm:pt>
    <dgm:pt modelId="{F4EE201B-7C39-451B-A3E5-0A11287C29DC}" type="parTrans" cxnId="{2DD74C96-430A-4BE9-9C46-33CB03048AEB}">
      <dgm:prSet/>
      <dgm:spPr/>
      <dgm:t>
        <a:bodyPr/>
        <a:lstStyle/>
        <a:p>
          <a:endParaRPr lang="pl-PL"/>
        </a:p>
      </dgm:t>
    </dgm:pt>
    <dgm:pt modelId="{A6DCB0C2-86F3-486C-B661-CF6B4B0AB714}" type="sibTrans" cxnId="{2DD74C96-430A-4BE9-9C46-33CB03048AEB}">
      <dgm:prSet/>
      <dgm:spPr/>
      <dgm:t>
        <a:bodyPr/>
        <a:lstStyle/>
        <a:p>
          <a:endParaRPr lang="pl-PL"/>
        </a:p>
      </dgm:t>
    </dgm:pt>
    <dgm:pt modelId="{BF7BB173-4A41-41D1-A88B-0AF5A644F893}">
      <dgm:prSet phldrT="[Tekst]"/>
      <dgm:spPr/>
      <dgm:t>
        <a:bodyPr/>
        <a:lstStyle/>
        <a:p>
          <a:r>
            <a:rPr lang="pl-PL" dirty="0"/>
            <a:t>gdy pracownicy nie wyłonią swych przedstawicieli po upływie wyznaczonego na ten cel terminu</a:t>
          </a:r>
        </a:p>
      </dgm:t>
    </dgm:pt>
    <dgm:pt modelId="{2077CCC2-608C-4186-A616-1FB6BACBCD5B}" type="parTrans" cxnId="{093682F5-1A7C-4A1C-99F9-8EF042621466}">
      <dgm:prSet/>
      <dgm:spPr/>
      <dgm:t>
        <a:bodyPr/>
        <a:lstStyle/>
        <a:p>
          <a:endParaRPr lang="pl-PL"/>
        </a:p>
      </dgm:t>
    </dgm:pt>
    <dgm:pt modelId="{FACE594D-D28E-4D5E-8860-C97D6BDBD62C}" type="sibTrans" cxnId="{093682F5-1A7C-4A1C-99F9-8EF042621466}">
      <dgm:prSet/>
      <dgm:spPr/>
      <dgm:t>
        <a:bodyPr/>
        <a:lstStyle/>
        <a:p>
          <a:endParaRPr lang="pl-PL"/>
        </a:p>
      </dgm:t>
    </dgm:pt>
    <dgm:pt modelId="{4500940C-7088-44C6-9A98-E76E2F893495}" type="pres">
      <dgm:prSet presAssocID="{DFF72C5E-A6B9-4063-A5D6-96B9587FD02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EB70F74-6452-46F0-ADF1-40E739EDBFB3}" type="pres">
      <dgm:prSet presAssocID="{9BB6F435-2B70-400A-893E-21A642847ECF}" presName="centerShape" presStyleLbl="node0" presStyleIdx="0" presStyleCnt="1" custScaleX="127010" custScaleY="108659"/>
      <dgm:spPr/>
    </dgm:pt>
    <dgm:pt modelId="{FBB3DF75-34F6-455A-961F-894FE0941BE8}" type="pres">
      <dgm:prSet presAssocID="{BD27C8B8-BCBF-49A6-971F-8EF28363AE92}" presName="parTrans" presStyleLbl="bgSibTrans2D1" presStyleIdx="0" presStyleCnt="3"/>
      <dgm:spPr/>
    </dgm:pt>
    <dgm:pt modelId="{2BF77267-77F0-4771-BA67-4A52976AE730}" type="pres">
      <dgm:prSet presAssocID="{6FCBDFB2-674C-4BB9-A913-F9EEC0FC8B50}" presName="node" presStyleLbl="node1" presStyleIdx="0" presStyleCnt="3" custScaleY="127307" custRadScaleRad="103670" custRadScaleInc="-1838">
        <dgm:presLayoutVars>
          <dgm:bulletEnabled val="1"/>
        </dgm:presLayoutVars>
      </dgm:prSet>
      <dgm:spPr/>
    </dgm:pt>
    <dgm:pt modelId="{32EF5F33-AE3C-4B1E-9F8D-6C6F9C63F7CA}" type="pres">
      <dgm:prSet presAssocID="{F4EE201B-7C39-451B-A3E5-0A11287C29DC}" presName="parTrans" presStyleLbl="bgSibTrans2D1" presStyleIdx="1" presStyleCnt="3"/>
      <dgm:spPr/>
    </dgm:pt>
    <dgm:pt modelId="{A8CDFF39-F35F-48A4-8A79-BDB05D6D926D}" type="pres">
      <dgm:prSet presAssocID="{6D6EACD9-2EB5-4EAF-84EF-70519DED38DC}" presName="node" presStyleLbl="node1" presStyleIdx="1" presStyleCnt="3" custScaleX="127753">
        <dgm:presLayoutVars>
          <dgm:bulletEnabled val="1"/>
        </dgm:presLayoutVars>
      </dgm:prSet>
      <dgm:spPr/>
    </dgm:pt>
    <dgm:pt modelId="{B8640983-6A00-48DA-8D3F-CC5E186C6D58}" type="pres">
      <dgm:prSet presAssocID="{2077CCC2-608C-4186-A616-1FB6BACBCD5B}" presName="parTrans" presStyleLbl="bgSibTrans2D1" presStyleIdx="2" presStyleCnt="3"/>
      <dgm:spPr/>
    </dgm:pt>
    <dgm:pt modelId="{7AEB8366-6356-4FDA-91AA-05C70D7C614A}" type="pres">
      <dgm:prSet presAssocID="{BF7BB173-4A41-41D1-A88B-0AF5A644F893}" presName="node" presStyleLbl="node1" presStyleIdx="2" presStyleCnt="3" custScaleY="134736" custRadScaleRad="103675" custRadScaleInc="4012">
        <dgm:presLayoutVars>
          <dgm:bulletEnabled val="1"/>
        </dgm:presLayoutVars>
      </dgm:prSet>
      <dgm:spPr/>
    </dgm:pt>
  </dgm:ptLst>
  <dgm:cxnLst>
    <dgm:cxn modelId="{D7BDEE07-44EE-493A-85AF-B430A5493762}" type="presOf" srcId="{DFF72C5E-A6B9-4063-A5D6-96B9587FD027}" destId="{4500940C-7088-44C6-9A98-E76E2F893495}" srcOrd="0" destOrd="0" presId="urn:microsoft.com/office/officeart/2005/8/layout/radial4"/>
    <dgm:cxn modelId="{9DF52828-B9CB-4555-A52C-EFBE0E3F48AC}" type="presOf" srcId="{2077CCC2-608C-4186-A616-1FB6BACBCD5B}" destId="{B8640983-6A00-48DA-8D3F-CC5E186C6D58}" srcOrd="0" destOrd="0" presId="urn:microsoft.com/office/officeart/2005/8/layout/radial4"/>
    <dgm:cxn modelId="{AFA00569-287E-438B-83DD-874718526300}" type="presOf" srcId="{BD27C8B8-BCBF-49A6-971F-8EF28363AE92}" destId="{FBB3DF75-34F6-455A-961F-894FE0941BE8}" srcOrd="0" destOrd="0" presId="urn:microsoft.com/office/officeart/2005/8/layout/radial4"/>
    <dgm:cxn modelId="{393EED6A-C002-4A65-8E6D-BFBF17EAFC72}" type="presOf" srcId="{6D6EACD9-2EB5-4EAF-84EF-70519DED38DC}" destId="{A8CDFF39-F35F-48A4-8A79-BDB05D6D926D}" srcOrd="0" destOrd="0" presId="urn:microsoft.com/office/officeart/2005/8/layout/radial4"/>
    <dgm:cxn modelId="{77B0A179-6501-4003-9716-D40BD3BB115D}" type="presOf" srcId="{9BB6F435-2B70-400A-893E-21A642847ECF}" destId="{CEB70F74-6452-46F0-ADF1-40E739EDBFB3}" srcOrd="0" destOrd="0" presId="urn:microsoft.com/office/officeart/2005/8/layout/radial4"/>
    <dgm:cxn modelId="{101A3D8F-A900-4F3B-A277-D8D155AACA2D}" srcId="{9BB6F435-2B70-400A-893E-21A642847ECF}" destId="{6FCBDFB2-674C-4BB9-A913-F9EEC0FC8B50}" srcOrd="0" destOrd="0" parTransId="{BD27C8B8-BCBF-49A6-971F-8EF28363AE92}" sibTransId="{DB87E5C6-DAF3-40DF-A5B1-C25FED16491A}"/>
    <dgm:cxn modelId="{37249894-C1F6-4FA6-8307-4E3202447F72}" type="presOf" srcId="{BF7BB173-4A41-41D1-A88B-0AF5A644F893}" destId="{7AEB8366-6356-4FDA-91AA-05C70D7C614A}" srcOrd="0" destOrd="0" presId="urn:microsoft.com/office/officeart/2005/8/layout/radial4"/>
    <dgm:cxn modelId="{2DD74C96-430A-4BE9-9C46-33CB03048AEB}" srcId="{9BB6F435-2B70-400A-893E-21A642847ECF}" destId="{6D6EACD9-2EB5-4EAF-84EF-70519DED38DC}" srcOrd="1" destOrd="0" parTransId="{F4EE201B-7C39-451B-A3E5-0A11287C29DC}" sibTransId="{A6DCB0C2-86F3-486C-B661-CF6B4B0AB714}"/>
    <dgm:cxn modelId="{7BE60DD0-0268-464A-B9FF-93842E2A9C2D}" type="presOf" srcId="{F4EE201B-7C39-451B-A3E5-0A11287C29DC}" destId="{32EF5F33-AE3C-4B1E-9F8D-6C6F9C63F7CA}" srcOrd="0" destOrd="0" presId="urn:microsoft.com/office/officeart/2005/8/layout/radial4"/>
    <dgm:cxn modelId="{1B83CED3-6D58-4569-8744-3DFA8B8A44A2}" srcId="{DFF72C5E-A6B9-4063-A5D6-96B9587FD027}" destId="{9BB6F435-2B70-400A-893E-21A642847ECF}" srcOrd="0" destOrd="0" parTransId="{50B7062F-7DEE-49E2-9C56-3D548CDAB1A6}" sibTransId="{5E1A81A3-FC61-4289-9810-77A62F8800F3}"/>
    <dgm:cxn modelId="{D285F0DE-EF58-4DEA-9778-024120B3CEA3}" type="presOf" srcId="{6FCBDFB2-674C-4BB9-A913-F9EEC0FC8B50}" destId="{2BF77267-77F0-4771-BA67-4A52976AE730}" srcOrd="0" destOrd="0" presId="urn:microsoft.com/office/officeart/2005/8/layout/radial4"/>
    <dgm:cxn modelId="{093682F5-1A7C-4A1C-99F9-8EF042621466}" srcId="{9BB6F435-2B70-400A-893E-21A642847ECF}" destId="{BF7BB173-4A41-41D1-A88B-0AF5A644F893}" srcOrd="2" destOrd="0" parTransId="{2077CCC2-608C-4186-A616-1FB6BACBCD5B}" sibTransId="{FACE594D-D28E-4D5E-8860-C97D6BDBD62C}"/>
    <dgm:cxn modelId="{E0E3DCF6-BC72-43E2-B3C3-312D6712BEAE}" type="presParOf" srcId="{4500940C-7088-44C6-9A98-E76E2F893495}" destId="{CEB70F74-6452-46F0-ADF1-40E739EDBFB3}" srcOrd="0" destOrd="0" presId="urn:microsoft.com/office/officeart/2005/8/layout/radial4"/>
    <dgm:cxn modelId="{55A677A4-B620-4A9F-8D5A-E9A71923E93D}" type="presParOf" srcId="{4500940C-7088-44C6-9A98-E76E2F893495}" destId="{FBB3DF75-34F6-455A-961F-894FE0941BE8}" srcOrd="1" destOrd="0" presId="urn:microsoft.com/office/officeart/2005/8/layout/radial4"/>
    <dgm:cxn modelId="{37A735C6-AF4D-4880-8980-0622A496FFFB}" type="presParOf" srcId="{4500940C-7088-44C6-9A98-E76E2F893495}" destId="{2BF77267-77F0-4771-BA67-4A52976AE730}" srcOrd="2" destOrd="0" presId="urn:microsoft.com/office/officeart/2005/8/layout/radial4"/>
    <dgm:cxn modelId="{3D8D720E-6260-4DDE-A310-FAF56B634098}" type="presParOf" srcId="{4500940C-7088-44C6-9A98-E76E2F893495}" destId="{32EF5F33-AE3C-4B1E-9F8D-6C6F9C63F7CA}" srcOrd="3" destOrd="0" presId="urn:microsoft.com/office/officeart/2005/8/layout/radial4"/>
    <dgm:cxn modelId="{FA7641A5-A162-4E61-AEB1-57EBFE5207A9}" type="presParOf" srcId="{4500940C-7088-44C6-9A98-E76E2F893495}" destId="{A8CDFF39-F35F-48A4-8A79-BDB05D6D926D}" srcOrd="4" destOrd="0" presId="urn:microsoft.com/office/officeart/2005/8/layout/radial4"/>
    <dgm:cxn modelId="{3828C350-78F6-4E2D-9A45-9B3A6FB3FE3C}" type="presParOf" srcId="{4500940C-7088-44C6-9A98-E76E2F893495}" destId="{B8640983-6A00-48DA-8D3F-CC5E186C6D58}" srcOrd="5" destOrd="0" presId="urn:microsoft.com/office/officeart/2005/8/layout/radial4"/>
    <dgm:cxn modelId="{A8561A42-6A71-49B2-B82C-F107014C7DFD}" type="presParOf" srcId="{4500940C-7088-44C6-9A98-E76E2F893495}" destId="{7AEB8366-6356-4FDA-91AA-05C70D7C614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37225-B056-45B2-9665-BDCBC918752E}">
      <dsp:nvSpPr>
        <dsp:cNvPr id="0" name=""/>
        <dsp:cNvSpPr/>
      </dsp:nvSpPr>
      <dsp:spPr>
        <a:xfrm>
          <a:off x="-6675000" y="-1021146"/>
          <a:ext cx="7947792" cy="7947792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B012F-4E96-4AE2-B05B-893ACE660AF1}">
      <dsp:nvSpPr>
        <dsp:cNvPr id="0" name=""/>
        <dsp:cNvSpPr/>
      </dsp:nvSpPr>
      <dsp:spPr>
        <a:xfrm>
          <a:off x="864775" y="432471"/>
          <a:ext cx="7650986" cy="14972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7498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Do stanu zatrudnienia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(co najmniej 20 osób) wlicza się:</a:t>
          </a:r>
        </a:p>
      </dsp:txBody>
      <dsp:txXfrm>
        <a:off x="864775" y="432471"/>
        <a:ext cx="7650986" cy="1497256"/>
      </dsp:txXfrm>
    </dsp:sp>
    <dsp:sp modelId="{67B81A95-A5E2-496E-AF16-C32830C2D215}">
      <dsp:nvSpPr>
        <dsp:cNvPr id="0" name=""/>
        <dsp:cNvSpPr/>
      </dsp:nvSpPr>
      <dsp:spPr>
        <a:xfrm>
          <a:off x="81495" y="432474"/>
          <a:ext cx="1476375" cy="14972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278832-4A08-4E96-A1ED-7B8C89041407}">
      <dsp:nvSpPr>
        <dsp:cNvPr id="0" name=""/>
        <dsp:cNvSpPr/>
      </dsp:nvSpPr>
      <dsp:spPr>
        <a:xfrm>
          <a:off x="1249013" y="2160657"/>
          <a:ext cx="7311840" cy="1584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7498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osoby mające status pracownika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(osoby wykonujące pracę na podstawie powołania, mianowania, a nawet wyboru)</a:t>
          </a:r>
        </a:p>
      </dsp:txBody>
      <dsp:txXfrm>
        <a:off x="1249013" y="2160657"/>
        <a:ext cx="7311840" cy="1584185"/>
      </dsp:txXfrm>
    </dsp:sp>
    <dsp:sp modelId="{1C146711-4BA5-47F8-8B38-9424DB0CB0A5}">
      <dsp:nvSpPr>
        <dsp:cNvPr id="0" name=""/>
        <dsp:cNvSpPr/>
      </dsp:nvSpPr>
      <dsp:spPr>
        <a:xfrm>
          <a:off x="510825" y="2160660"/>
          <a:ext cx="1476375" cy="15841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F3C95-801C-4069-A3C9-61114DED1207}">
      <dsp:nvSpPr>
        <dsp:cNvPr id="0" name=""/>
        <dsp:cNvSpPr/>
      </dsp:nvSpPr>
      <dsp:spPr>
        <a:xfrm>
          <a:off x="819683" y="3975765"/>
          <a:ext cx="7741170" cy="14972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7498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osoby nieświadczące pracy z jakichkolwiek powodów (np. zwolnienia lekarskiego bądź urlopu)</a:t>
          </a:r>
        </a:p>
      </dsp:txBody>
      <dsp:txXfrm>
        <a:off x="819683" y="3975765"/>
        <a:ext cx="7741170" cy="1497268"/>
      </dsp:txXfrm>
    </dsp:sp>
    <dsp:sp modelId="{6A04F864-E56B-4616-94B4-B71692CB9FA7}">
      <dsp:nvSpPr>
        <dsp:cNvPr id="0" name=""/>
        <dsp:cNvSpPr/>
      </dsp:nvSpPr>
      <dsp:spPr>
        <a:xfrm>
          <a:off x="81495" y="3975767"/>
          <a:ext cx="1476375" cy="14972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70F74-6452-46F0-ADF1-40E739EDBFB3}">
      <dsp:nvSpPr>
        <dsp:cNvPr id="0" name=""/>
        <dsp:cNvSpPr/>
      </dsp:nvSpPr>
      <dsp:spPr>
        <a:xfrm>
          <a:off x="2736302" y="3185136"/>
          <a:ext cx="3240362" cy="2772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pracodawca wydaje regulamin zwolnień</a:t>
          </a:r>
        </a:p>
      </dsp:txBody>
      <dsp:txXfrm>
        <a:off x="3210842" y="3591112"/>
        <a:ext cx="2291282" cy="1960228"/>
      </dsp:txXfrm>
    </dsp:sp>
    <dsp:sp modelId="{FBB3DF75-34F6-455A-961F-894FE0941BE8}">
      <dsp:nvSpPr>
        <dsp:cNvPr id="0" name=""/>
        <dsp:cNvSpPr/>
      </dsp:nvSpPr>
      <dsp:spPr>
        <a:xfrm rot="12833832">
          <a:off x="1030895" y="2688608"/>
          <a:ext cx="2129491" cy="7271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77267-77F0-4771-BA67-4A52976AE730}">
      <dsp:nvSpPr>
        <dsp:cNvPr id="0" name=""/>
        <dsp:cNvSpPr/>
      </dsp:nvSpPr>
      <dsp:spPr>
        <a:xfrm>
          <a:off x="9" y="1224132"/>
          <a:ext cx="2423702" cy="2468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gdy nie jest możliwe zawarcie porozumienia pracodawcy ze wszystkimi działającymi u niego organizacjami związkowymi</a:t>
          </a:r>
        </a:p>
      </dsp:txBody>
      <dsp:txXfrm>
        <a:off x="70997" y="1295120"/>
        <a:ext cx="2281726" cy="2326458"/>
      </dsp:txXfrm>
    </dsp:sp>
    <dsp:sp modelId="{32EF5F33-AE3C-4B1E-9F8D-6C6F9C63F7CA}">
      <dsp:nvSpPr>
        <dsp:cNvPr id="0" name=""/>
        <dsp:cNvSpPr/>
      </dsp:nvSpPr>
      <dsp:spPr>
        <a:xfrm rot="16200000">
          <a:off x="3284704" y="1625044"/>
          <a:ext cx="2143558" cy="7271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DFF39-F35F-48A4-8A79-BDB05D6D926D}">
      <dsp:nvSpPr>
        <dsp:cNvPr id="0" name=""/>
        <dsp:cNvSpPr/>
      </dsp:nvSpPr>
      <dsp:spPr>
        <a:xfrm>
          <a:off x="2808307" y="-52660"/>
          <a:ext cx="3096352" cy="193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gdy u pracodawcy nie działają związki zawodowe</a:t>
          </a:r>
        </a:p>
      </dsp:txBody>
      <dsp:txXfrm>
        <a:off x="2865097" y="4130"/>
        <a:ext cx="2982772" cy="1825382"/>
      </dsp:txXfrm>
    </dsp:sp>
    <dsp:sp modelId="{B8640983-6A00-48DA-8D3F-CC5E186C6D58}">
      <dsp:nvSpPr>
        <dsp:cNvPr id="0" name=""/>
        <dsp:cNvSpPr/>
      </dsp:nvSpPr>
      <dsp:spPr>
        <a:xfrm rot="19621004">
          <a:off x="5580943" y="2735304"/>
          <a:ext cx="2088473" cy="7271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B8366-6356-4FDA-91AA-05C70D7C614A}">
      <dsp:nvSpPr>
        <dsp:cNvPr id="0" name=""/>
        <dsp:cNvSpPr/>
      </dsp:nvSpPr>
      <dsp:spPr>
        <a:xfrm>
          <a:off x="6289265" y="1224143"/>
          <a:ext cx="2423702" cy="2612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gdy pracownicy nie wyłonią swych przedstawicieli po upływie wyznaczonego na ten cel terminu</a:t>
          </a:r>
        </a:p>
      </dsp:txBody>
      <dsp:txXfrm>
        <a:off x="6360253" y="1295131"/>
        <a:ext cx="2281726" cy="2470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70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20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57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2935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0400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04767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86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08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258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87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31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5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4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6E1F8B-2CC1-4103-9F8C-FF1270290C77}" type="datetimeFigureOut">
              <a:rPr lang="pl-PL" smtClean="0"/>
              <a:t>2019-04-08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9E0CEA-9A26-4BEF-A753-AA7551A76A0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  <p:sldLayoutId id="2147484086" r:id="rId12"/>
    <p:sldLayoutId id="2147484087" r:id="rId13"/>
    <p:sldLayoutId id="2147484088" r:id="rId14"/>
    <p:sldLayoutId id="2147484089" r:id="rId15"/>
    <p:sldLayoutId id="2147484090" r:id="rId16"/>
    <p:sldLayoutId id="2147484091" r:id="rId17"/>
    <p:sldLayoutId id="2147484092" r:id="rId18"/>
    <p:sldLayoutId id="2147484093" r:id="rId19"/>
    <p:sldLayoutId id="2147484094" r:id="rId20"/>
    <p:sldLayoutId id="2147484095" r:id="rId21"/>
    <p:sldLayoutId id="2147484096" r:id="rId22"/>
    <p:sldLayoutId id="2147484097" r:id="rId23"/>
    <p:sldLayoutId id="2147484098" r:id="rId24"/>
    <p:sldLayoutId id="2147484099" r:id="rId25"/>
    <p:sldLayoutId id="2147484100" r:id="rId26"/>
    <p:sldLayoutId id="2147484101" r:id="rId27"/>
    <p:sldLayoutId id="2147484102" r:id="rId28"/>
    <p:sldLayoutId id="2147484103" r:id="rId29"/>
    <p:sldLayoutId id="2147484104" r:id="rId30"/>
    <p:sldLayoutId id="2147484105" r:id="rId31"/>
    <p:sldLayoutId id="2147484106" r:id="rId32"/>
    <p:sldLayoutId id="2147484107" r:id="rId33"/>
    <p:sldLayoutId id="2147484108" r:id="rId34"/>
    <p:sldLayoutId id="2147484109" r:id="rId35"/>
    <p:sldLayoutId id="2147484110" r:id="rId36"/>
    <p:sldLayoutId id="2147484111" r:id="rId37"/>
    <p:sldLayoutId id="2147484112" r:id="rId38"/>
    <p:sldLayoutId id="2147484113" r:id="rId39"/>
    <p:sldLayoutId id="2147484114" r:id="rId40"/>
    <p:sldLayoutId id="2147484115" r:id="rId41"/>
    <p:sldLayoutId id="2147484116" r:id="rId42"/>
    <p:sldLayoutId id="2147484117" r:id="rId43"/>
    <p:sldLayoutId id="2147484118" r:id="rId44"/>
    <p:sldLayoutId id="2147484119" r:id="rId45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29761"/>
          </a:xfrm>
        </p:spPr>
        <p:txBody>
          <a:bodyPr/>
          <a:lstStyle/>
          <a:p>
            <a:pPr algn="ctr"/>
            <a:r>
              <a:rPr lang="pl-PL" dirty="0"/>
              <a:t>Zwolnienia grupowe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3068960"/>
            <a:ext cx="8136904" cy="2448272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USTAWA</a:t>
            </a:r>
            <a:endParaRPr lang="pl-PL" dirty="0"/>
          </a:p>
          <a:p>
            <a:pPr algn="ctr"/>
            <a:r>
              <a:rPr lang="pl-PL" dirty="0"/>
              <a:t>z dnia 13 marca 2003 r.</a:t>
            </a:r>
          </a:p>
          <a:p>
            <a:pPr algn="ctr"/>
            <a:r>
              <a:rPr lang="pl-PL" b="1" dirty="0"/>
              <a:t>o szczególnych zasadach rozwiązywania z pracownikami stosunków pracy z przyczyn niedotyczących pracowników</a:t>
            </a:r>
            <a:endParaRPr lang="pl-PL" dirty="0"/>
          </a:p>
          <a:p>
            <a:pPr algn="ctr"/>
            <a:r>
              <a:rPr lang="pl-PL" dirty="0"/>
              <a:t>(Dz. U. z dnia 22 maja 2003 r.)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085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dirty="0"/>
              <a:t>okresie, w ciągu którego ma nastąpić zwolnienie,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kryteriach doboru pracowników,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kolejności dokonywanych zwolnień,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propozycjach rozstrzygnięcia spraw pracowniczych związanych z planowanym zwolnieniem, a jeżeli obejmują one świadczenia pieniężne, także sposobu ustalenia ich wysokości.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057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pl-PL" b="1" dirty="0"/>
              <a:t>Zawiadomienie</a:t>
            </a:r>
            <a:r>
              <a:rPr lang="pl-PL" dirty="0"/>
              <a:t> skierowane </a:t>
            </a:r>
            <a:r>
              <a:rPr lang="pl-PL" b="1" dirty="0"/>
              <a:t>do powiatowego urzędu pracy</a:t>
            </a:r>
            <a:r>
              <a:rPr lang="pl-PL" dirty="0"/>
              <a:t> powinno zawierać następujące dane: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liczbę zatrudnionych pracowników,</a:t>
            </a:r>
          </a:p>
          <a:p>
            <a:pPr algn="just"/>
            <a:r>
              <a:rPr lang="pl-PL" dirty="0"/>
              <a:t>grupy zawodowe pracowników objętych zamiarem grupowego zwolnienia,</a:t>
            </a:r>
          </a:p>
          <a:p>
            <a:pPr algn="just"/>
            <a:r>
              <a:rPr lang="pl-PL" dirty="0"/>
              <a:t>okres, w ciągu którego ma nastąpić zwolnienie,</a:t>
            </a:r>
          </a:p>
          <a:p>
            <a:pPr algn="just"/>
            <a:r>
              <a:rPr lang="pl-PL" dirty="0"/>
              <a:t>kryteria doboru pracowników do grupowego zwolnienia</a:t>
            </a:r>
          </a:p>
          <a:p>
            <a:pPr algn="just"/>
            <a:r>
              <a:rPr lang="pl-PL" dirty="0"/>
              <a:t>kolejność zwolnień.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5927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Porozumienie</a:t>
            </a:r>
            <a:r>
              <a:rPr lang="pl-PL" dirty="0"/>
              <a:t> zawarte na podstawie art. 3 ustawy </a:t>
            </a:r>
            <a:r>
              <a:rPr lang="pl-PL" b="1" dirty="0"/>
              <a:t>ma przymiot źródła prawa pracy</a:t>
            </a:r>
            <a:r>
              <a:rPr lang="pl-PL" dirty="0"/>
              <a:t> w rozumieniu art. 9 § 1 </a:t>
            </a:r>
            <a:r>
              <a:rPr lang="pl-PL" dirty="0" err="1"/>
              <a:t>k.p</a:t>
            </a:r>
            <a:r>
              <a:rPr lang="pl-PL" dirty="0"/>
              <a:t>., jeżeli reguluje prawa i obowiązki stron stosunku pracy.</a:t>
            </a:r>
          </a:p>
        </p:txBody>
      </p:sp>
    </p:spTree>
    <p:extLst>
      <p:ext uri="{BB962C8B-B14F-4D97-AF65-F5344CB8AC3E}">
        <p14:creationId xmlns:p14="http://schemas.microsoft.com/office/powerpoint/2010/main" val="2388997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 dirty="0"/>
              <a:t>Porozumienie </a:t>
            </a:r>
            <a:r>
              <a:rPr lang="pl-PL" dirty="0"/>
              <a:t>powinno</a:t>
            </a:r>
            <a:r>
              <a:rPr lang="pl-PL" b="1" dirty="0"/>
              <a:t> </a:t>
            </a:r>
            <a:r>
              <a:rPr lang="pl-PL" dirty="0"/>
              <a:t>w szczególności</a:t>
            </a:r>
            <a:r>
              <a:rPr lang="pl-PL" b="1" dirty="0"/>
              <a:t> regulować</a:t>
            </a:r>
            <a:r>
              <a:rPr lang="pl-PL" dirty="0"/>
              <a:t> kwestie dotyczące 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liczby zwalnianych pracowników,</a:t>
            </a:r>
          </a:p>
          <a:p>
            <a:r>
              <a:rPr lang="pl-PL" dirty="0"/>
              <a:t>kryteriów doboru pracowników do zwolnienia,</a:t>
            </a:r>
          </a:p>
          <a:p>
            <a:r>
              <a:rPr lang="pl-PL" dirty="0"/>
              <a:t>kolejności zwolnień,</a:t>
            </a:r>
          </a:p>
          <a:p>
            <a:r>
              <a:rPr lang="pl-PL" dirty="0"/>
              <a:t>terminów dokonywania wypowiedzeń,</a:t>
            </a:r>
          </a:p>
          <a:p>
            <a:r>
              <a:rPr lang="pl-PL" dirty="0"/>
              <a:t>zasad opuszczania mieszkań zakładowych i hoteli pracowniczych przez zwalnianych pracowników,</a:t>
            </a:r>
          </a:p>
          <a:p>
            <a:r>
              <a:rPr lang="pl-PL" dirty="0"/>
              <a:t>zasad zwrotu pożyczek udzielonych pracownikom,</a:t>
            </a:r>
          </a:p>
          <a:p>
            <a:r>
              <a:rPr lang="pl-PL" dirty="0"/>
              <a:t>obowiązków pracodawcy wobec zwalnianych pracowników, przede wszystkim tych o charakterze finansowym.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090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91585350"/>
              </p:ext>
            </p:extLst>
          </p:nvPr>
        </p:nvGraphicFramePr>
        <p:xfrm>
          <a:off x="251520" y="476672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6256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Regulamin</a:t>
            </a:r>
            <a:r>
              <a:rPr lang="pl-PL" dirty="0"/>
              <a:t> zwolnień grupowych jest źródłem prawa pracy w rozumieniu art. 9 § 1 </a:t>
            </a:r>
            <a:r>
              <a:rPr lang="pl-PL" dirty="0" err="1"/>
              <a:t>k.p</a:t>
            </a:r>
            <a:r>
              <a:rPr lang="pl-PL" dirty="0"/>
              <a:t>., gdyż jest wydawany na podstawie ustawy i reguluje prawa i obowiązki stron.</a:t>
            </a:r>
          </a:p>
        </p:txBody>
      </p:sp>
    </p:spTree>
    <p:extLst>
      <p:ext uri="{BB962C8B-B14F-4D97-AF65-F5344CB8AC3E}">
        <p14:creationId xmlns:p14="http://schemas.microsoft.com/office/powerpoint/2010/main" val="2762259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Na </a:t>
            </a:r>
            <a:r>
              <a:rPr lang="pl-PL" b="1" dirty="0"/>
              <a:t>treść regulaminu </a:t>
            </a:r>
            <a:r>
              <a:rPr lang="pl-PL" dirty="0"/>
              <a:t>zwolnień grupowych powinny składać się następujące kwestie: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liczba zwalnianych pracowników,</a:t>
            </a:r>
          </a:p>
          <a:p>
            <a:r>
              <a:rPr lang="pl-PL" dirty="0"/>
              <a:t>kryteria doboru pracowników do zwolnień,</a:t>
            </a:r>
          </a:p>
          <a:p>
            <a:r>
              <a:rPr lang="pl-PL" dirty="0"/>
              <a:t>kolejność zwolnień,</a:t>
            </a:r>
          </a:p>
          <a:p>
            <a:r>
              <a:rPr lang="pl-PL" dirty="0"/>
              <a:t>terminy zwolnień,</a:t>
            </a:r>
          </a:p>
          <a:p>
            <a:r>
              <a:rPr lang="pl-PL" dirty="0"/>
              <a:t>obowiązki pracowników związane ze zwolnieniami grupowymi,</a:t>
            </a:r>
          </a:p>
          <a:p>
            <a:r>
              <a:rPr lang="pl-PL" dirty="0"/>
              <a:t>obowiązki pracodawcy związane ze zwolnieniami grupowymi.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7642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pl-PL" dirty="0"/>
              <a:t>W ramach zwolnień grupowych mechanizmy trwałości stosunku pracy nie mają zastosowania wobec: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pracownika będącego członkiem rady nadzorczej w spółce powstałej z przekształceń w procesie komercjalizacji przedsiębiorstw państwowych,</a:t>
            </a:r>
          </a:p>
          <a:p>
            <a:r>
              <a:rPr lang="pl-PL" dirty="0"/>
              <a:t>pracownika będącego członkiem rady naukowej w jednostce badawczo-rozwojowej,</a:t>
            </a:r>
          </a:p>
          <a:p>
            <a:r>
              <a:rPr lang="pl-PL" dirty="0"/>
              <a:t>pracownicy-żony, której mąż odbywa zasadniczą służbę wojskową,</a:t>
            </a:r>
          </a:p>
        </p:txBody>
      </p:sp>
    </p:spTree>
    <p:extLst>
      <p:ext uri="{BB962C8B-B14F-4D97-AF65-F5344CB8AC3E}">
        <p14:creationId xmlns:p14="http://schemas.microsoft.com/office/powerpoint/2010/main" val="1934760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l-PL" dirty="0"/>
              <a:t>pracownika na urlopie wychowawczym, jeżeli trwa on dłużej niż trzy miesiące,</a:t>
            </a:r>
          </a:p>
          <a:p>
            <a:r>
              <a:rPr lang="pl-PL" dirty="0"/>
              <a:t>pracownika młodocianego w czasie trwania umowy o pracę w celu przygotowania zawodowego,</a:t>
            </a:r>
          </a:p>
          <a:p>
            <a:r>
              <a:rPr lang="pl-PL" dirty="0"/>
              <a:t>pracownika mającego status kombatanta albo osoby represjonowanej,</a:t>
            </a:r>
          </a:p>
          <a:p>
            <a:r>
              <a:rPr lang="pl-PL" dirty="0"/>
              <a:t>pracownika mającego status inwalidy wojennego bądź wojskowego,</a:t>
            </a:r>
          </a:p>
          <a:p>
            <a:r>
              <a:rPr lang="pl-PL" dirty="0"/>
              <a:t>pracownika zatrudnionego przy zwalczaniu epidemii,</a:t>
            </a:r>
          </a:p>
        </p:txBody>
      </p:sp>
    </p:spTree>
    <p:extLst>
      <p:ext uri="{BB962C8B-B14F-4D97-AF65-F5344CB8AC3E}">
        <p14:creationId xmlns:p14="http://schemas.microsoft.com/office/powerpoint/2010/main" val="1237250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pl-PL" dirty="0"/>
              <a:t>członków rady nadzorczej spółdzielni,</a:t>
            </a:r>
          </a:p>
          <a:p>
            <a:r>
              <a:rPr lang="pl-PL" dirty="0"/>
              <a:t>członków rady nadzorczej spółki powstałej w wyniku przekształcenia przedsiębiorstwa komunalnego,</a:t>
            </a:r>
          </a:p>
          <a:p>
            <a:r>
              <a:rPr lang="pl-PL" dirty="0"/>
              <a:t>pracownika będącego członkiem komitetu założycielskiego związku zawodowego,</a:t>
            </a:r>
          </a:p>
          <a:p>
            <a:r>
              <a:rPr lang="pl-PL" dirty="0"/>
              <a:t>pracownika będącego członkiem organów samorządu zawodowego,</a:t>
            </a:r>
          </a:p>
          <a:p>
            <a:r>
              <a:rPr lang="pl-PL" dirty="0"/>
              <a:t>posłów i senatorów,</a:t>
            </a:r>
          </a:p>
          <a:p>
            <a:r>
              <a:rPr lang="pl-PL" dirty="0"/>
              <a:t>radnych wszystkich szczebli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284982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Przepisy ustawy stosuje się w razie konieczności rozwiązania przez pracodawcę zatrudniającego </a:t>
            </a:r>
            <a:r>
              <a:rPr lang="pl-PL" b="1" dirty="0"/>
              <a:t>co najmniej 20 </a:t>
            </a:r>
            <a:r>
              <a:rPr lang="pl-PL" dirty="0"/>
              <a:t>pracowników stosunków pracy </a:t>
            </a:r>
            <a:r>
              <a:rPr lang="pl-PL" b="1" dirty="0"/>
              <a:t>z przyczyn niedotyczących pracowników</a:t>
            </a:r>
            <a:r>
              <a:rPr lang="pl-PL" dirty="0"/>
              <a:t>, w </a:t>
            </a:r>
            <a:r>
              <a:rPr lang="pl-PL" b="1" dirty="0"/>
              <a:t>drodze wypowiedzenia </a:t>
            </a:r>
            <a:r>
              <a:rPr lang="pl-PL" dirty="0"/>
              <a:t>dokonanego przez pracodawcę, a także </a:t>
            </a:r>
            <a:r>
              <a:rPr lang="pl-PL" b="1" dirty="0"/>
              <a:t>na mocy porozumienia stron</a:t>
            </a:r>
            <a:r>
              <a:rPr lang="pl-PL" dirty="0"/>
              <a:t>, jeżeli w okresie nieprzekraczającym </a:t>
            </a:r>
            <a:r>
              <a:rPr lang="pl-PL" b="1" dirty="0"/>
              <a:t>30 dni </a:t>
            </a:r>
            <a:r>
              <a:rPr lang="pl-PL" dirty="0"/>
              <a:t>zwolnienie obejmuje co najmniej:</a:t>
            </a:r>
          </a:p>
          <a:p>
            <a:pPr marL="0" indent="0" algn="just">
              <a:buNone/>
            </a:pPr>
            <a:r>
              <a:rPr lang="pl-PL" dirty="0"/>
              <a:t>	1)	10 pracowników, gdy pracodawca zatrudnia mniej niż 100 pracowników,</a:t>
            </a:r>
          </a:p>
          <a:p>
            <a:pPr marL="0" indent="0" algn="just">
              <a:buNone/>
            </a:pPr>
            <a:r>
              <a:rPr lang="pl-PL" dirty="0"/>
              <a:t>	2)	10% pracowników, gdy pracodawca zatrudnia co najmniej 100, jednakże mniej niż 300 pracowników,</a:t>
            </a:r>
          </a:p>
          <a:p>
            <a:pPr marL="0" indent="0" algn="just">
              <a:buNone/>
            </a:pPr>
            <a:r>
              <a:rPr lang="pl-PL" dirty="0"/>
              <a:t>	3)	30 pracowników, gdy pracodawca zatrudnia co najmniej 300 lub więcej pracowników</a:t>
            </a:r>
          </a:p>
          <a:p>
            <a:pPr marL="0" indent="0" algn="just">
              <a:buNone/>
            </a:pPr>
            <a:r>
              <a:rPr lang="pl-PL" dirty="0"/>
              <a:t>- zwanego dalej "</a:t>
            </a:r>
            <a:r>
              <a:rPr lang="pl-PL" b="1" dirty="0"/>
              <a:t>grupowym zwolnieniem</a:t>
            </a:r>
            <a:r>
              <a:rPr lang="pl-PL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355469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Możliwość </a:t>
            </a:r>
            <a:r>
              <a:rPr lang="pl-PL" b="1" dirty="0"/>
              <a:t>jedynie wypowiedzenia warunków pracy i/lub płacy</a:t>
            </a:r>
            <a:r>
              <a:rPr lang="pl-PL" dirty="0"/>
              <a:t>, dotyczy (art. 5 ust.5):</a:t>
            </a:r>
          </a:p>
          <a:p>
            <a:pPr marL="0" indent="0">
              <a:buNone/>
            </a:pPr>
            <a:endParaRPr lang="pl-PL" dirty="0"/>
          </a:p>
          <a:p>
            <a:pPr algn="just"/>
            <a:r>
              <a:rPr lang="pl-PL" dirty="0"/>
              <a:t>pracowników w okresie przedemerytalnym, którym brakuje nie więcej niż cztery lata do nabycia prawa do emerytury,</a:t>
            </a:r>
          </a:p>
          <a:p>
            <a:pPr algn="just"/>
            <a:r>
              <a:rPr lang="pl-PL" dirty="0"/>
              <a:t>pracowników w okresie ciąży i urlopu macierzyńskiego,</a:t>
            </a:r>
          </a:p>
          <a:p>
            <a:pPr algn="just"/>
            <a:r>
              <a:rPr lang="pl-PL" dirty="0"/>
              <a:t>pracowników - członków rady pracowniczej przedsiębiorstwa państwowego w okresie trwania kadencji tej rady oraz w ciągu jednego roku po jej upływie,</a:t>
            </a:r>
          </a:p>
        </p:txBody>
      </p:sp>
    </p:spTree>
    <p:extLst>
      <p:ext uri="{BB962C8B-B14F-4D97-AF65-F5344CB8AC3E}">
        <p14:creationId xmlns:p14="http://schemas.microsoft.com/office/powerpoint/2010/main" val="306999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pl-PL" dirty="0"/>
              <a:t>pracowników - członków zarządu zakładowej organizacji związkowej przez okres określony uchwałą zarządu,</a:t>
            </a:r>
          </a:p>
          <a:p>
            <a:pPr algn="just"/>
            <a:r>
              <a:rPr lang="pl-PL" dirty="0"/>
              <a:t>pracowników - członków specjalnego zespołu negocjacyjnego albo europejskiej rady zakładowej w czasie trwania mandatu oraz w okresie roku po jego wygaśnięciu,</a:t>
            </a:r>
          </a:p>
          <a:p>
            <a:pPr algn="just"/>
            <a:r>
              <a:rPr lang="pl-PL" dirty="0"/>
              <a:t>pracowników - członków specjalnego zespołu negocjacyjnego, organu przedstawicielskiego lub przedstawiciela pracowników w spółdzielni europejskiej,</a:t>
            </a:r>
          </a:p>
        </p:txBody>
      </p:sp>
    </p:spTree>
    <p:extLst>
      <p:ext uri="{BB962C8B-B14F-4D97-AF65-F5344CB8AC3E}">
        <p14:creationId xmlns:p14="http://schemas.microsoft.com/office/powerpoint/2010/main" val="282285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dirty="0"/>
              <a:t>pracowników - członków specjalnego negocjacyjnego organu przedstawicielskiego bądź przedstawiciela pracowników w spółce europejskiej,</a:t>
            </a:r>
          </a:p>
          <a:p>
            <a:pPr algn="just"/>
            <a:r>
              <a:rPr lang="pl-PL" dirty="0"/>
              <a:t>pracowników - członków specjalnego zespołu negocjacyjnego, zespołu przedstawicielskiego albo przedstawiciela pracowników w radzie nadzorczej spółki powstałej w wyniku połączenia transgranicznych spółek,</a:t>
            </a:r>
          </a:p>
          <a:p>
            <a:pPr algn="just"/>
            <a:r>
              <a:rPr lang="pl-PL" dirty="0"/>
              <a:t>pracowników będących społecznymi inspektorami pracy w czasie trwania mandatu oraz w okresie roku po jego wygaśnięciu,</a:t>
            </a:r>
          </a:p>
          <a:p>
            <a:pPr algn="just"/>
            <a:r>
              <a:rPr lang="pl-PL" dirty="0"/>
              <a:t>pracowników powołanych do odbycia czynnej służby wojskowej lub jej form zastępczych,</a:t>
            </a:r>
          </a:p>
          <a:p>
            <a:pPr algn="just"/>
            <a:r>
              <a:rPr lang="pl-PL" dirty="0"/>
              <a:t>pracowników będących członkami rady pracowników.</a:t>
            </a:r>
          </a:p>
        </p:txBody>
      </p:sp>
    </p:spTree>
    <p:extLst>
      <p:ext uri="{BB962C8B-B14F-4D97-AF65-F5344CB8AC3E}">
        <p14:creationId xmlns:p14="http://schemas.microsoft.com/office/powerpoint/2010/main" val="145634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pl-PL" dirty="0"/>
              <a:t>Przy rozwiązywaniu z pracownikami stosunków pracy w ramach grupowego zwolnienia z powodu ogłoszenia </a:t>
            </a:r>
            <a:r>
              <a:rPr lang="pl-PL" b="1" dirty="0"/>
              <a:t>upadłości lub likwidacji </a:t>
            </a:r>
            <a:r>
              <a:rPr lang="pl-PL" dirty="0"/>
              <a:t>pracodawcy ochrony zostają pozbawieni: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pracownicy w wieku przedemerytalnym,</a:t>
            </a:r>
          </a:p>
          <a:p>
            <a:pPr algn="just"/>
            <a:r>
              <a:rPr lang="pl-PL" dirty="0"/>
              <a:t>pracownicy na urlopie bądź nieświadczący pracę z innego usprawiedliwionego powodu,</a:t>
            </a:r>
          </a:p>
          <a:p>
            <a:pPr algn="just"/>
            <a:r>
              <a:rPr lang="pl-PL" dirty="0"/>
              <a:t>pracownice w okresie ciąży lub urlopu macierzyńskiego,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046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dirty="0"/>
              <a:t>pracownicy wychowujący dziecko w okresie urlopu macierzyńskiego,</a:t>
            </a:r>
          </a:p>
          <a:p>
            <a:pPr algn="just"/>
            <a:endParaRPr lang="pl-PL" dirty="0"/>
          </a:p>
          <a:p>
            <a:r>
              <a:rPr lang="pl-PL" dirty="0"/>
              <a:t>pracownicy na urlopie wychowawczym,</a:t>
            </a:r>
          </a:p>
          <a:p>
            <a:endParaRPr lang="pl-PL" dirty="0"/>
          </a:p>
          <a:p>
            <a:r>
              <a:rPr lang="pl-PL" dirty="0"/>
              <a:t>pracownicy uprawnieni do urlopu wychowawczego, którzy złożyli wniosek o obniżenie wymiaru czasu pracy,</a:t>
            </a:r>
          </a:p>
          <a:p>
            <a:endParaRPr lang="pl-PL" dirty="0"/>
          </a:p>
          <a:p>
            <a:r>
              <a:rPr lang="pl-PL" dirty="0"/>
              <a:t>pracownicy młodociani zatrudnieni na podstawie umowy o pracę zawartej w celu przygotowania zawodowego.</a:t>
            </a:r>
          </a:p>
        </p:txBody>
      </p:sp>
    </p:spTree>
    <p:extLst>
      <p:ext uri="{BB962C8B-B14F-4D97-AF65-F5344CB8AC3E}">
        <p14:creationId xmlns:p14="http://schemas.microsoft.com/office/powerpoint/2010/main" val="234951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Odprawa pieniężna </a:t>
            </a:r>
            <a:r>
              <a:rPr lang="pl-PL" dirty="0"/>
              <a:t>to jednorazowe świadczenie pieniężne stanowiące dla pracownika rekompensatę za niezawinioną utratę miejsca pracy, spełniające funkcję alimentarną.</a:t>
            </a:r>
          </a:p>
        </p:txBody>
      </p:sp>
    </p:spTree>
    <p:extLst>
      <p:ext uri="{BB962C8B-B14F-4D97-AF65-F5344CB8AC3E}">
        <p14:creationId xmlns:p14="http://schemas.microsoft.com/office/powerpoint/2010/main" val="466456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pl-PL" dirty="0"/>
              <a:t>Odprawa pieniężna przysługuje w następującej </a:t>
            </a:r>
            <a:r>
              <a:rPr lang="pl-PL" b="1" dirty="0"/>
              <a:t>wysokości</a:t>
            </a:r>
            <a:r>
              <a:rPr lang="pl-PL" dirty="0"/>
              <a:t>:</a:t>
            </a:r>
          </a:p>
          <a:p>
            <a:r>
              <a:rPr lang="pl-PL" dirty="0"/>
              <a:t>jednomiesięcznego wynagrodzenia, jeżeli pracownik był zatrudniony u danego pracodawcy krócej niż dwa lata,</a:t>
            </a:r>
          </a:p>
          <a:p>
            <a:r>
              <a:rPr lang="pl-PL" dirty="0"/>
              <a:t>dwumiesięcznego wynagrodzenia, jeżeli pracownik był zatrudniony u danego pracodawcy od 2 do 8 lat,</a:t>
            </a:r>
          </a:p>
          <a:p>
            <a:r>
              <a:rPr lang="pl-PL" dirty="0"/>
              <a:t>trzymiesięcznego wynagrodzenia, jeżeli pracownik był zatrudniony u danego pracodawcy ponad 8 lat.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730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W razie </a:t>
            </a:r>
            <a:r>
              <a:rPr lang="pl-PL" b="1" dirty="0"/>
              <a:t>ponownego zatrudniania pracowników</a:t>
            </a:r>
            <a:r>
              <a:rPr lang="pl-PL" dirty="0"/>
              <a:t> w tej samej grupie zawodowej pracodawca powinien zatrudnić pracownika, z którym rozwiązał stosunek pracy w ramach grupowego zwolnienia, jeżeli zwolniony pracownik zgłosi zamiar podjęcia zatrudnienia u tego pracodawcy w ciągu roku od dnia rozwiązania z nim stosunku pracy.</a:t>
            </a:r>
          </a:p>
        </p:txBody>
      </p:sp>
    </p:spTree>
    <p:extLst>
      <p:ext uri="{BB962C8B-B14F-4D97-AF65-F5344CB8AC3E}">
        <p14:creationId xmlns:p14="http://schemas.microsoft.com/office/powerpoint/2010/main" val="3696662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l-PL" b="1" dirty="0"/>
              <a:t>Indywidualny tryb zwolnień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Ma on zastosowanie w sytuacji, gdy pracodawca zatrudniający co najmniej 20 pracowników rozwiązuje z pracownikiem stosunek pracy z przyczyn niedotyczących tego pracownika, a zwolnienia w okresie 30 dni obejmują mniejszą liczbę pracowników, niż określona w art. 1 ustawy.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08555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pl-PL" dirty="0"/>
              <a:t>Pracownicy, wobec których ustawa </a:t>
            </a:r>
            <a:r>
              <a:rPr lang="pl-PL" b="1" dirty="0"/>
              <a:t>nie dopuszcza </a:t>
            </a:r>
            <a:r>
              <a:rPr lang="pl-PL" dirty="0"/>
              <a:t>możliwości objęcia ich procesem zwolnień indywidualnych: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posłowie, </a:t>
            </a:r>
          </a:p>
          <a:p>
            <a:pPr algn="just"/>
            <a:r>
              <a:rPr lang="pl-PL" dirty="0"/>
              <a:t>senatorowie,</a:t>
            </a:r>
          </a:p>
          <a:p>
            <a:pPr algn="just"/>
            <a:r>
              <a:rPr lang="pl-PL" dirty="0"/>
              <a:t>radni.</a:t>
            </a:r>
          </a:p>
        </p:txBody>
      </p:sp>
    </p:spTree>
    <p:extLst>
      <p:ext uri="{BB962C8B-B14F-4D97-AF65-F5344CB8AC3E}">
        <p14:creationId xmlns:p14="http://schemas.microsoft.com/office/powerpoint/2010/main" val="416801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685127"/>
              </p:ext>
            </p:extLst>
          </p:nvPr>
        </p:nvGraphicFramePr>
        <p:xfrm>
          <a:off x="250825" y="476250"/>
          <a:ext cx="8642350" cy="590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151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Pracownicy, wobec których dopuszczalne jest </a:t>
            </a:r>
            <a:r>
              <a:rPr lang="pl-PL" b="1" dirty="0"/>
              <a:t>jedynie wypowiedzenie warunków pracy i płacy:</a:t>
            </a:r>
          </a:p>
          <a:p>
            <a:pPr marL="0" indent="0" algn="just">
              <a:buNone/>
            </a:pPr>
            <a:endParaRPr lang="pl-PL" b="1" dirty="0"/>
          </a:p>
          <a:p>
            <a:r>
              <a:rPr lang="pl-PL" dirty="0"/>
              <a:t>pracownicy w wieku przedemerytalnym,</a:t>
            </a:r>
          </a:p>
          <a:p>
            <a:r>
              <a:rPr lang="pl-PL" dirty="0"/>
              <a:t>pracownicy w okresie ciąży i urlopu macierzyńskiego,</a:t>
            </a:r>
          </a:p>
          <a:p>
            <a:r>
              <a:rPr lang="pl-PL" dirty="0"/>
              <a:t>pracownicy będących członkami rady pracowniczej przedsiębiorstwa państwowego,</a:t>
            </a:r>
          </a:p>
        </p:txBody>
      </p:sp>
    </p:spTree>
    <p:extLst>
      <p:ext uri="{BB962C8B-B14F-4D97-AF65-F5344CB8AC3E}">
        <p14:creationId xmlns:p14="http://schemas.microsoft.com/office/powerpoint/2010/main" val="96112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dirty="0"/>
              <a:t>pracownicy będący członkami zakładowej organizacji związkowej uprawnieni do reprezentowania tej organizacji</a:t>
            </a:r>
            <a:r>
              <a:rPr lang="pl-PL" baseline="30000" dirty="0"/>
              <a:t> </a:t>
            </a:r>
            <a:r>
              <a:rPr lang="pl-PL" dirty="0"/>
              <a:t>wobec pracodawcy albo organu lub osoby dokonującej za pracodawcę czynności w sprawach z zakresu prawa pracy,</a:t>
            </a:r>
          </a:p>
          <a:p>
            <a:pPr algn="just"/>
            <a:r>
              <a:rPr lang="pl-PL" dirty="0"/>
              <a:t>pracownicy będący społecznymi inspektorami pracy,</a:t>
            </a:r>
          </a:p>
          <a:p>
            <a:pPr algn="just"/>
            <a:r>
              <a:rPr lang="pl-PL" dirty="0"/>
              <a:t>pracownicy będący członkami specjalnego zespołu negocjacyjnego lub europejskiej rady zakładowej,</a:t>
            </a:r>
          </a:p>
          <a:p>
            <a:pPr algn="just"/>
            <a:r>
              <a:rPr lang="pl-PL" dirty="0"/>
              <a:t>pracownicy - członkowie specjalnego zespołu negocjacyjnego, organu przedstawicielskiego bądź przedstawiciela pracowników w spółce europejskiej,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02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dirty="0"/>
              <a:t>pracownicy - członkowie specjalnego zespołu negocjacyjnego organu przedstawicielskiego bądź przedstawiciela pracowników w spółdzielni europejskiej,</a:t>
            </a:r>
          </a:p>
          <a:p>
            <a:pPr algn="just"/>
            <a:r>
              <a:rPr lang="pl-PL" dirty="0"/>
              <a:t>pracownicy powołani do czynnej służby wojskowej lub jej form zastępczych, zasadniczej służby wojskowej, albo przeszkolenia wojskowego,</a:t>
            </a:r>
          </a:p>
          <a:p>
            <a:pPr algn="just"/>
            <a:r>
              <a:rPr lang="pl-PL" dirty="0"/>
              <a:t>pracownicy pozostający na urlopach krótszych niż trzy miesiące oraz nieobecni w pracy, jeżeli nie upłynął jeszcze okres uprawniający pracodawcę do rozwiązania umowy o pracę bez wypowiedzenia,</a:t>
            </a:r>
          </a:p>
          <a:p>
            <a:pPr algn="just"/>
            <a:r>
              <a:rPr lang="pl-PL" dirty="0"/>
              <a:t>pracownicy - członkowie rad pracowników lub przedstawiciele pracowników.</a:t>
            </a:r>
          </a:p>
          <a:p>
            <a:pPr algn="just"/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838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Pracownicy wobec których </a:t>
            </a:r>
            <a:r>
              <a:rPr lang="pl-PL" b="1" dirty="0"/>
              <a:t>jest dopuszczalne</a:t>
            </a:r>
            <a:r>
              <a:rPr lang="pl-PL" dirty="0"/>
              <a:t> </a:t>
            </a:r>
            <a:r>
              <a:rPr lang="pl-PL" b="1" dirty="0"/>
              <a:t>wypowiedzenie</a:t>
            </a:r>
            <a:r>
              <a:rPr lang="pl-PL" dirty="0"/>
              <a:t> stosunku pracy w ramach grupowego zwolnienia: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członkowie rad nadzorczych w spółkach powstałych z przekształceń w procesie komercjalizacji,</a:t>
            </a:r>
          </a:p>
          <a:p>
            <a:pPr algn="just"/>
            <a:r>
              <a:rPr lang="pl-PL" dirty="0"/>
              <a:t>żony, których mężowie odbywają zasadniczą służbę wojskową,</a:t>
            </a:r>
          </a:p>
          <a:p>
            <a:pPr algn="just"/>
            <a:r>
              <a:rPr lang="pl-PL" dirty="0"/>
              <a:t>pracownicy na urlopie wychowawczym, jeżeli trwa on dłużej niż trzy miesiące,</a:t>
            </a:r>
          </a:p>
          <a:p>
            <a:pPr algn="just"/>
            <a:r>
              <a:rPr lang="pl-PL" dirty="0"/>
              <a:t>pracownicy młodociani w czasie trwania umowy o pracę w celu przygotowania zawodowego,</a:t>
            </a:r>
          </a:p>
        </p:txBody>
      </p:sp>
    </p:spTree>
    <p:extLst>
      <p:ext uri="{BB962C8B-B14F-4D97-AF65-F5344CB8AC3E}">
        <p14:creationId xmlns:p14="http://schemas.microsoft.com/office/powerpoint/2010/main" val="311461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l-PL" dirty="0"/>
              <a:t>kombatanci, osoby represjonowane, inwalidzi wojenni lub wojskowi,</a:t>
            </a:r>
          </a:p>
          <a:p>
            <a:r>
              <a:rPr lang="pl-PL" dirty="0"/>
              <a:t>pracownicy zatrudnieni przy zwalczaniu chorób zakaźnych,</a:t>
            </a:r>
          </a:p>
          <a:p>
            <a:r>
              <a:rPr lang="pl-PL" dirty="0"/>
              <a:t>członkowie organów samorządu zawodowego,</a:t>
            </a:r>
          </a:p>
          <a:p>
            <a:r>
              <a:rPr lang="pl-PL" dirty="0"/>
              <a:t>członkowie komitetów założycielskich związków zawodowych,</a:t>
            </a:r>
          </a:p>
          <a:p>
            <a:r>
              <a:rPr lang="pl-PL" dirty="0"/>
              <a:t>członkowie rad naukowych w jednostkach badawczo-rozwojowych.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251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200000"/>
              </a:lnSpc>
              <a:buNone/>
            </a:pPr>
            <a:r>
              <a:rPr lang="pl-PL" dirty="0"/>
              <a:t>Przepisów ustawy </a:t>
            </a:r>
            <a:r>
              <a:rPr lang="pl-PL" b="1" dirty="0"/>
              <a:t>nie stosuje </a:t>
            </a:r>
            <a:r>
              <a:rPr lang="pl-PL" dirty="0"/>
              <a:t>się do pracowników zatrudnionych na podstawie </a:t>
            </a:r>
            <a:r>
              <a:rPr lang="pl-PL" b="1" dirty="0"/>
              <a:t>mianowania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10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Zwolnienia pracowników mają przymiot zwolnień grupowych, jeżeli następują w okresie </a:t>
            </a:r>
            <a:r>
              <a:rPr lang="pl-PL" b="1" dirty="0"/>
              <a:t>30 dni  </a:t>
            </a:r>
            <a:r>
              <a:rPr lang="pl-PL" dirty="0"/>
              <a:t>liczonych od daty złożenia oświadczenia woli pierwszemu pracownikowi.</a:t>
            </a:r>
          </a:p>
        </p:txBody>
      </p:sp>
    </p:spTree>
    <p:extLst>
      <p:ext uri="{BB962C8B-B14F-4D97-AF65-F5344CB8AC3E}">
        <p14:creationId xmlns:p14="http://schemas.microsoft.com/office/powerpoint/2010/main" val="39531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Podstawową przesłanką</a:t>
            </a:r>
            <a:r>
              <a:rPr lang="pl-PL" dirty="0"/>
              <a:t> stosowania ustawy o zwolnieniach grupowych jest konieczność rozwiązania przez pracodawcę stosunku pracy </a:t>
            </a:r>
            <a:r>
              <a:rPr lang="pl-PL" b="1" dirty="0"/>
              <a:t>z przyczyn niedotyczących pracowników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625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Są to przyczyny dotyczące pośrednio bądź bezpośrednio pracodawcy:</a:t>
            </a:r>
          </a:p>
          <a:p>
            <a:pPr marL="0" indent="0">
              <a:buNone/>
            </a:pPr>
            <a:endParaRPr lang="pl-PL" dirty="0"/>
          </a:p>
          <a:p>
            <a:pPr marL="514350" indent="-514350">
              <a:buFont typeface="+mj-lt"/>
              <a:buAutoNum type="arabicParenR"/>
            </a:pPr>
            <a:r>
              <a:rPr lang="pl-PL" dirty="0"/>
              <a:t>przyczyny ekonomiczno-finansowe;</a:t>
            </a:r>
          </a:p>
          <a:p>
            <a:pPr marL="514350" indent="-514350">
              <a:buFont typeface="+mj-lt"/>
              <a:buAutoNum type="arabicParenR"/>
            </a:pPr>
            <a:r>
              <a:rPr lang="pl-PL" dirty="0"/>
              <a:t>przyczyny organizacyjno-strukturalne;</a:t>
            </a:r>
          </a:p>
          <a:p>
            <a:pPr marL="514350" indent="-514350">
              <a:buFont typeface="+mj-lt"/>
              <a:buAutoNum type="arabicParenR"/>
            </a:pPr>
            <a:r>
              <a:rPr lang="pl-PL" dirty="0"/>
              <a:t>przyczyny technologiczno-ekologiczne;</a:t>
            </a:r>
          </a:p>
          <a:p>
            <a:pPr marL="514350" indent="-514350">
              <a:buFont typeface="+mj-lt"/>
              <a:buAutoNum type="arabicParenR"/>
            </a:pPr>
            <a:r>
              <a:rPr lang="pl-PL" dirty="0"/>
              <a:t>przyczyny o charakterze losowym (np. klęska żywiołowa);</a:t>
            </a:r>
          </a:p>
          <a:p>
            <a:pPr marL="514350" indent="-514350">
              <a:buFont typeface="+mj-lt"/>
              <a:buAutoNum type="arabicParenR"/>
            </a:pPr>
            <a:r>
              <a:rPr lang="pl-PL" dirty="0"/>
              <a:t>upadłość lub likwidacja.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268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5904656"/>
          </a:xfrm>
        </p:spPr>
        <p:txBody>
          <a:bodyPr anchor="ctr"/>
          <a:lstStyle/>
          <a:p>
            <a:pPr marL="0" indent="0">
              <a:buNone/>
            </a:pPr>
            <a:r>
              <a:rPr lang="pl-PL" dirty="0"/>
              <a:t>Rozwiązanie stosunku pracy musi nastąpić:</a:t>
            </a:r>
          </a:p>
          <a:p>
            <a:endParaRPr lang="pl-PL" dirty="0"/>
          </a:p>
          <a:p>
            <a:r>
              <a:rPr lang="pl-PL" dirty="0"/>
              <a:t>w drodze </a:t>
            </a:r>
            <a:r>
              <a:rPr lang="pl-PL" b="1" dirty="0"/>
              <a:t>wypowiedzenia </a:t>
            </a:r>
            <a:r>
              <a:rPr lang="pl-PL" dirty="0"/>
              <a:t>dokonanego przez pracodawcę </a:t>
            </a:r>
          </a:p>
          <a:p>
            <a:pPr lvl="1"/>
            <a:r>
              <a:rPr lang="pl-PL" dirty="0"/>
              <a:t>wypowiedzenie definitywne, </a:t>
            </a:r>
          </a:p>
          <a:p>
            <a:pPr lvl="1"/>
            <a:r>
              <a:rPr lang="pl-PL" dirty="0"/>
              <a:t>wypowiedzenie warunków pracy lub/i płacy ("zmieniające");</a:t>
            </a:r>
          </a:p>
          <a:p>
            <a:endParaRPr lang="pl-PL" dirty="0"/>
          </a:p>
          <a:p>
            <a:r>
              <a:rPr lang="pl-PL" dirty="0"/>
              <a:t>na mocy </a:t>
            </a:r>
            <a:r>
              <a:rPr lang="pl-PL" b="1" dirty="0"/>
              <a:t>porozumienia stron</a:t>
            </a:r>
          </a:p>
          <a:p>
            <a:pPr lvl="1"/>
            <a:r>
              <a:rPr lang="pl-PL" dirty="0"/>
              <a:t>jeżeli dotyczy co najmniej pięciu pracowników.</a:t>
            </a:r>
          </a:p>
        </p:txBody>
      </p:sp>
    </p:spTree>
    <p:extLst>
      <p:ext uri="{BB962C8B-B14F-4D97-AF65-F5344CB8AC3E}">
        <p14:creationId xmlns:p14="http://schemas.microsoft.com/office/powerpoint/2010/main" val="249957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Procedura informacyjno-konsultacyjna ma dla pracodawcy </a:t>
            </a:r>
            <a:r>
              <a:rPr lang="pl-PL" b="1" dirty="0"/>
              <a:t>charakter obligatoryjny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Przedmiotem konsultacji</a:t>
            </a:r>
            <a:r>
              <a:rPr lang="pl-PL" dirty="0"/>
              <a:t> powinny być następujące kwestie:</a:t>
            </a:r>
          </a:p>
          <a:p>
            <a:pPr algn="just"/>
            <a:r>
              <a:rPr lang="pl-PL" dirty="0"/>
              <a:t>możliwość uniknięcia lub zmniejszenia rozmiaru zwolnień,</a:t>
            </a:r>
          </a:p>
          <a:p>
            <a:pPr algn="just"/>
            <a:r>
              <a:rPr lang="pl-PL" dirty="0"/>
              <a:t>status zwalnianych pracowników,</a:t>
            </a:r>
          </a:p>
          <a:p>
            <a:pPr algn="just"/>
            <a:r>
              <a:rPr lang="pl-PL" dirty="0"/>
              <a:t>możliwości uzyskania innego zatrudnienia przez zwolnionych pracowników,</a:t>
            </a:r>
          </a:p>
          <a:p>
            <a:pPr algn="just"/>
            <a:r>
              <a:rPr lang="pl-PL" dirty="0"/>
              <a:t>przedmiotem rokowań mogą być wszelkie zagadnienia dotyczące projektowanych zwolnień.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260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Pismo </a:t>
            </a:r>
            <a:r>
              <a:rPr lang="pl-PL" dirty="0"/>
              <a:t>pracodawcy wystosowane do zakładowych organizacji związkowych </a:t>
            </a:r>
            <a:r>
              <a:rPr lang="pl-PL" b="1" dirty="0"/>
              <a:t>powinno zawierać informacje o</a:t>
            </a:r>
            <a:r>
              <a:rPr lang="pl-PL" dirty="0"/>
              <a:t>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przyczynach zamierzanego grupowego zwolnienia,</a:t>
            </a:r>
          </a:p>
          <a:p>
            <a:endParaRPr lang="pl-PL" dirty="0"/>
          </a:p>
          <a:p>
            <a:r>
              <a:rPr lang="pl-PL" dirty="0"/>
              <a:t>liczbie zatrudnionych pracowników,</a:t>
            </a:r>
          </a:p>
          <a:p>
            <a:endParaRPr lang="pl-PL" dirty="0"/>
          </a:p>
          <a:p>
            <a:r>
              <a:rPr lang="pl-PL" dirty="0"/>
              <a:t>grupach zawodowych pracowników objętych zamiarem grupowego zwolnienia,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238846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1455</Words>
  <Application>Microsoft Office PowerPoint</Application>
  <PresentationFormat>Pokaz na ekranie (4:3)</PresentationFormat>
  <Paragraphs>163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35</vt:i4>
      </vt:variant>
    </vt:vector>
  </HeadingPairs>
  <TitlesOfParts>
    <vt:vector size="42" baseType="lpstr">
      <vt:lpstr>Arial</vt:lpstr>
      <vt:lpstr>Calibri</vt:lpstr>
      <vt:lpstr>Century Schoolbook</vt:lpstr>
      <vt:lpstr>Wingdings</vt:lpstr>
      <vt:lpstr>Wingdings 2</vt:lpstr>
      <vt:lpstr>Motyw pakietu Office</vt:lpstr>
      <vt:lpstr>Wykusz</vt:lpstr>
      <vt:lpstr>Zwolnienia grupowe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Zwolnienia grupowe</dc:title>
  <dc:creator>gusin</dc:creator>
  <cp:lastModifiedBy>Agnieszka Górnicz-Mulcahy</cp:lastModifiedBy>
  <cp:revision>27</cp:revision>
  <dcterms:created xsi:type="dcterms:W3CDTF">2013-02-22T11:36:44Z</dcterms:created>
  <dcterms:modified xsi:type="dcterms:W3CDTF">2019-04-08T16:12:13Z</dcterms:modified>
</cp:coreProperties>
</file>