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7" r:id="rId2"/>
    <p:sldMasterId id="2147483703" r:id="rId3"/>
    <p:sldMasterId id="2147483719" r:id="rId4"/>
    <p:sldMasterId id="2147483842" r:id="rId5"/>
  </p:sldMasterIdLst>
  <p:sldIdLst>
    <p:sldId id="257" r:id="rId6"/>
    <p:sldId id="273" r:id="rId7"/>
    <p:sldId id="281" r:id="rId8"/>
    <p:sldId id="274" r:id="rId9"/>
    <p:sldId id="275" r:id="rId10"/>
    <p:sldId id="276" r:id="rId11"/>
    <p:sldId id="277" r:id="rId12"/>
    <p:sldId id="282" r:id="rId13"/>
    <p:sldId id="279" r:id="rId14"/>
    <p:sldId id="280" r:id="rId15"/>
    <p:sldId id="283" r:id="rId16"/>
    <p:sldId id="284" r:id="rId17"/>
    <p:sldId id="285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1584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 userDrawn="1"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0" y="1988839"/>
            <a:ext cx="9036496" cy="14401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None/>
            </a:pPr>
            <a:endParaRPr lang="pl-PL" sz="4400" dirty="0" err="1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extLst mod="1">
    <p:ext uri="{DCECCB84-F9BA-43D5-87BE-67443E8EF086}">
      <p15:sldGuideLst xmlns=""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4178865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orient="horz" pos="36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wykresu 4"/>
          <p:cNvSpPr>
            <a:spLocks noGrp="1"/>
          </p:cNvSpPr>
          <p:nvPr>
            <p:ph type="chart" sz="quarter" idx="13"/>
          </p:nvPr>
        </p:nvSpPr>
        <p:spPr>
          <a:xfrm>
            <a:off x="252413" y="1557338"/>
            <a:ext cx="8640762" cy="4572000"/>
          </a:xfrm>
        </p:spPr>
        <p:txBody>
          <a:bodyPr/>
          <a:lstStyle/>
          <a:p>
            <a:r>
              <a:rPr lang="pl-PL" smtClean="0"/>
              <a:t>Kliknij ikonę, aby dodać wykres</a:t>
            </a:r>
            <a:endParaRPr lang="pl-PL"/>
          </a:p>
        </p:txBody>
      </p:sp>
      <p:cxnSp>
        <p:nvCxnSpPr>
          <p:cNvPr id="23" name="Łącznik prosty 22"/>
          <p:cNvCxnSpPr/>
          <p:nvPr/>
        </p:nvCxn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4633668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abeli 4"/>
          <p:cNvSpPr>
            <a:spLocks noGrp="1"/>
          </p:cNvSpPr>
          <p:nvPr>
            <p:ph type="tbl" sz="quarter" idx="15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r>
              <a:rPr lang="pl-PL" smtClean="0"/>
              <a:t>Kliknij ikonę, aby dodać tabelę</a:t>
            </a:r>
            <a:endParaRPr lang="pl-PL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711883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2880" userDrawn="1">
          <p15:clr>
            <a:srgbClr val="FBAE40"/>
          </p15:clr>
        </p15:guide>
        <p15:guide id="10" pos="2835" userDrawn="1">
          <p15:clr>
            <a:srgbClr val="FBAE40"/>
          </p15:clr>
        </p15:guide>
        <p15:guide id="11" pos="2925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250825" y="1557339"/>
            <a:ext cx="8642350" cy="4572000"/>
          </a:xfrm>
        </p:spPr>
        <p:txBody>
          <a:bodyPr/>
          <a:lstStyle>
            <a:lvl3pPr marL="357188" indent="-176213">
              <a:tabLst>
                <a:tab pos="179388" algn="l"/>
                <a:tab pos="357188" algn="l"/>
                <a:tab pos="358775" algn="l"/>
                <a:tab pos="538163" algn="l"/>
                <a:tab pos="719138" algn="l"/>
                <a:tab pos="898525" algn="l"/>
                <a:tab pos="1079500" algn="l"/>
              </a:tabLst>
              <a:defRPr/>
            </a:lvl3pPr>
            <a:lvl4pPr marL="538163" indent="-180975">
              <a:tabLst>
                <a:tab pos="179388" algn="l"/>
                <a:tab pos="358775" algn="l"/>
                <a:tab pos="538163" algn="l"/>
                <a:tab pos="539750" algn="l"/>
                <a:tab pos="898525" algn="l"/>
                <a:tab pos="1079500" algn="l"/>
              </a:tabLst>
              <a:defRPr/>
            </a:lvl4pPr>
            <a:lvl5pPr marL="714375" indent="-176213">
              <a:tabLst>
                <a:tab pos="179388" algn="l"/>
                <a:tab pos="358775" algn="l"/>
                <a:tab pos="539750" algn="l"/>
                <a:tab pos="714375" algn="l"/>
                <a:tab pos="719138" algn="l"/>
                <a:tab pos="1079500" algn="l"/>
              </a:tabLst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1547944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1139">
          <p15:clr>
            <a:srgbClr val="FBAE40"/>
          </p15:clr>
        </p15:guide>
        <p15:guide id="5" orient="horz" pos="1366">
          <p15:clr>
            <a:srgbClr val="FBAE40"/>
          </p15:clr>
        </p15:guide>
        <p15:guide id="6" pos="5216">
          <p15:clr>
            <a:srgbClr val="FBAE40"/>
          </p15:clr>
        </p15:guide>
        <p15:guide id="7" orient="horz" pos="4042">
          <p15:clr>
            <a:srgbClr val="FBAE40"/>
          </p15:clr>
        </p15:guide>
        <p15:guide id="8" pos="2880">
          <p15:clr>
            <a:srgbClr val="FBAE40"/>
          </p15:clr>
        </p15:guide>
        <p15:guide id="9" pos="2835">
          <p15:clr>
            <a:srgbClr val="FBAE40"/>
          </p15:clr>
        </p15:guide>
        <p15:guide id="10" pos="2925">
          <p15:clr>
            <a:srgbClr val="FBAE40"/>
          </p15:clr>
        </p15:guide>
        <p15:guide id="11" orient="horz" pos="3861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tekstu 15"/>
          <p:cNvSpPr>
            <a:spLocks noGrp="1"/>
          </p:cNvSpPr>
          <p:nvPr>
            <p:ph type="body" sz="quarter" idx="13"/>
          </p:nvPr>
        </p:nvSpPr>
        <p:spPr>
          <a:xfrm>
            <a:off x="3132138" y="1557339"/>
            <a:ext cx="5761037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57338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250825" y="3109049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2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250825" y="4660760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996377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0" pos="1814" userDrawn="1">
          <p15:clr>
            <a:srgbClr val="FBAE40"/>
          </p15:clr>
        </p15:guide>
        <p15:guide id="9" pos="1973" userDrawn="1">
          <p15:clr>
            <a:srgbClr val="FBAE40"/>
          </p15:clr>
        </p15:guide>
        <p15:guide id="10" orient="horz" pos="981" userDrawn="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orient="horz" pos="799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3681413"/>
            <a:ext cx="8642350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20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1574263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9242133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 userDrawn="1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0" pos="3946" userDrawn="1">
          <p15:clr>
            <a:srgbClr val="FBAE40"/>
          </p15:clr>
        </p15:guide>
        <p15:guide id="12" orient="horz" pos="2319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1557338"/>
            <a:ext cx="8642350" cy="262774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5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4324571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6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9185324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pos="3946">
          <p15:clr>
            <a:srgbClr val="FBAE40"/>
          </p15:clr>
        </p15:guide>
        <p15:guide id="13" orient="horz" pos="2319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tekstu 2"/>
          <p:cNvSpPr>
            <a:spLocks noGrp="1"/>
          </p:cNvSpPr>
          <p:nvPr>
            <p:ph type="body" sz="quarter" idx="21" hasCustomPrompt="1"/>
          </p:nvPr>
        </p:nvSpPr>
        <p:spPr>
          <a:xfrm>
            <a:off x="179512" y="5410407"/>
            <a:ext cx="2790012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50-375 Wrocław</a:t>
            </a:r>
          </a:p>
          <a:p>
            <a:pPr lvl="0"/>
            <a:r>
              <a:rPr lang="pl-PL" dirty="0" smtClean="0"/>
              <a:t>ul. C. K. Norwida 25 </a:t>
            </a:r>
          </a:p>
        </p:txBody>
      </p:sp>
      <p:sp>
        <p:nvSpPr>
          <p:cNvPr id="16" name="Symbol zastępczy tekstu 2"/>
          <p:cNvSpPr>
            <a:spLocks noGrp="1"/>
          </p:cNvSpPr>
          <p:nvPr>
            <p:ph type="body" sz="quarter" idx="24" hasCustomPrompt="1"/>
          </p:nvPr>
        </p:nvSpPr>
        <p:spPr>
          <a:xfrm>
            <a:off x="3140050" y="5410406"/>
            <a:ext cx="2809596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Centrala: tel. 71 320 5020</a:t>
            </a:r>
          </a:p>
          <a:p>
            <a:pPr lvl="0"/>
            <a:r>
              <a:rPr lang="pl-PL" dirty="0" smtClean="0"/>
              <a:t>Kancelaria Ogólna: tel. 71 320 5130 </a:t>
            </a:r>
          </a:p>
        </p:txBody>
      </p:sp>
      <p:sp>
        <p:nvSpPr>
          <p:cNvPr id="18" name="Symbol zastępczy tekstu 2"/>
          <p:cNvSpPr>
            <a:spLocks noGrp="1"/>
          </p:cNvSpPr>
          <p:nvPr>
            <p:ph type="body" sz="quarter" idx="26" hasCustomPrompt="1"/>
          </p:nvPr>
        </p:nvSpPr>
        <p:spPr>
          <a:xfrm>
            <a:off x="6120172" y="5410406"/>
            <a:ext cx="2753852" cy="79090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1800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None/>
              <a:tabLst>
                <a:tab pos="180000" algn="l"/>
                <a:tab pos="360000" algn="l"/>
                <a:tab pos="540000" algn="l"/>
                <a:tab pos="720000" algn="l"/>
                <a:tab pos="900000" algn="l"/>
                <a:tab pos="1080000" algn="l"/>
              </a:tabLst>
              <a:defRPr sz="2400"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www.up.wroc.pl</a:t>
            </a:r>
          </a:p>
        </p:txBody>
      </p:sp>
      <p:sp>
        <p:nvSpPr>
          <p:cNvPr id="1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4211960" y="6561348"/>
            <a:ext cx="4932040" cy="296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951977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8FBFA3-B797-4295-A9F4-3B69D36443D7}" type="datetimeFigureOut">
              <a:rPr lang="pl-PL" smtClean="0"/>
              <a:pPr/>
              <a:t>22.10.2016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509059-986B-478A-9828-63F3D4D0AEE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2901284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 userDrawn="1"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0" y="1988839"/>
            <a:ext cx="9036496" cy="14401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None/>
            </a:pPr>
            <a:endParaRPr lang="pl-PL" sz="4400" dirty="0" err="1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extLst mod="1">
    <p:ext uri="{DCECCB84-F9BA-43D5-87BE-67443E8EF086}">
      <p15:sldGuideLst xmlns=""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8FBFA3-B797-4295-A9F4-3B69D36443D7}" type="datetimeFigureOut">
              <a:rPr lang="pl-PL" smtClean="0"/>
              <a:pPr/>
              <a:t>22.10.2016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509059-986B-478A-9828-63F3D4D0AEE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2901284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430389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 userDrawn="1">
          <p15:clr>
            <a:srgbClr val="FBAE40"/>
          </p15:clr>
        </p15:guide>
        <p15:guide id="2" orient="horz" pos="1911" userDrawn="1">
          <p15:clr>
            <a:srgbClr val="FBAE40"/>
          </p15:clr>
        </p15:guide>
        <p15:guide id="3" orient="horz" pos="3430" userDrawn="1">
          <p15:clr>
            <a:srgbClr val="FBAE40"/>
          </p15:clr>
        </p15:guide>
        <p15:guide id="4" pos="272" userDrawn="1">
          <p15:clr>
            <a:srgbClr val="FBAE40"/>
          </p15:clr>
        </p15:guide>
        <p15:guide id="5" orient="horz" pos="3067" userDrawn="1">
          <p15:clr>
            <a:srgbClr val="FBAE40"/>
          </p15:clr>
        </p15:guide>
        <p15:guide id="6" orient="horz" pos="2931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5445125"/>
            <a:ext cx="9143999" cy="10795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172777"/>
            <a:ext cx="9144000" cy="4272348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7"/>
          </p:nvPr>
        </p:nvSpPr>
        <p:spPr>
          <a:xfrm>
            <a:off x="250825" y="5445125"/>
            <a:ext cx="8642350" cy="1079500"/>
          </a:xfrm>
        </p:spPr>
        <p:txBody>
          <a:bodyPr anchor="ctr"/>
          <a:lstStyle>
            <a:lvl1pPr algn="r">
              <a:defRPr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ytuł 3"/>
          <p:cNvSpPr>
            <a:spLocks noGrp="1"/>
          </p:cNvSpPr>
          <p:nvPr>
            <p:ph type="title"/>
          </p:nvPr>
        </p:nvSpPr>
        <p:spPr>
          <a:xfrm>
            <a:off x="250825" y="238089"/>
            <a:ext cx="8642350" cy="82794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952704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2"/>
          <p:cNvSpPr>
            <a:spLocks noGrp="1"/>
          </p:cNvSpPr>
          <p:nvPr>
            <p:ph sz="quarter" idx="14"/>
          </p:nvPr>
        </p:nvSpPr>
        <p:spPr>
          <a:xfrm>
            <a:off x="250825" y="1557339"/>
            <a:ext cx="8642350" cy="36718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3771023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96132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 userDrawn="1">
          <p15:clr>
            <a:srgbClr val="FBAE40"/>
          </p15:clr>
        </p15:guide>
        <p15:guide id="2" pos="5602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754" userDrawn="1">
          <p15:clr>
            <a:srgbClr val="FBAE40"/>
          </p15:clr>
        </p15:guide>
        <p15:guide id="5" orient="horz" pos="1139" userDrawn="1">
          <p15:clr>
            <a:srgbClr val="FBAE40"/>
          </p15:clr>
        </p15:guide>
        <p15:guide id="6" orient="horz" pos="1366" userDrawn="1">
          <p15:clr>
            <a:srgbClr val="FBAE40"/>
          </p15:clr>
        </p15:guide>
        <p15:guide id="7" pos="4898" userDrawn="1">
          <p15:clr>
            <a:srgbClr val="FBAE40"/>
          </p15:clr>
        </p15:guide>
        <p15:guide id="8" orient="horz" pos="4042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4178865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orient="horz" pos="368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wykresu 4"/>
          <p:cNvSpPr>
            <a:spLocks noGrp="1"/>
          </p:cNvSpPr>
          <p:nvPr>
            <p:ph type="chart" sz="quarter" idx="13"/>
          </p:nvPr>
        </p:nvSpPr>
        <p:spPr>
          <a:xfrm>
            <a:off x="252413" y="1557338"/>
            <a:ext cx="8640762" cy="4572000"/>
          </a:xfrm>
        </p:spPr>
        <p:txBody>
          <a:bodyPr/>
          <a:lstStyle/>
          <a:p>
            <a:r>
              <a:rPr lang="pl-PL" smtClean="0"/>
              <a:t>Kliknij ikonę, aby dodać wykres</a:t>
            </a:r>
            <a:endParaRPr lang="pl-PL"/>
          </a:p>
        </p:txBody>
      </p:sp>
      <p:cxnSp>
        <p:nvCxnSpPr>
          <p:cNvPr id="23" name="Łącznik prosty 22"/>
          <p:cNvCxnSpPr/>
          <p:nvPr/>
        </p:nvCxn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4633668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abeli 4"/>
          <p:cNvSpPr>
            <a:spLocks noGrp="1"/>
          </p:cNvSpPr>
          <p:nvPr>
            <p:ph type="tbl" sz="quarter" idx="15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r>
              <a:rPr lang="pl-PL" smtClean="0"/>
              <a:t>Kliknij ikonę, aby dodać tabelę</a:t>
            </a:r>
            <a:endParaRPr lang="pl-PL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711883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2880" userDrawn="1">
          <p15:clr>
            <a:srgbClr val="FBAE40"/>
          </p15:clr>
        </p15:guide>
        <p15:guide id="10" pos="2835" userDrawn="1">
          <p15:clr>
            <a:srgbClr val="FBAE40"/>
          </p15:clr>
        </p15:guide>
        <p15:guide id="11" pos="2925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250825" y="1557339"/>
            <a:ext cx="8642350" cy="4572000"/>
          </a:xfrm>
        </p:spPr>
        <p:txBody>
          <a:bodyPr/>
          <a:lstStyle>
            <a:lvl3pPr marL="357188" indent="-176213">
              <a:tabLst>
                <a:tab pos="179388" algn="l"/>
                <a:tab pos="357188" algn="l"/>
                <a:tab pos="358775" algn="l"/>
                <a:tab pos="538163" algn="l"/>
                <a:tab pos="719138" algn="l"/>
                <a:tab pos="898525" algn="l"/>
                <a:tab pos="1079500" algn="l"/>
              </a:tabLst>
              <a:defRPr/>
            </a:lvl3pPr>
            <a:lvl4pPr marL="538163" indent="-180975">
              <a:tabLst>
                <a:tab pos="179388" algn="l"/>
                <a:tab pos="358775" algn="l"/>
                <a:tab pos="538163" algn="l"/>
                <a:tab pos="539750" algn="l"/>
                <a:tab pos="898525" algn="l"/>
                <a:tab pos="1079500" algn="l"/>
              </a:tabLst>
              <a:defRPr/>
            </a:lvl4pPr>
            <a:lvl5pPr marL="714375" indent="-176213">
              <a:tabLst>
                <a:tab pos="179388" algn="l"/>
                <a:tab pos="358775" algn="l"/>
                <a:tab pos="539750" algn="l"/>
                <a:tab pos="714375" algn="l"/>
                <a:tab pos="719138" algn="l"/>
                <a:tab pos="1079500" algn="l"/>
              </a:tabLst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1547944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1139">
          <p15:clr>
            <a:srgbClr val="FBAE40"/>
          </p15:clr>
        </p15:guide>
        <p15:guide id="5" orient="horz" pos="1366">
          <p15:clr>
            <a:srgbClr val="FBAE40"/>
          </p15:clr>
        </p15:guide>
        <p15:guide id="6" pos="5216">
          <p15:clr>
            <a:srgbClr val="FBAE40"/>
          </p15:clr>
        </p15:guide>
        <p15:guide id="7" orient="horz" pos="4042">
          <p15:clr>
            <a:srgbClr val="FBAE40"/>
          </p15:clr>
        </p15:guide>
        <p15:guide id="8" pos="2880">
          <p15:clr>
            <a:srgbClr val="FBAE40"/>
          </p15:clr>
        </p15:guide>
        <p15:guide id="9" pos="2835">
          <p15:clr>
            <a:srgbClr val="FBAE40"/>
          </p15:clr>
        </p15:guide>
        <p15:guide id="10" pos="2925">
          <p15:clr>
            <a:srgbClr val="FBAE40"/>
          </p15:clr>
        </p15:guide>
        <p15:guide id="11" orient="horz" pos="3861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tekstu 15"/>
          <p:cNvSpPr>
            <a:spLocks noGrp="1"/>
          </p:cNvSpPr>
          <p:nvPr>
            <p:ph type="body" sz="quarter" idx="13"/>
          </p:nvPr>
        </p:nvSpPr>
        <p:spPr>
          <a:xfrm>
            <a:off x="3132138" y="1557339"/>
            <a:ext cx="5761037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57338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250825" y="3109049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2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250825" y="4660760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996377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0" pos="1814" userDrawn="1">
          <p15:clr>
            <a:srgbClr val="FBAE40"/>
          </p15:clr>
        </p15:guide>
        <p15:guide id="9" pos="1973" userDrawn="1">
          <p15:clr>
            <a:srgbClr val="FBAE40"/>
          </p15:clr>
        </p15:guide>
        <p15:guide id="10" orient="horz" pos="981" userDrawn="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orient="horz" pos="79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3681413"/>
            <a:ext cx="8642350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20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1574263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9242133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 userDrawn="1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0" pos="3946" userDrawn="1">
          <p15:clr>
            <a:srgbClr val="FBAE40"/>
          </p15:clr>
        </p15:guide>
        <p15:guide id="12" orient="horz" pos="2319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1557338"/>
            <a:ext cx="8642350" cy="262774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5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4324571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6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9185324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pos="3946">
          <p15:clr>
            <a:srgbClr val="FBAE40"/>
          </p15:clr>
        </p15:guide>
        <p15:guide id="13" orient="horz" pos="2319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tekstu 2"/>
          <p:cNvSpPr>
            <a:spLocks noGrp="1"/>
          </p:cNvSpPr>
          <p:nvPr>
            <p:ph type="body" sz="quarter" idx="21" hasCustomPrompt="1"/>
          </p:nvPr>
        </p:nvSpPr>
        <p:spPr>
          <a:xfrm>
            <a:off x="179512" y="5410407"/>
            <a:ext cx="2790012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50-375 Wrocław</a:t>
            </a:r>
          </a:p>
          <a:p>
            <a:pPr lvl="0"/>
            <a:r>
              <a:rPr lang="pl-PL" dirty="0" smtClean="0"/>
              <a:t>ul. C. K. Norwida 25 </a:t>
            </a:r>
          </a:p>
        </p:txBody>
      </p:sp>
      <p:sp>
        <p:nvSpPr>
          <p:cNvPr id="16" name="Symbol zastępczy tekstu 2"/>
          <p:cNvSpPr>
            <a:spLocks noGrp="1"/>
          </p:cNvSpPr>
          <p:nvPr>
            <p:ph type="body" sz="quarter" idx="24" hasCustomPrompt="1"/>
          </p:nvPr>
        </p:nvSpPr>
        <p:spPr>
          <a:xfrm>
            <a:off x="3140050" y="5410406"/>
            <a:ext cx="2809596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Centrala: tel. 71 320 5020</a:t>
            </a:r>
          </a:p>
          <a:p>
            <a:pPr lvl="0"/>
            <a:r>
              <a:rPr lang="pl-PL" dirty="0" smtClean="0"/>
              <a:t>Kancelaria Ogólna: tel. 71 320 5130 </a:t>
            </a:r>
          </a:p>
        </p:txBody>
      </p:sp>
      <p:sp>
        <p:nvSpPr>
          <p:cNvPr id="18" name="Symbol zastępczy tekstu 2"/>
          <p:cNvSpPr>
            <a:spLocks noGrp="1"/>
          </p:cNvSpPr>
          <p:nvPr>
            <p:ph type="body" sz="quarter" idx="26" hasCustomPrompt="1"/>
          </p:nvPr>
        </p:nvSpPr>
        <p:spPr>
          <a:xfrm>
            <a:off x="6120172" y="5410406"/>
            <a:ext cx="2753852" cy="79090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1800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None/>
              <a:tabLst>
                <a:tab pos="180000" algn="l"/>
                <a:tab pos="360000" algn="l"/>
                <a:tab pos="540000" algn="l"/>
                <a:tab pos="720000" algn="l"/>
                <a:tab pos="900000" algn="l"/>
                <a:tab pos="1080000" algn="l"/>
              </a:tabLst>
              <a:defRPr sz="2400"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www.up.wroc.pl</a:t>
            </a:r>
          </a:p>
        </p:txBody>
      </p:sp>
      <p:sp>
        <p:nvSpPr>
          <p:cNvPr id="1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4211960" y="6561348"/>
            <a:ext cx="4932040" cy="296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951977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8FBFA3-B797-4295-A9F4-3B69D36443D7}" type="datetimeFigureOut">
              <a:rPr lang="pl-PL" smtClean="0"/>
              <a:pPr/>
              <a:t>22.10.2016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509059-986B-478A-9828-63F3D4D0AEE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2901284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 userDrawn="1"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0" y="1988839"/>
            <a:ext cx="9036496" cy="14401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None/>
            </a:pPr>
            <a:endParaRPr lang="pl-PL" sz="4400" dirty="0" err="1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430389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 userDrawn="1">
          <p15:clr>
            <a:srgbClr val="FBAE40"/>
          </p15:clr>
        </p15:guide>
        <p15:guide id="2" orient="horz" pos="1911" userDrawn="1">
          <p15:clr>
            <a:srgbClr val="FBAE40"/>
          </p15:clr>
        </p15:guide>
        <p15:guide id="3" orient="horz" pos="3430" userDrawn="1">
          <p15:clr>
            <a:srgbClr val="FBAE40"/>
          </p15:clr>
        </p15:guide>
        <p15:guide id="4" pos="272" userDrawn="1">
          <p15:clr>
            <a:srgbClr val="FBAE40"/>
          </p15:clr>
        </p15:guide>
        <p15:guide id="5" orient="horz" pos="3067" userDrawn="1">
          <p15:clr>
            <a:srgbClr val="FBAE40"/>
          </p15:clr>
        </p15:guide>
        <p15:guide id="6" orient="horz" pos="2931" userDrawn="1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5445125"/>
            <a:ext cx="9143999" cy="10795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172777"/>
            <a:ext cx="9144000" cy="4272348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7"/>
          </p:nvPr>
        </p:nvSpPr>
        <p:spPr>
          <a:xfrm>
            <a:off x="250825" y="5445125"/>
            <a:ext cx="8642350" cy="1079500"/>
          </a:xfrm>
        </p:spPr>
        <p:txBody>
          <a:bodyPr anchor="ctr"/>
          <a:lstStyle>
            <a:lvl1pPr algn="r">
              <a:defRPr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ytuł 3"/>
          <p:cNvSpPr>
            <a:spLocks noGrp="1"/>
          </p:cNvSpPr>
          <p:nvPr>
            <p:ph type="title"/>
          </p:nvPr>
        </p:nvSpPr>
        <p:spPr>
          <a:xfrm>
            <a:off x="250825" y="238089"/>
            <a:ext cx="8642350" cy="82794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952704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2"/>
          <p:cNvSpPr>
            <a:spLocks noGrp="1"/>
          </p:cNvSpPr>
          <p:nvPr>
            <p:ph sz="quarter" idx="14"/>
          </p:nvPr>
        </p:nvSpPr>
        <p:spPr>
          <a:xfrm>
            <a:off x="250825" y="1557339"/>
            <a:ext cx="8642350" cy="36718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3771023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96132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 userDrawn="1">
          <p15:clr>
            <a:srgbClr val="FBAE40"/>
          </p15:clr>
        </p15:guide>
        <p15:guide id="2" pos="5602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754" userDrawn="1">
          <p15:clr>
            <a:srgbClr val="FBAE40"/>
          </p15:clr>
        </p15:guide>
        <p15:guide id="5" orient="horz" pos="1139" userDrawn="1">
          <p15:clr>
            <a:srgbClr val="FBAE40"/>
          </p15:clr>
        </p15:guide>
        <p15:guide id="6" orient="horz" pos="1366" userDrawn="1">
          <p15:clr>
            <a:srgbClr val="FBAE40"/>
          </p15:clr>
        </p15:guide>
        <p15:guide id="7" pos="4898" userDrawn="1">
          <p15:clr>
            <a:srgbClr val="FBAE40"/>
          </p15:clr>
        </p15:guide>
        <p15:guide id="8" orient="horz" pos="40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4178865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orient="horz" pos="368" userDrawn="1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wykresu 4"/>
          <p:cNvSpPr>
            <a:spLocks noGrp="1"/>
          </p:cNvSpPr>
          <p:nvPr>
            <p:ph type="chart" sz="quarter" idx="13"/>
          </p:nvPr>
        </p:nvSpPr>
        <p:spPr>
          <a:xfrm>
            <a:off x="252413" y="1557338"/>
            <a:ext cx="8640762" cy="4572000"/>
          </a:xfrm>
        </p:spPr>
        <p:txBody>
          <a:bodyPr/>
          <a:lstStyle/>
          <a:p>
            <a:r>
              <a:rPr lang="pl-PL" smtClean="0"/>
              <a:t>Kliknij ikonę, aby dodać wykres</a:t>
            </a:r>
            <a:endParaRPr lang="pl-PL"/>
          </a:p>
        </p:txBody>
      </p:sp>
      <p:cxnSp>
        <p:nvCxnSpPr>
          <p:cNvPr id="23" name="Łącznik prosty 22"/>
          <p:cNvCxnSpPr/>
          <p:nvPr/>
        </p:nvCxn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4633668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abeli 4"/>
          <p:cNvSpPr>
            <a:spLocks noGrp="1"/>
          </p:cNvSpPr>
          <p:nvPr>
            <p:ph type="tbl" sz="quarter" idx="15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r>
              <a:rPr lang="pl-PL" smtClean="0"/>
              <a:t>Kliknij ikonę, aby dodać tabelę</a:t>
            </a:r>
            <a:endParaRPr lang="pl-PL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711883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2880" userDrawn="1">
          <p15:clr>
            <a:srgbClr val="FBAE40"/>
          </p15:clr>
        </p15:guide>
        <p15:guide id="10" pos="2835" userDrawn="1">
          <p15:clr>
            <a:srgbClr val="FBAE40"/>
          </p15:clr>
        </p15:guide>
        <p15:guide id="11" pos="2925" userDrawn="1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250825" y="1557339"/>
            <a:ext cx="8642350" cy="4572000"/>
          </a:xfrm>
        </p:spPr>
        <p:txBody>
          <a:bodyPr/>
          <a:lstStyle>
            <a:lvl3pPr marL="357188" indent="-176213">
              <a:tabLst>
                <a:tab pos="179388" algn="l"/>
                <a:tab pos="357188" algn="l"/>
                <a:tab pos="358775" algn="l"/>
                <a:tab pos="538163" algn="l"/>
                <a:tab pos="719138" algn="l"/>
                <a:tab pos="898525" algn="l"/>
                <a:tab pos="1079500" algn="l"/>
              </a:tabLst>
              <a:defRPr/>
            </a:lvl3pPr>
            <a:lvl4pPr marL="538163" indent="-180975">
              <a:tabLst>
                <a:tab pos="179388" algn="l"/>
                <a:tab pos="358775" algn="l"/>
                <a:tab pos="538163" algn="l"/>
                <a:tab pos="539750" algn="l"/>
                <a:tab pos="898525" algn="l"/>
                <a:tab pos="1079500" algn="l"/>
              </a:tabLst>
              <a:defRPr/>
            </a:lvl4pPr>
            <a:lvl5pPr marL="714375" indent="-176213">
              <a:tabLst>
                <a:tab pos="179388" algn="l"/>
                <a:tab pos="358775" algn="l"/>
                <a:tab pos="539750" algn="l"/>
                <a:tab pos="714375" algn="l"/>
                <a:tab pos="719138" algn="l"/>
                <a:tab pos="1079500" algn="l"/>
              </a:tabLst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1547944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1139">
          <p15:clr>
            <a:srgbClr val="FBAE40"/>
          </p15:clr>
        </p15:guide>
        <p15:guide id="5" orient="horz" pos="1366">
          <p15:clr>
            <a:srgbClr val="FBAE40"/>
          </p15:clr>
        </p15:guide>
        <p15:guide id="6" pos="5216">
          <p15:clr>
            <a:srgbClr val="FBAE40"/>
          </p15:clr>
        </p15:guide>
        <p15:guide id="7" orient="horz" pos="4042">
          <p15:clr>
            <a:srgbClr val="FBAE40"/>
          </p15:clr>
        </p15:guide>
        <p15:guide id="8" pos="2880">
          <p15:clr>
            <a:srgbClr val="FBAE40"/>
          </p15:clr>
        </p15:guide>
        <p15:guide id="9" pos="2835">
          <p15:clr>
            <a:srgbClr val="FBAE40"/>
          </p15:clr>
        </p15:guide>
        <p15:guide id="10" pos="2925">
          <p15:clr>
            <a:srgbClr val="FBAE40"/>
          </p15:clr>
        </p15:guide>
        <p15:guide id="11" orient="horz" pos="3861" userDrawn="1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tekstu 15"/>
          <p:cNvSpPr>
            <a:spLocks noGrp="1"/>
          </p:cNvSpPr>
          <p:nvPr>
            <p:ph type="body" sz="quarter" idx="13"/>
          </p:nvPr>
        </p:nvSpPr>
        <p:spPr>
          <a:xfrm>
            <a:off x="3132138" y="1557339"/>
            <a:ext cx="5761037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57338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250825" y="3109049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2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250825" y="4660760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996377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0" pos="1814" userDrawn="1">
          <p15:clr>
            <a:srgbClr val="FBAE40"/>
          </p15:clr>
        </p15:guide>
        <p15:guide id="9" pos="1973" userDrawn="1">
          <p15:clr>
            <a:srgbClr val="FBAE40"/>
          </p15:clr>
        </p15:guide>
        <p15:guide id="10" orient="horz" pos="981" userDrawn="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orient="horz" pos="799" userDrawn="1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3681413"/>
            <a:ext cx="8642350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20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1574263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9242133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 userDrawn="1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0" pos="3946" userDrawn="1">
          <p15:clr>
            <a:srgbClr val="FBAE40"/>
          </p15:clr>
        </p15:guide>
        <p15:guide id="12" orient="horz" pos="2319" userDrawn="1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1557338"/>
            <a:ext cx="8642350" cy="262774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5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4324571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6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9185324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pos="3946">
          <p15:clr>
            <a:srgbClr val="FBAE40"/>
          </p15:clr>
        </p15:guide>
        <p15:guide id="13" orient="horz" pos="2319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tekstu 2"/>
          <p:cNvSpPr>
            <a:spLocks noGrp="1"/>
          </p:cNvSpPr>
          <p:nvPr>
            <p:ph type="body" sz="quarter" idx="21" hasCustomPrompt="1"/>
          </p:nvPr>
        </p:nvSpPr>
        <p:spPr>
          <a:xfrm>
            <a:off x="179512" y="5410407"/>
            <a:ext cx="2790012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50-375 Wrocław</a:t>
            </a:r>
          </a:p>
          <a:p>
            <a:pPr lvl="0"/>
            <a:r>
              <a:rPr lang="pl-PL" dirty="0" smtClean="0"/>
              <a:t>ul. C. K. Norwida 25 </a:t>
            </a:r>
          </a:p>
        </p:txBody>
      </p:sp>
      <p:sp>
        <p:nvSpPr>
          <p:cNvPr id="16" name="Symbol zastępczy tekstu 2"/>
          <p:cNvSpPr>
            <a:spLocks noGrp="1"/>
          </p:cNvSpPr>
          <p:nvPr>
            <p:ph type="body" sz="quarter" idx="24" hasCustomPrompt="1"/>
          </p:nvPr>
        </p:nvSpPr>
        <p:spPr>
          <a:xfrm>
            <a:off x="3140050" y="5410406"/>
            <a:ext cx="2809596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Centrala: tel. 71 320 5020</a:t>
            </a:r>
          </a:p>
          <a:p>
            <a:pPr lvl="0"/>
            <a:r>
              <a:rPr lang="pl-PL" dirty="0" smtClean="0"/>
              <a:t>Kancelaria Ogólna: tel. 71 320 5130 </a:t>
            </a:r>
          </a:p>
        </p:txBody>
      </p:sp>
      <p:sp>
        <p:nvSpPr>
          <p:cNvPr id="18" name="Symbol zastępczy tekstu 2"/>
          <p:cNvSpPr>
            <a:spLocks noGrp="1"/>
          </p:cNvSpPr>
          <p:nvPr>
            <p:ph type="body" sz="quarter" idx="26" hasCustomPrompt="1"/>
          </p:nvPr>
        </p:nvSpPr>
        <p:spPr>
          <a:xfrm>
            <a:off x="6120172" y="5410406"/>
            <a:ext cx="2753852" cy="79090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1800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None/>
              <a:tabLst>
                <a:tab pos="180000" algn="l"/>
                <a:tab pos="360000" algn="l"/>
                <a:tab pos="540000" algn="l"/>
                <a:tab pos="720000" algn="l"/>
                <a:tab pos="900000" algn="l"/>
                <a:tab pos="1080000" algn="l"/>
              </a:tabLst>
              <a:defRPr sz="2400"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www.up.wroc.pl</a:t>
            </a:r>
          </a:p>
        </p:txBody>
      </p:sp>
      <p:sp>
        <p:nvSpPr>
          <p:cNvPr id="1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4211960" y="6561348"/>
            <a:ext cx="4932040" cy="296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951977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8FBFA3-B797-4295-A9F4-3B69D36443D7}" type="datetimeFigureOut">
              <a:rPr lang="pl-PL" smtClean="0"/>
              <a:pPr/>
              <a:t>22.10.2016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509059-986B-478A-9828-63F3D4D0AEE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29012844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 userDrawn="1"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0" y="1988839"/>
            <a:ext cx="9036496" cy="14401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None/>
            </a:pPr>
            <a:endParaRPr lang="pl-PL" sz="4400" dirty="0" err="1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 xmlns="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4AF466F-BDA4-4F18-9C7B-FF0A9A1B0E80}" type="datetime1">
              <a:rPr lang="en-US" smtClean="0"/>
              <a:pPr/>
              <a:t>10/22/2016</a:t>
            </a:fld>
            <a:endParaRPr lang="en-US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BFA3-B797-4295-A9F4-3B69D36443D7}" type="datetimeFigureOut">
              <a:rPr lang="pl-PL" smtClean="0"/>
              <a:pPr/>
              <a:t>22.10.2016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09059-986B-478A-9828-63F3D4D0AEE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0D295D-4A77-4DEB-B04C-9F4282A8BC04}" type="datetime1">
              <a:rPr lang="en-US" smtClean="0"/>
              <a:pPr/>
              <a:t>10/22/2016</a:t>
            </a:fld>
            <a:endParaRPr lang="en-US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2B28685-4D0C-42D5-8013-B5904CD1FCBC}" type="datetime1">
              <a:rPr lang="en-US" smtClean="0"/>
              <a:pPr/>
              <a:t>10/22/2016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10/22/2016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10/22/2016</a:t>
            </a:fld>
            <a:endParaRPr lang="en-US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430389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5216" userDrawn="1">
          <p15:clr>
            <a:srgbClr val="FBAE40"/>
          </p15:clr>
        </p15:guide>
        <p15:guide id="2" orient="horz" pos="1911" userDrawn="1">
          <p15:clr>
            <a:srgbClr val="FBAE40"/>
          </p15:clr>
        </p15:guide>
        <p15:guide id="3" orient="horz" pos="3430" userDrawn="1">
          <p15:clr>
            <a:srgbClr val="FBAE40"/>
          </p15:clr>
        </p15:guide>
        <p15:guide id="4" pos="272" userDrawn="1">
          <p15:clr>
            <a:srgbClr val="FBAE40"/>
          </p15:clr>
        </p15:guide>
        <p15:guide id="5" orient="horz" pos="3067" userDrawn="1">
          <p15:clr>
            <a:srgbClr val="FBAE40"/>
          </p15:clr>
        </p15:guide>
        <p15:guide id="6" orient="horz" pos="2931" userDrawn="1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5445125"/>
            <a:ext cx="9143999" cy="10795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172777"/>
            <a:ext cx="9144000" cy="4272348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7"/>
          </p:nvPr>
        </p:nvSpPr>
        <p:spPr>
          <a:xfrm>
            <a:off x="250825" y="5445125"/>
            <a:ext cx="8642350" cy="1079500"/>
          </a:xfrm>
        </p:spPr>
        <p:txBody>
          <a:bodyPr anchor="ctr"/>
          <a:lstStyle>
            <a:lvl1pPr algn="r">
              <a:defRPr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ytuł 3"/>
          <p:cNvSpPr>
            <a:spLocks noGrp="1"/>
          </p:cNvSpPr>
          <p:nvPr>
            <p:ph type="title"/>
          </p:nvPr>
        </p:nvSpPr>
        <p:spPr>
          <a:xfrm>
            <a:off x="250825" y="238089"/>
            <a:ext cx="8642350" cy="82794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952704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2"/>
          <p:cNvSpPr>
            <a:spLocks noGrp="1"/>
          </p:cNvSpPr>
          <p:nvPr>
            <p:ph sz="quarter" idx="14"/>
          </p:nvPr>
        </p:nvSpPr>
        <p:spPr>
          <a:xfrm>
            <a:off x="250825" y="1557339"/>
            <a:ext cx="8642350" cy="36718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3771023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96132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extLst mod="1">
    <p:ext uri="{DCECCB84-F9BA-43D5-87BE-67443E8EF086}">
      <p15:sldGuideLst xmlns="" xmlns:p15="http://schemas.microsoft.com/office/powerpoint/2012/main">
        <p15:guide id="1" pos="158" userDrawn="1">
          <p15:clr>
            <a:srgbClr val="FBAE40"/>
          </p15:clr>
        </p15:guide>
        <p15:guide id="2" pos="5602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754" userDrawn="1">
          <p15:clr>
            <a:srgbClr val="FBAE40"/>
          </p15:clr>
        </p15:guide>
        <p15:guide id="5" orient="horz" pos="1139" userDrawn="1">
          <p15:clr>
            <a:srgbClr val="FBAE40"/>
          </p15:clr>
        </p15:guide>
        <p15:guide id="6" orient="horz" pos="1366" userDrawn="1">
          <p15:clr>
            <a:srgbClr val="FBAE40"/>
          </p15:clr>
        </p15:guide>
        <p15:guide id="7" pos="4898" userDrawn="1">
          <p15:clr>
            <a:srgbClr val="FBAE40"/>
          </p15:clr>
        </p15:guide>
        <p15:guide id="8" orient="horz" pos="404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1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0825" y="1557338"/>
            <a:ext cx="8642350" cy="4751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0149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6" r:id="rId2"/>
    <p:sldLayoutId id="2147483761" r:id="rId3"/>
    <p:sldLayoutId id="2147483815" r:id="rId4"/>
  </p:sldLayoutIdLst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pl-PL" sz="2400" b="0" kern="1200" dirty="0">
          <a:solidFill>
            <a:schemeClr val="accent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Arial" pitchFamily="34" charset="0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•"/>
        <a:tabLst>
          <a:tab pos="180975" algn="l"/>
          <a:tab pos="357188" algn="l"/>
          <a:tab pos="538163" algn="l"/>
          <a:tab pos="714375" algn="l"/>
          <a:tab pos="896938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2pPr>
      <a:lvl3pPr marL="358775" indent="-177800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•"/>
        <a:tabLst>
          <a:tab pos="179388" algn="l"/>
          <a:tab pos="357188" algn="l"/>
          <a:tab pos="358775" algn="l"/>
          <a:tab pos="538163" algn="l"/>
          <a:tab pos="719138" algn="l"/>
          <a:tab pos="898525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3pPr>
      <a:lvl4pPr marL="538163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◦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4pPr>
      <a:lvl5pPr marL="714375" indent="-176213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◦"/>
        <a:tabLst>
          <a:tab pos="179388" algn="l"/>
          <a:tab pos="358775" algn="l"/>
          <a:tab pos="539750" algn="l"/>
          <a:tab pos="719138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272" userDrawn="1">
          <p15:clr>
            <a:srgbClr val="F26B43"/>
          </p15:clr>
        </p15:guide>
        <p15:guide id="2" pos="5216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orient="horz" pos="4110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  <p15:guide id="9" orient="horz" pos="663" userDrawn="1">
          <p15:clr>
            <a:srgbClr val="F26B43"/>
          </p15:clr>
        </p15:guide>
        <p15:guide id="10" orient="horz" pos="142" userDrawn="1">
          <p15:clr>
            <a:srgbClr val="F26B43"/>
          </p15:clr>
        </p15:guide>
        <p15:guide id="11" pos="158" userDrawn="1">
          <p15:clr>
            <a:srgbClr val="F26B43"/>
          </p15:clr>
        </p15:guide>
        <p15:guide id="12" pos="3243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  <p15:guide id="14" orient="horz" pos="386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0825" y="1557338"/>
            <a:ext cx="8642350" cy="4751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0149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</p:sldLayoutIdLst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pl-PL" sz="2400" b="0" kern="1200" dirty="0">
          <a:solidFill>
            <a:schemeClr val="accent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Arial" pitchFamily="34" charset="0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•"/>
        <a:tabLst>
          <a:tab pos="180975" algn="l"/>
          <a:tab pos="357188" algn="l"/>
          <a:tab pos="538163" algn="l"/>
          <a:tab pos="714375" algn="l"/>
          <a:tab pos="896938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2pPr>
      <a:lvl3pPr marL="358775" indent="-177800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•"/>
        <a:tabLst>
          <a:tab pos="179388" algn="l"/>
          <a:tab pos="357188" algn="l"/>
          <a:tab pos="358775" algn="l"/>
          <a:tab pos="538163" algn="l"/>
          <a:tab pos="719138" algn="l"/>
          <a:tab pos="898525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3pPr>
      <a:lvl4pPr marL="538163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◦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4pPr>
      <a:lvl5pPr marL="714375" indent="-176213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◦"/>
        <a:tabLst>
          <a:tab pos="179388" algn="l"/>
          <a:tab pos="358775" algn="l"/>
          <a:tab pos="539750" algn="l"/>
          <a:tab pos="719138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272" userDrawn="1">
          <p15:clr>
            <a:srgbClr val="F26B43"/>
          </p15:clr>
        </p15:guide>
        <p15:guide id="2" pos="5216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orient="horz" pos="4110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  <p15:guide id="9" orient="horz" pos="663" userDrawn="1">
          <p15:clr>
            <a:srgbClr val="F26B43"/>
          </p15:clr>
        </p15:guide>
        <p15:guide id="10" orient="horz" pos="142" userDrawn="1">
          <p15:clr>
            <a:srgbClr val="F26B43"/>
          </p15:clr>
        </p15:guide>
        <p15:guide id="11" pos="158" userDrawn="1">
          <p15:clr>
            <a:srgbClr val="F26B43"/>
          </p15:clr>
        </p15:guide>
        <p15:guide id="12" pos="3243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  <p15:guide id="14" orient="horz" pos="3861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0825" y="1557338"/>
            <a:ext cx="8642350" cy="4751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0149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</p:sldLayoutIdLst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pl-PL" sz="2400" b="0" kern="1200" dirty="0">
          <a:solidFill>
            <a:schemeClr val="accent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Arial" pitchFamily="34" charset="0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•"/>
        <a:tabLst>
          <a:tab pos="180975" algn="l"/>
          <a:tab pos="357188" algn="l"/>
          <a:tab pos="538163" algn="l"/>
          <a:tab pos="714375" algn="l"/>
          <a:tab pos="896938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2pPr>
      <a:lvl3pPr marL="358775" indent="-177800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•"/>
        <a:tabLst>
          <a:tab pos="179388" algn="l"/>
          <a:tab pos="357188" algn="l"/>
          <a:tab pos="358775" algn="l"/>
          <a:tab pos="538163" algn="l"/>
          <a:tab pos="719138" algn="l"/>
          <a:tab pos="898525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3pPr>
      <a:lvl4pPr marL="538163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◦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4pPr>
      <a:lvl5pPr marL="714375" indent="-176213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◦"/>
        <a:tabLst>
          <a:tab pos="179388" algn="l"/>
          <a:tab pos="358775" algn="l"/>
          <a:tab pos="539750" algn="l"/>
          <a:tab pos="719138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272" userDrawn="1">
          <p15:clr>
            <a:srgbClr val="F26B43"/>
          </p15:clr>
        </p15:guide>
        <p15:guide id="2" pos="5216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orient="horz" pos="4110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  <p15:guide id="9" orient="horz" pos="663" userDrawn="1">
          <p15:clr>
            <a:srgbClr val="F26B43"/>
          </p15:clr>
        </p15:guide>
        <p15:guide id="10" orient="horz" pos="142" userDrawn="1">
          <p15:clr>
            <a:srgbClr val="F26B43"/>
          </p15:clr>
        </p15:guide>
        <p15:guide id="11" pos="158" userDrawn="1">
          <p15:clr>
            <a:srgbClr val="F26B43"/>
          </p15:clr>
        </p15:guide>
        <p15:guide id="12" pos="3243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  <p15:guide id="14" orient="horz" pos="3861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0825" y="1557338"/>
            <a:ext cx="8642350" cy="4751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0149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814" r:id="rId16"/>
  </p:sldLayoutIdLst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pl-PL" sz="2400" b="0" kern="1200" dirty="0">
          <a:solidFill>
            <a:schemeClr val="accent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Arial" pitchFamily="34" charset="0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•"/>
        <a:tabLst>
          <a:tab pos="180975" algn="l"/>
          <a:tab pos="357188" algn="l"/>
          <a:tab pos="538163" algn="l"/>
          <a:tab pos="714375" algn="l"/>
          <a:tab pos="896938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2pPr>
      <a:lvl3pPr marL="358775" indent="-177800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•"/>
        <a:tabLst>
          <a:tab pos="179388" algn="l"/>
          <a:tab pos="357188" algn="l"/>
          <a:tab pos="358775" algn="l"/>
          <a:tab pos="538163" algn="l"/>
          <a:tab pos="719138" algn="l"/>
          <a:tab pos="898525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3pPr>
      <a:lvl4pPr marL="538163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◦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4pPr>
      <a:lvl5pPr marL="714375" indent="-176213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◦"/>
        <a:tabLst>
          <a:tab pos="179388" algn="l"/>
          <a:tab pos="358775" algn="l"/>
          <a:tab pos="539750" algn="l"/>
          <a:tab pos="719138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272" userDrawn="1">
          <p15:clr>
            <a:srgbClr val="F26B43"/>
          </p15:clr>
        </p15:guide>
        <p15:guide id="2" pos="5216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orient="horz" pos="4110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  <p15:guide id="9" orient="horz" pos="663" userDrawn="1">
          <p15:clr>
            <a:srgbClr val="F26B43"/>
          </p15:clr>
        </p15:guide>
        <p15:guide id="10" orient="horz" pos="142" userDrawn="1">
          <p15:clr>
            <a:srgbClr val="F26B43"/>
          </p15:clr>
        </p15:guide>
        <p15:guide id="11" pos="158" userDrawn="1">
          <p15:clr>
            <a:srgbClr val="F26B43"/>
          </p15:clr>
        </p15:guide>
        <p15:guide id="12" pos="3243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  <p15:guide id="14" orient="horz" pos="3861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10/22/2016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r" eaLnBrk="1" latinLnBrk="0" hangingPunct="1"/>
            <a:endParaRPr kumimoji="0" lang="en-US" sz="800" dirty="0">
              <a:solidFill>
                <a:schemeClr val="accent2"/>
              </a:solidFill>
            </a:endParaRPr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8024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4000" b="1" dirty="0" smtClean="0"/>
              <a:t>Relacja prawnik – klient – na przykładzie zawodu adwokata</a:t>
            </a:r>
          </a:p>
          <a:p>
            <a:pPr marL="109728" indent="0">
              <a:buNone/>
            </a:pPr>
            <a:endParaRPr lang="pl-PL" sz="4000" dirty="0"/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Etyka zawodów prawniczych</a:t>
            </a:r>
            <a:endParaRPr lang="pl-PL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1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/>
          </a:bodyPr>
          <a:lstStyle/>
          <a:p>
            <a:r>
              <a:rPr lang="pl-PL" sz="4800" dirty="0" smtClean="0"/>
              <a:t>Taktyka obrony musi być </a:t>
            </a:r>
            <a:r>
              <a:rPr lang="pl-PL" sz="4800" dirty="0" smtClean="0"/>
              <a:t>realistyczna</a:t>
            </a:r>
            <a:r>
              <a:rPr lang="pl-PL" sz="4800" dirty="0" smtClean="0"/>
              <a:t>. </a:t>
            </a:r>
            <a:endParaRPr lang="pl-PL" sz="4800" dirty="0" smtClean="0"/>
          </a:p>
          <a:p>
            <a:r>
              <a:rPr lang="pl-PL" sz="4800" dirty="0" smtClean="0"/>
              <a:t>Adwokat </a:t>
            </a:r>
            <a:r>
              <a:rPr lang="pl-PL" sz="4800" dirty="0" smtClean="0"/>
              <a:t>nie wybiera wersji absurdalnych, lecz możliwe do udowodnienia w ramach realiów procesu.</a:t>
            </a:r>
            <a:endParaRPr lang="pl-PL" sz="4800" dirty="0"/>
          </a:p>
        </p:txBody>
      </p:sp>
    </p:spTree>
    <p:extLst>
      <p:ext uri="{BB962C8B-B14F-4D97-AF65-F5344CB8AC3E}">
        <p14:creationId xmlns="" xmlns:p14="http://schemas.microsoft.com/office/powerpoint/2010/main" val="316368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/>
              <a:t>Adwokat nie jest zakładnikiem swojego klienta </a:t>
            </a:r>
            <a:r>
              <a:rPr lang="pl-PL" sz="4000" i="1" dirty="0" smtClean="0"/>
              <a:t>i nie musi popierać tych wersji zdarzeń, które z punktu widzenia obrony  są samobójcze</a:t>
            </a:r>
            <a:r>
              <a:rPr lang="pl-PL" sz="4000" dirty="0" smtClean="0"/>
              <a:t>. </a:t>
            </a:r>
            <a:endParaRPr lang="pl-PL" sz="4000" dirty="0"/>
          </a:p>
        </p:txBody>
      </p:sp>
    </p:spTree>
    <p:extLst>
      <p:ext uri="{BB962C8B-B14F-4D97-AF65-F5344CB8AC3E}">
        <p14:creationId xmlns="" xmlns:p14="http://schemas.microsoft.com/office/powerpoint/2010/main" val="2755861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/>
              <a:t>Jest związany linią obrony klienta,</a:t>
            </a:r>
            <a:r>
              <a:rPr lang="pl-PL" sz="4000" dirty="0" smtClean="0"/>
              <a:t> </a:t>
            </a:r>
            <a:r>
              <a:rPr lang="pl-PL" sz="4000" b="1" dirty="0" smtClean="0"/>
              <a:t>ale </a:t>
            </a:r>
            <a:r>
              <a:rPr lang="pl-PL" sz="4000" dirty="0" smtClean="0"/>
              <a:t>dla jej przeprowadzenia powinien używać argumentów </a:t>
            </a:r>
            <a:r>
              <a:rPr lang="pl-PL" sz="4000" dirty="0" smtClean="0"/>
              <a:t>logicznych</a:t>
            </a:r>
            <a:r>
              <a:rPr lang="pl-PL" sz="4000" dirty="0" smtClean="0"/>
              <a:t>, które są możliwe do zaakceptowania przez sąd.</a:t>
            </a:r>
            <a:endParaRPr lang="pl-PL" sz="4000" dirty="0"/>
          </a:p>
        </p:txBody>
      </p:sp>
    </p:spTree>
    <p:extLst>
      <p:ext uri="{BB962C8B-B14F-4D97-AF65-F5344CB8AC3E}">
        <p14:creationId xmlns="" xmlns:p14="http://schemas.microsoft.com/office/powerpoint/2010/main" val="3712386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Adwokat - reżyser</a:t>
            </a:r>
            <a:endParaRPr lang="pl-PL" b="1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573016"/>
            <a:ext cx="2523356" cy="1800200"/>
          </a:xfrm>
        </p:spPr>
      </p:pic>
    </p:spTree>
    <p:extLst>
      <p:ext uri="{BB962C8B-B14F-4D97-AF65-F5344CB8AC3E}">
        <p14:creationId xmlns="" xmlns:p14="http://schemas.microsoft.com/office/powerpoint/2010/main" val="3071879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Podstawą przygotowania linii obrony są akta sprawy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068960"/>
            <a:ext cx="3123431" cy="2376264"/>
          </a:xfrm>
        </p:spPr>
      </p:pic>
    </p:spTree>
    <p:extLst>
      <p:ext uri="{BB962C8B-B14F-4D97-AF65-F5344CB8AC3E}">
        <p14:creationId xmlns="" xmlns:p14="http://schemas.microsoft.com/office/powerpoint/2010/main" val="2212878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Zawarte w nich dowody są przedstawiane przez świadków, najczęściej wzajemnie się wykluczające, wersje wydarzeń. </a:t>
            </a:r>
            <a:r>
              <a:rPr lang="pl-PL" sz="3200" b="1" dirty="0" smtClean="0"/>
              <a:t>Sąd oceniając dowody ma dużą dowolność,</a:t>
            </a:r>
            <a:r>
              <a:rPr lang="pl-PL" sz="3200" dirty="0" smtClean="0"/>
              <a:t> </a:t>
            </a:r>
            <a:r>
              <a:rPr lang="pl-PL" sz="3200" i="1" dirty="0" smtClean="0"/>
              <a:t>musi się jednak przy tym kierować zasadami prawidłowego rozumowania, wskazań wiedzy i doświadczenia życiowego.</a:t>
            </a:r>
            <a:endParaRPr lang="pl-PL" sz="3200" i="1" dirty="0"/>
          </a:p>
        </p:txBody>
      </p:sp>
    </p:spTree>
    <p:extLst>
      <p:ext uri="{BB962C8B-B14F-4D97-AF65-F5344CB8AC3E}">
        <p14:creationId xmlns="" xmlns:p14="http://schemas.microsoft.com/office/powerpoint/2010/main" val="991457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 praktyce sąd szuka najbardziej prawdopodobnej wersji zdarzeń. W tym celu bacznie słucha świadków, obserwuje ich, starając się ocenić czy kłamią, czy też mówią prawdę.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512" y="3487738"/>
            <a:ext cx="2466975" cy="1847850"/>
          </a:xfrm>
        </p:spPr>
      </p:pic>
    </p:spTree>
    <p:extLst>
      <p:ext uri="{BB962C8B-B14F-4D97-AF65-F5344CB8AC3E}">
        <p14:creationId xmlns="" xmlns:p14="http://schemas.microsoft.com/office/powerpoint/2010/main" val="3582409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Adwokat </a:t>
            </a:r>
            <a:r>
              <a:rPr lang="pl-PL" dirty="0" smtClean="0"/>
              <a:t>kusi sąd </a:t>
            </a:r>
            <a:r>
              <a:rPr lang="pl-PL" dirty="0" smtClean="0"/>
              <a:t>przekonując, że prawdziwa jest wersja przedstawiana przez niego.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284984"/>
            <a:ext cx="2808312" cy="2304256"/>
          </a:xfrm>
        </p:spPr>
      </p:pic>
    </p:spTree>
    <p:extLst>
      <p:ext uri="{BB962C8B-B14F-4D97-AF65-F5344CB8AC3E}">
        <p14:creationId xmlns="" xmlns:p14="http://schemas.microsoft.com/office/powerpoint/2010/main" val="543088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Adwokat jest reżyserem, jednak musi przestrzegać zasad wynikających z prawa o adwokaturze i zasad etyki wykonywania zawodu.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087" y="3021013"/>
            <a:ext cx="1647825" cy="2781300"/>
          </a:xfrm>
        </p:spPr>
      </p:pic>
    </p:spTree>
    <p:extLst>
      <p:ext uri="{BB962C8B-B14F-4D97-AF65-F5344CB8AC3E}">
        <p14:creationId xmlns="" xmlns:p14="http://schemas.microsoft.com/office/powerpoint/2010/main" val="2739328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 smtClean="0"/>
              <a:t>Proces przed sądem jest tylko finałem pracy prawnika, poprzedzony czytaniem akt, rozmowami z oskarżonym, analizą prawną sprawy oraz przygotowaniem wniosków dowodowych.</a:t>
            </a:r>
            <a:endParaRPr lang="pl-PL" sz="3200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674" y="3349625"/>
            <a:ext cx="2516485" cy="2383631"/>
          </a:xfrm>
        </p:spPr>
      </p:pic>
    </p:spTree>
    <p:extLst>
      <p:ext uri="{BB962C8B-B14F-4D97-AF65-F5344CB8AC3E}">
        <p14:creationId xmlns="" xmlns:p14="http://schemas.microsoft.com/office/powerpoint/2010/main" val="2550193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/>
          </a:bodyPr>
          <a:lstStyle/>
          <a:p>
            <a:r>
              <a:rPr lang="pl-PL" sz="4400" dirty="0" smtClean="0"/>
              <a:t>Jacek Dubois w artykule </a:t>
            </a:r>
            <a:r>
              <a:rPr lang="pl-PL" sz="4400" i="1" dirty="0" smtClean="0"/>
              <a:t>Anatomia morderstwa</a:t>
            </a:r>
            <a:r>
              <a:rPr lang="pl-PL" sz="4400" dirty="0" smtClean="0"/>
              <a:t>, Kwartalnik EP nr 1 /2016 / 2017, wyróżnił trzy oblicza adwokata. </a:t>
            </a:r>
            <a:endParaRPr lang="pl-PL" sz="4400" dirty="0"/>
          </a:p>
        </p:txBody>
      </p:sp>
    </p:spTree>
    <p:extLst>
      <p:ext uri="{BB962C8B-B14F-4D97-AF65-F5344CB8AC3E}">
        <p14:creationId xmlns="" xmlns:p14="http://schemas.microsoft.com/office/powerpoint/2010/main" val="183870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sz="3600" b="1" dirty="0" smtClean="0"/>
              <a:t>Obrońca nie ma prawa  namawiać oskarżonego do kłamstwa. </a:t>
            </a:r>
            <a:endParaRPr lang="pl-PL" sz="3600" b="1" dirty="0" smtClean="0"/>
          </a:p>
          <a:p>
            <a:r>
              <a:rPr lang="pl-PL" sz="3600" i="1" dirty="0" smtClean="0"/>
              <a:t>Obowiązkiem </a:t>
            </a:r>
            <a:r>
              <a:rPr lang="pl-PL" sz="3600" i="1" dirty="0" smtClean="0"/>
              <a:t>adwokata jest pomoc w znalezieniu najskuteczniejszej linii obrony. </a:t>
            </a:r>
            <a:endParaRPr lang="pl-PL" sz="3600" i="1" dirty="0" smtClean="0"/>
          </a:p>
          <a:p>
            <a:r>
              <a:rPr lang="pl-PL" sz="3600" i="1" dirty="0" smtClean="0"/>
              <a:t>Osobie </a:t>
            </a:r>
            <a:r>
              <a:rPr lang="pl-PL" sz="3600" i="1" dirty="0" smtClean="0"/>
              <a:t>stojącej  przed zarzutami potrzebny jest obrońca, nie terapeuta.</a:t>
            </a:r>
            <a:endParaRPr lang="pl-PL" sz="3600" i="1" dirty="0"/>
          </a:p>
        </p:txBody>
      </p:sp>
    </p:spTree>
    <p:extLst>
      <p:ext uri="{BB962C8B-B14F-4D97-AF65-F5344CB8AC3E}">
        <p14:creationId xmlns="" xmlns:p14="http://schemas.microsoft.com/office/powerpoint/2010/main" val="10986124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Jak pomagać nie naruszając zasad etyki?</a:t>
            </a:r>
            <a:endParaRPr lang="pl-PL" b="1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1" y="2996952"/>
            <a:ext cx="3168352" cy="2319586"/>
          </a:xfrm>
        </p:spPr>
      </p:pic>
    </p:spTree>
    <p:extLst>
      <p:ext uri="{BB962C8B-B14F-4D97-AF65-F5344CB8AC3E}">
        <p14:creationId xmlns="" xmlns:p14="http://schemas.microsoft.com/office/powerpoint/2010/main" val="38327364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wyjaśnienie </a:t>
            </a:r>
            <a:r>
              <a:rPr lang="pl-PL" dirty="0" smtClean="0"/>
              <a:t>klientowi jego sytuacji </a:t>
            </a:r>
            <a:r>
              <a:rPr lang="pl-PL" dirty="0" smtClean="0"/>
              <a:t>prawnej</a:t>
            </a:r>
            <a:endParaRPr lang="pl-PL" dirty="0" smtClean="0"/>
          </a:p>
          <a:p>
            <a:r>
              <a:rPr lang="pl-PL" dirty="0" smtClean="0"/>
              <a:t>wskazanie </a:t>
            </a:r>
            <a:r>
              <a:rPr lang="pl-PL" dirty="0" smtClean="0"/>
              <a:t>na czym polega zarzucane mu </a:t>
            </a:r>
            <a:r>
              <a:rPr lang="pl-PL" dirty="0" smtClean="0"/>
              <a:t>przestępstwo</a:t>
            </a:r>
            <a:endParaRPr lang="pl-PL" dirty="0" smtClean="0"/>
          </a:p>
          <a:p>
            <a:r>
              <a:rPr lang="pl-PL" dirty="0" smtClean="0"/>
              <a:t>zapoznanie </a:t>
            </a:r>
            <a:r>
              <a:rPr lang="pl-PL" dirty="0" smtClean="0"/>
              <a:t>z przysługującymi mu prawami, np. prawem  do </a:t>
            </a:r>
            <a:r>
              <a:rPr lang="pl-PL" dirty="0" smtClean="0"/>
              <a:t>milczenia</a:t>
            </a:r>
            <a:endParaRPr lang="pl-PL" dirty="0" smtClean="0"/>
          </a:p>
          <a:p>
            <a:r>
              <a:rPr lang="pl-PL" dirty="0" smtClean="0"/>
              <a:t>zapoznanie </a:t>
            </a:r>
            <a:r>
              <a:rPr lang="pl-PL" dirty="0" smtClean="0"/>
              <a:t>klienta z takimi instytucjami prawnymi jak świadek koronny czy nadzwyczajne złagodzenie </a:t>
            </a:r>
            <a:r>
              <a:rPr lang="pl-PL" dirty="0" smtClean="0"/>
              <a:t>kary</a:t>
            </a:r>
            <a:endParaRPr lang="pl-PL" dirty="0" smtClean="0"/>
          </a:p>
          <a:p>
            <a:r>
              <a:rPr lang="pl-PL" smtClean="0"/>
              <a:t>poinformowanie </a:t>
            </a:r>
            <a:r>
              <a:rPr lang="pl-PL" dirty="0" smtClean="0"/>
              <a:t>o </a:t>
            </a:r>
            <a:r>
              <a:rPr lang="pl-PL" smtClean="0"/>
              <a:t>obowiązujących </a:t>
            </a:r>
            <a:r>
              <a:rPr lang="pl-PL" smtClean="0"/>
              <a:t>przepisach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720862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Adwokat - wojownik</a:t>
            </a:r>
            <a:endParaRPr lang="pl-PL" b="1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636912"/>
            <a:ext cx="2304281" cy="3047231"/>
          </a:xfrm>
        </p:spPr>
      </p:pic>
    </p:spTree>
    <p:extLst>
      <p:ext uri="{BB962C8B-B14F-4D97-AF65-F5344CB8AC3E}">
        <p14:creationId xmlns="" xmlns:p14="http://schemas.microsoft.com/office/powerpoint/2010/main" val="1783950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>
            <a:normAutofit lnSpcReduction="10000"/>
          </a:bodyPr>
          <a:lstStyle/>
          <a:p>
            <a:pPr marL="1207008" lvl="4" indent="0">
              <a:buNone/>
            </a:pPr>
            <a:r>
              <a:rPr lang="pl-PL" sz="3600" b="1" dirty="0" smtClean="0">
                <a:solidFill>
                  <a:srgbClr val="00B0F0"/>
                </a:solidFill>
              </a:rPr>
              <a:t>Praca adwokata to codzienna walka na sali sądowej. Proces karny daje możliwość przygotowania batalii i wysłuchania na koniec werdyktu sądu. </a:t>
            </a:r>
            <a:endParaRPr lang="pl-PL" sz="3600" b="1" dirty="0" smtClean="0">
              <a:solidFill>
                <a:srgbClr val="00B0F0"/>
              </a:solidFill>
            </a:endParaRPr>
          </a:p>
          <a:p>
            <a:pPr marL="1207008" lvl="4" indent="0">
              <a:buNone/>
            </a:pPr>
            <a:r>
              <a:rPr lang="pl-PL" sz="3600" b="1" dirty="0" smtClean="0">
                <a:solidFill>
                  <a:srgbClr val="00B0F0"/>
                </a:solidFill>
              </a:rPr>
              <a:t>To </a:t>
            </a:r>
            <a:r>
              <a:rPr lang="pl-PL" sz="3600" b="1" dirty="0" smtClean="0">
                <a:solidFill>
                  <a:srgbClr val="00B0F0"/>
                </a:solidFill>
              </a:rPr>
              <a:t>szansa zmierzenia się z przeciwnikiem na wiedzę oraz zdolność przekonywania.</a:t>
            </a:r>
            <a:endParaRPr lang="pl-PL" sz="36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073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9792"/>
          </a:xfrm>
        </p:spPr>
        <p:txBody>
          <a:bodyPr>
            <a:normAutofit fontScale="92500" lnSpcReduction="10000"/>
          </a:bodyPr>
          <a:lstStyle/>
          <a:p>
            <a:r>
              <a:rPr lang="pl-PL" sz="4000" dirty="0" smtClean="0"/>
              <a:t>Każdy człowiek ma w sobie coś z wojownika. Adwokat idzie do sądu z nadzieją, że stojąc obok swego klienta, usłyszy werdykt: niewinny. Dla każdego adwokata jest to największa nagroda. </a:t>
            </a:r>
            <a:endParaRPr lang="pl-PL" sz="4000" dirty="0" smtClean="0"/>
          </a:p>
          <a:p>
            <a:r>
              <a:rPr lang="pl-PL" sz="4000" b="1" dirty="0" smtClean="0">
                <a:solidFill>
                  <a:schemeClr val="accent1">
                    <a:lumMod val="50000"/>
                  </a:schemeClr>
                </a:solidFill>
              </a:rPr>
              <a:t>Adwokat </a:t>
            </a:r>
            <a:r>
              <a:rPr lang="pl-PL" sz="4000" b="1" dirty="0" smtClean="0">
                <a:solidFill>
                  <a:schemeClr val="accent1">
                    <a:lumMod val="50000"/>
                  </a:schemeClr>
                </a:solidFill>
              </a:rPr>
              <a:t>odczuwa potrzebę zwycięstwa</a:t>
            </a:r>
            <a:r>
              <a:rPr lang="pl-PL" sz="4000" dirty="0" smtClean="0"/>
              <a:t>. </a:t>
            </a:r>
            <a:r>
              <a:rPr lang="pl-PL" sz="4000" i="1" dirty="0" smtClean="0"/>
              <a:t>Bez tej pasji stanie się urzędnikiem, a nie rycerzem </a:t>
            </a:r>
            <a:r>
              <a:rPr lang="pl-PL" sz="4000" i="1" dirty="0"/>
              <a:t>s</a:t>
            </a:r>
            <a:r>
              <a:rPr lang="pl-PL" sz="4000" i="1" dirty="0" smtClean="0"/>
              <a:t>ali sądowej.</a:t>
            </a:r>
            <a:endParaRPr lang="pl-PL" sz="4000" i="1" dirty="0"/>
          </a:p>
        </p:txBody>
      </p:sp>
    </p:spTree>
    <p:extLst>
      <p:ext uri="{BB962C8B-B14F-4D97-AF65-F5344CB8AC3E}">
        <p14:creationId xmlns="" xmlns:p14="http://schemas.microsoft.com/office/powerpoint/2010/main" val="313823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 fontScale="85000" lnSpcReduction="10000"/>
          </a:bodyPr>
          <a:lstStyle/>
          <a:p>
            <a:r>
              <a:rPr lang="pl-PL" sz="4000" dirty="0" smtClean="0"/>
              <a:t>Bycie </a:t>
            </a:r>
            <a:r>
              <a:rPr lang="pl-PL" sz="4000" dirty="0" smtClean="0"/>
              <a:t>adwokate</a:t>
            </a:r>
            <a:r>
              <a:rPr lang="pl-PL" sz="4000" dirty="0" smtClean="0"/>
              <a:t>m</a:t>
            </a:r>
            <a:r>
              <a:rPr lang="pl-PL" sz="4000" dirty="0" smtClean="0"/>
              <a:t> to </a:t>
            </a:r>
            <a:r>
              <a:rPr lang="pl-PL" sz="4000" dirty="0" smtClean="0"/>
              <a:t>nie dążenie do zwycięstwa za wszelką cenę, ale do wygranej </a:t>
            </a:r>
            <a:r>
              <a:rPr lang="pl-PL" sz="4000" b="1" dirty="0" smtClean="0"/>
              <a:t>zgodnej z regułami</a:t>
            </a:r>
            <a:r>
              <a:rPr lang="pl-PL" sz="4000" dirty="0" smtClean="0"/>
              <a:t>.</a:t>
            </a:r>
          </a:p>
          <a:p>
            <a:r>
              <a:rPr lang="pl-PL" sz="4000" dirty="0" smtClean="0"/>
              <a:t>Zgodnie z przepisami kodeksu postępowania karnego zadaniem sądu jest realizowanie </a:t>
            </a:r>
            <a:r>
              <a:rPr lang="pl-PL" sz="4000" b="1" dirty="0" smtClean="0"/>
              <a:t>prawdy materialnej</a:t>
            </a:r>
            <a:r>
              <a:rPr lang="pl-PL" sz="4000" dirty="0" smtClean="0"/>
              <a:t>, czyli </a:t>
            </a:r>
            <a:r>
              <a:rPr lang="pl-PL" sz="4000" i="1" dirty="0" smtClean="0"/>
              <a:t>dążenie by sprawca przestępstwa został wykryty i pociągnięty do odpowiedzialności karnej, a osoba niewinna takiej odpowiedzialności nie ponosiła.   </a:t>
            </a:r>
            <a:endParaRPr lang="pl-PL" sz="4000" i="1" dirty="0"/>
          </a:p>
        </p:txBody>
      </p:sp>
    </p:spTree>
    <p:extLst>
      <p:ext uri="{BB962C8B-B14F-4D97-AF65-F5344CB8AC3E}">
        <p14:creationId xmlns="" xmlns:p14="http://schemas.microsoft.com/office/powerpoint/2010/main" val="170794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6"/>
            <a:ext cx="8642350" cy="5400600"/>
          </a:xfrm>
        </p:spPr>
        <p:txBody>
          <a:bodyPr>
            <a:normAutofit/>
          </a:bodyPr>
          <a:lstStyle/>
          <a:p>
            <a:r>
              <a:rPr lang="pl-PL" sz="4800" dirty="0" smtClean="0">
                <a:solidFill>
                  <a:schemeClr val="accent5">
                    <a:lumMod val="50000"/>
                  </a:schemeClr>
                </a:solidFill>
              </a:rPr>
              <a:t>Dlatego w procesie nie powinno być wygranych i przegranych. </a:t>
            </a:r>
            <a:endParaRPr lang="pl-PL" sz="48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pl-PL" sz="4800" i="1" dirty="0" smtClean="0">
                <a:solidFill>
                  <a:schemeClr val="accent5">
                    <a:lumMod val="50000"/>
                  </a:schemeClr>
                </a:solidFill>
              </a:rPr>
              <a:t>Orzeczenie </a:t>
            </a:r>
            <a:r>
              <a:rPr lang="pl-PL" sz="4800" i="1" dirty="0" smtClean="0">
                <a:solidFill>
                  <a:schemeClr val="accent5">
                    <a:lumMod val="50000"/>
                  </a:schemeClr>
                </a:solidFill>
              </a:rPr>
              <a:t>jest wydawane w oparciu o ustaloną przez sąd prawdę</a:t>
            </a:r>
            <a:r>
              <a:rPr lang="pl-PL" sz="48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pl-PL" sz="48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Adwokat – gwarant sprawiedliwości</a:t>
            </a:r>
            <a:endParaRPr lang="pl-PL" b="1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780928"/>
            <a:ext cx="1800200" cy="2520280"/>
          </a:xfrm>
        </p:spPr>
      </p:pic>
    </p:spTree>
    <p:extLst>
      <p:ext uri="{BB962C8B-B14F-4D97-AF65-F5344CB8AC3E}">
        <p14:creationId xmlns="" xmlns:p14="http://schemas.microsoft.com/office/powerpoint/2010/main" val="1116656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>
            <a:normAutofit/>
          </a:bodyPr>
          <a:lstStyle/>
          <a:p>
            <a:r>
              <a:rPr lang="pl-PL" sz="3600" dirty="0" smtClean="0"/>
              <a:t>Rola adwokata w procesie jest specyficzna. Jest on gwarantem </a:t>
            </a:r>
            <a:r>
              <a:rPr lang="pl-PL" sz="3600" dirty="0" smtClean="0"/>
              <a:t>sprawiedliwości (jego </a:t>
            </a:r>
            <a:r>
              <a:rPr lang="pl-PL" sz="3600" dirty="0" smtClean="0"/>
              <a:t>udział sprawia, że oskarżony ma zagwarantowane konstytucyjne prawo do </a:t>
            </a:r>
            <a:r>
              <a:rPr lang="pl-PL" sz="3600" dirty="0" smtClean="0"/>
              <a:t>obrony). </a:t>
            </a:r>
            <a:r>
              <a:rPr lang="pl-PL" sz="3600" b="1" dirty="0" smtClean="0"/>
              <a:t>Obrońca ma obowiązek działać tylko na korzyść klienta</a:t>
            </a:r>
            <a:r>
              <a:rPr lang="pl-PL" sz="3600" dirty="0" smtClean="0"/>
              <a:t>, </a:t>
            </a:r>
            <a:r>
              <a:rPr lang="pl-PL" sz="3600" i="1" dirty="0" smtClean="0">
                <a:solidFill>
                  <a:srgbClr val="002060"/>
                </a:solidFill>
              </a:rPr>
              <a:t>zatem jego zadaniem nie jest dowodzenie tego co uzna za bliższe prawdy, lecz tego co jest korzystniejsze dla klienta.</a:t>
            </a:r>
            <a:endParaRPr lang="pl-PL" sz="36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149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Default Theme">
  <a:themeElements>
    <a:clrScheme name="UP 2">
      <a:dk1>
        <a:srgbClr val="737373"/>
      </a:dk1>
      <a:lt1>
        <a:srgbClr val="FFFFFF"/>
      </a:lt1>
      <a:dk2>
        <a:srgbClr val="737373"/>
      </a:dk2>
      <a:lt2>
        <a:srgbClr val="FFFFFF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1F497D"/>
      </a:hlink>
      <a:folHlink>
        <a:srgbClr val="17365D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538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50000"/>
          </a:lnSpc>
          <a:buFont typeface="Arial" pitchFamily="34" charset="0"/>
          <a:buNone/>
          <a:defRPr sz="1200"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Uniwersytet Przyrodniczy we Wrocławiu">
  <a:themeElements>
    <a:clrScheme name="UP 2">
      <a:dk1>
        <a:srgbClr val="737373"/>
      </a:dk1>
      <a:lt1>
        <a:srgbClr val="FFFFFF"/>
      </a:lt1>
      <a:dk2>
        <a:srgbClr val="737373"/>
      </a:dk2>
      <a:lt2>
        <a:srgbClr val="FFFFFF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1F497D"/>
      </a:hlink>
      <a:folHlink>
        <a:srgbClr val="17365D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538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50000"/>
          </a:lnSpc>
          <a:buFont typeface="Arial" pitchFamily="34" charset="0"/>
          <a:buNone/>
          <a:defRPr sz="1200"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Uniwersytet Przyrodniczy we Wrocławiu">
  <a:themeElements>
    <a:clrScheme name="UP 2">
      <a:dk1>
        <a:srgbClr val="737373"/>
      </a:dk1>
      <a:lt1>
        <a:srgbClr val="FFFFFF"/>
      </a:lt1>
      <a:dk2>
        <a:srgbClr val="737373"/>
      </a:dk2>
      <a:lt2>
        <a:srgbClr val="FFFFFF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1F497D"/>
      </a:hlink>
      <a:folHlink>
        <a:srgbClr val="17365D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538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50000"/>
          </a:lnSpc>
          <a:buFont typeface="Arial" pitchFamily="34" charset="0"/>
          <a:buNone/>
          <a:defRPr sz="1200"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2_Uniwersytet Przyrodniczy we Wrocławiu">
  <a:themeElements>
    <a:clrScheme name="UP 2">
      <a:dk1>
        <a:srgbClr val="737373"/>
      </a:dk1>
      <a:lt1>
        <a:srgbClr val="FFFFFF"/>
      </a:lt1>
      <a:dk2>
        <a:srgbClr val="737373"/>
      </a:dk2>
      <a:lt2>
        <a:srgbClr val="FFFFFF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1F497D"/>
      </a:hlink>
      <a:folHlink>
        <a:srgbClr val="17365D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538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50000"/>
          </a:lnSpc>
          <a:buFont typeface="Arial" pitchFamily="34" charset="0"/>
          <a:buNone/>
          <a:defRPr sz="1200"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Wielkomiejski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483</TotalTime>
  <Words>535</Words>
  <Application>Microsoft Office PowerPoint</Application>
  <PresentationFormat>Pokaz na ekranie (4:3)</PresentationFormat>
  <Paragraphs>37</Paragraphs>
  <Slides>22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5</vt:i4>
      </vt:variant>
      <vt:variant>
        <vt:lpstr>Tytuły slajdów</vt:lpstr>
      </vt:variant>
      <vt:variant>
        <vt:i4>22</vt:i4>
      </vt:variant>
    </vt:vector>
  </HeadingPairs>
  <TitlesOfParts>
    <vt:vector size="27" baseType="lpstr">
      <vt:lpstr>Default Theme</vt:lpstr>
      <vt:lpstr>Uniwersytet Przyrodniczy we Wrocławiu</vt:lpstr>
      <vt:lpstr>1_Uniwersytet Przyrodniczy we Wrocławiu</vt:lpstr>
      <vt:lpstr>2_Uniwersytet Przyrodniczy we Wrocławiu</vt:lpstr>
      <vt:lpstr>Wielkomiejski</vt:lpstr>
      <vt:lpstr>Slajd 1</vt:lpstr>
      <vt:lpstr>Slajd 2</vt:lpstr>
      <vt:lpstr>Adwokat - wojownik</vt:lpstr>
      <vt:lpstr>Slajd 4</vt:lpstr>
      <vt:lpstr>Slajd 5</vt:lpstr>
      <vt:lpstr>Slajd 6</vt:lpstr>
      <vt:lpstr>Slajd 7</vt:lpstr>
      <vt:lpstr>Adwokat – gwarant sprawiedliwości</vt:lpstr>
      <vt:lpstr>Slajd 9</vt:lpstr>
      <vt:lpstr>Slajd 10</vt:lpstr>
      <vt:lpstr>Slajd 11</vt:lpstr>
      <vt:lpstr>Slajd 12</vt:lpstr>
      <vt:lpstr>Adwokat - reżyser</vt:lpstr>
      <vt:lpstr>Podstawą przygotowania linii obrony są akta sprawy</vt:lpstr>
      <vt:lpstr>Slajd 15</vt:lpstr>
      <vt:lpstr>W praktyce sąd szuka najbardziej prawdopodobnej wersji zdarzeń. W tym celu bacznie słucha świadków, obserwuje ich, starając się ocenić czy kłamią, czy też mówią prawdę.</vt:lpstr>
      <vt:lpstr>Adwokat kusi sąd przekonując, że prawdziwa jest wersja przedstawiana przez niego.</vt:lpstr>
      <vt:lpstr>Adwokat jest reżyserem, jednak musi przestrzegać zasad wynikających z prawa o adwokaturze i zasad etyki wykonywania zawodu.</vt:lpstr>
      <vt:lpstr>Proces przed sądem jest tylko finałem pracy prawnika, poprzedzony czytaniem akt, rozmowami z oskarżonym, analizą prawną sprawy oraz przygotowaniem wniosków dowodowych.</vt:lpstr>
      <vt:lpstr>Slajd 20</vt:lpstr>
      <vt:lpstr>Jak pomagać nie naruszając zasad etyki?</vt:lpstr>
      <vt:lpstr>Slajd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PD</dc:creator>
  <cp:lastModifiedBy>Kowalski Ryszard</cp:lastModifiedBy>
  <cp:revision>70</cp:revision>
  <dcterms:created xsi:type="dcterms:W3CDTF">2016-07-09T11:11:47Z</dcterms:created>
  <dcterms:modified xsi:type="dcterms:W3CDTF">2016-10-22T14:00:17Z</dcterms:modified>
</cp:coreProperties>
</file>