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6" r:id="rId2"/>
    <p:sldId id="287" r:id="rId3"/>
    <p:sldId id="288" r:id="rId4"/>
    <p:sldId id="258" r:id="rId5"/>
    <p:sldId id="257" r:id="rId6"/>
    <p:sldId id="259" r:id="rId7"/>
    <p:sldId id="286" r:id="rId8"/>
    <p:sldId id="261" r:id="rId9"/>
    <p:sldId id="262" r:id="rId10"/>
  </p:sldIdLst>
  <p:sldSz cx="10080625" cy="7559675"/>
  <p:notesSz cx="7559675" cy="10691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96" y="6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2FCCBD2-2BB1-4B53-A56D-6D818007DEA2}" type="slidenum">
              <a:rPr/>
              <a:pPr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pl-PL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pl-PL" noProof="0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BCC90620-A780-4942-B0E3-5C070FB4AE0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0"/>
      </a:spcBef>
      <a:spcAft>
        <a:spcPct val="0"/>
      </a:spcAft>
      <a:defRPr lang="pl-PL" sz="2000" kern="1200">
        <a:solidFill>
          <a:srgbClr val="000000"/>
        </a:solidFill>
        <a:latin typeface="Arial" pitchFamily="18"/>
        <a:ea typeface="Microsoft YaHei" pitchFamily="2"/>
        <a:cs typeface="Mangal" pitchFamily="2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9699" name="Symbol zastępczy notatek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0723" name="Symbol zastępczy notatek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1747" name="Symbol zastępczy notatek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3795" name="Symbol zastępczy notatek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4819" name="Symbol zastępczy notatek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9A255-0D20-412E-A718-EF93C487F27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9D47B-22CB-4E2A-8F93-EAA9802D908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90DB5-66BC-4E9A-95A7-82D9031B214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99E4C-2EDE-4C1C-BE09-B0AD1672558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F7F21-AC58-485A-9F26-0413E96AA5C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C34E7-73B9-40DE-BB1C-F26688C7A72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62036-D79F-44D4-AF30-FBDE6C4B61C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6C5E-CB29-4E7F-9FB7-692F4977742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BDCF2-F753-4DA8-97AA-1071D9EAF7F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FD076-C552-4544-93EA-7CAD4BC42BA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7F7CF-A8A2-4DE9-ACC5-2AD542136BF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 txBox="1">
            <a:spLocks noGrp="1"/>
          </p:cNvSpPr>
          <p:nvPr>
            <p:ph type="title"/>
          </p:nvPr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pl-PL"/>
          </a:p>
        </p:txBody>
      </p:sp>
      <p:sp>
        <p:nvSpPr>
          <p:cNvPr id="1027" name="Symbol zastępczy tekstu 2"/>
          <p:cNvSpPr txBox="1">
            <a:spLocks noGrp="1"/>
          </p:cNvSpPr>
          <p:nvPr>
            <p:ph type="body" idx="1"/>
          </p:nvPr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238" y="6886575"/>
            <a:ext cx="2349500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8050" y="6886575"/>
            <a:ext cx="3194050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888" y="6886575"/>
            <a:ext cx="2347912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98E59133-44C1-4B91-A82B-F2118DB7E91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pl-PL" sz="44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Microsoft YaHei" pitchFamily="34" charset="-122"/>
          <a:cs typeface="Mangal" pitchFamily="18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SzPct val="45000"/>
        <a:buFont typeface="StarSymbol"/>
        <a:buChar char="●"/>
        <a:defRPr lang="pl-PL" sz="32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1pPr>
      <a:lvl2pPr marL="863600" lvl="1" indent="-323850" algn="l" rtl="0" eaLnBrk="0" fontAlgn="base">
        <a:spcBef>
          <a:spcPct val="0"/>
        </a:spcBef>
        <a:spcAft>
          <a:spcPts val="1138"/>
        </a:spcAft>
        <a:buSzPct val="45000"/>
        <a:buFont typeface="StarSymbol"/>
        <a:buChar char="●"/>
        <a:defRPr lang="pl-PL" sz="28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2pPr>
      <a:lvl3pPr marL="1295400" lvl="2" indent="-287338" algn="l" rtl="0" eaLnBrk="0" fontAlgn="base">
        <a:spcBef>
          <a:spcPct val="0"/>
        </a:spcBef>
        <a:spcAft>
          <a:spcPts val="850"/>
        </a:spcAft>
        <a:buSzPct val="75000"/>
        <a:buFont typeface="StarSymbol"/>
        <a:buChar char="–"/>
        <a:defRPr lang="pl-PL" sz="24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3pPr>
      <a:lvl4pPr marL="1727200" lvl="3" indent="-215900" algn="l" rtl="0" eaLnBrk="0" fontAlgn="base">
        <a:spcBef>
          <a:spcPct val="0"/>
        </a:spcBef>
        <a:spcAft>
          <a:spcPts val="563"/>
        </a:spcAft>
        <a:buSzPct val="45000"/>
        <a:buFont typeface="StarSymbol"/>
        <a:buChar char="●"/>
        <a:defRPr lang="pl-PL" sz="20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4pPr>
      <a:lvl5pPr marL="2159000" lvl="4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pl-PL" sz="20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pl-PL" sz="20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pl-PL" sz="20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pl-PL" sz="20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pl-PL" sz="20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awo.uni.wroc.pl/node/18811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p.utm.edu/" TargetMode="External"/><Relationship Id="rId5" Type="http://schemas.openxmlformats.org/officeDocument/2006/relationships/hyperlink" Target="http://plato.stanford.edu/" TargetMode="External"/><Relationship Id="rId4" Type="http://schemas.openxmlformats.org/officeDocument/2006/relationships/hyperlink" Target="https://www.youtube.com/watch?v=kBdfcR-8hEY&amp;list=PL30C13C91CFFEFEA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6047" y="763570"/>
            <a:ext cx="8568531" cy="1620430"/>
          </a:xfrm>
        </p:spPr>
        <p:txBody>
          <a:bodyPr/>
          <a:lstStyle/>
          <a:p>
            <a:pPr>
              <a:buNone/>
            </a:pPr>
            <a:r>
              <a:rPr lang="pl-PL" dirty="0" err="1"/>
              <a:t>Ethics</a:t>
            </a:r>
            <a:r>
              <a:rPr lang="pl-PL" dirty="0"/>
              <a:t> </a:t>
            </a:r>
            <a:r>
              <a:rPr lang="pl-PL" dirty="0" err="1"/>
              <a:t>in</a:t>
            </a:r>
            <a:r>
              <a:rPr lang="pl-PL" dirty="0"/>
              <a:t> Public Life</a:t>
            </a:r>
            <a:br>
              <a:rPr lang="pl-PL" dirty="0"/>
            </a:br>
            <a:r>
              <a:rPr lang="pl-PL" i="1" dirty="0" err="1"/>
              <a:t>lecture</a:t>
            </a:r>
            <a:r>
              <a:rPr lang="pl-PL" i="1" dirty="0"/>
              <a:t> 1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094" y="2986083"/>
            <a:ext cx="7056438" cy="193191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Clarifying</a:t>
            </a:r>
            <a:r>
              <a:rPr lang="pl-PL" dirty="0"/>
              <a:t> </a:t>
            </a:r>
            <a:r>
              <a:rPr lang="pl-PL" dirty="0" err="1"/>
              <a:t>ethics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 err="1"/>
              <a:t>Mapping</a:t>
            </a:r>
            <a:r>
              <a:rPr lang="pl-PL" dirty="0"/>
              <a:t> </a:t>
            </a:r>
            <a:r>
              <a:rPr lang="pl-PL" dirty="0" err="1"/>
              <a:t>ethics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143739" y="5843601"/>
            <a:ext cx="8602010" cy="1431373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pPr marL="950197" lvl="1" indent="-309733" algn="r" defTabSz="495223" eaLnBrk="0" hangingPunct="0">
              <a:lnSpc>
                <a:spcPct val="95000"/>
              </a:lnSpc>
              <a:buSzPct val="75000"/>
              <a:tabLst>
                <a:tab pos="950197" algn="l"/>
                <a:tab pos="1065690" algn="l"/>
                <a:tab pos="1560912" algn="l"/>
                <a:tab pos="2056135" algn="l"/>
                <a:tab pos="2551356" algn="l"/>
                <a:tab pos="3046579" algn="l"/>
                <a:tab pos="3541800" algn="l"/>
                <a:tab pos="4037023" algn="l"/>
                <a:tab pos="4532244" algn="l"/>
                <a:tab pos="5027467" algn="l"/>
                <a:tab pos="5522688" algn="l"/>
                <a:tab pos="6017911" algn="l"/>
                <a:tab pos="6513132" algn="l"/>
                <a:tab pos="7008355" algn="l"/>
                <a:tab pos="7503577" algn="l"/>
                <a:tab pos="7998799" algn="l"/>
                <a:tab pos="8494021" algn="l"/>
                <a:tab pos="8989243" algn="l"/>
                <a:tab pos="9484465" algn="l"/>
                <a:tab pos="9979687" algn="l"/>
                <a:tab pos="10474909" algn="l"/>
              </a:tabLst>
              <a:defRPr/>
            </a:pPr>
            <a:r>
              <a:rPr lang="pl-PL" kern="0" dirty="0" err="1"/>
              <a:t>Dr</a:t>
            </a:r>
            <a:r>
              <a:rPr lang="pl-PL" kern="0" dirty="0"/>
              <a:t>. </a:t>
            </a:r>
            <a:r>
              <a:rPr lang="en-GB" kern="0" dirty="0" err="1"/>
              <a:t>Maciej</a:t>
            </a:r>
            <a:r>
              <a:rPr lang="en-GB" kern="0" dirty="0"/>
              <a:t> </a:t>
            </a:r>
            <a:r>
              <a:rPr lang="en-GB" kern="0" dirty="0" err="1"/>
              <a:t>Pichlak</a:t>
            </a:r>
            <a:endParaRPr lang="pl-PL" kern="0" dirty="0"/>
          </a:p>
          <a:p>
            <a:pPr marL="950197" lvl="1" indent="-309733" algn="r" defTabSz="495223" eaLnBrk="0" hangingPunct="0">
              <a:lnSpc>
                <a:spcPct val="95000"/>
              </a:lnSpc>
              <a:buSzPct val="75000"/>
              <a:tabLst>
                <a:tab pos="950197" algn="l"/>
                <a:tab pos="1065690" algn="l"/>
                <a:tab pos="1560912" algn="l"/>
                <a:tab pos="2056135" algn="l"/>
                <a:tab pos="2551356" algn="l"/>
                <a:tab pos="3046579" algn="l"/>
                <a:tab pos="3541800" algn="l"/>
                <a:tab pos="4037023" algn="l"/>
                <a:tab pos="4532244" algn="l"/>
                <a:tab pos="5027467" algn="l"/>
                <a:tab pos="5522688" algn="l"/>
                <a:tab pos="6017911" algn="l"/>
                <a:tab pos="6513132" algn="l"/>
                <a:tab pos="7008355" algn="l"/>
                <a:tab pos="7503577" algn="l"/>
                <a:tab pos="7998799" algn="l"/>
                <a:tab pos="8494021" algn="l"/>
                <a:tab pos="8989243" algn="l"/>
                <a:tab pos="9484465" algn="l"/>
                <a:tab pos="9979687" algn="l"/>
                <a:tab pos="10474909" algn="l"/>
              </a:tabLst>
              <a:defRPr/>
            </a:pPr>
            <a:r>
              <a:rPr lang="pl-PL" kern="0" dirty="0" err="1"/>
              <a:t>University</a:t>
            </a:r>
            <a:r>
              <a:rPr lang="pl-PL" kern="0" dirty="0"/>
              <a:t> of Wrocław</a:t>
            </a:r>
          </a:p>
          <a:p>
            <a:pPr marL="950197" lvl="1" indent="-309733" algn="r" defTabSz="495223" eaLnBrk="0" hangingPunct="0">
              <a:lnSpc>
                <a:spcPct val="95000"/>
              </a:lnSpc>
              <a:buSzPct val="75000"/>
              <a:tabLst>
                <a:tab pos="950197" algn="l"/>
                <a:tab pos="1065690" algn="l"/>
                <a:tab pos="1560912" algn="l"/>
                <a:tab pos="2056135" algn="l"/>
                <a:tab pos="2551356" algn="l"/>
                <a:tab pos="3046579" algn="l"/>
                <a:tab pos="3541800" algn="l"/>
                <a:tab pos="4037023" algn="l"/>
                <a:tab pos="4532244" algn="l"/>
                <a:tab pos="5027467" algn="l"/>
                <a:tab pos="5522688" algn="l"/>
                <a:tab pos="6017911" algn="l"/>
                <a:tab pos="6513132" algn="l"/>
                <a:tab pos="7008355" algn="l"/>
                <a:tab pos="7503577" algn="l"/>
                <a:tab pos="7998799" algn="l"/>
                <a:tab pos="8494021" algn="l"/>
                <a:tab pos="8989243" algn="l"/>
                <a:tab pos="9484465" algn="l"/>
                <a:tab pos="9979687" algn="l"/>
                <a:tab pos="10474909" algn="l"/>
              </a:tabLst>
              <a:defRPr/>
            </a:pPr>
            <a:r>
              <a:rPr lang="pl-PL" kern="0" dirty="0" err="1"/>
              <a:t>Faculty</a:t>
            </a:r>
            <a:r>
              <a:rPr lang="pl-PL" kern="0" dirty="0"/>
              <a:t> of Law, </a:t>
            </a:r>
            <a:r>
              <a:rPr lang="pl-PL" kern="0" dirty="0" err="1"/>
              <a:t>Administration</a:t>
            </a:r>
            <a:r>
              <a:rPr lang="pl-PL" kern="0" dirty="0"/>
              <a:t> and </a:t>
            </a:r>
            <a:r>
              <a:rPr lang="pl-PL" kern="0" dirty="0" err="1"/>
              <a:t>Economics</a:t>
            </a:r>
            <a:endParaRPr lang="pl-PL" kern="0" dirty="0"/>
          </a:p>
          <a:p>
            <a:pPr marL="950197" lvl="1" indent="-309733" algn="r" defTabSz="495223" eaLnBrk="0" hangingPunct="0">
              <a:lnSpc>
                <a:spcPct val="95000"/>
              </a:lnSpc>
              <a:buSzPct val="75000"/>
              <a:tabLst>
                <a:tab pos="950197" algn="l"/>
                <a:tab pos="1065690" algn="l"/>
                <a:tab pos="1560912" algn="l"/>
                <a:tab pos="2056135" algn="l"/>
                <a:tab pos="2551356" algn="l"/>
                <a:tab pos="3046579" algn="l"/>
                <a:tab pos="3541800" algn="l"/>
                <a:tab pos="4037023" algn="l"/>
                <a:tab pos="4532244" algn="l"/>
                <a:tab pos="5027467" algn="l"/>
                <a:tab pos="5522688" algn="l"/>
                <a:tab pos="6017911" algn="l"/>
                <a:tab pos="6513132" algn="l"/>
                <a:tab pos="7008355" algn="l"/>
                <a:tab pos="7503577" algn="l"/>
                <a:tab pos="7998799" algn="l"/>
                <a:tab pos="8494021" algn="l"/>
                <a:tab pos="8989243" algn="l"/>
                <a:tab pos="9484465" algn="l"/>
                <a:tab pos="9979687" algn="l"/>
                <a:tab pos="10474909" algn="l"/>
              </a:tabLst>
              <a:defRPr/>
            </a:pPr>
            <a:r>
              <a:rPr lang="pl-PL" kern="0" dirty="0"/>
              <a:t>Department of Legal </a:t>
            </a:r>
            <a:r>
              <a:rPr lang="pl-PL" kern="0" dirty="0" err="1"/>
              <a:t>Theory</a:t>
            </a:r>
            <a:r>
              <a:rPr lang="pl-PL" kern="0" dirty="0"/>
              <a:t> and </a:t>
            </a:r>
            <a:r>
              <a:rPr lang="pl-PL" kern="0" dirty="0" err="1"/>
              <a:t>Philosophy</a:t>
            </a:r>
            <a:r>
              <a:rPr lang="pl-PL" kern="0" dirty="0"/>
              <a:t> of Law</a:t>
            </a:r>
            <a:endParaRPr lang="en-GB" kern="0" dirty="0"/>
          </a:p>
          <a:p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FB0BBA-E20E-4FF8-9444-BC130D2FB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pl-PL" sz="3600" dirty="0" err="1"/>
              <a:t>Moral</a:t>
            </a:r>
            <a:r>
              <a:rPr lang="pl-PL" sz="3600" dirty="0"/>
              <a:t> </a:t>
            </a:r>
            <a:r>
              <a:rPr lang="pl-PL" sz="3600" dirty="0" err="1"/>
              <a:t>traditions</a:t>
            </a:r>
            <a:r>
              <a:rPr lang="pl-PL" sz="3600" dirty="0"/>
              <a:t> </a:t>
            </a:r>
            <a:br>
              <a:rPr lang="pl-PL" sz="3600" dirty="0"/>
            </a:br>
            <a:r>
              <a:rPr lang="pl-PL" sz="3600" dirty="0"/>
              <a:t>and </a:t>
            </a:r>
            <a:r>
              <a:rPr lang="pl-PL" sz="3600" dirty="0" err="1"/>
              <a:t>their</a:t>
            </a:r>
            <a:r>
              <a:rPr lang="pl-PL" sz="3600" dirty="0"/>
              <a:t> </a:t>
            </a:r>
            <a:r>
              <a:rPr lang="pl-PL" sz="3600" dirty="0" err="1"/>
              <a:t>practical</a:t>
            </a:r>
            <a:r>
              <a:rPr lang="pl-PL" sz="3600" dirty="0"/>
              <a:t> </a:t>
            </a:r>
            <a:r>
              <a:rPr lang="pl-PL" sz="3600" dirty="0" err="1"/>
              <a:t>applications</a:t>
            </a:r>
            <a:endParaRPr lang="pl-PL" sz="36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8F5A2CC-1D59-427A-A49A-2D00D0905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840" y="1835621"/>
            <a:ext cx="4023010" cy="5184576"/>
          </a:xfrm>
          <a:prstGeom prst="rect">
            <a:avLst/>
          </a:prstGeom>
          <a:ln w="19050">
            <a:solidFill>
              <a:schemeClr val="accent2"/>
            </a:solidFill>
          </a:ln>
          <a:effectLst>
            <a:outerShdw blurRad="228600" dist="38100" dir="2700000" sx="102000" sy="102000" algn="tl" rotWithShape="0">
              <a:schemeClr val="accent2">
                <a:alpha val="87000"/>
              </a:schemeClr>
            </a:outerShdw>
          </a:effec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669FBBA-8EAC-4FA3-B83B-82AD3E9A2939}"/>
              </a:ext>
            </a:extLst>
          </p:cNvPr>
          <p:cNvSpPr txBox="1"/>
          <p:nvPr/>
        </p:nvSpPr>
        <p:spPr>
          <a:xfrm>
            <a:off x="5256336" y="1835621"/>
            <a:ext cx="4319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 err="1"/>
              <a:t>Other</a:t>
            </a:r>
            <a:r>
              <a:rPr lang="pl-PL" b="1" u="sng" dirty="0"/>
              <a:t> </a:t>
            </a:r>
            <a:r>
              <a:rPr lang="pl-PL" b="1" u="sng" dirty="0" err="1"/>
              <a:t>useful</a:t>
            </a:r>
            <a:r>
              <a:rPr lang="pl-PL" b="1" u="sng" dirty="0"/>
              <a:t> </a:t>
            </a:r>
            <a:r>
              <a:rPr lang="pl-PL" b="1" u="sng" dirty="0" err="1"/>
              <a:t>resources</a:t>
            </a:r>
            <a:r>
              <a:rPr lang="pl-PL" b="1" u="sng" dirty="0"/>
              <a:t>: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The Routledge Companion to Ethics</a:t>
            </a:r>
            <a:r>
              <a:rPr lang="pl-PL" dirty="0"/>
              <a:t>, ed. By J. Skorupski, </a:t>
            </a:r>
            <a:r>
              <a:rPr lang="pl-PL" dirty="0" err="1"/>
              <a:t>Routledge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Slides</a:t>
            </a:r>
            <a:r>
              <a:rPr lang="pl-PL" dirty="0"/>
              <a:t> from </a:t>
            </a:r>
            <a:r>
              <a:rPr lang="pl-PL" dirty="0" err="1"/>
              <a:t>lectures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>
                <a:hlinkClick r:id="rId3"/>
              </a:rPr>
              <a:t>http://prawo.uni.wroc.pl/node/18811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Sandel’s</a:t>
            </a:r>
            <a:r>
              <a:rPr lang="pl-PL" dirty="0"/>
              <a:t> </a:t>
            </a:r>
            <a:r>
              <a:rPr lang="pl-PL" dirty="0" err="1"/>
              <a:t>lectures</a:t>
            </a:r>
            <a:r>
              <a:rPr lang="pl-PL" dirty="0"/>
              <a:t> on the </a:t>
            </a:r>
            <a:r>
              <a:rPr lang="pl-PL" dirty="0" err="1"/>
              <a:t>Youtube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>
                <a:hlinkClick r:id="rId4"/>
              </a:rPr>
              <a:t>https://www.youtube.com/watch?v=kBdfcR-8hEY&amp;list=PL30C13C91CFFEFEA6</a:t>
            </a:r>
            <a:r>
              <a:rPr lang="pl-PL" dirty="0"/>
              <a:t> </a:t>
            </a:r>
            <a:endParaRPr lang="pl-PL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Stanford Encyclopedia of </a:t>
            </a:r>
            <a:r>
              <a:rPr lang="pl-PL" dirty="0" err="1"/>
              <a:t>Philosophy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>
                <a:hlinkClick r:id="rId5"/>
              </a:rPr>
              <a:t>http://plato.stanford.edu/</a:t>
            </a:r>
            <a:r>
              <a:rPr lang="pl-PL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Internet Encyclopedia of </a:t>
            </a:r>
            <a:r>
              <a:rPr lang="pl-PL" dirty="0" err="1"/>
              <a:t>Philosophy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>
                <a:hlinkClick r:id="rId6"/>
              </a:rPr>
              <a:t>http://www.iep.utm.edu/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1072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FD3319-DF7D-4049-A28B-7E9591CA9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pl-PL" dirty="0" err="1"/>
              <a:t>Why</a:t>
            </a:r>
            <a:r>
              <a:rPr lang="pl-PL" dirty="0"/>
              <a:t> do we love </a:t>
            </a:r>
            <a:r>
              <a:rPr lang="pl-PL" dirty="0" err="1"/>
              <a:t>soap</a:t>
            </a:r>
            <a:r>
              <a:rPr lang="pl-PL" dirty="0"/>
              <a:t> </a:t>
            </a:r>
            <a:r>
              <a:rPr lang="pl-PL" dirty="0" err="1"/>
              <a:t>operas</a:t>
            </a:r>
            <a:r>
              <a:rPr lang="pl-PL" dirty="0"/>
              <a:t>?</a:t>
            </a:r>
          </a:p>
        </p:txBody>
      </p:sp>
      <p:pic>
        <p:nvPicPr>
          <p:cNvPr id="2050" name="Picture 2" descr="Znalezione obrazy dla zapytania hannah montana series">
            <a:extLst>
              <a:ext uri="{FF2B5EF4-FFF2-40B4-BE49-F238E27FC236}">
                <a16:creationId xmlns:a16="http://schemas.microsoft.com/office/drawing/2014/main" id="{96478D6A-0F0B-4948-B828-D13DD9DBD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9" y="1763613"/>
            <a:ext cx="3536107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nalezione obrazy dla zapytania moda na sukces">
            <a:extLst>
              <a:ext uri="{FF2B5EF4-FFF2-40B4-BE49-F238E27FC236}">
                <a16:creationId xmlns:a16="http://schemas.microsoft.com/office/drawing/2014/main" id="{3BA9ED42-869B-4DC5-B6DD-8A6DAAA1D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946" y="1768822"/>
            <a:ext cx="5658310" cy="317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Znalezione obrazy dla zapytania days of our lives">
            <a:extLst>
              <a:ext uri="{FF2B5EF4-FFF2-40B4-BE49-F238E27FC236}">
                <a16:creationId xmlns:a16="http://schemas.microsoft.com/office/drawing/2014/main" id="{9757B871-5F02-4849-A488-9F03A06246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52"/>
          <a:stretch/>
        </p:blipFill>
        <p:spPr bwMode="auto">
          <a:xfrm>
            <a:off x="791839" y="4931965"/>
            <a:ext cx="7315200" cy="317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048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>
              <a:buFont typeface="StarSymbol"/>
              <a:buNone/>
            </a:pPr>
            <a:r>
              <a:rPr lang="pl-PL" i="1" dirty="0" err="1">
                <a:latin typeface="Arial" pitchFamily="34" charset="0"/>
                <a:ea typeface="Microsoft YaHei" pitchFamily="34" charset="-122"/>
                <a:cs typeface="Mangal" pitchFamily="18" charset="0"/>
              </a:rPr>
              <a:t>The</a:t>
            </a:r>
            <a:r>
              <a:rPr lang="pl-PL" i="1"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 </a:t>
            </a:r>
            <a:r>
              <a:rPr lang="pl-PL" i="1" dirty="0" err="1">
                <a:latin typeface="Arial" pitchFamily="34" charset="0"/>
                <a:ea typeface="Microsoft YaHei" pitchFamily="34" charset="-122"/>
                <a:cs typeface="Mangal" pitchFamily="18" charset="0"/>
              </a:rPr>
              <a:t>task</a:t>
            </a:r>
            <a:r>
              <a:rPr lang="pl-PL" i="1"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 of </a:t>
            </a:r>
            <a:r>
              <a:rPr lang="pl-PL" i="1" dirty="0" err="1">
                <a:latin typeface="Arial" pitchFamily="34" charset="0"/>
                <a:ea typeface="Microsoft YaHei" pitchFamily="34" charset="-122"/>
                <a:cs typeface="Mangal" pitchFamily="18" charset="0"/>
              </a:rPr>
              <a:t>ethics</a:t>
            </a:r>
            <a:endParaRPr i="1" dirty="0"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  <p:sp>
        <p:nvSpPr>
          <p:cNvPr id="2051" name="Podtytuł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marL="0" indent="0" eaLnBrk="1">
              <a:buFont typeface="StarSymbol"/>
              <a:buNone/>
            </a:pPr>
            <a:r>
              <a:rPr sz="2800">
                <a:latin typeface="Arial" pitchFamily="34" charset="0"/>
                <a:ea typeface="Microsoft YaHei" pitchFamily="34" charset="-122"/>
                <a:cs typeface="Mangal" pitchFamily="18" charset="0"/>
              </a:rPr>
              <a:t>Ethics as a critical reflection on moral experience</a:t>
            </a:r>
          </a:p>
          <a:p>
            <a:pPr marL="0" indent="0" eaLnBrk="1">
              <a:buFont typeface="StarSymbol"/>
              <a:buNone/>
            </a:pPr>
            <a:endParaRPr sz="2400">
              <a:latin typeface="Arial" pitchFamily="34" charset="0"/>
              <a:ea typeface="Microsoft YaHei" pitchFamily="34" charset="-122"/>
              <a:cs typeface="Mangal" pitchFamily="18" charset="0"/>
            </a:endParaRPr>
          </a:p>
          <a:p>
            <a:pPr marL="0" indent="0" eaLnBrk="1">
              <a:buFont typeface="StarSymbol"/>
              <a:buNone/>
            </a:pPr>
            <a:r>
              <a:rPr sz="2400">
                <a:latin typeface="Arial" pitchFamily="34" charset="0"/>
                <a:ea typeface="Microsoft YaHei" pitchFamily="34" charset="-122"/>
                <a:cs typeface="Mangal" pitchFamily="18" charset="0"/>
              </a:rPr>
              <a:t>The task of ethics:</a:t>
            </a:r>
          </a:p>
          <a:p>
            <a:pPr marL="0" indent="0" eaLnBrk="1">
              <a:buFont typeface="StarSymbol"/>
              <a:buNone/>
            </a:pPr>
            <a:r>
              <a:rPr sz="2400">
                <a:latin typeface="Arial" pitchFamily="34" charset="0"/>
                <a:ea typeface="Microsoft YaHei" pitchFamily="34" charset="-122"/>
                <a:cs typeface="Mangal" pitchFamily="18" charset="0"/>
              </a:rPr>
              <a:t>to clarify and verify the existing moral beliefs.</a:t>
            </a:r>
          </a:p>
          <a:p>
            <a:pPr marL="0" indent="0" eaLnBrk="1">
              <a:buFont typeface="StarSymbol"/>
              <a:buNone/>
            </a:pPr>
            <a:endParaRPr sz="2400">
              <a:latin typeface="Arial" pitchFamily="34" charset="0"/>
              <a:ea typeface="Microsoft YaHei" pitchFamily="34" charset="-122"/>
              <a:cs typeface="Mangal" pitchFamily="18" charset="0"/>
            </a:endParaRPr>
          </a:p>
          <a:p>
            <a:pPr marL="0" indent="0" eaLnBrk="1">
              <a:buFont typeface="StarSymbol"/>
              <a:buNone/>
            </a:pPr>
            <a:r>
              <a:rPr sz="2400">
                <a:latin typeface="Arial" pitchFamily="34" charset="0"/>
                <a:ea typeface="Microsoft YaHei" pitchFamily="34" charset="-122"/>
                <a:cs typeface="Mangal" pitchFamily="18" charset="0"/>
              </a:rPr>
              <a:t>Spaemann: </a:t>
            </a:r>
            <a:r>
              <a:rPr sz="2400" i="1">
                <a:latin typeface="Arial" pitchFamily="34" charset="0"/>
                <a:ea typeface="Microsoft YaHei" pitchFamily="34" charset="-122"/>
                <a:cs typeface="Mangal" pitchFamily="18" charset="0"/>
              </a:rPr>
              <a:t>'It is an attempt to understand. Yet, this understanding does not leave that what is understood untouched.'</a:t>
            </a:r>
          </a:p>
          <a:p>
            <a:pPr marL="0" indent="0" eaLnBrk="1">
              <a:buFont typeface="StarSymbol"/>
              <a:buNone/>
            </a:pPr>
            <a:endParaRPr sz="2600"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238" y="594102"/>
            <a:ext cx="9072562" cy="677108"/>
          </a:xfrm>
        </p:spPr>
        <p:txBody>
          <a:bodyPr>
            <a:spAutoFit/>
          </a:bodyPr>
          <a:lstStyle/>
          <a:p>
            <a:pPr eaLnBrk="1">
              <a:buFont typeface="StarSymbol"/>
              <a:buNone/>
            </a:pPr>
            <a:r>
              <a:rPr i="1"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Between faith and </a:t>
            </a:r>
            <a:r>
              <a:rPr i="1" dirty="0" err="1">
                <a:latin typeface="Arial" pitchFamily="34" charset="0"/>
                <a:ea typeface="Microsoft YaHei" pitchFamily="34" charset="-122"/>
                <a:cs typeface="Mangal" pitchFamily="18" charset="0"/>
              </a:rPr>
              <a:t>scepticism</a:t>
            </a:r>
            <a:endParaRPr i="1" dirty="0"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8065" y="1859105"/>
            <a:ext cx="2592288" cy="384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4" cstate="print"/>
          <a:srcRect l="28305"/>
          <a:stretch/>
        </p:blipFill>
        <p:spPr bwMode="auto">
          <a:xfrm>
            <a:off x="1566055" y="1691605"/>
            <a:ext cx="1368152" cy="245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le tekstowe 6"/>
          <p:cNvSpPr txBox="1"/>
          <p:nvPr/>
        </p:nvSpPr>
        <p:spPr>
          <a:xfrm>
            <a:off x="204788" y="6119813"/>
            <a:ext cx="9799637" cy="1023937"/>
          </a:xfrm>
          <a:prstGeom prst="rect">
            <a:avLst/>
          </a:prstGeom>
          <a:noFill/>
          <a:ln>
            <a:noFill/>
          </a:ln>
        </p:spPr>
        <p:txBody>
          <a:bodyPr lIns="90004" tIns="44997" rIns="90004" bIns="44997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- no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certain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knowledge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or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ultimate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authority; a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need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for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argumentation</a:t>
            </a:r>
            <a:endParaRPr lang="pl-PL" sz="2200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+mn-lt"/>
              <a:cs typeface="+mn-cs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-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practical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(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critical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and/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or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normative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)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tasks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, not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merely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descriptive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or</a:t>
            </a:r>
            <a:r>
              <a:rPr lang="pl-PL" sz="2200" dirty="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l-PL" sz="2200" dirty="0" err="1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analytical</a:t>
            </a:r>
            <a:endParaRPr lang="pl-PL" sz="2200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5" cstate="print">
            <a:alphaModFix/>
            <a:lum/>
          </a:blip>
          <a:srcRect r="26865" b="33326"/>
          <a:stretch/>
        </p:blipFill>
        <p:spPr>
          <a:xfrm>
            <a:off x="7609499" y="3661937"/>
            <a:ext cx="1966301" cy="2457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Znalezione obrazy dla zapytania buddha">
            <a:extLst>
              <a:ext uri="{FF2B5EF4-FFF2-40B4-BE49-F238E27FC236}">
                <a16:creationId xmlns:a16="http://schemas.microsoft.com/office/drawing/2014/main" id="{B8C9B088-ED50-4107-883D-B7E8DEF688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2" t="6204" r="37033" b="9246"/>
          <a:stretch/>
        </p:blipFill>
        <p:spPr bwMode="auto">
          <a:xfrm>
            <a:off x="359792" y="1691605"/>
            <a:ext cx="1206263" cy="245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238" y="594102"/>
            <a:ext cx="9072562" cy="677108"/>
          </a:xfrm>
        </p:spPr>
        <p:txBody>
          <a:bodyPr>
            <a:spAutoFit/>
          </a:bodyPr>
          <a:lstStyle/>
          <a:p>
            <a:pPr eaLnBrk="1">
              <a:buFont typeface="StarSymbol"/>
              <a:buNone/>
            </a:pPr>
            <a:endParaRPr i="1" dirty="0">
              <a:latin typeface="Arial" pitchFamily="34" charset="0"/>
              <a:ea typeface="Microsoft YaHei" pitchFamily="34" charset="-122"/>
              <a:cs typeface="Mangal" pitchFamily="18" charset="0"/>
            </a:endParaRPr>
          </a:p>
        </p:txBody>
      </p:sp>
      <p:sp>
        <p:nvSpPr>
          <p:cNvPr id="4099" name="Podtytuł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marL="0" indent="0" algn="ctr" eaLnBrk="1">
              <a:buFont typeface="StarSymbol"/>
              <a:buNone/>
            </a:pPr>
            <a:r>
              <a:rPr sz="4800"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Mapping ethics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pl-PL" dirty="0" err="1"/>
              <a:t>Morality</a:t>
            </a:r>
            <a:r>
              <a:rPr lang="pl-PL" dirty="0"/>
              <a:t> of duty and of </a:t>
            </a:r>
            <a:r>
              <a:rPr lang="pl-PL" dirty="0" err="1"/>
              <a:t>aspiration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M</a:t>
            </a:r>
            <a:r>
              <a:rPr lang="en-US" dirty="0" err="1"/>
              <a:t>orality</a:t>
            </a:r>
            <a:r>
              <a:rPr lang="en-US" dirty="0"/>
              <a:t> of duty embodies the most moral obvious demands of social living, which means basic requirements of social living. </a:t>
            </a:r>
            <a:r>
              <a:rPr lang="pl-PL" dirty="0"/>
              <a:t>On </a:t>
            </a:r>
            <a:r>
              <a:rPr lang="pl-PL" dirty="0" err="1"/>
              <a:t>another</a:t>
            </a:r>
            <a:r>
              <a:rPr lang="pl-PL" dirty="0"/>
              <a:t> </a:t>
            </a:r>
            <a:r>
              <a:rPr lang="pl-PL" dirty="0" err="1"/>
              <a:t>hand</a:t>
            </a:r>
            <a:r>
              <a:rPr lang="pl-PL"/>
              <a:t>, </a:t>
            </a:r>
            <a:r>
              <a:rPr lang="en-US"/>
              <a:t>the </a:t>
            </a:r>
            <a:r>
              <a:rPr lang="en-US" dirty="0"/>
              <a:t>morality of aspiration is the morality of good life, of excellence, of fullest realization of human powers. </a:t>
            </a:r>
            <a:endParaRPr lang="pl-PL" dirty="0"/>
          </a:p>
          <a:p>
            <a:r>
              <a:rPr lang="pl-PL" dirty="0"/>
              <a:t>We </a:t>
            </a:r>
            <a:r>
              <a:rPr lang="en-US" dirty="0"/>
              <a:t>do not praise men for doing their duties but we do praise them for moral excellence. </a:t>
            </a:r>
            <a:r>
              <a:rPr lang="pl-PL" dirty="0"/>
              <a:t>On </a:t>
            </a:r>
            <a:r>
              <a:rPr lang="pl-PL" dirty="0" err="1"/>
              <a:t>another</a:t>
            </a:r>
            <a:r>
              <a:rPr lang="pl-PL" dirty="0"/>
              <a:t> </a:t>
            </a:r>
            <a:r>
              <a:rPr lang="pl-PL" dirty="0" err="1"/>
              <a:t>hand</a:t>
            </a:r>
            <a:r>
              <a:rPr lang="pl-PL" dirty="0"/>
              <a:t>, we do </a:t>
            </a:r>
            <a:r>
              <a:rPr lang="pl-PL" dirty="0" err="1"/>
              <a:t>condemn</a:t>
            </a:r>
            <a:r>
              <a:rPr lang="pl-PL" dirty="0"/>
              <a:t> </a:t>
            </a:r>
            <a:r>
              <a:rPr lang="pl-PL" dirty="0" err="1"/>
              <a:t>people</a:t>
            </a:r>
            <a:r>
              <a:rPr lang="pl-PL" dirty="0"/>
              <a:t> by </a:t>
            </a:r>
            <a:r>
              <a:rPr lang="pl-PL" dirty="0" err="1"/>
              <a:t>breaching</a:t>
            </a:r>
            <a:r>
              <a:rPr lang="pl-PL" dirty="0"/>
              <a:t>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duties</a:t>
            </a:r>
            <a:r>
              <a:rPr lang="pl-PL" dirty="0"/>
              <a:t> but we </a:t>
            </a:r>
            <a:r>
              <a:rPr lang="pl-PL" dirty="0" err="1"/>
              <a:t>may</a:t>
            </a:r>
            <a:r>
              <a:rPr lang="pl-PL" dirty="0"/>
              <a:t> </a:t>
            </a:r>
            <a:r>
              <a:rPr lang="pl-PL" dirty="0" err="1"/>
              <a:t>only</a:t>
            </a:r>
            <a:r>
              <a:rPr lang="pl-PL" dirty="0"/>
              <a:t> </a:t>
            </a:r>
            <a:r>
              <a:rPr lang="pl-PL" dirty="0" err="1"/>
              <a:t>feel</a:t>
            </a:r>
            <a:r>
              <a:rPr lang="pl-PL" dirty="0"/>
              <a:t> sorry for </a:t>
            </a:r>
            <a:r>
              <a:rPr lang="pl-PL" dirty="0" err="1"/>
              <a:t>those</a:t>
            </a:r>
            <a:r>
              <a:rPr lang="pl-PL" dirty="0"/>
              <a:t> </a:t>
            </a:r>
            <a:r>
              <a:rPr lang="pl-PL" dirty="0" err="1"/>
              <a:t>who</a:t>
            </a:r>
            <a:r>
              <a:rPr lang="pl-PL" dirty="0"/>
              <a:t> do not </a:t>
            </a:r>
            <a:r>
              <a:rPr lang="pl-PL" dirty="0" err="1"/>
              <a:t>realize</a:t>
            </a:r>
            <a:r>
              <a:rPr lang="pl-PL" dirty="0"/>
              <a:t>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aspirations</a:t>
            </a:r>
            <a:r>
              <a:rPr lang="pl-PL" dirty="0"/>
              <a:t>.</a:t>
            </a:r>
          </a:p>
          <a:p>
            <a:r>
              <a:rPr lang="pl-PL" dirty="0"/>
              <a:t>M</a:t>
            </a:r>
            <a:r>
              <a:rPr lang="en-US" dirty="0" err="1"/>
              <a:t>orality</a:t>
            </a:r>
            <a:r>
              <a:rPr lang="en-US" dirty="0"/>
              <a:t> of duty generally requires only forbearance while morality of aspiration is in some sense affirmative. </a:t>
            </a:r>
            <a:endParaRPr lang="pl-PL" dirty="0"/>
          </a:p>
          <a:p>
            <a:r>
              <a:rPr lang="pl-PL" dirty="0"/>
              <a:t>M</a:t>
            </a:r>
            <a:r>
              <a:rPr lang="en-US" dirty="0" err="1"/>
              <a:t>orality</a:t>
            </a:r>
            <a:r>
              <a:rPr lang="en-US" dirty="0"/>
              <a:t> of duty can be enforced more or less by law whereas morality of aspiration cannot. </a:t>
            </a:r>
            <a:endParaRPr lang="pl-PL" dirty="0"/>
          </a:p>
          <a:p>
            <a:r>
              <a:rPr lang="pl-PL" dirty="0"/>
              <a:t>M</a:t>
            </a:r>
            <a:r>
              <a:rPr lang="en-US" dirty="0"/>
              <a:t>oral duties are ‘sticky and inflexible’ while it is the nature of all human aspirations towards perfection to be liable and responsive to changing conditions</a:t>
            </a:r>
            <a:r>
              <a:rPr lang="pl-PL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eaLnBrk="1">
              <a:buFont typeface="StarSymbol"/>
              <a:buNone/>
            </a:pPr>
            <a:r>
              <a:rPr i="1">
                <a:latin typeface="Arial" pitchFamily="34" charset="0"/>
                <a:ea typeface="Microsoft YaHei" pitchFamily="34" charset="-122"/>
                <a:cs typeface="Mangal" pitchFamily="18" charset="0"/>
              </a:rPr>
              <a:t>Mapping ethics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pPr marL="0" indent="0" algn="ctr" eaLnBrk="1">
              <a:buFont typeface="StarSymbol"/>
              <a:buNone/>
            </a:pPr>
            <a:r>
              <a:rPr dirty="0">
                <a:solidFill>
                  <a:srgbClr val="FFC00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Deontology (morality) </a:t>
            </a:r>
            <a:r>
              <a:rPr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vs. </a:t>
            </a:r>
            <a:r>
              <a:rPr dirty="0">
                <a:solidFill>
                  <a:srgbClr val="00B05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Teleology (ethics)</a:t>
            </a:r>
          </a:p>
          <a:p>
            <a:pPr marL="0" indent="0" algn="ctr" eaLnBrk="1">
              <a:buFont typeface="StarSymbol"/>
              <a:buNone/>
            </a:pPr>
            <a:r>
              <a:rPr sz="2800" i="1"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Greek: </a:t>
            </a:r>
            <a:r>
              <a:rPr sz="2800" i="1" dirty="0">
                <a:solidFill>
                  <a:srgbClr val="FFC00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beauty</a:t>
            </a:r>
            <a:r>
              <a:rPr sz="2800" i="1"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 vs. </a:t>
            </a:r>
            <a:r>
              <a:rPr sz="2800" i="1" dirty="0">
                <a:solidFill>
                  <a:srgbClr val="00B05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good</a:t>
            </a:r>
          </a:p>
          <a:p>
            <a:pPr marL="0" indent="0" algn="ctr" eaLnBrk="1">
              <a:buFont typeface="StarSymbol"/>
              <a:buNone/>
            </a:pPr>
            <a:endParaRPr dirty="0">
              <a:latin typeface="Arial" pitchFamily="34" charset="0"/>
              <a:ea typeface="Microsoft YaHei" pitchFamily="34" charset="-122"/>
              <a:cs typeface="Mangal" pitchFamily="18" charset="0"/>
            </a:endParaRPr>
          </a:p>
          <a:p>
            <a:pPr marL="0" indent="0" algn="ctr" eaLnBrk="1">
              <a:buFont typeface="StarSymbol"/>
              <a:buNone/>
            </a:pPr>
            <a:r>
              <a:rPr dirty="0">
                <a:solidFill>
                  <a:srgbClr val="FFC00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Public </a:t>
            </a:r>
            <a:r>
              <a:rPr dirty="0" err="1">
                <a:solidFill>
                  <a:srgbClr val="FFC00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morality</a:t>
            </a:r>
            <a:r>
              <a:rPr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 vs. </a:t>
            </a:r>
            <a:r>
              <a:rPr dirty="0" err="1">
                <a:solidFill>
                  <a:srgbClr val="00B05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Private</a:t>
            </a:r>
            <a:r>
              <a:rPr dirty="0">
                <a:solidFill>
                  <a:srgbClr val="00B05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 </a:t>
            </a:r>
            <a:r>
              <a:rPr dirty="0" err="1">
                <a:solidFill>
                  <a:srgbClr val="00B05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ethics</a:t>
            </a:r>
            <a:r>
              <a:rPr dirty="0">
                <a:solidFill>
                  <a:srgbClr val="00B050"/>
                </a:solidFill>
                <a:latin typeface="Arial" pitchFamily="34" charset="0"/>
                <a:ea typeface="Microsoft YaHei" pitchFamily="34" charset="-122"/>
                <a:cs typeface="Mangal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eaLnBrk="1">
              <a:buFont typeface="StarSymbol"/>
              <a:buNone/>
            </a:pPr>
            <a:r>
              <a:rPr i="1" dirty="0">
                <a:latin typeface="Arial" pitchFamily="34" charset="0"/>
                <a:ea typeface="Microsoft YaHei" pitchFamily="34" charset="-122"/>
                <a:cs typeface="Mangal" pitchFamily="18" charset="0"/>
              </a:rPr>
              <a:t>Mapping ethics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287338" y="1547813"/>
            <a:ext cx="9072562" cy="1651000"/>
          </a:xfrm>
        </p:spPr>
        <p:txBody>
          <a:bodyPr anchor="ctr"/>
          <a:lstStyle/>
          <a:p>
            <a:pPr marL="0" indent="0" algn="ctr" eaLnBrk="1" fontAlgn="auto">
              <a:spcBef>
                <a:spcPts val="0"/>
              </a:spcBef>
              <a:spcAft>
                <a:spcPts val="1415"/>
              </a:spcAft>
              <a:buFont typeface="StarSymbol"/>
              <a:buNone/>
              <a:defRPr/>
            </a:pPr>
            <a:r>
              <a:rPr dirty="0"/>
              <a:t>Basic </a:t>
            </a:r>
            <a:r>
              <a:rPr dirty="0" err="1"/>
              <a:t>streams</a:t>
            </a:r>
            <a:r>
              <a:rPr dirty="0"/>
              <a:t> of </a:t>
            </a:r>
            <a:r>
              <a:rPr dirty="0" err="1"/>
              <a:t>moral</a:t>
            </a:r>
            <a:r>
              <a:rPr dirty="0"/>
              <a:t> </a:t>
            </a:r>
            <a:r>
              <a:rPr dirty="0" err="1"/>
              <a:t>philosophy</a:t>
            </a:r>
            <a:r>
              <a:rPr dirty="0"/>
              <a:t>:</a:t>
            </a:r>
          </a:p>
          <a:p>
            <a:pPr marL="0" indent="0" algn="ctr" eaLnBrk="1" fontAlgn="auto">
              <a:spcBef>
                <a:spcPts val="0"/>
              </a:spcBef>
              <a:spcAft>
                <a:spcPts val="1415"/>
              </a:spcAft>
              <a:buFont typeface="StarSymbol"/>
              <a:buNone/>
              <a:defRPr/>
            </a:pPr>
            <a:endParaRPr sz="600" dirty="0"/>
          </a:p>
          <a:p>
            <a:pPr marL="0" indent="0" algn="ctr" eaLnBrk="1" fontAlgn="auto">
              <a:spcBef>
                <a:spcPts val="0"/>
              </a:spcBef>
              <a:spcAft>
                <a:spcPts val="1415"/>
              </a:spcAft>
              <a:buFont typeface="StarSymbol"/>
              <a:buNone/>
              <a:defRPr/>
            </a:pPr>
            <a:r>
              <a:rPr sz="3000" dirty="0">
                <a:solidFill>
                  <a:srgbClr val="00B050"/>
                </a:solidFill>
              </a:rPr>
              <a:t>TELEOLOGY</a:t>
            </a:r>
            <a:r>
              <a:rPr sz="3000" dirty="0"/>
              <a:t>		</a:t>
            </a:r>
            <a:r>
              <a:rPr sz="3000" dirty="0">
                <a:solidFill>
                  <a:srgbClr val="FFC000"/>
                </a:solidFill>
              </a:rPr>
              <a:t>DEONTOLOGY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6444" y="3783013"/>
            <a:ext cx="2305119" cy="12926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600" dirty="0">
                <a:solidFill>
                  <a:srgbClr val="00B050"/>
                </a:solidFill>
                <a:latin typeface="+mn-lt"/>
                <a:cs typeface="+mn-cs"/>
              </a:rPr>
              <a:t>UTILITARIANSM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600" dirty="0">
              <a:solidFill>
                <a:srgbClr val="00B050"/>
              </a:solidFill>
              <a:latin typeface="+mn-lt"/>
              <a:cs typeface="+mn-cs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600" dirty="0">
                <a:solidFill>
                  <a:srgbClr val="00B050"/>
                </a:solidFill>
                <a:latin typeface="+mn-lt"/>
                <a:cs typeface="+mn-cs"/>
              </a:rPr>
              <a:t>VIRTUE ETHICS</a:t>
            </a:r>
          </a:p>
        </p:txBody>
      </p:sp>
      <p:sp>
        <p:nvSpPr>
          <p:cNvPr id="7173" name="pole tekstowe 4"/>
          <p:cNvSpPr txBox="1">
            <a:spLocks noChangeArrowheads="1"/>
          </p:cNvSpPr>
          <p:nvPr/>
        </p:nvSpPr>
        <p:spPr bwMode="auto">
          <a:xfrm>
            <a:off x="6894513" y="3414713"/>
            <a:ext cx="2754312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2600" dirty="0">
                <a:solidFill>
                  <a:srgbClr val="FFC000"/>
                </a:solidFill>
                <a:latin typeface="Calibri" pitchFamily="34" charset="0"/>
              </a:rPr>
              <a:t>ETHICS OF RIGHTS</a:t>
            </a:r>
          </a:p>
          <a:p>
            <a:endParaRPr lang="pl-PL" sz="2600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pl-PL" sz="2600" dirty="0">
                <a:solidFill>
                  <a:srgbClr val="FFC000"/>
                </a:solidFill>
                <a:latin typeface="Calibri" pitchFamily="34" charset="0"/>
              </a:rPr>
              <a:t>CONTRACTUALISM</a:t>
            </a:r>
          </a:p>
          <a:p>
            <a:endParaRPr lang="pl-PL" sz="2600" dirty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pl-PL" sz="2600" dirty="0">
                <a:solidFill>
                  <a:srgbClr val="FFC000"/>
                </a:solidFill>
                <a:latin typeface="Calibri" pitchFamily="34" charset="0"/>
              </a:rPr>
              <a:t>DISCOURSE ETHICS</a:t>
            </a:r>
          </a:p>
        </p:txBody>
      </p:sp>
      <p:sp>
        <p:nvSpPr>
          <p:cNvPr id="7174" name="pole tekstowe 5"/>
          <p:cNvSpPr txBox="1">
            <a:spLocks noChangeArrowheads="1"/>
          </p:cNvSpPr>
          <p:nvPr/>
        </p:nvSpPr>
        <p:spPr bwMode="auto">
          <a:xfrm>
            <a:off x="2764026" y="5795963"/>
            <a:ext cx="364452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sz="3000" dirty="0">
                <a:solidFill>
                  <a:schemeClr val="accent1"/>
                </a:solidFill>
                <a:latin typeface="Calibri" pitchFamily="34" charset="0"/>
              </a:rPr>
              <a:t>ETHICS OF DIALOGUE</a:t>
            </a:r>
          </a:p>
          <a:p>
            <a:pPr algn="ctr"/>
            <a:endParaRPr lang="pl-PL" sz="3000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r>
              <a:rPr lang="pl-PL" sz="3000" dirty="0">
                <a:solidFill>
                  <a:schemeClr val="accent1"/>
                </a:solidFill>
                <a:latin typeface="Calibri" pitchFamily="34" charset="0"/>
              </a:rPr>
              <a:t>POSTMODERN ETHICS</a:t>
            </a:r>
          </a:p>
        </p:txBody>
      </p:sp>
      <p:sp>
        <p:nvSpPr>
          <p:cNvPr id="8" name="Wygięta strzałka 7"/>
          <p:cNvSpPr/>
          <p:nvPr/>
        </p:nvSpPr>
        <p:spPr>
          <a:xfrm rot="10800000">
            <a:off x="2520032" y="3275781"/>
            <a:ext cx="1152128" cy="1656184"/>
          </a:xfrm>
          <a:prstGeom prst="bentArrow">
            <a:avLst>
              <a:gd name="adj1" fmla="val 3836"/>
              <a:gd name="adj2" fmla="val 8370"/>
              <a:gd name="adj3" fmla="val 40117"/>
              <a:gd name="adj4" fmla="val 361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9" name="Wygięta strzałka 8"/>
          <p:cNvSpPr/>
          <p:nvPr/>
        </p:nvSpPr>
        <p:spPr>
          <a:xfrm rot="10800000">
            <a:off x="2448025" y="3275781"/>
            <a:ext cx="864097" cy="864096"/>
          </a:xfrm>
          <a:prstGeom prst="bentArrow">
            <a:avLst>
              <a:gd name="adj1" fmla="val 3836"/>
              <a:gd name="adj2" fmla="val 8370"/>
              <a:gd name="adj3" fmla="val 40117"/>
              <a:gd name="adj4" fmla="val 361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" name="Wygięta strzałka 9"/>
          <p:cNvSpPr/>
          <p:nvPr/>
        </p:nvSpPr>
        <p:spPr>
          <a:xfrm rot="10800000" flipH="1">
            <a:off x="6264448" y="3203773"/>
            <a:ext cx="648072" cy="504056"/>
          </a:xfrm>
          <a:prstGeom prst="bentArrow">
            <a:avLst>
              <a:gd name="adj1" fmla="val 3836"/>
              <a:gd name="adj2" fmla="val 8370"/>
              <a:gd name="adj3" fmla="val 40117"/>
              <a:gd name="adj4" fmla="val 36191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Wygięta strzałka 10"/>
          <p:cNvSpPr/>
          <p:nvPr/>
        </p:nvSpPr>
        <p:spPr>
          <a:xfrm rot="10800000" flipH="1">
            <a:off x="5976416" y="3203773"/>
            <a:ext cx="936104" cy="1304528"/>
          </a:xfrm>
          <a:prstGeom prst="bentArrow">
            <a:avLst>
              <a:gd name="adj1" fmla="val 3836"/>
              <a:gd name="adj2" fmla="val 8370"/>
              <a:gd name="adj3" fmla="val 40117"/>
              <a:gd name="adj4" fmla="val 36191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Wygięta strzałka 12"/>
          <p:cNvSpPr/>
          <p:nvPr/>
        </p:nvSpPr>
        <p:spPr>
          <a:xfrm rot="10800000" flipH="1">
            <a:off x="5616376" y="3195389"/>
            <a:ext cx="1296143" cy="2096616"/>
          </a:xfrm>
          <a:prstGeom prst="bentArrow">
            <a:avLst>
              <a:gd name="adj1" fmla="val 3836"/>
              <a:gd name="adj2" fmla="val 8370"/>
              <a:gd name="adj3" fmla="val 40117"/>
              <a:gd name="adj4" fmla="val 36191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omyślni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354</Words>
  <Application>Microsoft Office PowerPoint</Application>
  <PresentationFormat>Niestandardowy</PresentationFormat>
  <Paragraphs>58</Paragraphs>
  <Slides>9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StarSymbol</vt:lpstr>
      <vt:lpstr>Times New Roman</vt:lpstr>
      <vt:lpstr>Domyślnie</vt:lpstr>
      <vt:lpstr>Ethics in Public Life lecture 1</vt:lpstr>
      <vt:lpstr>Moral traditions  and their practical applications</vt:lpstr>
      <vt:lpstr>Why do we love soap operas?</vt:lpstr>
      <vt:lpstr>The task of ethics</vt:lpstr>
      <vt:lpstr>Between faith and scepticism</vt:lpstr>
      <vt:lpstr>Prezentacja programu PowerPoint</vt:lpstr>
      <vt:lpstr>Morality of duty and of aspiration</vt:lpstr>
      <vt:lpstr>Mapping ethics</vt:lpstr>
      <vt:lpstr>Mapping ethics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curriculum</dc:title>
  <dc:creator>Maciej Pichlak</dc:creator>
  <cp:lastModifiedBy>Maciej Pichlak</cp:lastModifiedBy>
  <cp:revision>90</cp:revision>
  <dcterms:created xsi:type="dcterms:W3CDTF">2012-10-15T14:13:23Z</dcterms:created>
  <dcterms:modified xsi:type="dcterms:W3CDTF">2019-10-08T09:59:41Z</dcterms:modified>
</cp:coreProperties>
</file>