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281" r:id="rId4"/>
    <p:sldId id="282" r:id="rId5"/>
    <p:sldId id="283" r:id="rId6"/>
    <p:sldId id="288" r:id="rId7"/>
    <p:sldId id="284" r:id="rId8"/>
    <p:sldId id="285" r:id="rId9"/>
    <p:sldId id="286" r:id="rId10"/>
    <p:sldId id="287" r:id="rId11"/>
    <p:sldId id="289" r:id="rId12"/>
    <p:sldId id="290" r:id="rId13"/>
    <p:sldId id="291" r:id="rId14"/>
    <p:sldId id="292" r:id="rId15"/>
    <p:sldId id="293"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36B81-6D76-4DC7-8967-1FB25E6BA02F}" type="datetimeFigureOut">
              <a:rPr lang="pl-PL" smtClean="0"/>
              <a:pPr/>
              <a:t>12.11.2019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22423-BB70-4EC3-BB7C-9FA28992F53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06381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87990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08273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6560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31318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04823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5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68014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1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8429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2534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87474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75333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dirty="0"/>
              <a:t>11/12/2019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8789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342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154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2710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68FC2-A63D-45E6-ACBF-2F5DCD2078E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11/12/2019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5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buNone/>
            </a:pPr>
            <a:r>
              <a:rPr lang="pl-PL" dirty="0" err="1"/>
              <a:t>Ethics</a:t>
            </a:r>
            <a:r>
              <a:rPr lang="pl-PL" dirty="0"/>
              <a:t> </a:t>
            </a:r>
            <a:r>
              <a:rPr lang="pl-PL" dirty="0" err="1"/>
              <a:t>in</a:t>
            </a:r>
            <a:r>
              <a:rPr lang="pl-PL" dirty="0"/>
              <a:t> Public Life</a:t>
            </a:r>
          </a:p>
        </p:txBody>
      </p:sp>
      <p:sp>
        <p:nvSpPr>
          <p:cNvPr id="3" name="Podtytuł 2"/>
          <p:cNvSpPr>
            <a:spLocks noGrp="1"/>
          </p:cNvSpPr>
          <p:nvPr>
            <p:ph type="subTitle" idx="1"/>
          </p:nvPr>
        </p:nvSpPr>
        <p:spPr/>
        <p:txBody>
          <a:bodyPr/>
          <a:lstStyle/>
          <a:p>
            <a:r>
              <a:rPr lang="pl-PL" dirty="0"/>
              <a:t>Administration in International </a:t>
            </a:r>
            <a:r>
              <a:rPr lang="pl-PL" dirty="0" err="1"/>
              <a:t>Organizations</a:t>
            </a:r>
            <a:r>
              <a:rPr lang="pl-PL" dirty="0"/>
              <a:t> 2019</a:t>
            </a:r>
          </a:p>
          <a:p>
            <a:r>
              <a:rPr lang="pl-PL" dirty="0"/>
              <a:t>UTILITARIANISM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924300" y="1162051"/>
            <a:ext cx="4371975" cy="3886199"/>
          </a:xfrm>
          <a:prstGeom prst="rect">
            <a:avLst/>
          </a:prstGeom>
        </p:spPr>
      </p:pic>
      <p:sp>
        <p:nvSpPr>
          <p:cNvPr id="2" name="Title 1"/>
          <p:cNvSpPr>
            <a:spLocks noGrp="1"/>
          </p:cNvSpPr>
          <p:nvPr>
            <p:ph type="title"/>
          </p:nvPr>
        </p:nvSpPr>
        <p:spPr>
          <a:xfrm>
            <a:off x="683568" y="332656"/>
            <a:ext cx="7543800" cy="1450757"/>
          </a:xfrm>
        </p:spPr>
        <p:txBody>
          <a:bodyPr/>
          <a:lstStyle/>
          <a:p>
            <a:r>
              <a:rPr lang="pl-PL" b="1" dirty="0" err="1">
                <a:solidFill>
                  <a:schemeClr val="tx1"/>
                </a:solidFill>
              </a:rPr>
              <a:t>Social</a:t>
            </a:r>
            <a:r>
              <a:rPr lang="pl-PL" b="1" dirty="0">
                <a:solidFill>
                  <a:schemeClr val="tx1"/>
                </a:solidFill>
              </a:rPr>
              <a:t> reform:</a:t>
            </a:r>
            <a:br>
              <a:rPr lang="pl-PL" b="1" dirty="0">
                <a:solidFill>
                  <a:schemeClr val="tx1"/>
                </a:solidFill>
              </a:rPr>
            </a:br>
            <a:r>
              <a:rPr lang="en-US" b="1" dirty="0">
                <a:solidFill>
                  <a:schemeClr val="tx1"/>
                </a:solidFill>
              </a:rPr>
              <a:t>Panopticon, or the Inspection House</a:t>
            </a:r>
          </a:p>
        </p:txBody>
      </p:sp>
      <p:sp>
        <p:nvSpPr>
          <p:cNvPr id="3" name="Content Placeholder 2"/>
          <p:cNvSpPr>
            <a:spLocks noGrp="1"/>
          </p:cNvSpPr>
          <p:nvPr>
            <p:ph idx="1"/>
          </p:nvPr>
        </p:nvSpPr>
        <p:spPr>
          <a:xfrm>
            <a:off x="683568" y="2060848"/>
            <a:ext cx="7683192" cy="3520802"/>
          </a:xfrm>
        </p:spPr>
        <p:txBody>
          <a:bodyPr>
            <a:noAutofit/>
          </a:bodyPr>
          <a:lstStyle/>
          <a:p>
            <a:pPr marL="0" indent="0">
              <a:buNone/>
            </a:pPr>
            <a:endParaRPr lang="en-US" sz="1600" b="1" u="sng" dirty="0">
              <a:solidFill>
                <a:schemeClr val="tx1"/>
              </a:solidFill>
            </a:endParaRPr>
          </a:p>
          <a:p>
            <a:pPr marL="0" indent="0">
              <a:buNone/>
            </a:pPr>
            <a:r>
              <a:rPr lang="en-US" sz="1600" b="1" u="sng" dirty="0">
                <a:solidFill>
                  <a:schemeClr val="tx1"/>
                </a:solidFill>
              </a:rPr>
              <a:t>THE HISTORICAL AND PHILOSOPHICAL BACKGROUND</a:t>
            </a:r>
          </a:p>
          <a:p>
            <a:pPr>
              <a:buFont typeface="Wingdings" charset="2"/>
              <a:buChar char="v"/>
            </a:pPr>
            <a:r>
              <a:rPr lang="en-US" sz="1600" dirty="0">
                <a:solidFill>
                  <a:schemeClr val="tx1"/>
                </a:solidFill>
              </a:rPr>
              <a:t> England towards the end of the XVIII century: the number of poor people and of criminals is steadily increasing.</a:t>
            </a:r>
          </a:p>
          <a:p>
            <a:pPr>
              <a:buFont typeface="Wingdings" charset="2"/>
              <a:buChar char="v"/>
            </a:pPr>
            <a:r>
              <a:rPr lang="en-US" sz="1600" i="1" dirty="0">
                <a:solidFill>
                  <a:schemeClr val="tx1"/>
                </a:solidFill>
              </a:rPr>
              <a:t> </a:t>
            </a:r>
            <a:r>
              <a:rPr lang="en-US" sz="1600" dirty="0">
                <a:solidFill>
                  <a:schemeClr val="tx1"/>
                </a:solidFill>
              </a:rPr>
              <a:t>England urgently needed a social reform able to restore order.</a:t>
            </a:r>
          </a:p>
          <a:p>
            <a:pPr>
              <a:buFont typeface="Wingdings" charset="2"/>
              <a:buChar char="v"/>
            </a:pPr>
            <a:r>
              <a:rPr lang="en-US" sz="1600" i="1" dirty="0">
                <a:solidFill>
                  <a:schemeClr val="tx1"/>
                </a:solidFill>
              </a:rPr>
              <a:t> </a:t>
            </a:r>
            <a:r>
              <a:rPr lang="en-US" sz="1600" dirty="0">
                <a:solidFill>
                  <a:schemeClr val="tx1"/>
                </a:solidFill>
              </a:rPr>
              <a:t>Bentham came up with a solution in the form of an architectonic building that he called </a:t>
            </a:r>
            <a:r>
              <a:rPr lang="en-US" sz="1600" b="1" i="1" dirty="0" err="1">
                <a:solidFill>
                  <a:schemeClr val="tx1"/>
                </a:solidFill>
              </a:rPr>
              <a:t>Panopticon</a:t>
            </a:r>
            <a:r>
              <a:rPr lang="en-US" sz="1600" b="1" i="1" dirty="0">
                <a:solidFill>
                  <a:schemeClr val="tx1"/>
                </a:solidFill>
              </a:rPr>
              <a:t>.</a:t>
            </a:r>
          </a:p>
          <a:p>
            <a:pPr>
              <a:buFont typeface="Wingdings" charset="2"/>
              <a:buChar char="v"/>
            </a:pPr>
            <a:r>
              <a:rPr lang="en-US" sz="1600" dirty="0">
                <a:solidFill>
                  <a:schemeClr val="tx1"/>
                </a:solidFill>
              </a:rPr>
              <a:t> The Panopticon, as we will see, is not only the answer to a specific question (namely the English prison system crisis), but the result of years of philosophical and sociological studies and the only means by which we will build an orderly and peaceful utilitarian society (</a:t>
            </a:r>
            <a:r>
              <a:rPr lang="en-US" sz="1600" i="1" dirty="0" err="1">
                <a:solidFill>
                  <a:schemeClr val="tx1"/>
                </a:solidFill>
              </a:rPr>
              <a:t>conditio</a:t>
            </a:r>
            <a:r>
              <a:rPr lang="en-US" sz="1600" i="1" dirty="0">
                <a:solidFill>
                  <a:schemeClr val="tx1"/>
                </a:solidFill>
              </a:rPr>
              <a:t> sine qua non </a:t>
            </a:r>
            <a:r>
              <a:rPr lang="en-US" sz="1600" dirty="0">
                <a:solidFill>
                  <a:schemeClr val="tx1"/>
                </a:solidFill>
              </a:rPr>
              <a:t>for the achievement of the greatest happiness).</a:t>
            </a:r>
            <a:endParaRPr lang="pl-PL" sz="1600" dirty="0">
              <a:solidFill>
                <a:schemeClr val="tx1"/>
              </a:solidFill>
            </a:endParaRPr>
          </a:p>
          <a:p>
            <a:pPr>
              <a:buFont typeface="Wingdings" charset="2"/>
              <a:buChar char="v"/>
            </a:pPr>
            <a:endParaRPr lang="pl-PL" sz="1600" dirty="0">
              <a:solidFill>
                <a:schemeClr val="tx1"/>
              </a:solidFill>
            </a:endParaRPr>
          </a:p>
          <a:p>
            <a:pPr marL="0" indent="0">
              <a:buNone/>
            </a:pPr>
            <a:r>
              <a:rPr lang="pl-PL" sz="1600" i="1" dirty="0" err="1">
                <a:solidFill>
                  <a:schemeClr val="tx1"/>
                </a:solidFill>
              </a:rPr>
              <a:t>This</a:t>
            </a:r>
            <a:r>
              <a:rPr lang="pl-PL" sz="1600" i="1" dirty="0">
                <a:solidFill>
                  <a:schemeClr val="tx1"/>
                </a:solidFill>
              </a:rPr>
              <a:t> and </a:t>
            </a:r>
            <a:r>
              <a:rPr lang="pl-PL" sz="1600" i="1" dirty="0" err="1">
                <a:solidFill>
                  <a:schemeClr val="tx1"/>
                </a:solidFill>
              </a:rPr>
              <a:t>subsequent</a:t>
            </a:r>
            <a:r>
              <a:rPr lang="pl-PL" sz="1600" i="1" dirty="0">
                <a:solidFill>
                  <a:schemeClr val="tx1"/>
                </a:solidFill>
              </a:rPr>
              <a:t> </a:t>
            </a:r>
            <a:r>
              <a:rPr lang="pl-PL" sz="1600" i="1" dirty="0" err="1">
                <a:solidFill>
                  <a:schemeClr val="tx1"/>
                </a:solidFill>
              </a:rPr>
              <a:t>slides</a:t>
            </a:r>
            <a:r>
              <a:rPr lang="pl-PL" sz="1600" i="1" dirty="0">
                <a:solidFill>
                  <a:schemeClr val="tx1"/>
                </a:solidFill>
              </a:rPr>
              <a:t>: </a:t>
            </a:r>
            <a:r>
              <a:rPr lang="pl-PL" sz="1600" i="1" dirty="0" err="1"/>
              <a:t>Thanks</a:t>
            </a:r>
            <a:r>
              <a:rPr lang="pl-PL" sz="1600" i="1" dirty="0"/>
              <a:t> to Mattia </a:t>
            </a:r>
            <a:r>
              <a:rPr lang="pl-PL" sz="1600" i="1" dirty="0" err="1"/>
              <a:t>Aldrovandi</a:t>
            </a:r>
            <a:r>
              <a:rPr lang="pl-PL" sz="1600" i="1" dirty="0"/>
              <a:t>, </a:t>
            </a:r>
            <a:br>
              <a:rPr lang="pl-PL" sz="1600" i="1" dirty="0"/>
            </a:br>
            <a:r>
              <a:rPr lang="pl-PL" sz="1600" i="1" dirty="0"/>
              <a:t>(Administration in International </a:t>
            </a:r>
            <a:r>
              <a:rPr lang="pl-PL" sz="1600" i="1" dirty="0" err="1"/>
              <a:t>Organizations</a:t>
            </a:r>
            <a:r>
              <a:rPr lang="pl-PL" sz="1600" i="1" dirty="0"/>
              <a:t> </a:t>
            </a:r>
            <a:r>
              <a:rPr lang="pl-PL" sz="1600" i="1" dirty="0" err="1"/>
              <a:t>studies</a:t>
            </a:r>
            <a:r>
              <a:rPr lang="pl-PL" sz="1600" i="1" dirty="0"/>
              <a:t>)</a:t>
            </a:r>
            <a:endParaRPr lang="en-US" sz="1400" i="1" dirty="0">
              <a:solidFill>
                <a:schemeClr val="tx1"/>
              </a:solidFill>
            </a:endParaRPr>
          </a:p>
          <a:p>
            <a:pPr>
              <a:buFont typeface="Wingdings" charset="2"/>
              <a:buChar char="v"/>
            </a:pPr>
            <a:endParaRPr lang="en-US" sz="1600" dirty="0">
              <a:solidFill>
                <a:schemeClr val="tx1"/>
              </a:solidFill>
            </a:endParaRPr>
          </a:p>
        </p:txBody>
      </p:sp>
    </p:spTree>
    <p:extLst>
      <p:ext uri="{BB962C8B-B14F-4D97-AF65-F5344CB8AC3E}">
        <p14:creationId xmlns:p14="http://schemas.microsoft.com/office/powerpoint/2010/main" val="22300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1247775"/>
            <a:ext cx="8153400" cy="5816977"/>
          </a:xfrm>
          <a:prstGeom prst="rect">
            <a:avLst/>
          </a:prstGeom>
          <a:noFill/>
        </p:spPr>
        <p:txBody>
          <a:bodyPr wrap="square" rtlCol="0">
            <a:spAutoFit/>
          </a:bodyPr>
          <a:lstStyle/>
          <a:p>
            <a:pPr marL="214313" indent="-214313" defTabSz="342900">
              <a:buClr>
                <a:srgbClr val="E48312"/>
              </a:buClr>
              <a:buFont typeface="Wingdings" charset="2"/>
              <a:buChar char="v"/>
            </a:pPr>
            <a:r>
              <a:rPr lang="en-US" sz="2000" dirty="0">
                <a:solidFill>
                  <a:srgbClr val="000000"/>
                </a:solidFill>
                <a:latin typeface="Calibri" panose="020F0502020204030204"/>
              </a:rPr>
              <a:t>The work </a:t>
            </a:r>
            <a:r>
              <a:rPr lang="en-US" sz="2000" i="1" dirty="0" err="1">
                <a:solidFill>
                  <a:srgbClr val="000000"/>
                </a:solidFill>
                <a:latin typeface="Calibri" panose="020F0502020204030204"/>
              </a:rPr>
              <a:t>Panopticon</a:t>
            </a:r>
            <a:r>
              <a:rPr lang="en-US" sz="2000" i="1" dirty="0">
                <a:solidFill>
                  <a:srgbClr val="000000"/>
                </a:solidFill>
                <a:latin typeface="Calibri" panose="020F0502020204030204"/>
              </a:rPr>
              <a:t>; or the Inspection House </a:t>
            </a:r>
            <a:r>
              <a:rPr lang="en-US" sz="2000" dirty="0">
                <a:solidFill>
                  <a:srgbClr val="000000"/>
                </a:solidFill>
                <a:latin typeface="Calibri" panose="020F0502020204030204"/>
              </a:rPr>
              <a:t>was published in 1791.</a:t>
            </a:r>
            <a:endParaRPr lang="en-US" sz="2000" i="1" dirty="0">
              <a:solidFill>
                <a:srgbClr val="000000"/>
              </a:solidFill>
              <a:latin typeface="Calibri" panose="020F0502020204030204"/>
            </a:endParaRPr>
          </a:p>
          <a:p>
            <a:pPr marL="214313" indent="-214313" defTabSz="342900">
              <a:buClr>
                <a:srgbClr val="E48312"/>
              </a:buClr>
              <a:buFont typeface="Wingdings" charset="2"/>
              <a:buChar char="v"/>
            </a:pPr>
            <a:endParaRPr lang="en-US" sz="2000" dirty="0">
              <a:solidFill>
                <a:srgbClr val="000000"/>
              </a:solidFill>
              <a:latin typeface="Calibri" panose="020F0502020204030204"/>
            </a:endParaRPr>
          </a:p>
          <a:p>
            <a:pPr marL="214313" indent="-214313" defTabSz="342900">
              <a:buClr>
                <a:srgbClr val="E48312"/>
              </a:buClr>
              <a:buFont typeface="Wingdings" charset="2"/>
              <a:buChar char="v"/>
            </a:pPr>
            <a:r>
              <a:rPr lang="en-US" sz="2000" dirty="0">
                <a:solidFill>
                  <a:srgbClr val="000000"/>
                </a:solidFill>
                <a:latin typeface="Calibri" panose="020F0502020204030204"/>
              </a:rPr>
              <a:t>The </a:t>
            </a:r>
            <a:r>
              <a:rPr lang="en-US" sz="2000" dirty="0" err="1">
                <a:solidFill>
                  <a:srgbClr val="000000"/>
                </a:solidFill>
                <a:latin typeface="Calibri" panose="020F0502020204030204"/>
              </a:rPr>
              <a:t>Panopticon</a:t>
            </a:r>
            <a:r>
              <a:rPr lang="en-US" sz="2000" dirty="0">
                <a:solidFill>
                  <a:srgbClr val="000000"/>
                </a:solidFill>
                <a:latin typeface="Calibri" panose="020F0502020204030204"/>
              </a:rPr>
              <a:t> is the project of a prison, but  for Bentham it is something more. The philosophical implications and the several applications of the </a:t>
            </a:r>
            <a:r>
              <a:rPr lang="en-US" sz="2000" dirty="0" err="1">
                <a:solidFill>
                  <a:srgbClr val="000000"/>
                </a:solidFill>
                <a:latin typeface="Calibri" panose="020F0502020204030204"/>
              </a:rPr>
              <a:t>Panopticon</a:t>
            </a:r>
            <a:r>
              <a:rPr lang="en-US" sz="2000" dirty="0">
                <a:solidFill>
                  <a:srgbClr val="000000"/>
                </a:solidFill>
                <a:latin typeface="Calibri" panose="020F0502020204030204"/>
              </a:rPr>
              <a:t> are the pillars on which the reform of the society (in an utilitarian sense) shall start: </a:t>
            </a:r>
          </a:p>
          <a:p>
            <a:pPr marL="214313" indent="-214313" defTabSz="342900">
              <a:buClr>
                <a:srgbClr val="E48312"/>
              </a:buClr>
              <a:buFont typeface="Wingdings" charset="2"/>
              <a:buChar char="v"/>
            </a:pPr>
            <a:endParaRPr lang="en-US" sz="2400" i="1" dirty="0">
              <a:solidFill>
                <a:srgbClr val="000000"/>
              </a:solidFill>
              <a:latin typeface="Calibri" panose="020F0502020204030204"/>
            </a:endParaRPr>
          </a:p>
          <a:p>
            <a:pPr defTabSz="342900">
              <a:buClr>
                <a:srgbClr val="E48312"/>
              </a:buClr>
            </a:pPr>
            <a:r>
              <a:rPr lang="en-US" sz="2400" i="1" dirty="0">
                <a:solidFill>
                  <a:srgbClr val="000000"/>
                </a:solidFill>
                <a:latin typeface="Calibri" panose="020F0502020204030204"/>
              </a:rPr>
              <a:t>'Morals reformed—health preserved—</a:t>
            </a:r>
          </a:p>
          <a:p>
            <a:pPr defTabSz="342900">
              <a:buClr>
                <a:srgbClr val="E48312"/>
              </a:buClr>
            </a:pPr>
            <a:r>
              <a:rPr lang="en-US" sz="2400" i="1" dirty="0">
                <a:solidFill>
                  <a:srgbClr val="000000"/>
                </a:solidFill>
                <a:latin typeface="Calibri" panose="020F0502020204030204"/>
              </a:rPr>
              <a:t>industry invigorated—instruction diffused—</a:t>
            </a:r>
          </a:p>
          <a:p>
            <a:pPr defTabSz="342900">
              <a:buClr>
                <a:srgbClr val="E48312"/>
              </a:buClr>
            </a:pPr>
            <a:r>
              <a:rPr lang="en-US" sz="2400" i="1" dirty="0">
                <a:solidFill>
                  <a:srgbClr val="000000"/>
                </a:solidFill>
                <a:latin typeface="Calibri" panose="020F0502020204030204"/>
              </a:rPr>
              <a:t>public burthens lightened—Economy seated, as it were, upon a rock—</a:t>
            </a:r>
          </a:p>
          <a:p>
            <a:pPr defTabSz="342900">
              <a:buClr>
                <a:srgbClr val="E48312"/>
              </a:buClr>
            </a:pPr>
            <a:r>
              <a:rPr lang="en-US" sz="2400" i="1" dirty="0">
                <a:solidFill>
                  <a:srgbClr val="000000"/>
                </a:solidFill>
                <a:latin typeface="Calibri" panose="020F0502020204030204"/>
              </a:rPr>
              <a:t>the </a:t>
            </a:r>
            <a:r>
              <a:rPr lang="en-US" sz="2400" i="1" dirty="0" err="1">
                <a:solidFill>
                  <a:srgbClr val="000000"/>
                </a:solidFill>
                <a:latin typeface="Calibri" panose="020F0502020204030204"/>
              </a:rPr>
              <a:t>gordian</a:t>
            </a:r>
            <a:r>
              <a:rPr lang="en-US" sz="2400" i="1" dirty="0">
                <a:solidFill>
                  <a:srgbClr val="000000"/>
                </a:solidFill>
                <a:latin typeface="Calibri" panose="020F0502020204030204"/>
              </a:rPr>
              <a:t> knot of the Poor-Laws not cut, but untied—</a:t>
            </a:r>
          </a:p>
          <a:p>
            <a:pPr defTabSz="342900">
              <a:buClr>
                <a:srgbClr val="E48312"/>
              </a:buClr>
            </a:pPr>
            <a:r>
              <a:rPr lang="en-US" sz="2400" i="1" dirty="0">
                <a:solidFill>
                  <a:srgbClr val="000000"/>
                </a:solidFill>
                <a:latin typeface="Calibri" panose="020F0502020204030204"/>
              </a:rPr>
              <a:t>all by a simple idea in Architecture!’</a:t>
            </a:r>
          </a:p>
          <a:p>
            <a:pPr defTabSz="342900">
              <a:buClr>
                <a:srgbClr val="E48312"/>
              </a:buClr>
            </a:pPr>
            <a:endParaRPr lang="en-US" sz="1400" i="1" dirty="0">
              <a:solidFill>
                <a:srgbClr val="000000"/>
              </a:solidFill>
              <a:latin typeface="Calibri" panose="020F0502020204030204"/>
            </a:endParaRPr>
          </a:p>
          <a:p>
            <a:pPr defTabSz="342900">
              <a:buClr>
                <a:srgbClr val="E48312"/>
              </a:buClr>
            </a:pPr>
            <a:endParaRPr lang="en-US" sz="1400" b="1" u="sng" dirty="0">
              <a:solidFill>
                <a:srgbClr val="000000"/>
              </a:solidFill>
              <a:latin typeface="Calibri" panose="020F0502020204030204"/>
            </a:endParaRPr>
          </a:p>
          <a:p>
            <a:pPr defTabSz="342900">
              <a:buClr>
                <a:srgbClr val="E48312"/>
              </a:buClr>
            </a:pPr>
            <a:endParaRPr lang="en-US" sz="1400" i="1" dirty="0">
              <a:solidFill>
                <a:srgbClr val="000000"/>
              </a:solidFill>
              <a:latin typeface="Calibri" panose="020F0502020204030204"/>
            </a:endParaRPr>
          </a:p>
          <a:p>
            <a:pPr marL="214313" indent="-214313" defTabSz="342900">
              <a:buClr>
                <a:srgbClr val="E48312"/>
              </a:buClr>
              <a:buFont typeface="Wingdings" charset="2"/>
              <a:buChar char="v"/>
            </a:pPr>
            <a:endParaRPr lang="en-US" sz="1400" dirty="0">
              <a:solidFill>
                <a:srgbClr val="000000"/>
              </a:solidFill>
              <a:latin typeface="Calibri" panose="020F0502020204030204"/>
            </a:endParaRPr>
          </a:p>
          <a:p>
            <a:pPr marL="214313" indent="-214313" defTabSz="342900">
              <a:buClr>
                <a:srgbClr val="E48312"/>
              </a:buClr>
              <a:buFont typeface="Wingdings" charset="2"/>
              <a:buChar char="v"/>
            </a:pPr>
            <a:endParaRPr lang="en-US" sz="1400" dirty="0">
              <a:solidFill>
                <a:srgbClr val="000000"/>
              </a:solidFill>
              <a:latin typeface="Calibri" panose="020F0502020204030204"/>
            </a:endParaRPr>
          </a:p>
          <a:p>
            <a:pPr marL="214313" indent="-214313" defTabSz="342900">
              <a:buClr>
                <a:srgbClr val="E48312"/>
              </a:buClr>
              <a:buFont typeface="Wingdings" charset="2"/>
              <a:buChar char="v"/>
            </a:pPr>
            <a:endParaRPr lang="en-US" sz="1400" dirty="0">
              <a:solidFill>
                <a:srgbClr val="000000"/>
              </a:solidFill>
              <a:latin typeface="Calibri" panose="020F0502020204030204"/>
            </a:endParaRPr>
          </a:p>
        </p:txBody>
      </p:sp>
    </p:spTree>
    <p:extLst>
      <p:ext uri="{BB962C8B-B14F-4D97-AF65-F5344CB8AC3E}">
        <p14:creationId xmlns:p14="http://schemas.microsoft.com/office/powerpoint/2010/main" val="103928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3267075" cy="7971413"/>
          </a:xfrm>
          <a:prstGeom prst="rect">
            <a:avLst/>
          </a:prstGeom>
          <a:noFill/>
        </p:spPr>
        <p:txBody>
          <a:bodyPr wrap="square" rtlCol="0">
            <a:spAutoFit/>
          </a:bodyPr>
          <a:lstStyle/>
          <a:p>
            <a:pPr defTabSz="342900">
              <a:buClr>
                <a:srgbClr val="E48312"/>
              </a:buClr>
            </a:pPr>
            <a:r>
              <a:rPr lang="en-US" sz="1600" b="1" u="sng" dirty="0">
                <a:solidFill>
                  <a:srgbClr val="000000"/>
                </a:solidFill>
                <a:latin typeface="Calibri" panose="020F0502020204030204"/>
              </a:rPr>
              <a:t>THE STRUCTURE</a:t>
            </a:r>
            <a:br>
              <a:rPr lang="en-US" sz="1600" dirty="0">
                <a:solidFill>
                  <a:srgbClr val="000000"/>
                </a:solidFill>
                <a:latin typeface="Calibri" panose="020F0502020204030204"/>
              </a:rPr>
            </a:br>
            <a:endParaRPr lang="en-US" sz="1600" dirty="0">
              <a:solidFill>
                <a:srgbClr val="000000"/>
              </a:solidFill>
              <a:latin typeface="Calibri" panose="020F0502020204030204"/>
            </a:endParaRPr>
          </a:p>
          <a:p>
            <a:pPr marL="214313" indent="-214313" defTabSz="342900">
              <a:buClr>
                <a:srgbClr val="E48312"/>
              </a:buClr>
              <a:buFont typeface="Wingdings" charset="2"/>
              <a:buChar char="v"/>
            </a:pPr>
            <a:r>
              <a:rPr lang="en-US" sz="1600" dirty="0">
                <a:solidFill>
                  <a:srgbClr val="000000"/>
                </a:solidFill>
                <a:latin typeface="Calibri" panose="020F0502020204030204"/>
              </a:rPr>
              <a:t>The scheme of the design is to allow all (</a:t>
            </a:r>
            <a:r>
              <a:rPr lang="en-US" sz="1600" i="1" dirty="0">
                <a:solidFill>
                  <a:srgbClr val="000000"/>
                </a:solidFill>
                <a:latin typeface="Calibri" panose="020F0502020204030204"/>
              </a:rPr>
              <a:t>pan-</a:t>
            </a:r>
            <a:r>
              <a:rPr lang="en-US" sz="1600" dirty="0">
                <a:solidFill>
                  <a:srgbClr val="000000"/>
                </a:solidFill>
                <a:latin typeface="Calibri" panose="020F0502020204030204"/>
              </a:rPr>
              <a:t>) inmates of an institution to be observed (</a:t>
            </a:r>
            <a:r>
              <a:rPr lang="en-US" sz="1600" i="1" dirty="0">
                <a:solidFill>
                  <a:srgbClr val="000000"/>
                </a:solidFill>
                <a:latin typeface="Calibri" panose="020F0502020204030204"/>
              </a:rPr>
              <a:t>-</a:t>
            </a:r>
            <a:r>
              <a:rPr lang="en-US" sz="1600" i="1" dirty="0" err="1">
                <a:solidFill>
                  <a:srgbClr val="000000"/>
                </a:solidFill>
                <a:latin typeface="Calibri" panose="020F0502020204030204"/>
              </a:rPr>
              <a:t>opticon</a:t>
            </a:r>
            <a:r>
              <a:rPr lang="en-US" sz="1600" dirty="0">
                <a:solidFill>
                  <a:srgbClr val="000000"/>
                </a:solidFill>
                <a:latin typeface="Calibri" panose="020F0502020204030204"/>
              </a:rPr>
              <a:t>) by a single watchman without the inmates being able to tell whether or not they are being watched. </a:t>
            </a: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r>
              <a:rPr lang="en-US" sz="1600" dirty="0">
                <a:solidFill>
                  <a:srgbClr val="000000"/>
                </a:solidFill>
                <a:latin typeface="Calibri" panose="020F0502020204030204"/>
              </a:rPr>
              <a:t>Although it is physically impossible for the single watchman to observe all the inmates' cells at once, the fact that the inmates cannot know when they are being watched means that they are incentivized to act as though they are being watched at all times. This scheme effectively compels the inmates to constantly control their own behavior: this is called the </a:t>
            </a:r>
            <a:r>
              <a:rPr lang="en-US" sz="1600" b="1" dirty="0">
                <a:solidFill>
                  <a:srgbClr val="000000"/>
                </a:solidFill>
                <a:latin typeface="Calibri" panose="020F0502020204030204"/>
              </a:rPr>
              <a:t>central inspection principle.</a:t>
            </a: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defTabSz="342900">
              <a:buClr>
                <a:srgbClr val="E48312"/>
              </a:buClr>
            </a:pPr>
            <a:endParaRPr lang="en-US" sz="1600" b="1" u="sng" dirty="0">
              <a:solidFill>
                <a:srgbClr val="000000"/>
              </a:solidFill>
              <a:latin typeface="Calibri" panose="020F0502020204030204"/>
            </a:endParaRPr>
          </a:p>
          <a:p>
            <a:pPr defTabSz="342900">
              <a:buClr>
                <a:srgbClr val="E48312"/>
              </a:buClr>
            </a:pPr>
            <a:endParaRPr lang="en-US" sz="1600" i="1"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5" y="1236289"/>
            <a:ext cx="4614369" cy="3935786"/>
          </a:xfrm>
          <a:prstGeom prst="rect">
            <a:avLst/>
          </a:prstGeom>
        </p:spPr>
      </p:pic>
    </p:spTree>
    <p:extLst>
      <p:ext uri="{BB962C8B-B14F-4D97-AF65-F5344CB8AC3E}">
        <p14:creationId xmlns:p14="http://schemas.microsoft.com/office/powerpoint/2010/main" val="135441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5" y="1247776"/>
            <a:ext cx="3267075" cy="4770537"/>
          </a:xfrm>
          <a:prstGeom prst="rect">
            <a:avLst/>
          </a:prstGeom>
          <a:noFill/>
        </p:spPr>
        <p:txBody>
          <a:bodyPr wrap="square" rtlCol="0">
            <a:spAutoFit/>
          </a:bodyPr>
          <a:lstStyle/>
          <a:p>
            <a:pPr defTabSz="342900">
              <a:buClr>
                <a:srgbClr val="E48312"/>
              </a:buClr>
            </a:pPr>
            <a:endParaRPr lang="en-US" sz="1600" dirty="0">
              <a:solidFill>
                <a:srgbClr val="000000"/>
              </a:solidFill>
              <a:latin typeface="Calibri" panose="020F0502020204030204"/>
            </a:endParaRPr>
          </a:p>
          <a:p>
            <a:pPr marL="257175" indent="-257175" defTabSz="342900">
              <a:buClr>
                <a:srgbClr val="E48312"/>
              </a:buClr>
              <a:buFont typeface="Wingdings" charset="2"/>
              <a:buChar char="v"/>
            </a:pPr>
            <a:r>
              <a:rPr lang="en-US" sz="1600" dirty="0">
                <a:solidFill>
                  <a:srgbClr val="000000"/>
                </a:solidFill>
                <a:latin typeface="Calibri" panose="020F0502020204030204"/>
              </a:rPr>
              <a:t>The design consists of a circular structure with an "inspection house" at its </a:t>
            </a:r>
            <a:r>
              <a:rPr lang="en-US" sz="1600" dirty="0" err="1">
                <a:solidFill>
                  <a:srgbClr val="000000"/>
                </a:solidFill>
                <a:latin typeface="Calibri" panose="020F0502020204030204"/>
              </a:rPr>
              <a:t>centre</a:t>
            </a:r>
            <a:r>
              <a:rPr lang="en-US" sz="1600" dirty="0">
                <a:solidFill>
                  <a:srgbClr val="000000"/>
                </a:solidFill>
                <a:latin typeface="Calibri" panose="020F0502020204030204"/>
              </a:rPr>
              <a:t>, from which the manager or staff of the institution is able to watch the inmates. The inmates, who are stationed around the perimeter of the structure, are unable to see through their cells.</a:t>
            </a:r>
          </a:p>
          <a:p>
            <a:pPr marL="257175" indent="-257175" defTabSz="342900">
              <a:buClr>
                <a:srgbClr val="E48312"/>
              </a:buClr>
              <a:buFont typeface="Wingdings" charset="2"/>
              <a:buChar char="v"/>
            </a:pPr>
            <a:endParaRPr lang="en-US" sz="1600" dirty="0">
              <a:solidFill>
                <a:srgbClr val="000000"/>
              </a:solidFill>
              <a:latin typeface="Calibri" panose="020F0502020204030204"/>
            </a:endParaRPr>
          </a:p>
          <a:p>
            <a:pPr marL="257175" indent="-257175" defTabSz="342900">
              <a:buClr>
                <a:srgbClr val="E48312"/>
              </a:buClr>
              <a:buFont typeface="Wingdings" charset="2"/>
              <a:buChar char="v"/>
            </a:pPr>
            <a:r>
              <a:rPr lang="en-US" sz="1600" dirty="0">
                <a:solidFill>
                  <a:srgbClr val="000000"/>
                </a:solidFill>
                <a:latin typeface="Calibri" panose="020F0502020204030204"/>
              </a:rPr>
              <a:t> Bentham conceived the basic plan as being </a:t>
            </a:r>
            <a:r>
              <a:rPr lang="en-US" sz="1600" b="1" dirty="0">
                <a:solidFill>
                  <a:srgbClr val="000000"/>
                </a:solidFill>
                <a:latin typeface="Calibri" panose="020F0502020204030204"/>
              </a:rPr>
              <a:t>equally applicable to hospitals, schools, sanatoriums, and asylums</a:t>
            </a:r>
            <a:r>
              <a:rPr lang="en-US" sz="1600" dirty="0">
                <a:solidFill>
                  <a:srgbClr val="000000"/>
                </a:solidFill>
                <a:latin typeface="Calibri" panose="020F0502020204030204"/>
              </a:rPr>
              <a:t>, but he devoted most of his efforts to developing a design for a </a:t>
            </a:r>
            <a:r>
              <a:rPr lang="en-US" sz="1600" dirty="0" err="1">
                <a:solidFill>
                  <a:srgbClr val="000000"/>
                </a:solidFill>
                <a:latin typeface="Calibri" panose="020F0502020204030204"/>
              </a:rPr>
              <a:t>Panopticon</a:t>
            </a:r>
            <a:r>
              <a:rPr lang="en-US" sz="1600" dirty="0">
                <a:solidFill>
                  <a:srgbClr val="000000"/>
                </a:solidFill>
                <a:latin typeface="Calibri" panose="020F0502020204030204"/>
              </a:rPr>
              <a:t> prison.</a:t>
            </a:r>
          </a:p>
          <a:p>
            <a:pPr marL="214313" indent="-214313" defTabSz="342900">
              <a:buClr>
                <a:srgbClr val="E48312"/>
              </a:buClr>
              <a:buFont typeface="Wingdings" charset="2"/>
              <a:buChar char="v"/>
            </a:pPr>
            <a:endParaRPr lang="en-US" sz="1600" dirty="0">
              <a:solidFill>
                <a:srgbClr val="000000"/>
              </a:solidFill>
              <a:latin typeface="Calibri" panose="020F05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0" y="1247776"/>
            <a:ext cx="4914900" cy="4076700"/>
          </a:xfrm>
          <a:prstGeom prst="rect">
            <a:avLst/>
          </a:prstGeom>
        </p:spPr>
      </p:pic>
    </p:spTree>
    <p:extLst>
      <p:ext uri="{BB962C8B-B14F-4D97-AF65-F5344CB8AC3E}">
        <p14:creationId xmlns:p14="http://schemas.microsoft.com/office/powerpoint/2010/main" val="21193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75" y="933450"/>
            <a:ext cx="3105150" cy="4870564"/>
          </a:xfrm>
          <a:prstGeom prst="rect">
            <a:avLst/>
          </a:prstGeom>
          <a:noFill/>
        </p:spPr>
        <p:txBody>
          <a:bodyPr wrap="square" rtlCol="0">
            <a:spAutoFit/>
          </a:bodyPr>
          <a:lstStyle/>
          <a:p>
            <a:pPr marL="214313" indent="-214313" defTabSz="342900">
              <a:buClr>
                <a:srgbClr val="E48312"/>
              </a:buClr>
              <a:buFont typeface="Wingdings" charset="2"/>
              <a:buChar char="v"/>
            </a:pPr>
            <a:r>
              <a:rPr lang="en-US" sz="1350" dirty="0">
                <a:solidFill>
                  <a:srgbClr val="000000"/>
                </a:solidFill>
                <a:latin typeface="Calibri" panose="020F0502020204030204"/>
              </a:rPr>
              <a:t> Apart from the constant surveillance, other fundamental elements of the </a:t>
            </a:r>
            <a:r>
              <a:rPr lang="en-US" sz="1350" dirty="0" err="1">
                <a:solidFill>
                  <a:srgbClr val="000000"/>
                </a:solidFill>
                <a:latin typeface="Calibri" panose="020F0502020204030204"/>
              </a:rPr>
              <a:t>Panopticon</a:t>
            </a:r>
            <a:r>
              <a:rPr lang="en-US" sz="1350" dirty="0">
                <a:solidFill>
                  <a:srgbClr val="000000"/>
                </a:solidFill>
                <a:latin typeface="Calibri" panose="020F0502020204030204"/>
              </a:rPr>
              <a:t> system were:</a:t>
            </a:r>
          </a:p>
          <a:p>
            <a:pPr marL="214313" indent="-214313" defTabSz="342900">
              <a:buClr>
                <a:srgbClr val="E48312"/>
              </a:buClr>
              <a:buFont typeface="Wingdings" charset="2"/>
              <a:buChar char="v"/>
            </a:pPr>
            <a:endParaRPr lang="en-US" sz="1350" dirty="0">
              <a:solidFill>
                <a:srgbClr val="000000"/>
              </a:solidFill>
              <a:latin typeface="Calibri" panose="020F0502020204030204"/>
            </a:endParaRPr>
          </a:p>
          <a:p>
            <a:pPr marL="257175" indent="-257175" defTabSz="342900">
              <a:buClr>
                <a:srgbClr val="000000"/>
              </a:buClr>
              <a:buFont typeface="+mj-lt"/>
              <a:buAutoNum type="arabicPeriod"/>
            </a:pPr>
            <a:r>
              <a:rPr lang="en-US" sz="1350" dirty="0">
                <a:solidFill>
                  <a:srgbClr val="000000"/>
                </a:solidFill>
                <a:latin typeface="Calibri" panose="020F0502020204030204"/>
              </a:rPr>
              <a:t> the harsh discipline (strictly organized timetable, obligatory education and inculcation of etiquette, particular type of clothes) in order to create persons well suited to live in the society; </a:t>
            </a:r>
          </a:p>
          <a:p>
            <a:pPr marL="257175" indent="-257175" defTabSz="342900">
              <a:buClr>
                <a:srgbClr val="000000"/>
              </a:buClr>
              <a:buFont typeface="+mj-lt"/>
              <a:buAutoNum type="arabicPeriod"/>
            </a:pPr>
            <a:r>
              <a:rPr lang="en-US" sz="1350" dirty="0">
                <a:solidFill>
                  <a:srgbClr val="000000"/>
                </a:solidFill>
                <a:latin typeface="Calibri" panose="020F0502020204030204"/>
              </a:rPr>
              <a:t>forced work in order to make prisoners used to make a living in a honest way;</a:t>
            </a:r>
          </a:p>
          <a:p>
            <a:pPr marL="257175" indent="-257175" defTabSz="342900">
              <a:buClr>
                <a:srgbClr val="000000"/>
              </a:buClr>
              <a:buFont typeface="+mj-lt"/>
              <a:buAutoNum type="arabicPeriod"/>
            </a:pPr>
            <a:r>
              <a:rPr lang="en-US" sz="1350" dirty="0">
                <a:solidFill>
                  <a:srgbClr val="000000"/>
                </a:solidFill>
                <a:latin typeface="Calibri" panose="020F0502020204030204"/>
              </a:rPr>
              <a:t>a temporary or permanent mark depending on the committed crime.</a:t>
            </a:r>
          </a:p>
          <a:p>
            <a:pPr marL="257175" indent="-257175" defTabSz="342900">
              <a:buClr>
                <a:srgbClr val="000000"/>
              </a:buClr>
              <a:buFont typeface="+mj-lt"/>
              <a:buAutoNum type="arabicPeriod"/>
            </a:pPr>
            <a:endParaRPr lang="en-US" sz="1350" dirty="0">
              <a:solidFill>
                <a:srgbClr val="000000"/>
              </a:solidFill>
              <a:latin typeface="Calibri" panose="020F0502020204030204"/>
            </a:endParaRPr>
          </a:p>
          <a:p>
            <a:pPr marL="257175" indent="-257175" defTabSz="342900">
              <a:buClr>
                <a:srgbClr val="E48312"/>
              </a:buClr>
              <a:buFont typeface="Wingdings" charset="2"/>
              <a:buChar char="v"/>
            </a:pPr>
            <a:r>
              <a:rPr lang="en-US" sz="1350" b="1" dirty="0">
                <a:solidFill>
                  <a:srgbClr val="000000"/>
                </a:solidFill>
                <a:latin typeface="Calibri" panose="020F0502020204030204"/>
              </a:rPr>
              <a:t>The ultima goal of Bentham was to create a new type of utilitarian man fit for living in an utilitarian society. </a:t>
            </a:r>
            <a:r>
              <a:rPr lang="en-US" sz="1350" dirty="0">
                <a:solidFill>
                  <a:srgbClr val="000000"/>
                </a:solidFill>
                <a:latin typeface="Calibri" panose="020F0502020204030204"/>
              </a:rPr>
              <a:t>For this reason he wanted to apply the panoptic system to every layer of the society.</a:t>
            </a:r>
          </a:p>
          <a:p>
            <a:pPr marL="257175" indent="-257175" defTabSz="342900">
              <a:buClr>
                <a:srgbClr val="E48312"/>
              </a:buClr>
              <a:buFont typeface="Wingdings" charset="2"/>
              <a:buChar char="v"/>
            </a:pPr>
            <a:endParaRPr lang="en-US" sz="1350" dirty="0">
              <a:solidFill>
                <a:srgbClr val="000000"/>
              </a:solidFill>
              <a:latin typeface="Calibri" panose="020F0502020204030204"/>
            </a:endParaRPr>
          </a:p>
        </p:txBody>
      </p:sp>
      <p:sp>
        <p:nvSpPr>
          <p:cNvPr id="3" name="TextBox 2"/>
          <p:cNvSpPr txBox="1"/>
          <p:nvPr/>
        </p:nvSpPr>
        <p:spPr>
          <a:xfrm>
            <a:off x="6858000" y="1123950"/>
            <a:ext cx="2143125" cy="4755148"/>
          </a:xfrm>
          <a:prstGeom prst="rect">
            <a:avLst/>
          </a:prstGeom>
          <a:noFill/>
        </p:spPr>
        <p:txBody>
          <a:bodyPr wrap="square" rtlCol="0">
            <a:spAutoFit/>
          </a:bodyPr>
          <a:lstStyle/>
          <a:p>
            <a:pPr marL="257175" indent="-257175" defTabSz="342900">
              <a:buClr>
                <a:srgbClr val="E48312"/>
              </a:buClr>
              <a:buFont typeface="Wingdings" charset="2"/>
              <a:buChar char="v"/>
            </a:pPr>
            <a:r>
              <a:rPr lang="en-US" sz="1350" dirty="0">
                <a:solidFill>
                  <a:srgbClr val="000000"/>
                </a:solidFill>
                <a:latin typeface="Calibri" panose="020F0502020204030204"/>
              </a:rPr>
              <a:t>The Panoptic system could seem to be unmoral and inhuman, but every measure and every arrangement was taken in order to built an utilitarian society. Some could say this project will transform people in automatons, then Bentham answers:</a:t>
            </a:r>
            <a:endParaRPr lang="en-US" sz="1350" b="1" dirty="0">
              <a:solidFill>
                <a:srgbClr val="000000"/>
              </a:solidFill>
              <a:latin typeface="Calibri" panose="020F0502020204030204"/>
            </a:endParaRPr>
          </a:p>
          <a:p>
            <a:pPr defTabSz="342900">
              <a:buClr>
                <a:srgbClr val="E48312"/>
              </a:buClr>
            </a:pPr>
            <a:endParaRPr lang="en-US" sz="2700" b="1" dirty="0">
              <a:solidFill>
                <a:srgbClr val="000000"/>
              </a:solidFill>
              <a:latin typeface="Calibri" panose="020F0502020204030204"/>
            </a:endParaRPr>
          </a:p>
          <a:p>
            <a:pPr defTabSz="342900">
              <a:buClr>
                <a:srgbClr val="E48312"/>
              </a:buClr>
            </a:pPr>
            <a:r>
              <a:rPr lang="en-US" i="1" dirty="0">
                <a:solidFill>
                  <a:srgbClr val="000000"/>
                </a:solidFill>
                <a:latin typeface="Calibri" panose="020F0502020204030204"/>
              </a:rPr>
              <a:t>"Call them soldiers, call them monks, call them machines: </a:t>
            </a:r>
          </a:p>
          <a:p>
            <a:pPr defTabSz="342900">
              <a:buClr>
                <a:srgbClr val="E48312"/>
              </a:buClr>
            </a:pPr>
            <a:r>
              <a:rPr lang="en-US" i="1" dirty="0">
                <a:solidFill>
                  <a:srgbClr val="000000"/>
                </a:solidFill>
                <a:latin typeface="Calibri" panose="020F0502020204030204"/>
              </a:rPr>
              <a:t>so they were but happy ones, I should not care.</a:t>
            </a:r>
            <a:r>
              <a:rPr lang="en-US" dirty="0">
                <a:solidFill>
                  <a:srgbClr val="000000"/>
                </a:solidFill>
                <a:latin typeface="Calibri" panose="020F0502020204030204"/>
              </a:rPr>
              <a:t>"</a:t>
            </a:r>
            <a:r>
              <a:rPr lang="en-US" sz="2400" dirty="0">
                <a:solidFill>
                  <a:srgbClr val="000000"/>
                </a:solidFill>
                <a:latin typeface="Calibri" panose="020F0502020204030204"/>
              </a:rPr>
              <a:t> </a:t>
            </a:r>
            <a:endParaRPr lang="en-US" sz="2400" b="1" dirty="0">
              <a:solidFill>
                <a:srgbClr val="000000"/>
              </a:solidFill>
              <a:latin typeface="Calibri" panose="020F0502020204030204"/>
            </a:endParaRPr>
          </a:p>
          <a:p>
            <a:pPr defTabSz="342900"/>
            <a:endParaRPr lang="en-US" sz="1350" dirty="0">
              <a:solidFill>
                <a:srgbClr val="000000"/>
              </a:solidFill>
              <a:latin typeface="Calibri" panose="020F05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0" y="1123950"/>
            <a:ext cx="3286125" cy="4219575"/>
          </a:xfrm>
          <a:prstGeom prst="rect">
            <a:avLst/>
          </a:prstGeom>
        </p:spPr>
      </p:pic>
    </p:spTree>
    <p:extLst>
      <p:ext uri="{BB962C8B-B14F-4D97-AF65-F5344CB8AC3E}">
        <p14:creationId xmlns:p14="http://schemas.microsoft.com/office/powerpoint/2010/main" val="163948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pl-PL" i="1" dirty="0"/>
          </a:p>
        </p:txBody>
      </p:sp>
      <p:sp>
        <p:nvSpPr>
          <p:cNvPr id="3" name="Podtytuł 2"/>
          <p:cNvSpPr txBox="1">
            <a:spLocks noGrp="1"/>
          </p:cNvSpPr>
          <p:nvPr>
            <p:ph type="subTitle" idx="4294967295"/>
          </p:nvPr>
        </p:nvSpPr>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pl-PL" sz="4400" dirty="0" err="1"/>
              <a:t>Consequentialism</a:t>
            </a:r>
            <a:endParaRPr lang="pl-PL" sz="4400" dirty="0"/>
          </a:p>
          <a:p>
            <a:pPr marL="0" indent="0" algn="ctr">
              <a:buNone/>
            </a:pPr>
            <a:r>
              <a:rPr lang="pl-PL" sz="4400" dirty="0"/>
              <a:t>(</a:t>
            </a:r>
            <a:r>
              <a:rPr lang="pl-PL" sz="4400" dirty="0" err="1"/>
              <a:t>utilitarianism</a:t>
            </a:r>
            <a:r>
              <a:rPr lang="pl-PL" sz="4400" dirty="0"/>
              <a:t>)</a:t>
            </a:r>
          </a:p>
        </p:txBody>
      </p:sp>
    </p:spTree>
    <p:extLst>
      <p:ext uri="{BB962C8B-B14F-4D97-AF65-F5344CB8AC3E}">
        <p14:creationId xmlns:p14="http://schemas.microsoft.com/office/powerpoint/2010/main" val="11824134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t>General description</a:t>
            </a:r>
          </a:p>
        </p:txBody>
      </p:sp>
      <p:sp>
        <p:nvSpPr>
          <p:cNvPr id="3" name="Podtytuł 2"/>
          <p:cNvSpPr txBox="1">
            <a:spLocks noGrp="1"/>
          </p:cNvSpPr>
          <p:nvPr>
            <p:ph type="subTitle" idx="4294967295"/>
          </p:nvPr>
        </p:nvSpPr>
        <p:spPr>
          <a:xfrm>
            <a:off x="489827" y="2122806"/>
            <a:ext cx="8228763" cy="4526148"/>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just">
              <a:buNone/>
            </a:pPr>
            <a:r>
              <a:rPr lang="pl-PL" sz="2500" dirty="0"/>
              <a:t>'</a:t>
            </a:r>
            <a:r>
              <a:rPr lang="pl-PL" sz="2500" dirty="0" err="1"/>
              <a:t>Consequentialist</a:t>
            </a:r>
            <a:r>
              <a:rPr lang="pl-PL" sz="2500" dirty="0"/>
              <a:t> </a:t>
            </a:r>
            <a:r>
              <a:rPr lang="pl-PL" sz="2500" dirty="0" err="1"/>
              <a:t>theories</a:t>
            </a:r>
            <a:r>
              <a:rPr lang="pl-PL" sz="2500" dirty="0"/>
              <a:t> </a:t>
            </a:r>
            <a:r>
              <a:rPr lang="pl-PL" sz="2500" dirty="0" err="1"/>
              <a:t>regard</a:t>
            </a:r>
            <a:r>
              <a:rPr lang="pl-PL" sz="2500" dirty="0"/>
              <a:t> </a:t>
            </a:r>
            <a:r>
              <a:rPr lang="pl-PL" sz="2500" dirty="0" err="1"/>
              <a:t>the</a:t>
            </a:r>
            <a:r>
              <a:rPr lang="pl-PL" sz="2500" dirty="0"/>
              <a:t> </a:t>
            </a:r>
            <a:r>
              <a:rPr lang="pl-PL" sz="2500" dirty="0" err="1"/>
              <a:t>moral</a:t>
            </a:r>
            <a:r>
              <a:rPr lang="pl-PL" sz="2500" dirty="0"/>
              <a:t> </a:t>
            </a:r>
            <a:r>
              <a:rPr lang="pl-PL" sz="2500" dirty="0" err="1"/>
              <a:t>value</a:t>
            </a:r>
            <a:r>
              <a:rPr lang="pl-PL" sz="2500" dirty="0"/>
              <a:t> of </a:t>
            </a:r>
            <a:r>
              <a:rPr lang="pl-PL" sz="2500" dirty="0" err="1"/>
              <a:t>actions</a:t>
            </a:r>
            <a:r>
              <a:rPr lang="pl-PL" sz="2500" dirty="0"/>
              <a:t>, </a:t>
            </a:r>
            <a:r>
              <a:rPr lang="pl-PL" sz="2500" dirty="0" err="1"/>
              <a:t>rules</a:t>
            </a:r>
            <a:r>
              <a:rPr lang="pl-PL" sz="2500" dirty="0"/>
              <a:t> of </a:t>
            </a:r>
            <a:r>
              <a:rPr lang="pl-PL" sz="2500" dirty="0" err="1"/>
              <a:t>conduct</a:t>
            </a:r>
            <a:r>
              <a:rPr lang="pl-PL" sz="2500" dirty="0"/>
              <a:t>, and so on, as dependent on </a:t>
            </a:r>
            <a:r>
              <a:rPr lang="pl-PL" sz="2500" dirty="0" err="1"/>
              <a:t>their</a:t>
            </a:r>
            <a:r>
              <a:rPr lang="pl-PL" sz="2500" dirty="0"/>
              <a:t> </a:t>
            </a:r>
            <a:r>
              <a:rPr lang="pl-PL" sz="2500" dirty="0" err="1"/>
              <a:t>consequences</a:t>
            </a:r>
            <a:r>
              <a:rPr lang="pl-PL" sz="2500" dirty="0"/>
              <a:t>. […] </a:t>
            </a:r>
            <a:r>
              <a:rPr lang="pl-PL" sz="2500" dirty="0" err="1"/>
              <a:t>This</a:t>
            </a:r>
            <a:r>
              <a:rPr lang="pl-PL" sz="2500" dirty="0"/>
              <a:t> </a:t>
            </a:r>
            <a:r>
              <a:rPr lang="pl-PL" sz="2500" dirty="0" err="1"/>
              <a:t>end</a:t>
            </a:r>
            <a:r>
              <a:rPr lang="pl-PL" sz="2500" dirty="0"/>
              <a:t>, </a:t>
            </a:r>
            <a:r>
              <a:rPr lang="pl-PL" sz="2500" dirty="0" err="1"/>
              <a:t>which</a:t>
            </a:r>
            <a:r>
              <a:rPr lang="pl-PL" sz="2500" dirty="0"/>
              <a:t> </a:t>
            </a:r>
            <a:r>
              <a:rPr lang="pl-PL" sz="2500" dirty="0" err="1"/>
              <a:t>conveys</a:t>
            </a:r>
            <a:r>
              <a:rPr lang="pl-PL" sz="2500" dirty="0"/>
              <a:t> </a:t>
            </a:r>
            <a:r>
              <a:rPr lang="pl-PL" sz="2500" dirty="0" err="1"/>
              <a:t>value</a:t>
            </a:r>
            <a:r>
              <a:rPr lang="pl-PL" sz="2500" dirty="0"/>
              <a:t> to </a:t>
            </a:r>
            <a:r>
              <a:rPr lang="pl-PL" sz="2500" dirty="0" err="1"/>
              <a:t>actions</a:t>
            </a:r>
            <a:r>
              <a:rPr lang="pl-PL" sz="2500" dirty="0"/>
              <a:t> and </a:t>
            </a:r>
            <a:r>
              <a:rPr lang="pl-PL" sz="2500" dirty="0" err="1"/>
              <a:t>states</a:t>
            </a:r>
            <a:r>
              <a:rPr lang="pl-PL" sz="2500" dirty="0"/>
              <a:t> of </a:t>
            </a:r>
            <a:r>
              <a:rPr lang="pl-PL" sz="2500" dirty="0" err="1"/>
              <a:t>affairs</a:t>
            </a:r>
            <a:r>
              <a:rPr lang="pl-PL" sz="2500" dirty="0"/>
              <a:t>, </a:t>
            </a:r>
            <a:r>
              <a:rPr lang="pl-PL" sz="2500" dirty="0" err="1"/>
              <a:t>is</a:t>
            </a:r>
            <a:r>
              <a:rPr lang="pl-PL" sz="2500" dirty="0"/>
              <a:t> </a:t>
            </a:r>
            <a:r>
              <a:rPr lang="pl-PL" sz="2500" dirty="0" err="1"/>
              <a:t>itself</a:t>
            </a:r>
            <a:r>
              <a:rPr lang="pl-PL" sz="2500" dirty="0"/>
              <a:t> </a:t>
            </a:r>
            <a:r>
              <a:rPr lang="pl-PL" sz="2500" dirty="0" err="1"/>
              <a:t>regarded</a:t>
            </a:r>
            <a:r>
              <a:rPr lang="pl-PL" sz="2500" dirty="0"/>
              <a:t> as </a:t>
            </a:r>
            <a:r>
              <a:rPr lang="pl-PL" sz="2500" dirty="0" err="1"/>
              <a:t>intrinsically</a:t>
            </a:r>
            <a:r>
              <a:rPr lang="pl-PL" sz="2500" dirty="0"/>
              <a:t> </a:t>
            </a:r>
            <a:r>
              <a:rPr lang="pl-PL" sz="2500" dirty="0" err="1"/>
              <a:t>good</a:t>
            </a:r>
            <a:r>
              <a:rPr lang="pl-PL" sz="2500" dirty="0"/>
              <a:t>, </a:t>
            </a:r>
            <a:r>
              <a:rPr lang="pl-PL" sz="2500" dirty="0" err="1"/>
              <a:t>good</a:t>
            </a:r>
            <a:r>
              <a:rPr lang="pl-PL" sz="2500" dirty="0"/>
              <a:t> as </a:t>
            </a:r>
            <a:r>
              <a:rPr lang="pl-PL" sz="2500" dirty="0" err="1"/>
              <a:t>such</a:t>
            </a:r>
            <a:r>
              <a:rPr lang="pl-PL" sz="2500" dirty="0"/>
              <a:t>, </a:t>
            </a:r>
            <a:r>
              <a:rPr lang="pl-PL" sz="2500" dirty="0" err="1"/>
              <a:t>desirable</a:t>
            </a:r>
            <a:r>
              <a:rPr lang="pl-PL" sz="2500" dirty="0"/>
              <a:t> for </a:t>
            </a:r>
            <a:r>
              <a:rPr lang="pl-PL" sz="2500" dirty="0" err="1"/>
              <a:t>its</a:t>
            </a:r>
            <a:r>
              <a:rPr lang="pl-PL" sz="2500" dirty="0"/>
              <a:t> </a:t>
            </a:r>
            <a:r>
              <a:rPr lang="pl-PL" sz="2500" dirty="0" err="1"/>
              <a:t>own</a:t>
            </a:r>
            <a:r>
              <a:rPr lang="pl-PL" sz="2500" dirty="0"/>
              <a:t> sake.'</a:t>
            </a:r>
          </a:p>
          <a:p>
            <a:pPr marL="0" indent="0" algn="r">
              <a:buNone/>
            </a:pPr>
            <a:endParaRPr lang="pl-PL" sz="2500" dirty="0"/>
          </a:p>
          <a:p>
            <a:pPr marL="0" indent="0" algn="r">
              <a:buNone/>
            </a:pPr>
            <a:r>
              <a:rPr lang="pl-PL" sz="2500" dirty="0"/>
              <a:t>O. </a:t>
            </a:r>
            <a:r>
              <a:rPr lang="pl-PL" sz="2500" dirty="0" err="1"/>
              <a:t>Kuusela</a:t>
            </a:r>
            <a:r>
              <a:rPr lang="pl-PL" sz="2500" dirty="0"/>
              <a:t>, </a:t>
            </a:r>
            <a:r>
              <a:rPr lang="pl-PL" sz="2500" i="1" dirty="0" err="1"/>
              <a:t>Key</a:t>
            </a:r>
            <a:r>
              <a:rPr lang="pl-PL" sz="2500" i="1" dirty="0"/>
              <a:t> </a:t>
            </a:r>
            <a:r>
              <a:rPr lang="pl-PL" sz="2500" i="1" dirty="0" err="1"/>
              <a:t>Terms</a:t>
            </a:r>
            <a:r>
              <a:rPr lang="pl-PL" sz="2500" i="1" dirty="0"/>
              <a:t> </a:t>
            </a:r>
            <a:r>
              <a:rPr lang="pl-PL" sz="2500" i="1" dirty="0" err="1"/>
              <a:t>in</a:t>
            </a:r>
            <a:r>
              <a:rPr lang="pl-PL" sz="2500" i="1" dirty="0"/>
              <a:t> </a:t>
            </a:r>
            <a:r>
              <a:rPr lang="pl-PL" sz="2500" i="1" dirty="0" err="1"/>
              <a:t>Ethics</a:t>
            </a:r>
            <a:endParaRPr lang="pl-PL" sz="2500" i="1" dirty="0"/>
          </a:p>
          <a:p>
            <a:pPr marL="0" indent="0" algn="r">
              <a:buNone/>
            </a:pPr>
            <a:endParaRPr lang="pl-PL" sz="2500" i="1" dirty="0"/>
          </a:p>
          <a:p>
            <a:pPr marL="0" indent="0" algn="r">
              <a:buNone/>
            </a:pPr>
            <a:endParaRPr lang="pl-PL" sz="2500" i="1" dirty="0"/>
          </a:p>
          <a:p>
            <a:pPr marL="0" indent="0" algn="r">
              <a:buNone/>
            </a:pPr>
            <a:endParaRPr lang="pl-PL" sz="2500" i="1" dirty="0"/>
          </a:p>
          <a:p>
            <a:pPr marL="0" indent="0">
              <a:buNone/>
            </a:pPr>
            <a:endParaRPr lang="pl-PL" sz="2500" dirty="0"/>
          </a:p>
        </p:txBody>
      </p:sp>
    </p:spTree>
    <p:extLst>
      <p:ext uri="{BB962C8B-B14F-4D97-AF65-F5344CB8AC3E}">
        <p14:creationId xmlns:p14="http://schemas.microsoft.com/office/powerpoint/2010/main" val="17540383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2400" dirty="0" err="1"/>
              <a:t>Classical</a:t>
            </a:r>
            <a:r>
              <a:rPr lang="pl-PL" sz="2400" dirty="0"/>
              <a:t> </a:t>
            </a:r>
            <a:r>
              <a:rPr lang="pl-PL" sz="2400" dirty="0" err="1"/>
              <a:t>utilitarianism</a:t>
            </a:r>
            <a:r>
              <a:rPr lang="pl-PL" sz="2400" dirty="0"/>
              <a:t> of Jeremy Bentham and John Stuart Mill</a:t>
            </a:r>
          </a:p>
        </p:txBody>
      </p:sp>
      <p:sp>
        <p:nvSpPr>
          <p:cNvPr id="3" name="Podtytuł 2"/>
          <p:cNvSpPr txBox="1">
            <a:spLocks noGrp="1"/>
          </p:cNvSpPr>
          <p:nvPr>
            <p:ph type="subTitle" idx="4294967295"/>
          </p:nvPr>
        </p:nvSpPr>
        <p:spPr>
          <a:xfrm>
            <a:off x="1306205" y="5225367"/>
            <a:ext cx="7379730" cy="905622"/>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pl-PL" sz="2400" dirty="0"/>
              <a:t>- </a:t>
            </a:r>
            <a:r>
              <a:rPr lang="pl-PL" sz="2400" dirty="0" err="1"/>
              <a:t>empirical</a:t>
            </a:r>
            <a:r>
              <a:rPr lang="pl-PL" sz="2400" dirty="0"/>
              <a:t> </a:t>
            </a:r>
            <a:r>
              <a:rPr lang="pl-PL" sz="2400" dirty="0" err="1"/>
              <a:t>theory</a:t>
            </a:r>
            <a:r>
              <a:rPr lang="pl-PL" sz="2400" dirty="0"/>
              <a:t> of </a:t>
            </a:r>
            <a:r>
              <a:rPr lang="pl-PL" sz="2400" dirty="0" err="1"/>
              <a:t>morality</a:t>
            </a:r>
            <a:endParaRPr lang="pl-PL" sz="2400" dirty="0"/>
          </a:p>
        </p:txBody>
      </p:sp>
      <p:pic>
        <p:nvPicPr>
          <p:cNvPr id="4" name="Obraz 3"/>
          <p:cNvPicPr>
            <a:picLocks noChangeAspect="1"/>
          </p:cNvPicPr>
          <p:nvPr/>
        </p:nvPicPr>
        <p:blipFill>
          <a:blip r:embed="rId3" cstate="print">
            <a:alphaModFix/>
            <a:lum/>
          </a:blip>
          <a:srcRect/>
          <a:stretch>
            <a:fillRect/>
          </a:stretch>
        </p:blipFill>
        <p:spPr>
          <a:xfrm>
            <a:off x="477744" y="2157097"/>
            <a:ext cx="2591837" cy="2937636"/>
          </a:xfrm>
          <a:prstGeom prst="rect">
            <a:avLst/>
          </a:prstGeom>
          <a:noFill/>
          <a:ln>
            <a:noFill/>
          </a:ln>
        </p:spPr>
      </p:pic>
      <p:pic>
        <p:nvPicPr>
          <p:cNvPr id="5" name="Obraz 4"/>
          <p:cNvPicPr>
            <a:picLocks noChangeAspect="1"/>
          </p:cNvPicPr>
          <p:nvPr/>
        </p:nvPicPr>
        <p:blipFill>
          <a:blip r:embed="rId4" cstate="print">
            <a:alphaModFix/>
            <a:lum/>
          </a:blip>
          <a:srcRect/>
          <a:stretch>
            <a:fillRect/>
          </a:stretch>
        </p:blipFill>
        <p:spPr>
          <a:xfrm>
            <a:off x="6204472" y="2155464"/>
            <a:ext cx="2462196" cy="3023855"/>
          </a:xfrm>
          <a:prstGeom prst="rect">
            <a:avLst/>
          </a:prstGeom>
          <a:noFill/>
          <a:ln>
            <a:noFill/>
          </a:ln>
        </p:spPr>
      </p:pic>
    </p:spTree>
    <p:extLst>
      <p:ext uri="{BB962C8B-B14F-4D97-AF65-F5344CB8AC3E}">
        <p14:creationId xmlns:p14="http://schemas.microsoft.com/office/powerpoint/2010/main" val="42711396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004048" y="923924"/>
            <a:ext cx="3715614" cy="5545221"/>
          </a:xfrm>
          <a:prstGeom prst="rect">
            <a:avLst/>
          </a:prstGeom>
        </p:spPr>
      </p:pic>
      <p:sp>
        <p:nvSpPr>
          <p:cNvPr id="2" name="Title 1"/>
          <p:cNvSpPr>
            <a:spLocks noGrp="1"/>
          </p:cNvSpPr>
          <p:nvPr>
            <p:ph type="title"/>
          </p:nvPr>
        </p:nvSpPr>
        <p:spPr>
          <a:xfrm>
            <a:off x="457200" y="274638"/>
            <a:ext cx="8229600" cy="850106"/>
          </a:xfrm>
        </p:spPr>
        <p:txBody>
          <a:bodyPr>
            <a:normAutofit/>
          </a:bodyPr>
          <a:lstStyle/>
          <a:p>
            <a:r>
              <a:rPr lang="en-US" sz="4000" b="1" dirty="0">
                <a:solidFill>
                  <a:schemeClr val="tx1"/>
                </a:solidFill>
              </a:rPr>
              <a:t>The Father of the Utilitarianism</a:t>
            </a:r>
          </a:p>
        </p:txBody>
      </p:sp>
      <p:sp>
        <p:nvSpPr>
          <p:cNvPr id="3" name="Content Placeholder 2"/>
          <p:cNvSpPr>
            <a:spLocks noGrp="1"/>
          </p:cNvSpPr>
          <p:nvPr>
            <p:ph idx="1"/>
          </p:nvPr>
        </p:nvSpPr>
        <p:spPr>
          <a:xfrm>
            <a:off x="457200" y="1340768"/>
            <a:ext cx="8229600" cy="5010150"/>
          </a:xfrm>
        </p:spPr>
        <p:txBody>
          <a:bodyPr>
            <a:noAutofit/>
          </a:bodyPr>
          <a:lstStyle/>
          <a:p>
            <a:pPr>
              <a:buFont typeface="Wingdings" charset="2"/>
              <a:buChar char="v"/>
            </a:pPr>
            <a:r>
              <a:rPr lang="en-US" sz="2000" dirty="0">
                <a:solidFill>
                  <a:schemeClr val="tx1"/>
                </a:solidFill>
              </a:rPr>
              <a:t> The Utilitarian philosophy is widely depicted in the opera </a:t>
            </a:r>
            <a:r>
              <a:rPr lang="en-US" sz="2000" i="1" dirty="0">
                <a:solidFill>
                  <a:schemeClr val="tx1"/>
                </a:solidFill>
              </a:rPr>
              <a:t>An Introduction to the Principles of Morals and Legislation </a:t>
            </a:r>
            <a:r>
              <a:rPr lang="en-US" sz="2000" dirty="0">
                <a:solidFill>
                  <a:schemeClr val="tx1"/>
                </a:solidFill>
              </a:rPr>
              <a:t>(1789).</a:t>
            </a:r>
          </a:p>
          <a:p>
            <a:pPr>
              <a:buFont typeface="Wingdings" charset="2"/>
              <a:buChar char="v"/>
            </a:pPr>
            <a:r>
              <a:rPr lang="en-US" sz="2000" dirty="0">
                <a:solidFill>
                  <a:schemeClr val="tx1"/>
                </a:solidFill>
              </a:rPr>
              <a:t> According to Bentham, </a:t>
            </a:r>
            <a:r>
              <a:rPr lang="en-US" sz="2000" i="1" dirty="0">
                <a:solidFill>
                  <a:schemeClr val="tx1"/>
                </a:solidFill>
              </a:rPr>
              <a:t>“</a:t>
            </a:r>
            <a:r>
              <a:rPr lang="en-US" sz="2000" b="1" i="1" dirty="0">
                <a:solidFill>
                  <a:schemeClr val="tx1"/>
                </a:solidFill>
              </a:rPr>
              <a:t>nature has placed mankind under the governance of two sovereign masters, pain and pleasure</a:t>
            </a:r>
            <a:r>
              <a:rPr lang="en-US" sz="2000" i="1" dirty="0">
                <a:solidFill>
                  <a:schemeClr val="tx1"/>
                </a:solidFill>
              </a:rPr>
              <a:t>. It is for them alone to point out what we ought to do, as well as to determine what we shall do. On the one hand the standard of right and wrong, on the other the chain of causes and effects, are fastened to their throne. They govern us in all we do, in all we say, in all we think”.</a:t>
            </a:r>
          </a:p>
          <a:p>
            <a:pPr>
              <a:buFont typeface="Wingdings" charset="2"/>
              <a:buChar char="v"/>
            </a:pPr>
            <a:r>
              <a:rPr lang="en-US" sz="2000" dirty="0">
                <a:solidFill>
                  <a:schemeClr val="tx1"/>
                </a:solidFill>
              </a:rPr>
              <a:t> After this introduction he defines the principle of utility as the </a:t>
            </a:r>
            <a:r>
              <a:rPr lang="en-US" sz="2000" b="1" i="1" dirty="0">
                <a:solidFill>
                  <a:schemeClr val="tx1"/>
                </a:solidFill>
              </a:rPr>
              <a:t>“principle which shall approve or disapprove any action according to its tendency to increase or decrease the amount of happiness of the party whose interest is in question”.</a:t>
            </a:r>
          </a:p>
          <a:p>
            <a:pPr>
              <a:buFont typeface="Wingdings" charset="2"/>
              <a:buChar char="v"/>
            </a:pPr>
            <a:r>
              <a:rPr lang="en-US" sz="2000" dirty="0">
                <a:solidFill>
                  <a:schemeClr val="tx1"/>
                </a:solidFill>
              </a:rPr>
              <a:t> It is simple to understand what kind of moral doctrine may stem from this principle: an hedonistic one.</a:t>
            </a:r>
          </a:p>
          <a:p>
            <a:pPr marL="0" indent="0">
              <a:buNone/>
            </a:pPr>
            <a:endParaRPr lang="pl-PL" sz="2000" i="1" dirty="0">
              <a:solidFill>
                <a:schemeClr val="tx1"/>
              </a:solidFill>
            </a:endParaRPr>
          </a:p>
          <a:p>
            <a:pPr marL="0" indent="0">
              <a:buNone/>
            </a:pPr>
            <a:r>
              <a:rPr lang="pl-PL" sz="1800" i="1" dirty="0" err="1"/>
              <a:t>Thanks</a:t>
            </a:r>
            <a:r>
              <a:rPr lang="pl-PL" sz="1800" i="1" dirty="0"/>
              <a:t> to Mattia </a:t>
            </a:r>
            <a:r>
              <a:rPr lang="pl-PL" sz="1800" i="1" dirty="0" err="1"/>
              <a:t>Aldrovandi</a:t>
            </a:r>
            <a:r>
              <a:rPr lang="pl-PL" sz="1800" i="1" dirty="0"/>
              <a:t>, (Administration in International </a:t>
            </a:r>
            <a:r>
              <a:rPr lang="pl-PL" sz="1800" i="1" dirty="0" err="1"/>
              <a:t>Organizations</a:t>
            </a:r>
            <a:r>
              <a:rPr lang="pl-PL" sz="1800" i="1" dirty="0"/>
              <a:t> </a:t>
            </a:r>
            <a:r>
              <a:rPr lang="pl-PL" sz="1800" i="1" dirty="0" err="1"/>
              <a:t>studies</a:t>
            </a:r>
            <a:r>
              <a:rPr lang="pl-PL" sz="1800" i="1" dirty="0"/>
              <a:t>)</a:t>
            </a:r>
            <a:endParaRPr lang="en-US" sz="1600" i="1" dirty="0">
              <a:solidFill>
                <a:schemeClr val="tx1"/>
              </a:solidFill>
            </a:endParaRPr>
          </a:p>
          <a:p>
            <a:pPr>
              <a:buFont typeface="Wingdings" charset="2"/>
              <a:buChar char="v"/>
            </a:pPr>
            <a:endParaRPr lang="en-US" sz="2000" dirty="0">
              <a:solidFill>
                <a:schemeClr val="tx1"/>
              </a:solidFill>
            </a:endParaRPr>
          </a:p>
        </p:txBody>
      </p:sp>
    </p:spTree>
    <p:extLst>
      <p:ext uri="{BB962C8B-B14F-4D97-AF65-F5344CB8AC3E}">
        <p14:creationId xmlns:p14="http://schemas.microsoft.com/office/powerpoint/2010/main" val="92139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dirty="0" err="1"/>
              <a:t>Four</a:t>
            </a:r>
            <a:r>
              <a:rPr lang="pl-PL" dirty="0"/>
              <a:t> </a:t>
            </a:r>
            <a:r>
              <a:rPr lang="pl-PL" dirty="0" err="1"/>
              <a:t>principles</a:t>
            </a:r>
            <a:r>
              <a:rPr lang="pl-PL" dirty="0"/>
              <a:t> of </a:t>
            </a:r>
            <a:r>
              <a:rPr lang="pl-PL" dirty="0" err="1"/>
              <a:t>utilitarianism</a:t>
            </a:r>
            <a:endParaRPr lang="pl-PL" dirty="0"/>
          </a:p>
        </p:txBody>
      </p:sp>
      <p:sp>
        <p:nvSpPr>
          <p:cNvPr id="3" name="Podtytuł 2"/>
          <p:cNvSpPr txBox="1">
            <a:spLocks noGrp="1"/>
          </p:cNvSpPr>
          <p:nvPr>
            <p:ph type="subTitle" idx="4294967295"/>
          </p:nvPr>
        </p:nvSpPr>
        <p:spPr>
          <a:xfrm>
            <a:off x="457171" y="1554220"/>
            <a:ext cx="8228763" cy="4624777"/>
          </a:xfrm>
        </p:spPr>
        <p:txBody>
          <a:bodyPr anchor="ctr">
            <a:normAutofit fontScale="925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n-US" sz="2200" dirty="0">
                <a:latin typeface="Arial" pitchFamily="34"/>
                <a:ea typeface="Segoe UI" pitchFamily="2"/>
                <a:cs typeface="Segoe UI" pitchFamily="2"/>
              </a:rPr>
              <a:t>1) Principle of consequences</a:t>
            </a:r>
          </a:p>
          <a:p>
            <a:pPr marL="0" indent="0">
              <a:buNone/>
            </a:pPr>
            <a:r>
              <a:rPr lang="en-US" sz="2200" dirty="0">
                <a:latin typeface="Arial" pitchFamily="34"/>
                <a:ea typeface="Segoe UI" pitchFamily="2"/>
                <a:cs typeface="Segoe UI" pitchFamily="2"/>
              </a:rPr>
              <a:t>Moral value of the act depends solely on expected consequences of this act.</a:t>
            </a:r>
          </a:p>
          <a:p>
            <a:pPr marL="0" indent="0">
              <a:buNone/>
            </a:pPr>
            <a:endParaRPr lang="en-US" sz="2200" dirty="0">
              <a:latin typeface="Arial" pitchFamily="34"/>
              <a:ea typeface="Segoe UI" pitchFamily="2"/>
              <a:cs typeface="Segoe UI" pitchFamily="2"/>
            </a:endParaRPr>
          </a:p>
          <a:p>
            <a:pPr marL="0" indent="0">
              <a:buNone/>
            </a:pPr>
            <a:r>
              <a:rPr lang="en-US" sz="2200" dirty="0">
                <a:latin typeface="Arial" pitchFamily="34"/>
                <a:ea typeface="Segoe UI" pitchFamily="2"/>
                <a:cs typeface="Segoe UI" pitchFamily="2"/>
              </a:rPr>
              <a:t>2) Principle of utility</a:t>
            </a:r>
          </a:p>
          <a:p>
            <a:pPr marL="0" indent="0">
              <a:buNone/>
            </a:pPr>
            <a:r>
              <a:rPr lang="en-US" sz="2200" dirty="0">
                <a:latin typeface="Arial" pitchFamily="34"/>
                <a:ea typeface="Segoe UI" pitchFamily="2"/>
                <a:cs typeface="Segoe UI" pitchFamily="2"/>
              </a:rPr>
              <a:t>When evaluating possible consequences of the act, the criterion is utility  - the good that the act brings.</a:t>
            </a:r>
          </a:p>
          <a:p>
            <a:pPr marL="0" indent="0">
              <a:buNone/>
            </a:pPr>
            <a:endParaRPr lang="en-US" sz="2200" dirty="0">
              <a:latin typeface="Arial" pitchFamily="34"/>
              <a:ea typeface="Segoe UI" pitchFamily="2"/>
              <a:cs typeface="Segoe UI" pitchFamily="2"/>
            </a:endParaRPr>
          </a:p>
          <a:p>
            <a:pPr marL="0" indent="0">
              <a:buNone/>
            </a:pPr>
            <a:r>
              <a:rPr lang="en-US" sz="2200" dirty="0">
                <a:latin typeface="Arial" pitchFamily="34"/>
                <a:ea typeface="Segoe UI" pitchFamily="2"/>
                <a:cs typeface="Segoe UI" pitchFamily="2"/>
              </a:rPr>
              <a:t>3) Principle of hedonism (pleasure)</a:t>
            </a:r>
          </a:p>
          <a:p>
            <a:pPr marL="0" indent="0">
              <a:buNone/>
            </a:pPr>
            <a:r>
              <a:rPr lang="en-US" sz="2200" dirty="0">
                <a:latin typeface="Arial" pitchFamily="34"/>
                <a:ea typeface="Segoe UI" pitchFamily="2"/>
                <a:cs typeface="Segoe UI" pitchFamily="2"/>
              </a:rPr>
              <a:t>The good that an act should bring is a pleasure (happiness)</a:t>
            </a:r>
          </a:p>
          <a:p>
            <a:pPr marL="0" indent="0">
              <a:buNone/>
            </a:pPr>
            <a:endParaRPr lang="en-US" sz="2200" dirty="0">
              <a:latin typeface="Arial" pitchFamily="34"/>
              <a:ea typeface="Segoe UI" pitchFamily="2"/>
              <a:cs typeface="Segoe UI" pitchFamily="2"/>
            </a:endParaRPr>
          </a:p>
          <a:p>
            <a:pPr marL="0" indent="0">
              <a:buNone/>
            </a:pPr>
            <a:r>
              <a:rPr lang="en-US" sz="2200" dirty="0">
                <a:latin typeface="Arial" pitchFamily="34"/>
                <a:ea typeface="Segoe UI" pitchFamily="2"/>
                <a:cs typeface="Segoe UI" pitchFamily="2"/>
              </a:rPr>
              <a:t>4) Social principle</a:t>
            </a:r>
          </a:p>
          <a:p>
            <a:pPr marL="0" indent="0">
              <a:buNone/>
            </a:pPr>
            <a:r>
              <a:rPr lang="en-US" sz="2200" dirty="0">
                <a:latin typeface="Arial" pitchFamily="34"/>
                <a:ea typeface="Segoe UI" pitchFamily="2"/>
                <a:cs typeface="Segoe UI" pitchFamily="2"/>
              </a:rPr>
              <a:t>What counts in moral considerations is not only an individual pleasure of an agent, but a happiness of every potentially involved person – 'the greatest happiness of the greatest number of people'</a:t>
            </a:r>
          </a:p>
        </p:txBody>
      </p:sp>
    </p:spTree>
    <p:extLst>
      <p:ext uri="{BB962C8B-B14F-4D97-AF65-F5344CB8AC3E}">
        <p14:creationId xmlns:p14="http://schemas.microsoft.com/office/powerpoint/2010/main" val="1560811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heckerboard(across)">
                                      <p:cBhvr>
                                        <p:cTn id="31" dur="500"/>
                                        <p:tgtEl>
                                          <p:spTgt spid="3">
                                            <p:txEl>
                                              <p:pRg st="9" end="9"/>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sz="3600" dirty="0" err="1"/>
              <a:t>Principles</a:t>
            </a:r>
            <a:r>
              <a:rPr lang="pl-PL" sz="3600" dirty="0"/>
              <a:t> of </a:t>
            </a:r>
            <a:r>
              <a:rPr lang="pl-PL" sz="3600" dirty="0" err="1"/>
              <a:t>consequences</a:t>
            </a:r>
            <a:r>
              <a:rPr lang="pl-PL" sz="3600" dirty="0"/>
              <a:t> and </a:t>
            </a:r>
            <a:r>
              <a:rPr lang="pl-PL" sz="3600" dirty="0" err="1"/>
              <a:t>utility</a:t>
            </a:r>
            <a:endParaRPr lang="pl-PL" sz="3600" dirty="0"/>
          </a:p>
        </p:txBody>
      </p:sp>
      <p:sp>
        <p:nvSpPr>
          <p:cNvPr id="3" name="Podtytuł 2"/>
          <p:cNvSpPr txBox="1">
            <a:spLocks noGrp="1"/>
          </p:cNvSpPr>
          <p:nvPr>
            <p:ph type="subTitle" idx="4294967295"/>
          </p:nvPr>
        </p:nvSpPr>
        <p:spPr>
          <a:xfrm>
            <a:off x="457200" y="1600200"/>
            <a:ext cx="8229600" cy="2044823"/>
          </a:xfrm>
        </p:spPr>
        <p:txBody>
          <a:bodyPr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n-US" sz="2500" dirty="0"/>
              <a:t>1. How to calculate desirable and undesirable consequences?</a:t>
            </a:r>
          </a:p>
          <a:p>
            <a:pPr marL="0" indent="0">
              <a:buNone/>
            </a:pPr>
            <a:endParaRPr lang="en-US" sz="2500" dirty="0"/>
          </a:p>
          <a:p>
            <a:pPr marL="0" indent="0">
              <a:buNone/>
            </a:pPr>
            <a:r>
              <a:rPr lang="en-US" sz="2500" dirty="0"/>
              <a:t>2. Which consequences should we consider?</a:t>
            </a:r>
          </a:p>
          <a:p>
            <a:pPr marL="0" indent="0">
              <a:buNone/>
            </a:pPr>
            <a:r>
              <a:rPr lang="en-US" sz="2500" dirty="0" err="1"/>
              <a:t>Utilitar</a:t>
            </a:r>
            <a:r>
              <a:rPr lang="pl-PL" sz="2500" dirty="0"/>
              <a:t>ani</a:t>
            </a:r>
            <a:r>
              <a:rPr lang="en-US" sz="2500" dirty="0" err="1"/>
              <a:t>sm</a:t>
            </a:r>
            <a:r>
              <a:rPr lang="en-US" sz="2500" dirty="0"/>
              <a:t> seems to establish an infinite responsibility</a:t>
            </a:r>
          </a:p>
        </p:txBody>
      </p:sp>
    </p:spTree>
    <p:extLst>
      <p:ext uri="{BB962C8B-B14F-4D97-AF65-F5344CB8AC3E}">
        <p14:creationId xmlns:p14="http://schemas.microsoft.com/office/powerpoint/2010/main" val="640344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t>Principle of hedonism</a:t>
            </a:r>
          </a:p>
        </p:txBody>
      </p:sp>
      <p:sp>
        <p:nvSpPr>
          <p:cNvPr id="3" name="Podtytuł 2"/>
          <p:cNvSpPr txBox="1">
            <a:spLocks noGrp="1"/>
          </p:cNvSpPr>
          <p:nvPr>
            <p:ph type="subTitle" idx="4294967295"/>
          </p:nvPr>
        </p:nvSpPr>
        <p:spPr>
          <a:xfrm>
            <a:off x="457200" y="1600201"/>
            <a:ext cx="8229600" cy="3917032"/>
          </a:xfrm>
        </p:spPr>
        <p:txBody>
          <a:bodyPr anchor="ctr">
            <a:normAutofit fontScale="925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en-US" dirty="0"/>
              <a:t>Empirical ground for utilitarian ethics</a:t>
            </a:r>
          </a:p>
          <a:p>
            <a:pPr marL="0" indent="0">
              <a:buNone/>
            </a:pPr>
            <a:endParaRPr lang="en-US" dirty="0"/>
          </a:p>
          <a:p>
            <a:pPr marL="0" indent="0">
              <a:buNone/>
            </a:pPr>
            <a:endParaRPr lang="en-US" dirty="0"/>
          </a:p>
          <a:p>
            <a:pPr marL="0" indent="0">
              <a:buNone/>
            </a:pPr>
            <a:r>
              <a:rPr lang="en-US" dirty="0"/>
              <a:t>How to define</a:t>
            </a:r>
            <a:r>
              <a:rPr lang="pl-PL" dirty="0"/>
              <a:t> a</a:t>
            </a:r>
            <a:r>
              <a:rPr lang="en-US" dirty="0"/>
              <a:t> pleasure? </a:t>
            </a:r>
            <a:r>
              <a:rPr lang="pl-PL" dirty="0"/>
              <a:t>A</a:t>
            </a:r>
            <a:r>
              <a:rPr lang="en-US" dirty="0"/>
              <a:t> </a:t>
            </a:r>
            <a:r>
              <a:rPr lang="pl-PL" dirty="0"/>
              <a:t>p</a:t>
            </a:r>
            <a:r>
              <a:rPr lang="en-US" dirty="0" err="1"/>
              <a:t>roblem</a:t>
            </a:r>
            <a:r>
              <a:rPr lang="en-US" dirty="0"/>
              <a:t> of a blank nature of this concept</a:t>
            </a:r>
          </a:p>
          <a:p>
            <a:pPr marL="0" indent="0">
              <a:buNone/>
            </a:pPr>
            <a:endParaRPr lang="en-US" dirty="0"/>
          </a:p>
          <a:p>
            <a:pPr marL="0" indent="0">
              <a:buNone/>
            </a:pPr>
            <a:endParaRPr lang="en-US" dirty="0"/>
          </a:p>
          <a:p>
            <a:pPr marL="0" indent="0">
              <a:buNone/>
            </a:pPr>
            <a:r>
              <a:rPr lang="en-US" dirty="0"/>
              <a:t>Quantitative vs. qualitative concept of pleasure</a:t>
            </a:r>
          </a:p>
        </p:txBody>
      </p:sp>
    </p:spTree>
    <p:extLst>
      <p:ext uri="{BB962C8B-B14F-4D97-AF65-F5344CB8AC3E}">
        <p14:creationId xmlns:p14="http://schemas.microsoft.com/office/powerpoint/2010/main" val="37803179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gMB32hBSHF4/TdPQ5F3lGkI/AAAAAAAAA40/kFKtatOGRN8/s1600/Dogville.jpg"/>
          <p:cNvPicPr>
            <a:picLocks noChangeAspect="1" noChangeArrowheads="1"/>
          </p:cNvPicPr>
          <p:nvPr/>
        </p:nvPicPr>
        <p:blipFill>
          <a:blip r:embed="rId2" cstate="print"/>
          <a:srcRect/>
          <a:stretch>
            <a:fillRect/>
          </a:stretch>
        </p:blipFill>
        <p:spPr bwMode="auto">
          <a:xfrm>
            <a:off x="4788024" y="1196752"/>
            <a:ext cx="3841998" cy="5376651"/>
          </a:xfrm>
          <a:prstGeom prst="rect">
            <a:avLst/>
          </a:prstGeom>
          <a:noFill/>
        </p:spPr>
      </p:pic>
      <p:sp>
        <p:nvSpPr>
          <p:cNvPr id="2" name="Tytuł 1"/>
          <p:cNvSpPr>
            <a:spLocks noGrp="1"/>
          </p:cNvSpPr>
          <p:nvPr>
            <p:ph type="title"/>
          </p:nvPr>
        </p:nvSpPr>
        <p:spPr/>
        <p:txBody>
          <a:bodyPr/>
          <a:lstStyle/>
          <a:p>
            <a:r>
              <a:rPr lang="pl-PL"/>
              <a:t>The </a:t>
            </a:r>
            <a:r>
              <a:rPr lang="pl-PL" dirty="0"/>
              <a:t>problem of </a:t>
            </a:r>
            <a:r>
              <a:rPr lang="pl-PL" dirty="0" err="1"/>
              <a:t>moral</a:t>
            </a:r>
            <a:r>
              <a:rPr lang="pl-PL" dirty="0"/>
              <a:t> horror</a:t>
            </a:r>
          </a:p>
        </p:txBody>
      </p:sp>
      <p:sp>
        <p:nvSpPr>
          <p:cNvPr id="4" name="Symbol zastępczy zawartości 3"/>
          <p:cNvSpPr>
            <a:spLocks noGrp="1"/>
          </p:cNvSpPr>
          <p:nvPr>
            <p:ph idx="1"/>
          </p:nvPr>
        </p:nvSpPr>
        <p:spPr/>
        <p:txBody>
          <a:bodyPr/>
          <a:lstStyle/>
          <a:p>
            <a:pPr>
              <a:buNone/>
            </a:pPr>
            <a:endParaRPr lang="pl-PL" dirty="0"/>
          </a:p>
          <a:p>
            <a:pPr>
              <a:buNone/>
            </a:pPr>
            <a:r>
              <a:rPr lang="pl-PL" dirty="0" err="1"/>
              <a:t>Act-utilitarianism</a:t>
            </a:r>
            <a:r>
              <a:rPr lang="pl-PL" dirty="0"/>
              <a:t> vs. </a:t>
            </a:r>
          </a:p>
          <a:p>
            <a:pPr>
              <a:buNone/>
            </a:pPr>
            <a:r>
              <a:rPr lang="pl-PL" dirty="0" err="1"/>
              <a:t>Rule-utilitarianism</a:t>
            </a:r>
            <a:endParaRPr lang="pl-PL" dirty="0"/>
          </a:p>
        </p:txBody>
      </p:sp>
    </p:spTree>
    <p:extLst>
      <p:ext uri="{BB962C8B-B14F-4D97-AF65-F5344CB8AC3E}">
        <p14:creationId xmlns:p14="http://schemas.microsoft.com/office/powerpoint/2010/main" val="25575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1107</Words>
  <Application>Microsoft Office PowerPoint</Application>
  <PresentationFormat>Pokaz na ekranie (4:3)</PresentationFormat>
  <Paragraphs>98</Paragraphs>
  <Slides>14</Slides>
  <Notes>6</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14</vt:i4>
      </vt:variant>
    </vt:vector>
  </HeadingPairs>
  <TitlesOfParts>
    <vt:vector size="21" baseType="lpstr">
      <vt:lpstr>Arial</vt:lpstr>
      <vt:lpstr>Calibri</vt:lpstr>
      <vt:lpstr>Calibri Light</vt:lpstr>
      <vt:lpstr>StarSymbol</vt:lpstr>
      <vt:lpstr>Wingdings</vt:lpstr>
      <vt:lpstr>Motyw pakietu Office</vt:lpstr>
      <vt:lpstr>Retrospect</vt:lpstr>
      <vt:lpstr>Ethics in Public Life</vt:lpstr>
      <vt:lpstr>Prezentacja programu PowerPoint</vt:lpstr>
      <vt:lpstr>General description</vt:lpstr>
      <vt:lpstr>Classical utilitarianism of Jeremy Bentham and John Stuart Mill</vt:lpstr>
      <vt:lpstr>The Father of the Utilitarianism</vt:lpstr>
      <vt:lpstr>Four principles of utilitarianism</vt:lpstr>
      <vt:lpstr>Principles of consequences and utility</vt:lpstr>
      <vt:lpstr>Principle of hedonism</vt:lpstr>
      <vt:lpstr>The problem of moral horror</vt:lpstr>
      <vt:lpstr>Social reform: Panopticon, or the Inspection House</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pichlak</dc:creator>
  <cp:lastModifiedBy>Maciej Pichlak</cp:lastModifiedBy>
  <cp:revision>30</cp:revision>
  <dcterms:created xsi:type="dcterms:W3CDTF">2015-03-30T11:00:47Z</dcterms:created>
  <dcterms:modified xsi:type="dcterms:W3CDTF">2019-11-12T12:07:19Z</dcterms:modified>
</cp:coreProperties>
</file>