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74" r:id="rId6"/>
    <p:sldId id="261" r:id="rId7"/>
    <p:sldId id="262" r:id="rId8"/>
    <p:sldId id="263" r:id="rId9"/>
    <p:sldId id="264" r:id="rId10"/>
    <p:sldId id="265" r:id="rId11"/>
    <p:sldId id="273" r:id="rId12"/>
    <p:sldId id="269" r:id="rId13"/>
    <p:sldId id="270" r:id="rId14"/>
    <p:sldId id="271" r:id="rId15"/>
    <p:sldId id="272" r:id="rId16"/>
    <p:sldId id="280" r:id="rId17"/>
    <p:sldId id="276" r:id="rId18"/>
    <p:sldId id="275" r:id="rId19"/>
    <p:sldId id="277" r:id="rId20"/>
    <p:sldId id="278" r:id="rId21"/>
    <p:sldId id="279"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36B81-6D76-4DC7-8967-1FB25E6BA02F}" type="datetimeFigureOut">
              <a:rPr lang="pl-PL" smtClean="0"/>
              <a:pPr/>
              <a:t>12.11.2019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22423-BB70-4EC3-BB7C-9FA28992F53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003786" y="695134"/>
            <a:ext cx="4848989" cy="3428152"/>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43000" y="695326"/>
            <a:ext cx="4570413" cy="3427413"/>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9AFA49B-1B81-4B64-8F2B-88DEFBE53925}" type="datetimeFigureOut">
              <a:rPr lang="pl-PL" smtClean="0"/>
              <a:pPr/>
              <a:t>12.11.2019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E68FC2-A63D-45E6-ACBF-2F5DCD2078E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FA49B-1B81-4B64-8F2B-88DEFBE53925}" type="datetimeFigureOut">
              <a:rPr lang="pl-PL" smtClean="0"/>
              <a:pPr/>
              <a:t>12.11.2019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68FC2-A63D-45E6-ACBF-2F5DCD2078E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buNone/>
            </a:pPr>
            <a:r>
              <a:rPr lang="pl-PL" dirty="0" err="1"/>
              <a:t>Ethics</a:t>
            </a:r>
            <a:r>
              <a:rPr lang="pl-PL" dirty="0"/>
              <a:t> </a:t>
            </a:r>
            <a:r>
              <a:rPr lang="pl-PL" dirty="0" err="1"/>
              <a:t>in</a:t>
            </a:r>
            <a:r>
              <a:rPr lang="pl-PL" dirty="0"/>
              <a:t> Public Life</a:t>
            </a:r>
          </a:p>
        </p:txBody>
      </p:sp>
      <p:sp>
        <p:nvSpPr>
          <p:cNvPr id="3" name="Podtytuł 2"/>
          <p:cNvSpPr>
            <a:spLocks noGrp="1"/>
          </p:cNvSpPr>
          <p:nvPr>
            <p:ph type="subTitle" idx="1"/>
          </p:nvPr>
        </p:nvSpPr>
        <p:spPr/>
        <p:txBody>
          <a:bodyPr/>
          <a:lstStyle/>
          <a:p>
            <a:r>
              <a:rPr lang="pl-PL" dirty="0"/>
              <a:t>Administration in International </a:t>
            </a:r>
            <a:r>
              <a:rPr lang="pl-PL" dirty="0" err="1"/>
              <a:t>Organizations</a:t>
            </a:r>
            <a:r>
              <a:rPr lang="pl-PL"/>
              <a:t> 2019</a:t>
            </a:r>
            <a:endParaRPr lang="pl-PL" dirty="0"/>
          </a:p>
          <a:p>
            <a:r>
              <a:rPr lang="pl-PL" dirty="0"/>
              <a:t>TELEOLOGY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Moralizing happiness</a:t>
            </a:r>
          </a:p>
        </p:txBody>
      </p:sp>
      <p:sp>
        <p:nvSpPr>
          <p:cNvPr id="3" name="Symbol zastępczy zawartości 2"/>
          <p:cNvSpPr>
            <a:spLocks noGrp="1"/>
          </p:cNvSpPr>
          <p:nvPr>
            <p:ph idx="1"/>
          </p:nvPr>
        </p:nvSpPr>
        <p:spPr>
          <a:xfrm>
            <a:off x="323528" y="1700808"/>
            <a:ext cx="8229600" cy="4525963"/>
          </a:xfrm>
        </p:spPr>
        <p:txBody>
          <a:bodyPr>
            <a:normAutofit fontScale="92500" lnSpcReduction="10000"/>
          </a:bodyPr>
          <a:lstStyle/>
          <a:p>
            <a:r>
              <a:rPr lang="en-US" dirty="0"/>
              <a:t>Aristotle:</a:t>
            </a:r>
          </a:p>
          <a:p>
            <a:pPr lvl="1"/>
            <a:r>
              <a:rPr lang="en-US" dirty="0"/>
              <a:t>A happy life is a virtuous life</a:t>
            </a:r>
          </a:p>
          <a:p>
            <a:pPr lvl="1" algn="just">
              <a:buNone/>
            </a:pPr>
            <a:r>
              <a:rPr lang="en-US" sz="2400" dirty="0">
                <a:solidFill>
                  <a:schemeClr val="tx2"/>
                </a:solidFill>
              </a:rPr>
              <a:t>'the virtue of man will be the state of character [disposition] which makes a man good and which makes him do his own work well' </a:t>
            </a:r>
          </a:p>
          <a:p>
            <a:pPr lvl="1" algn="r">
              <a:buNone/>
            </a:pPr>
            <a:r>
              <a:rPr lang="en-US" sz="2400" dirty="0">
                <a:solidFill>
                  <a:schemeClr val="tx2"/>
                </a:solidFill>
              </a:rPr>
              <a:t>[</a:t>
            </a:r>
            <a:r>
              <a:rPr lang="en-US" sz="2400" dirty="0" err="1">
                <a:solidFill>
                  <a:schemeClr val="tx2"/>
                </a:solidFill>
              </a:rPr>
              <a:t>Nicomachean</a:t>
            </a:r>
            <a:r>
              <a:rPr lang="en-US" sz="2400" dirty="0">
                <a:solidFill>
                  <a:schemeClr val="tx2"/>
                </a:solidFill>
              </a:rPr>
              <a:t> Ethics]</a:t>
            </a:r>
          </a:p>
          <a:p>
            <a:pPr lvl="1">
              <a:buNone/>
            </a:pPr>
            <a:endParaRPr lang="en-US" sz="2000" dirty="0"/>
          </a:p>
          <a:p>
            <a:r>
              <a:rPr lang="en-US" dirty="0" err="1"/>
              <a:t>Utilitari</a:t>
            </a:r>
            <a:r>
              <a:rPr lang="pl-PL" dirty="0"/>
              <a:t>ani</a:t>
            </a:r>
            <a:r>
              <a:rPr lang="en-US" dirty="0" err="1"/>
              <a:t>sm</a:t>
            </a:r>
            <a:r>
              <a:rPr lang="en-US" dirty="0"/>
              <a:t>:</a:t>
            </a:r>
          </a:p>
          <a:p>
            <a:pPr lvl="1"/>
            <a:r>
              <a:rPr lang="en-US" dirty="0"/>
              <a:t>Social principle: </a:t>
            </a:r>
          </a:p>
          <a:p>
            <a:pPr lvl="1" algn="just">
              <a:buNone/>
            </a:pPr>
            <a:r>
              <a:rPr lang="en-US" sz="2400" dirty="0">
                <a:solidFill>
                  <a:schemeClr val="tx2"/>
                </a:solidFill>
                <a:ea typeface="Segoe UI" pitchFamily="2"/>
                <a:cs typeface="Segoe UI" pitchFamily="2"/>
              </a:rPr>
              <a:t>What counts in moral considerations is not only an individual pleasure of an agent, but a happiness of every potentially involved person – 'the greatest happiness of the greatest number of people‘</a:t>
            </a:r>
            <a:r>
              <a:rPr lang="pl-PL" sz="2400" dirty="0">
                <a:solidFill>
                  <a:schemeClr val="tx2"/>
                </a:solidFill>
                <a:ea typeface="Segoe UI" pitchFamily="2"/>
                <a:cs typeface="Segoe UI" pitchFamily="2"/>
              </a:rPr>
              <a:t>.</a:t>
            </a:r>
            <a:endParaRPr lang="en-US" sz="2400" dirty="0">
              <a:solidFill>
                <a:schemeClr val="tx2"/>
              </a:solidFill>
              <a:ea typeface="Segoe UI" pitchFamily="2"/>
              <a:cs typeface="Segoe UI" pitchFamily="2"/>
            </a:endParaRP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t>The change of perspective</a:t>
            </a:r>
          </a:p>
        </p:txBody>
      </p:sp>
      <p:sp>
        <p:nvSpPr>
          <p:cNvPr id="3" name="Podtytuł 2"/>
          <p:cNvSpPr txBox="1">
            <a:spLocks noGrp="1"/>
          </p:cNvSpPr>
          <p:nvPr>
            <p:ph type="subTitle" idx="4294967295"/>
          </p:nvPr>
        </p:nvSpPr>
        <p:spPr>
          <a:xfrm>
            <a:off x="457171" y="1525154"/>
            <a:ext cx="8228763" cy="4685195"/>
          </a:xfrm>
        </p:spPr>
        <p:txBody>
          <a:bodyPr anchor="ctr">
            <a:normAutofit fontScale="92500"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pl-PL" sz="2400" dirty="0"/>
              <a:t>Not </a:t>
            </a:r>
            <a:r>
              <a:rPr lang="pl-PL" sz="2400" dirty="0" err="1"/>
              <a:t>what</a:t>
            </a:r>
            <a:r>
              <a:rPr lang="pl-PL" sz="2400" dirty="0"/>
              <a:t> </a:t>
            </a:r>
            <a:r>
              <a:rPr lang="pl-PL" sz="2400" dirty="0" err="1"/>
              <a:t>ought</a:t>
            </a:r>
            <a:r>
              <a:rPr lang="pl-PL" sz="2400" dirty="0"/>
              <a:t> we to do, </a:t>
            </a:r>
            <a:r>
              <a:rPr lang="pl-PL" sz="2400" dirty="0" err="1"/>
              <a:t>or</a:t>
            </a:r>
            <a:r>
              <a:rPr lang="pl-PL" sz="2400" dirty="0"/>
              <a:t> </a:t>
            </a:r>
            <a:r>
              <a:rPr lang="pl-PL" sz="2400" dirty="0" err="1"/>
              <a:t>what</a:t>
            </a:r>
            <a:r>
              <a:rPr lang="pl-PL" sz="2400" dirty="0"/>
              <a:t> </a:t>
            </a:r>
            <a:r>
              <a:rPr lang="pl-PL" sz="2400" dirty="0" err="1"/>
              <a:t>ought</a:t>
            </a:r>
            <a:r>
              <a:rPr lang="pl-PL" sz="2400" dirty="0"/>
              <a:t> we not to do, but </a:t>
            </a:r>
            <a:r>
              <a:rPr lang="pl-PL" sz="2400" dirty="0" err="1"/>
              <a:t>what</a:t>
            </a:r>
            <a:r>
              <a:rPr lang="pl-PL" sz="2400" dirty="0"/>
              <a:t> </a:t>
            </a:r>
            <a:r>
              <a:rPr lang="pl-PL" sz="2400" dirty="0" err="1"/>
              <a:t>kind</a:t>
            </a:r>
            <a:r>
              <a:rPr lang="pl-PL" sz="2400" dirty="0"/>
              <a:t> of person we </a:t>
            </a:r>
            <a:r>
              <a:rPr lang="pl-PL" sz="2400" dirty="0" err="1"/>
              <a:t>should</a:t>
            </a:r>
            <a:r>
              <a:rPr lang="pl-PL" sz="2400" dirty="0"/>
              <a:t> </a:t>
            </a:r>
            <a:r>
              <a:rPr lang="pl-PL" sz="2400" dirty="0" err="1"/>
              <a:t>become</a:t>
            </a:r>
            <a:r>
              <a:rPr lang="pl-PL" sz="2400" dirty="0"/>
              <a:t>.</a:t>
            </a:r>
          </a:p>
          <a:p>
            <a:pPr marL="0" indent="0">
              <a:buNone/>
            </a:pPr>
            <a:endParaRPr lang="pl-PL" sz="2400" dirty="0"/>
          </a:p>
          <a:p>
            <a:pPr marL="0" indent="0">
              <a:buNone/>
            </a:pPr>
            <a:r>
              <a:rPr lang="pl-PL" sz="2400" u="sng" dirty="0" err="1"/>
              <a:t>The</a:t>
            </a:r>
            <a:r>
              <a:rPr lang="pl-PL" sz="2400" u="sng" dirty="0"/>
              <a:t> </a:t>
            </a:r>
            <a:r>
              <a:rPr lang="pl-PL" sz="2400" u="sng" dirty="0" err="1"/>
              <a:t>main</a:t>
            </a:r>
            <a:r>
              <a:rPr lang="pl-PL" sz="2400" u="sng" dirty="0"/>
              <a:t> </a:t>
            </a:r>
            <a:r>
              <a:rPr lang="pl-PL" sz="2400" u="sng" dirty="0" err="1"/>
              <a:t>moral</a:t>
            </a:r>
            <a:r>
              <a:rPr lang="pl-PL" sz="2400" u="sng" dirty="0"/>
              <a:t> </a:t>
            </a:r>
            <a:r>
              <a:rPr lang="pl-PL" sz="2400" u="sng" dirty="0" err="1"/>
              <a:t>question</a:t>
            </a:r>
            <a:r>
              <a:rPr lang="pl-PL" sz="2400" dirty="0"/>
              <a:t> </a:t>
            </a:r>
            <a:r>
              <a:rPr lang="pl-PL" sz="2400" dirty="0" err="1"/>
              <a:t>is</a:t>
            </a:r>
            <a:r>
              <a:rPr lang="pl-PL" sz="2400" dirty="0"/>
              <a:t> a </a:t>
            </a:r>
            <a:r>
              <a:rPr lang="pl-PL" sz="2400" dirty="0" err="1"/>
              <a:t>question</a:t>
            </a:r>
            <a:r>
              <a:rPr lang="pl-PL" sz="2400" dirty="0"/>
              <a:t> on a </a:t>
            </a:r>
            <a:r>
              <a:rPr lang="pl-PL" sz="2400" dirty="0" err="1"/>
              <a:t>character</a:t>
            </a:r>
            <a:r>
              <a:rPr lang="pl-PL" sz="2400" dirty="0"/>
              <a:t> of </a:t>
            </a:r>
            <a:r>
              <a:rPr lang="pl-PL" sz="2400" dirty="0" err="1"/>
              <a:t>someone</a:t>
            </a:r>
            <a:r>
              <a:rPr lang="pl-PL" sz="2400" dirty="0"/>
              <a:t>;</a:t>
            </a:r>
          </a:p>
          <a:p>
            <a:pPr marL="0" indent="0">
              <a:buNone/>
            </a:pPr>
            <a:r>
              <a:rPr lang="pl-PL" sz="2400" dirty="0"/>
              <a:t>as </a:t>
            </a:r>
            <a:r>
              <a:rPr lang="pl-PL" sz="2400" dirty="0" err="1"/>
              <a:t>well</a:t>
            </a:r>
            <a:r>
              <a:rPr lang="pl-PL" sz="2400" dirty="0"/>
              <a:t> as: </a:t>
            </a:r>
            <a:r>
              <a:rPr lang="pl-PL" sz="2400" dirty="0" err="1"/>
              <a:t>how</a:t>
            </a:r>
            <a:r>
              <a:rPr lang="pl-PL" sz="2400" dirty="0"/>
              <a:t> </a:t>
            </a:r>
            <a:r>
              <a:rPr lang="pl-PL" sz="2400" dirty="0" err="1"/>
              <a:t>one's</a:t>
            </a:r>
            <a:r>
              <a:rPr lang="pl-PL" sz="2400" dirty="0"/>
              <a:t> </a:t>
            </a:r>
            <a:r>
              <a:rPr lang="pl-PL" sz="2400" dirty="0" err="1"/>
              <a:t>character</a:t>
            </a:r>
            <a:r>
              <a:rPr lang="pl-PL" sz="2400" dirty="0"/>
              <a:t> </a:t>
            </a:r>
            <a:r>
              <a:rPr lang="pl-PL" sz="2400" dirty="0" err="1"/>
              <a:t>is</a:t>
            </a:r>
            <a:r>
              <a:rPr lang="pl-PL" sz="2400" dirty="0"/>
              <a:t> </a:t>
            </a:r>
            <a:r>
              <a:rPr lang="pl-PL" sz="2400" dirty="0" err="1"/>
              <a:t>shaped</a:t>
            </a:r>
            <a:r>
              <a:rPr lang="pl-PL" sz="2400" dirty="0"/>
              <a:t> by </a:t>
            </a:r>
            <a:r>
              <a:rPr lang="pl-PL" sz="2400" dirty="0" err="1"/>
              <a:t>their</a:t>
            </a:r>
            <a:r>
              <a:rPr lang="pl-PL" sz="2400" dirty="0"/>
              <a:t> </a:t>
            </a:r>
            <a:r>
              <a:rPr lang="pl-PL" sz="2400" dirty="0" err="1"/>
              <a:t>deeds</a:t>
            </a:r>
            <a:endParaRPr lang="pl-PL" sz="2400" dirty="0"/>
          </a:p>
          <a:p>
            <a:pPr marL="0" indent="0">
              <a:buNone/>
            </a:pPr>
            <a:endParaRPr lang="pl-PL" sz="2400" dirty="0"/>
          </a:p>
          <a:p>
            <a:pPr marL="688380" indent="0" algn="just">
              <a:buNone/>
            </a:pPr>
            <a:r>
              <a:rPr lang="en-US" sz="2400" dirty="0"/>
              <a:t>'[Virtue ethics asks about] virtues themselves, motives and moral character, moral education, moral wisdom or discernment, friendship and family relationships, a deep concept of happiness, the role of the emotions in our moral life and the fundamentally important questions of what sort of person I should be and how we should live.'</a:t>
            </a:r>
          </a:p>
          <a:p>
            <a:pPr marL="688380" indent="0" algn="r">
              <a:buNone/>
            </a:pPr>
            <a:r>
              <a:rPr lang="en-US" sz="2400" i="1" dirty="0"/>
              <a:t>Stanford Encyclopedia of Philosophy, Virtue ethics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pl-PL"/>
              <a:t>The role of phronesis</a:t>
            </a:r>
          </a:p>
        </p:txBody>
      </p:sp>
      <p:sp>
        <p:nvSpPr>
          <p:cNvPr id="3" name="Podtytuł 2"/>
          <p:cNvSpPr txBox="1">
            <a:spLocks noGrp="1"/>
          </p:cNvSpPr>
          <p:nvPr>
            <p:ph type="subTitle" idx="4294967295"/>
          </p:nvPr>
        </p:nvSpPr>
        <p:spPr>
          <a:xfrm>
            <a:off x="457172" y="1604514"/>
            <a:ext cx="8228763" cy="4526148"/>
          </a:xfrm>
        </p:spPr>
        <p:txBody>
          <a:bodyPr anchor="ctr">
            <a:normAutofit fontScale="92500"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just">
              <a:buNone/>
            </a:pPr>
            <a:r>
              <a:rPr lang="pl-PL" sz="2500" dirty="0" err="1"/>
              <a:t>Phronesis</a:t>
            </a:r>
            <a:r>
              <a:rPr lang="pl-PL" sz="2500" dirty="0"/>
              <a:t>: </a:t>
            </a:r>
            <a:r>
              <a:rPr lang="pl-PL" sz="2500" dirty="0" err="1"/>
              <a:t>practical</a:t>
            </a:r>
            <a:r>
              <a:rPr lang="pl-PL" sz="2500" dirty="0"/>
              <a:t> </a:t>
            </a:r>
            <a:r>
              <a:rPr lang="pl-PL" sz="2500" dirty="0" err="1"/>
              <a:t>wisdom</a:t>
            </a:r>
            <a:r>
              <a:rPr lang="pl-PL" sz="2500" dirty="0"/>
              <a:t>, </a:t>
            </a:r>
            <a:r>
              <a:rPr lang="pl-PL" sz="2500" dirty="0" err="1"/>
              <a:t>prudence</a:t>
            </a:r>
            <a:endParaRPr lang="pl-PL" sz="2500" dirty="0"/>
          </a:p>
          <a:p>
            <a:pPr marL="0" indent="0" algn="just">
              <a:buNone/>
            </a:pPr>
            <a:endParaRPr lang="pl-PL" sz="2500" dirty="0"/>
          </a:p>
          <a:p>
            <a:pPr marL="468558" indent="0" algn="just">
              <a:buNone/>
            </a:pPr>
            <a:r>
              <a:rPr lang="pl-PL" sz="2400" dirty="0"/>
              <a:t>'</a:t>
            </a:r>
            <a:r>
              <a:rPr lang="pl-PL" sz="2400" dirty="0" err="1"/>
              <a:t>It</a:t>
            </a:r>
            <a:r>
              <a:rPr lang="pl-PL" sz="2400" dirty="0"/>
              <a:t> </a:t>
            </a:r>
            <a:r>
              <a:rPr lang="pl-PL" sz="2400" dirty="0" err="1"/>
              <a:t>is</a:t>
            </a:r>
            <a:r>
              <a:rPr lang="pl-PL" sz="2400" dirty="0"/>
              <a:t> </a:t>
            </a:r>
            <a:r>
              <a:rPr lang="pl-PL" sz="2400" dirty="0" err="1"/>
              <a:t>the</a:t>
            </a:r>
            <a:r>
              <a:rPr lang="pl-PL" sz="2400" dirty="0"/>
              <a:t> </a:t>
            </a:r>
            <a:r>
              <a:rPr lang="pl-PL" sz="2400" dirty="0" err="1"/>
              <a:t>mark</a:t>
            </a:r>
            <a:r>
              <a:rPr lang="pl-PL" sz="2400" dirty="0"/>
              <a:t> of an </a:t>
            </a:r>
            <a:r>
              <a:rPr lang="pl-PL" sz="2400" dirty="0" err="1"/>
              <a:t>educated</a:t>
            </a:r>
            <a:r>
              <a:rPr lang="pl-PL" sz="2400" dirty="0"/>
              <a:t> </a:t>
            </a:r>
            <a:r>
              <a:rPr lang="pl-PL" sz="2400" dirty="0" err="1"/>
              <a:t>man</a:t>
            </a:r>
            <a:r>
              <a:rPr lang="pl-PL" sz="2400" dirty="0"/>
              <a:t> to </a:t>
            </a:r>
            <a:r>
              <a:rPr lang="pl-PL" sz="2400" dirty="0" err="1"/>
              <a:t>look</a:t>
            </a:r>
            <a:r>
              <a:rPr lang="pl-PL" sz="2400" dirty="0"/>
              <a:t> for precision </a:t>
            </a:r>
            <a:r>
              <a:rPr lang="pl-PL" sz="2400" dirty="0" err="1"/>
              <a:t>in</a:t>
            </a:r>
            <a:r>
              <a:rPr lang="pl-PL" sz="2400" dirty="0"/>
              <a:t> </a:t>
            </a:r>
            <a:r>
              <a:rPr lang="pl-PL" sz="2400" dirty="0" err="1"/>
              <a:t>each</a:t>
            </a:r>
            <a:r>
              <a:rPr lang="pl-PL" sz="2400" dirty="0"/>
              <a:t> </a:t>
            </a:r>
            <a:r>
              <a:rPr lang="pl-PL" sz="2400" dirty="0" err="1"/>
              <a:t>class</a:t>
            </a:r>
            <a:r>
              <a:rPr lang="pl-PL" sz="2400" dirty="0"/>
              <a:t> of </a:t>
            </a:r>
            <a:r>
              <a:rPr lang="pl-PL" sz="2400" dirty="0" err="1"/>
              <a:t>things</a:t>
            </a:r>
            <a:r>
              <a:rPr lang="pl-PL" sz="2400" dirty="0"/>
              <a:t> </a:t>
            </a:r>
            <a:r>
              <a:rPr lang="pl-PL" sz="2400" dirty="0" err="1"/>
              <a:t>just</a:t>
            </a:r>
            <a:r>
              <a:rPr lang="pl-PL" sz="2400" dirty="0"/>
              <a:t> so far as </a:t>
            </a:r>
            <a:r>
              <a:rPr lang="pl-PL" sz="2400" dirty="0" err="1"/>
              <a:t>the</a:t>
            </a:r>
            <a:r>
              <a:rPr lang="pl-PL" sz="2400" dirty="0"/>
              <a:t> </a:t>
            </a:r>
            <a:r>
              <a:rPr lang="pl-PL" sz="2400" dirty="0" err="1"/>
              <a:t>nature</a:t>
            </a:r>
            <a:r>
              <a:rPr lang="pl-PL" sz="2400" dirty="0"/>
              <a:t> of </a:t>
            </a:r>
            <a:r>
              <a:rPr lang="pl-PL" sz="2400" dirty="0" err="1"/>
              <a:t>the</a:t>
            </a:r>
            <a:r>
              <a:rPr lang="pl-PL" sz="2400" dirty="0"/>
              <a:t> </a:t>
            </a:r>
            <a:r>
              <a:rPr lang="pl-PL" sz="2400" dirty="0" err="1"/>
              <a:t>subject</a:t>
            </a:r>
            <a:r>
              <a:rPr lang="pl-PL" sz="2400" dirty="0"/>
              <a:t> </a:t>
            </a:r>
            <a:r>
              <a:rPr lang="pl-PL" sz="2400" dirty="0" err="1"/>
              <a:t>admits</a:t>
            </a:r>
            <a:r>
              <a:rPr lang="pl-PL" sz="2400" dirty="0"/>
              <a:t>; </a:t>
            </a:r>
            <a:r>
              <a:rPr lang="pl-PL" sz="2400" dirty="0" err="1"/>
              <a:t>it</a:t>
            </a:r>
            <a:r>
              <a:rPr lang="pl-PL" sz="2400" dirty="0"/>
              <a:t> </a:t>
            </a:r>
            <a:r>
              <a:rPr lang="pl-PL" sz="2400" dirty="0" err="1"/>
              <a:t>is</a:t>
            </a:r>
            <a:r>
              <a:rPr lang="pl-PL" sz="2400" dirty="0"/>
              <a:t> </a:t>
            </a:r>
            <a:r>
              <a:rPr lang="pl-PL" sz="2400" dirty="0" err="1"/>
              <a:t>evidently</a:t>
            </a:r>
            <a:r>
              <a:rPr lang="pl-PL" sz="2400" dirty="0"/>
              <a:t> </a:t>
            </a:r>
            <a:r>
              <a:rPr lang="pl-PL" sz="2400" dirty="0" err="1"/>
              <a:t>equally</a:t>
            </a:r>
            <a:r>
              <a:rPr lang="pl-PL" sz="2400" dirty="0"/>
              <a:t> </a:t>
            </a:r>
            <a:r>
              <a:rPr lang="pl-PL" sz="2400" dirty="0" err="1"/>
              <a:t>foolish</a:t>
            </a:r>
            <a:r>
              <a:rPr lang="pl-PL" sz="2400" dirty="0"/>
              <a:t> to </a:t>
            </a:r>
            <a:r>
              <a:rPr lang="pl-PL" sz="2400" dirty="0" err="1"/>
              <a:t>accept</a:t>
            </a:r>
            <a:r>
              <a:rPr lang="pl-PL" sz="2400" dirty="0"/>
              <a:t> </a:t>
            </a:r>
            <a:r>
              <a:rPr lang="pl-PL" sz="2400" dirty="0" err="1"/>
              <a:t>probable</a:t>
            </a:r>
            <a:r>
              <a:rPr lang="pl-PL" sz="2400" dirty="0"/>
              <a:t> </a:t>
            </a:r>
            <a:r>
              <a:rPr lang="pl-PL" sz="2400" dirty="0" err="1"/>
              <a:t>reasoning</a:t>
            </a:r>
            <a:r>
              <a:rPr lang="pl-PL" sz="2400" dirty="0"/>
              <a:t> </a:t>
            </a:r>
            <a:r>
              <a:rPr lang="pl-PL" sz="2400" dirty="0" err="1"/>
              <a:t>from</a:t>
            </a:r>
            <a:r>
              <a:rPr lang="pl-PL" sz="2400" dirty="0"/>
              <a:t> a </a:t>
            </a:r>
            <a:r>
              <a:rPr lang="pl-PL" sz="2400" dirty="0" err="1"/>
              <a:t>mathematician</a:t>
            </a:r>
            <a:r>
              <a:rPr lang="pl-PL" sz="2400" dirty="0"/>
              <a:t> and to </a:t>
            </a:r>
            <a:r>
              <a:rPr lang="pl-PL" sz="2400" dirty="0" err="1"/>
              <a:t>demand</a:t>
            </a:r>
            <a:r>
              <a:rPr lang="pl-PL" sz="2400" dirty="0"/>
              <a:t> </a:t>
            </a:r>
            <a:r>
              <a:rPr lang="pl-PL" sz="2400" dirty="0" err="1"/>
              <a:t>from</a:t>
            </a:r>
            <a:r>
              <a:rPr lang="pl-PL" sz="2400" dirty="0"/>
              <a:t> a </a:t>
            </a:r>
            <a:r>
              <a:rPr lang="pl-PL" sz="2400" dirty="0" err="1"/>
              <a:t>rhetorician</a:t>
            </a:r>
            <a:r>
              <a:rPr lang="pl-PL" sz="2400" dirty="0"/>
              <a:t> scientific </a:t>
            </a:r>
            <a:r>
              <a:rPr lang="pl-PL" sz="2400" dirty="0" err="1"/>
              <a:t>proofs</a:t>
            </a:r>
            <a:r>
              <a:rPr lang="pl-PL" sz="2400" dirty="0"/>
              <a:t>.'</a:t>
            </a:r>
          </a:p>
          <a:p>
            <a:pPr marL="468558" indent="0" algn="just">
              <a:buNone/>
            </a:pPr>
            <a:endParaRPr lang="pl-PL" sz="2400" dirty="0"/>
          </a:p>
          <a:p>
            <a:pPr marL="468558" indent="0" algn="r">
              <a:buNone/>
            </a:pPr>
            <a:r>
              <a:rPr lang="pl-PL" sz="2400" dirty="0" err="1"/>
              <a:t>Aristotle</a:t>
            </a:r>
            <a:r>
              <a:rPr lang="pl-PL" sz="2400" dirty="0"/>
              <a:t>, </a:t>
            </a:r>
            <a:r>
              <a:rPr lang="pl-PL" sz="2400" i="1" dirty="0" err="1"/>
              <a:t>Nicomachean</a:t>
            </a:r>
            <a:r>
              <a:rPr lang="pl-PL" sz="2400" i="1" dirty="0"/>
              <a:t> </a:t>
            </a:r>
            <a:r>
              <a:rPr lang="pl-PL" sz="2400" i="1" dirty="0" err="1"/>
              <a:t>Ethics</a:t>
            </a:r>
            <a:endParaRPr lang="pl-PL" sz="2400" i="1" dirty="0"/>
          </a:p>
          <a:p>
            <a:pPr marL="0" indent="0" algn="just">
              <a:buNone/>
            </a:pPr>
            <a:endParaRPr lang="pl-PL" sz="2500" dirty="0"/>
          </a:p>
          <a:p>
            <a:pPr marL="0" indent="0" algn="just">
              <a:buNone/>
            </a:pPr>
            <a:r>
              <a:rPr lang="pl-PL" sz="2500" dirty="0" err="1"/>
              <a:t>What</a:t>
            </a:r>
            <a:r>
              <a:rPr lang="pl-PL" sz="2500" dirty="0"/>
              <a:t> </a:t>
            </a:r>
            <a:r>
              <a:rPr lang="pl-PL" sz="2500" dirty="0" err="1"/>
              <a:t>is</a:t>
            </a:r>
            <a:r>
              <a:rPr lang="pl-PL" sz="2500" dirty="0"/>
              <a:t> </a:t>
            </a:r>
            <a:r>
              <a:rPr lang="pl-PL" sz="2500" dirty="0" err="1"/>
              <a:t>more</a:t>
            </a:r>
            <a:r>
              <a:rPr lang="pl-PL" sz="2500" dirty="0"/>
              <a:t> </a:t>
            </a:r>
            <a:r>
              <a:rPr lang="pl-PL" sz="2500" dirty="0" err="1"/>
              <a:t>important</a:t>
            </a:r>
            <a:r>
              <a:rPr lang="pl-PL" sz="2500" dirty="0"/>
              <a:t> </a:t>
            </a:r>
            <a:r>
              <a:rPr lang="pl-PL" sz="2500" dirty="0" err="1"/>
              <a:t>than</a:t>
            </a:r>
            <a:r>
              <a:rPr lang="pl-PL" sz="2500" dirty="0"/>
              <a:t> an </a:t>
            </a:r>
            <a:r>
              <a:rPr lang="pl-PL" sz="2500" dirty="0" err="1"/>
              <a:t>abstract</a:t>
            </a:r>
            <a:r>
              <a:rPr lang="pl-PL" sz="2500" dirty="0"/>
              <a:t> </a:t>
            </a:r>
            <a:r>
              <a:rPr lang="pl-PL" sz="2500" dirty="0" err="1"/>
              <a:t>moral</a:t>
            </a:r>
            <a:r>
              <a:rPr lang="pl-PL" sz="2500" dirty="0"/>
              <a:t> </a:t>
            </a:r>
            <a:r>
              <a:rPr lang="pl-PL" sz="2500" dirty="0" err="1"/>
              <a:t>code</a:t>
            </a:r>
            <a:r>
              <a:rPr lang="pl-PL" sz="2500" dirty="0"/>
              <a:t> </a:t>
            </a:r>
            <a:r>
              <a:rPr lang="pl-PL" sz="2500" dirty="0" err="1"/>
              <a:t>is</a:t>
            </a:r>
            <a:r>
              <a:rPr lang="pl-PL" sz="2500" dirty="0"/>
              <a:t> a </a:t>
            </a:r>
            <a:r>
              <a:rPr lang="pl-PL" sz="2500" dirty="0" err="1"/>
              <a:t>practical</a:t>
            </a:r>
            <a:r>
              <a:rPr lang="pl-PL" sz="2500" dirty="0"/>
              <a:t> </a:t>
            </a:r>
            <a:r>
              <a:rPr lang="pl-PL" sz="2500" dirty="0" err="1"/>
              <a:t>wisdom</a:t>
            </a:r>
            <a:r>
              <a:rPr lang="pl-PL" sz="2500" dirty="0"/>
              <a:t> and life </a:t>
            </a:r>
            <a:r>
              <a:rPr lang="pl-PL" sz="2500" dirty="0" err="1"/>
              <a:t>experience</a:t>
            </a:r>
            <a:r>
              <a:rPr lang="pl-PL" sz="2500" dirty="0"/>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a:t>Relation</a:t>
            </a:r>
            <a:r>
              <a:rPr lang="pl-PL" dirty="0"/>
              <a:t> </a:t>
            </a:r>
            <a:r>
              <a:rPr lang="pl-PL" dirty="0" err="1"/>
              <a:t>between</a:t>
            </a:r>
            <a:r>
              <a:rPr lang="pl-PL" dirty="0"/>
              <a:t> </a:t>
            </a:r>
            <a:r>
              <a:rPr lang="pl-PL" dirty="0" err="1"/>
              <a:t>goods</a:t>
            </a:r>
            <a:r>
              <a:rPr lang="pl-PL" dirty="0"/>
              <a:t> and </a:t>
            </a:r>
            <a:r>
              <a:rPr lang="pl-PL" dirty="0" err="1"/>
              <a:t>virtues</a:t>
            </a:r>
            <a:endParaRPr lang="pl-PL" dirty="0"/>
          </a:p>
        </p:txBody>
      </p:sp>
      <p:sp>
        <p:nvSpPr>
          <p:cNvPr id="3" name="Symbol zastępczy zawartości 2"/>
          <p:cNvSpPr>
            <a:spLocks noGrp="1"/>
          </p:cNvSpPr>
          <p:nvPr>
            <p:ph idx="1"/>
          </p:nvPr>
        </p:nvSpPr>
        <p:spPr/>
        <p:txBody>
          <a:bodyPr>
            <a:normAutofit/>
          </a:bodyPr>
          <a:lstStyle/>
          <a:p>
            <a:pPr>
              <a:buNone/>
            </a:pPr>
            <a:r>
              <a:rPr lang="en-US" sz="2800" dirty="0"/>
              <a:t>By a "practice" I am going to mean any </a:t>
            </a:r>
            <a:r>
              <a:rPr lang="en-US" sz="2800" u="sng" dirty="0"/>
              <a:t>coherent and complex form</a:t>
            </a:r>
            <a:r>
              <a:rPr lang="pl-PL" sz="2800" dirty="0"/>
              <a:t> </a:t>
            </a:r>
            <a:r>
              <a:rPr lang="en-US" sz="2800" dirty="0"/>
              <a:t>of socially established cooperative human activity through which</a:t>
            </a:r>
            <a:r>
              <a:rPr lang="pl-PL" sz="2800" dirty="0"/>
              <a:t> </a:t>
            </a:r>
            <a:r>
              <a:rPr lang="en-US" sz="2800" u="sng" dirty="0"/>
              <a:t>goods internal to that form of activity</a:t>
            </a:r>
            <a:r>
              <a:rPr lang="en-US" sz="2800" dirty="0"/>
              <a:t> are realized in the course of trying</a:t>
            </a:r>
            <a:r>
              <a:rPr lang="pl-PL" sz="2800" dirty="0"/>
              <a:t> </a:t>
            </a:r>
            <a:r>
              <a:rPr lang="en-US" sz="2800" dirty="0"/>
              <a:t>to achieve those </a:t>
            </a:r>
            <a:r>
              <a:rPr lang="en-US" sz="2800" u="sng" dirty="0"/>
              <a:t>standards of excellence </a:t>
            </a:r>
            <a:r>
              <a:rPr lang="en-US" sz="2800" dirty="0"/>
              <a:t>which are appropriate to,</a:t>
            </a:r>
            <a:r>
              <a:rPr lang="pl-PL" sz="2800" dirty="0"/>
              <a:t> </a:t>
            </a:r>
            <a:r>
              <a:rPr lang="en-US" sz="2800" dirty="0"/>
              <a:t>and partially definitive of, that form of activity</a:t>
            </a:r>
            <a:r>
              <a:rPr lang="pl-PL" sz="2800" dirty="0"/>
              <a:t>…</a:t>
            </a:r>
          </a:p>
          <a:p>
            <a:pPr algn="r">
              <a:buNone/>
            </a:pPr>
            <a:r>
              <a:rPr lang="pl-PL" sz="2800" dirty="0"/>
              <a:t>A. </a:t>
            </a:r>
            <a:r>
              <a:rPr lang="pl-PL" sz="2800" dirty="0" err="1"/>
              <a:t>MacIntyre</a:t>
            </a:r>
            <a:r>
              <a:rPr lang="pl-PL" sz="2800" dirty="0"/>
              <a:t>, </a:t>
            </a:r>
            <a:r>
              <a:rPr lang="pl-PL" sz="2800" i="1" dirty="0" err="1"/>
              <a:t>After</a:t>
            </a:r>
            <a:r>
              <a:rPr lang="pl-PL" sz="2800" i="1" dirty="0"/>
              <a:t> </a:t>
            </a:r>
            <a:r>
              <a:rPr lang="pl-PL" sz="2800" i="1" dirty="0" err="1"/>
              <a:t>Virtue</a:t>
            </a:r>
            <a:endParaRPr lang="pl-PL" sz="28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ttp://dl.mehrad-co.com/src/Gallery/PritablePhoto/Photo/Chess/Chess-02-www.mehrad-co.com%28L%29.jpg"/>
          <p:cNvPicPr>
            <a:picLocks noChangeAspect="1" noChangeArrowheads="1"/>
          </p:cNvPicPr>
          <p:nvPr/>
        </p:nvPicPr>
        <p:blipFill>
          <a:blip r:embed="rId2" cstate="print">
            <a:lum bright="13000" contrast="-24000"/>
          </a:blip>
          <a:srcRect/>
          <a:stretch>
            <a:fillRect/>
          </a:stretch>
        </p:blipFill>
        <p:spPr bwMode="auto">
          <a:xfrm>
            <a:off x="1584178" y="2406023"/>
            <a:ext cx="7380310" cy="4451977"/>
          </a:xfrm>
          <a:prstGeom prst="rect">
            <a:avLst/>
          </a:prstGeom>
          <a:noFill/>
        </p:spPr>
      </p:pic>
      <p:sp>
        <p:nvSpPr>
          <p:cNvPr id="2" name="Tytuł 1"/>
          <p:cNvSpPr>
            <a:spLocks noGrp="1"/>
          </p:cNvSpPr>
          <p:nvPr>
            <p:ph type="title"/>
          </p:nvPr>
        </p:nvSpPr>
        <p:spPr/>
        <p:txBody>
          <a:bodyPr/>
          <a:lstStyle/>
          <a:p>
            <a:r>
              <a:rPr lang="pl-PL" dirty="0" err="1"/>
              <a:t>Practices</a:t>
            </a:r>
            <a:r>
              <a:rPr lang="pl-PL" dirty="0"/>
              <a:t> and </a:t>
            </a:r>
            <a:r>
              <a:rPr lang="pl-PL" dirty="0" err="1"/>
              <a:t>goods</a:t>
            </a:r>
            <a:r>
              <a:rPr lang="pl-PL" dirty="0"/>
              <a:t>…</a:t>
            </a:r>
          </a:p>
        </p:txBody>
      </p:sp>
      <p:sp>
        <p:nvSpPr>
          <p:cNvPr id="3" name="Symbol zastępczy zawartości 2"/>
          <p:cNvSpPr>
            <a:spLocks noGrp="1"/>
          </p:cNvSpPr>
          <p:nvPr>
            <p:ph idx="1"/>
          </p:nvPr>
        </p:nvSpPr>
        <p:spPr/>
        <p:txBody>
          <a:bodyPr>
            <a:normAutofit/>
          </a:bodyPr>
          <a:lstStyle/>
          <a:p>
            <a:pPr>
              <a:buNone/>
            </a:pPr>
            <a:r>
              <a:rPr lang="pl-PL" sz="2200" dirty="0"/>
              <a:t>T</a:t>
            </a:r>
            <a:r>
              <a:rPr lang="en-US" sz="2200" dirty="0"/>
              <a:t>here are the goods</a:t>
            </a:r>
            <a:r>
              <a:rPr lang="pl-PL" sz="2200" dirty="0"/>
              <a:t> </a:t>
            </a:r>
            <a:r>
              <a:rPr lang="en-US" sz="2200" dirty="0"/>
              <a:t>internal to the practice of chess which cannot be had in any way but</a:t>
            </a:r>
            <a:r>
              <a:rPr lang="pl-PL" sz="2200" dirty="0"/>
              <a:t> </a:t>
            </a:r>
            <a:r>
              <a:rPr lang="en-US" sz="2200" dirty="0"/>
              <a:t>by playing chess or some other game of that specific kind. We call</a:t>
            </a:r>
            <a:r>
              <a:rPr lang="pl-PL" sz="2200" dirty="0"/>
              <a:t> </a:t>
            </a:r>
            <a:r>
              <a:rPr lang="en-US" sz="2200" dirty="0"/>
              <a:t>them internal for two reasons: </a:t>
            </a:r>
            <a:endParaRPr lang="pl-PL" sz="2200" dirty="0"/>
          </a:p>
          <a:p>
            <a:r>
              <a:rPr lang="en-US" sz="2200" dirty="0"/>
              <a:t>first, </a:t>
            </a:r>
            <a:r>
              <a:rPr lang="pl-PL" sz="2200" dirty="0"/>
              <a:t>(…) </a:t>
            </a:r>
            <a:r>
              <a:rPr lang="en-US" sz="2200" dirty="0"/>
              <a:t>because we can only specify them in terms of chess or some other</a:t>
            </a:r>
            <a:r>
              <a:rPr lang="pl-PL" sz="2200" dirty="0"/>
              <a:t> </a:t>
            </a:r>
            <a:r>
              <a:rPr lang="en-US" sz="2200" dirty="0"/>
              <a:t>game of that specific kind and by means of examples from such</a:t>
            </a:r>
            <a:r>
              <a:rPr lang="pl-PL" sz="2200" dirty="0"/>
              <a:t> </a:t>
            </a:r>
            <a:r>
              <a:rPr lang="en-US" sz="2200" dirty="0"/>
              <a:t>games</a:t>
            </a:r>
            <a:r>
              <a:rPr lang="pl-PL" sz="2200" dirty="0"/>
              <a:t> (…)</a:t>
            </a:r>
            <a:r>
              <a:rPr lang="en-US" sz="2200" dirty="0"/>
              <a:t>; </a:t>
            </a:r>
            <a:endParaRPr lang="pl-PL" sz="2200" dirty="0"/>
          </a:p>
          <a:p>
            <a:r>
              <a:rPr lang="en-US" sz="2200" dirty="0"/>
              <a:t>and secondly because they can</a:t>
            </a:r>
            <a:r>
              <a:rPr lang="pl-PL" sz="2200" dirty="0"/>
              <a:t> </a:t>
            </a:r>
            <a:r>
              <a:rPr lang="en-US" sz="2200" dirty="0"/>
              <a:t>only be identified and recognized by the experience of participating</a:t>
            </a:r>
            <a:r>
              <a:rPr lang="pl-PL" sz="2200" dirty="0"/>
              <a:t> </a:t>
            </a:r>
            <a:r>
              <a:rPr lang="en-US" sz="2200" dirty="0"/>
              <a:t>in the practice in question. </a:t>
            </a:r>
            <a:endParaRPr lang="pl-PL" sz="2200" dirty="0"/>
          </a:p>
        </p:txBody>
      </p:sp>
      <p:sp>
        <p:nvSpPr>
          <p:cNvPr id="8194" name="AutoShape 2"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6" name="AutoShape 4"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198" name="AutoShape 6"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200" name="AutoShape 8" descr="data:image/jpeg;base64,/9j/4AAQSkZJRgABAQAAAQABAAD/2wCEAAkGBxMQEhUUExITFRQXFBcUFhUXGBgXFRQVFxQWFxUYGBYYHCggGBomHRcVJDEhJikrLi4uFx8zODMsNygtLisBCgoKDg0OGhAQGy0kHRwsLCwsLC4sLCwsLCwsLCwsLCwsLCwsLCwsLCw0LCwsLCwsLCwsLCwsLCwsLCwsLCwsLP/AABEIALcBEwMBIgACEQEDEQH/xAAcAAEAAgIDAQAAAAAAAAAAAAAABQYEBwIDCAH/xABEEAABAwIDBAgEAwQIBgMAAAABAAIDBBEFEiEGMUFRBxMiYXGBkaEyQrHRI1JiFILB4TNTg5KTo9LwFUNysrPCFjRk/8QAGQEBAQEBAQEAAAAAAAAAAAAAAAECAwQF/8QAJREBAQACAgIBBAIDAAAAAAAAAAECERIhAzFBBBMiUaHwYYGR/9oADAMBAAIRAxEAPwDeKIiAiIgIiICIiAiIgIiICIiAiIgIiICIiAiIgIiICIiAiIgIiICIiAiIgIiICIiAiIgIiICIiAiIgIiICIiAiIgIiICIiAiIgIiICIiAiIgIiICIiAiIgIiICIiAiIgIiICIiAiIgIiICIiAiIgIiICIiAiIgIiICIiAiIgr232Ky0lBPNAPxGNFja4aC9oc63GwJPkqt0V7WVNdI5sr3SAQ53kta0RvDw1gBaBfM3Mdfyqq9KW289RI+lp87acdh7gCDKeNz+Tu4qA2UxCroB10E2umeE6tkA4FvPU67xdUek0WBgWKNq4I52AgPbfKd7Tuc094II8lnqAiIgIiICIiAtX9Lu21Zh0sMdPlY17C8yFodmOYjKC7QWABOl+0FsqrqWQsdJI4NYxpc5x3AAXJXmvpJ23fikwaBlp43HqmcSdxe79R5cB5khuno32nkxCOUvs4RljRIG5c5c0lwI3XGm78yuK0z0X7dx08cdNNdrS4jOb2DnOJDiTuFzYjuB533KCg+oiICIiAiIgIiICIiAiIgIiICIuL3WBJ4C/og5Iqps3tvDUwOkmLYXNaJHNvfsEC1uLjc2sONuazNkcedWskc5gYWyEBtiCGHVodcntc7aXQT6IiAqP0obHS4nEwxTFrosx6o/BJmtfXg7TS+mp3XurwiDyJXyPhlcLyAhxBBc5pFtMpAPBSsW0DHMeDGWl1tGm7bgAXuTcbl2dJs+bEqgmIxfiWLDv0aBm/etm/eUfAyLq7iVgd+Wzr38bWU7XptPolwmZ0kU5ke2NjHNsXOInJvfsk2sCd/wCkLb6rmy8gkpYHdUYfw22jO9lhYfS/mp6CTMPZYwz31WssfmO1ERdGBERAREQa96cK18WHBrd0k7GO/wCkNe+3q0ei86bn6r1ftvg8VZRSxSvbG3LnEjtGxubqHEnhz7iV5TqTleRobEi41BsbXHMKLFvkxCJ1IG9X2tNR4jvW/Ngqh8mH0znm7urtfjYEgewC834FhjqieKJzmxNkdbrHmzGDfqefIc16lwuhZTwxws+CNgYL7yAN57zvV3tGUiIgIuqpnbGxz3GzWguJ7gLqt0W0rpnaNyt4DjbvWMs5j7WY2rSixYqm4GiylqZS+izQiIqgiIgIiICIiAo/HMRigheZZY47tcBncG3NrAC51N7aBSC8v7dxyOxao6wku/aDYnW0Yd2AOQDQNFKsSeEYrC3NHL1geAMhYGkWyjfmvd2ncrt0YbS/j9Q8lzpnGzrBoAYxxaLAb7A7+fctO18+SXNysfHuWw9iQ109LPG0hrpmDtAgjM4NPiNSL7lZSt7IiIgsLGa3qIJJLtBaxxbm3FwByg21323LNWs+kLZXFayVxgnj6n5Yy7IRpqPhsfVBpPHsYmq6l88v9I8jNYW3AAC3CwAHksuCohMdnPnzdwjy/W6wMbwuWlnfDPpIw2cAb7wDv46EeqyaH9l0zxTHweAPpoptW7ejnaR9TTXlLS9ri3TQloAsXDgd62BSNs3XjqtG4XsfXxvbJSgwDf25WOFt+4cPELeNE8ljb2LsoDrbs1tbd11ywmPLcreVvH070RF2cxERAREQVvbvaRuHU/WyU7543O6t4GXK0OGmfN8p3ea8s1cjXyuc0BjS9zg3WzQSSBpwA0W4ukrDsaq5JYxA59Ln/DbGWFpaDdhIvmzbr34rT09KY3lkgLXNJa4Eagg6g96ixZtmq6np6iKeTq3tjNzFZ8hfpyfZoIvcG+8BelMCxMVcDJhG+MPGYNeAHZb6Gw4EajuK817KwtkkaxkTql5vaJ7HPboLmwEjeAJW6dhZcTz5KiAR0wbZtwGubYdlrQHk+qovSIiIidq4y6kmDd+S/kCCfYFUfZ2oFx4LYuI1bYY3SP8AhaNdL79N3mteUNGx8rntdkY512sFiGjlcryfUe5XfxequcNSMoUvHuHgoLDqUNcC4kt8rXU+uvh/dY8giIuzmIiICIozGMbiph2jdx3MG/xPIKWyTdWTfpJoqg3a17joxoClKHGxJoTlPq37hcp58LdN3xZRNrSfSXsvLBO+qs10Ushs4b2F2uV3LjY93BblhqQTY6H2PeCqj0r4sIaPqhbPOco7mNIc8/8AaP3l03LOmNWV51xf4z5eO5W3o3rcr4Wf/oj+Yk6vbvB0aPDfqqni47bvAfRT2whtU0redTDwtvlZ6pKteoERFpkREQeb+mplsUl72xH/AC2qIpIhkhvxkYPIuClOmWYOxWa3ARt8xG266oqbJBTvINutjJ8MwKnxVbvpOqdYNJ10Asp2hhczT5Vg4fCG5dOIU0vP4MPl28uXwIiL0uAiIgIiIC8nbYNBxGqtxq5//M9eqMRrWwRSSvNmRsc9x7mi68h1VSZZ3SO+J73PP/U9xcfcqLGz+iWMNxKPmaeS3jZv81vZaGwCsZS1tFKCA25jeeQe3Lc+F7+S3yqgiIg4yRhwIcAQdCCLg+IK19idBlrnsjORtmkNboBdovYeK2GqLFUCerllaeyXBrfBoDb+oK4eeSyOvitlWDBaG18zi4WFgeHNTSw6F28eBWYt+OSYsZ3dEXF7w0EkgAaknQDzWHDjEDzZsrCe4/xW7lJ7SS1nLh1rb2zC/K4uqntRX1EknUQ3YwDtP+EvJ4M4keG9REGESN1DruGpGoeO+x3jwXnz+o43Um3XHxbm7V/rqkRRueflaT48gtdRUjpnmWUvc5xubaAdwvvCsFBWGVvUzElpIsfA3APMKdEEbRuCzll92dLJwqtUmFseLMOo+V2hP3XxsBadylpacE3GhGoXZJYi53ke65fbdOTrpJMzbX1GoPJap6SMTdPWOa7dE1sbR+6HuPiS72C2dE/K5at6SomitJDm/iRtee0NHNGU310NmjRdfH7c8413if8ASO8voFZdgos2IUjd9p4zr+g5v/VVaqlaZTrpcewCufRTFnxGB9vw2OeXv+RpEL7Znbgblu/mvRHN6ORcIpWuF2kOHMG49Qua2wLqqqhsTHPcbNa0uJ5AC5Xatd9NeKywUbWsHYlcWPdfdYXA87H0QaN2kxA1VXLMfnkc7yJ0HpZXKdgfh1uLQ0j2/mtdsfqrRR4mwxZHSuAta3VOPvmVmit57KYuKmjhlGrsoDu57dHD1HurXG8OAI4rSvQ7iDw6aIOLovjIItlduBHjut3LcWHzAtsN/ELhh1nY65d4yspERdnIREQEXDrAq9tLtpS0HZkeDJa+QbwDuvyQVXp4q5o6SNrHARPkyyC9nuIGZg5ZdHE94avPwdZ3H2+6v3SFtmMSsCRlYSWC1rX329FQGh19LqKn2zkMaT1x3WuwBvrn/gvR3R9WSz0EEkpBcWkAg3Ja0lrc36tFojY50bpWirc98Y+QyFkd+Bcb62329VuDDcdgoGBnWQCLUtDZWOtc67nX4rWkXpcZHhoJJAAFyTuAWDhGMw1Tc0Tw4cbcPuunahgdSzAuy9i9zu01A893ms26iyI3FdomyNdHE7foX8bcbfdReGQCPcqXhtfID/RvKs1Firhvik9F4cvJcr29Ew16XqliytDr68Vmxyh24qknHyP+W/8AuqQwqtJcHOfG1oPF7CT5NJsuuPmkuoxl46r23GKPqKg07XhsUdg4m9nSEXOg1NgQPG6w4sIexoka5r2/mYT2T3g6hTVfsiyWV8oqHWkcX6AWGYk6HjvX3DIBBM6G5cwi2vG7QeHiuHk3ct35dsNSdMvBavrm9XIA62oJ3+R4LOdTW0vqO1G7iLb2lQdB2ZRb81vJS1TXBrt/wgkpjZZ2WWXp01rACHDS4zeB4+6k/wBou0HmFXqquFmi/wAv1N114pXvibHobEfFbS/K/NS58ZavHd0nzOukz6Kux4npqbLmK7Msfelb+1UsH3K0P0jYG6kqSOsMgf8AiBx0dqTe9uNwt2MqA1pc4gADedy0t0i4m2oqS5puAA0eA/mSvT4OV7+HDy6nXyr2E1T4nhzWBxHAm4PpqrU7H56jLA6nhaHlrcwacwJNgRd2/cqxhdf1TgQ0HxUzXbROly9hrLbi3Q6bj4r1/DzvSmzODmjgETpTIb3zZQ0C4As0DcNPdSyp2we3MWIRta9wbUAAOadM5G9zfHkriiPhNlp/pqxsTMZBHqxrszjzdYgeQBPqs7pS22lpJTTsaMuUOzXIvcLTOK42+cnMU3KuqxGZQdVZKXF4Gts6K5VXiaCdTZStJhLHj/7DB4tctRKuPRzjsVPVOD9IpRlJ/KQbtPhvHmt0DIBma/vBBXnN+ECJuZtTG4jhZwPurb0fbWOEjYZXB0ZuLu+SwOoPJcfLh8x0wy+K3nSSFzQf9ldyw6CXsDlw8OCyQ9bx9Ri+3NFxzIrtGL1ZWgumqiEVaZGva/rGgubcXjcAG5T4gA+a3115Xn/popjFXmQOa/rmh5aAQ6MtAZY872uD48ku1jXUst+A9QVyik7vovkmZ3Bc4mnkPVTa7idwvFHsBtE13i1ht6hccQxaSUgOZGAOXVj1yjvXCiqjGN3u3+K51Mj5bEW83D6ApyjO43D0K0YjiklLhmfoIwQbNFjm8zYeXer/AIzAKiCSK+XO22bfbvsqF0N4V1cD5i9hdIcuVu9oa4/Eb8dFfK/L1brg2twJv9VNdLvtpDGsW/4ZUugk7eUA52WsQ4XGhOi76TpFhHCT2+6tk+zVDO8uLAXH8znAn1Oq+jYii/qG+rvuvJlxl9V3kyvyrUnSLA4W/E5bh91I7BV0NZMYWCQDK55JsDpYWHspj/4dSDdTs9T91KbO4LDBLmjjYw2tcHWykmGVm4u85Oq4bZ080MbDE9/UtFngfEOTiQAS36WVew3FAzVuriN54Hmtj4jWtib8tzwO5UOpoY3yZwYoxe5azstPiM30suf1OExy3jf9Ovhytmqz8DjdI8ZRcgEjh6ngq/iRrmvcJKd7CTfcXNPKzm6EK50dYxkdmGNnMtO/zJKwKyTMb/tUjTzbLYem5SY4zGd9rytyRuz2BVM7w6RrmMvcucLE+AOpV9q6OExdXIAWWtY/W/NV7D8QlZoahko/UQHeovdYmN1cshs1xHgfsvThxxx3HDLlll2icZwmKJxMErn/AKHC/o/7rLwWizjtuyfpsSfXco//AIXPv/F9T912igna0kCQmxIFzqQNOK8fD896mnq5fjrbWm021VW9xjecjRcZcpFraa96qbpC47rqT2jrHzzudI0B97HKMtyNNRzUOGnmV9OXp4L7ZtKG5hmJA4kAFWKnwqiNs1VIPCPT6qsU9r6k/wC/NT1PBDpfP5MB+si3KzWTUNjhc008r3fqIykHwbqt79HOKT1NE2SYlzs7mtc4WLmiwueeuYX/AErz5PRtBu0vPdkA+hW+OiSeZ1DaXMQ2Qsjzf1YYw2B4tDi4Dfa1uCm+110ofTfXOfO2PLl6toIe3e4OANncwDuWp3Z77z6L0N0p0EVQ1okEjcuvWMjBdutYvPy9y1DVYNAw6SzW72D7rlc9X1/DcxulYAdxPspOlow61pmt8Q7f5NWd+xwf1kn+GP8AUsqKlhG50v8Acb/qVnkn6Zsv90jp8PLQSJmOtwAd/EBTnRqInVjY5I2yCQFvaHw6E3HouLY6fj1p8mj6OVw6PpKVtQAyF2Ygi7mtNuZBzaKZZ760Y722zQxNawAWsNyybBdEQAGgIXIrrJ0zb27LBF1orpGJ1g5hU7ajB4J5C58Ic7dmLcw9RuV4ssaVixn+U03j1WspNn6dn/JhHeQ3+Kxv2KlHCnH+GrrjmDtlabdk+x8Vq7GcJdC85ha503WPDevP9iX5dp5P8LPTU9NwEH+WpSHD43WsyMjwb9lScHpSXbvZbMwams0acFufTY/tm+WpTAIGxA2AHgLD2UtLICLfwWNTssF2kLtMJJpyuW7thSsHL2UVVU0JO4A8wCP5KanaeSiJ4XX3FYywjUyrhFQN+U39lkUGGOab29x9130kR5FSEbCrjjC5VD4rhDpTu9woxmzLwdzfVWwl3K6+kjjos5Y7XHLStQ7PvH5fX+S7Ds8f0+p+ysQkbzXEzN5qcF5oKLACD8vv9lkOwQni33Uq2YLkZgrxTkiGYO9u54Hqu11C61iWnyI+izjUjvXE1I71ng1yak2n2Ea17nikz5iXFzJX31NySBqqTU4dDGbGme3+2f8AYr0PLUDkVV9o6mmIPWwOebWuAA63jdThr9/9pylaZayK/wDRPH9qf9Kkqaki/I//ABHfZd+JNp834IlA5PsbeY1UzguGRS2tUMDvylpB+uquprvf8rpgU9HGDpT3Pe9xW69k53mmjDwBYBoAvYNAAA1VawjZYCxzA+AP3V4oqQMaAumGOPuOeTGrXOPL3+6qmOULHAl0Ubj3s1P7wIKuz4L8VFYlhLZB8RHotWYpLWmK+jYXEiMj9Pat6m5sszCxQu0kilafzNfmb42sCPdXSr2PjJuZZd1t4t9Fhs2Phb88nll+tlyyyxdZK5Yfs9QTfA4u7s5B9N6s2CbMU8Ds7GEOHHM4/wAVG4Zs9Ewggv8AMj7K10UOUaE+eqmPv2mTMa0LllC4ariXFd44u3KEXT1hXxXVOmM4nmuiS/NZnVhcHwhNwV3FwS02JWu8YLi+3aPnotr1lKCoGqwiIm5as3KRqSoPZ3E3aNe0Ec7aq/0FiNFAUGFxtOjVY6WEALM1fS3bNYuS6wEut6YcnrFevs7jZRz3m+9ZuLUqUiWQFF05PNZzVZilruK42XAhfMqvE25OhC6HwLsLV8yppNuDI0dGu1oIXPrEGEYTyTqDyWeHAr6o0i3055KtbQ4O+UaNKvDlh1BUuRI1BLsfOHEhpI8QpDC9mJWkXYr9M8cwkB13hcud26ac8IpXsAU6wlY9OFlBdpXKuL32WFV1IHNZxWLUxtI1Siu1uORx72lRD9p476Rv9lJ4zhLHbnjwVSloSH5Vi4Y10lq34ZiYf8pCsFNPfgqzg1E5oGislNEeSuOMTK1mCRfetXBrCuWQrp059mfuXxferK+J0OrOvjpERNDDqpgAq7X4q1psiKXGNSu7DcQa86BWCnluiJMYlrMa9C5fUWtMsaZdIpgURZyajJipwFkNjRFIV9yJ1aIqj7kTIiIpkQsCIg+ZAhaiKDqkaVVNoZ3t+Er4iopVXist/iKm9mKp73auPqiJJGr6bCpW6LIRFpzfHLBq9yIgqGNSkblEROJIuiLNdItuFSuAGqsVPLoiKYwyrKa9croirJdERB//2Q=="/>
          <p:cNvSpPr>
            <a:spLocks noChangeAspect="1" noChangeArrowheads="1"/>
          </p:cNvSpPr>
          <p:nvPr/>
        </p:nvSpPr>
        <p:spPr bwMode="auto">
          <a:xfrm>
            <a:off x="155575" y="-2224088"/>
            <a:ext cx="6953250" cy="46386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Practices</a:t>
            </a:r>
            <a:r>
              <a:rPr lang="pl-PL" dirty="0"/>
              <a:t>, </a:t>
            </a:r>
            <a:r>
              <a:rPr lang="pl-PL" dirty="0" err="1"/>
              <a:t>goods</a:t>
            </a:r>
            <a:r>
              <a:rPr lang="pl-PL" dirty="0"/>
              <a:t>, and </a:t>
            </a:r>
            <a:r>
              <a:rPr lang="pl-PL" dirty="0" err="1"/>
              <a:t>virtues</a:t>
            </a:r>
            <a:endParaRPr lang="pl-PL" dirty="0"/>
          </a:p>
        </p:txBody>
      </p:sp>
      <p:sp>
        <p:nvSpPr>
          <p:cNvPr id="3" name="Symbol zastępczy zawartości 2"/>
          <p:cNvSpPr>
            <a:spLocks noGrp="1"/>
          </p:cNvSpPr>
          <p:nvPr>
            <p:ph idx="1"/>
          </p:nvPr>
        </p:nvSpPr>
        <p:spPr/>
        <p:txBody>
          <a:bodyPr/>
          <a:lstStyle/>
          <a:p>
            <a:pPr>
              <a:buNone/>
            </a:pPr>
            <a:endParaRPr lang="pl-PL" i="1" dirty="0"/>
          </a:p>
          <a:p>
            <a:pPr algn="just">
              <a:buNone/>
            </a:pPr>
            <a:r>
              <a:rPr lang="en-US" sz="2800" i="1" dirty="0"/>
              <a:t>A virtue is an</a:t>
            </a:r>
            <a:r>
              <a:rPr lang="pl-PL" sz="2800" dirty="0"/>
              <a:t> </a:t>
            </a:r>
            <a:r>
              <a:rPr lang="en-US" sz="2800" i="1" dirty="0"/>
              <a:t>acquired human quality the possession and exercise of which tends to enable us</a:t>
            </a:r>
            <a:r>
              <a:rPr lang="pl-PL" sz="2800" dirty="0"/>
              <a:t> </a:t>
            </a:r>
            <a:r>
              <a:rPr lang="en-US" sz="2800" i="1" dirty="0"/>
              <a:t>to achieve those goods which are internal to practices and the lack of which</a:t>
            </a:r>
            <a:r>
              <a:rPr lang="pl-PL" sz="2800" dirty="0"/>
              <a:t> </a:t>
            </a:r>
            <a:r>
              <a:rPr lang="en-US" sz="2800" i="1" dirty="0"/>
              <a:t>effectively prevents us from achieving any such goods.</a:t>
            </a:r>
            <a:endParaRPr lang="pl-PL"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Practices</a:t>
            </a:r>
            <a:r>
              <a:rPr lang="pl-PL" dirty="0"/>
              <a:t>, </a:t>
            </a:r>
            <a:r>
              <a:rPr lang="pl-PL" dirty="0" err="1"/>
              <a:t>goods</a:t>
            </a:r>
            <a:r>
              <a:rPr lang="pl-PL" dirty="0"/>
              <a:t>, and </a:t>
            </a:r>
            <a:r>
              <a:rPr lang="pl-PL" dirty="0" err="1"/>
              <a:t>virtues</a:t>
            </a:r>
            <a:endParaRPr lang="pl-PL" dirty="0"/>
          </a:p>
        </p:txBody>
      </p:sp>
      <p:sp>
        <p:nvSpPr>
          <p:cNvPr id="3" name="Symbol zastępczy zawartości 2"/>
          <p:cNvSpPr>
            <a:spLocks noGrp="1"/>
          </p:cNvSpPr>
          <p:nvPr>
            <p:ph idx="1"/>
          </p:nvPr>
        </p:nvSpPr>
        <p:spPr/>
        <p:txBody>
          <a:bodyPr/>
          <a:lstStyle/>
          <a:p>
            <a:pPr>
              <a:buNone/>
            </a:pPr>
            <a:endParaRPr lang="pl-PL" i="1" dirty="0"/>
          </a:p>
          <a:p>
            <a:pPr algn="just">
              <a:buNone/>
            </a:pPr>
            <a:r>
              <a:rPr lang="en-US" sz="2800" i="1" dirty="0"/>
              <a:t>A virtue is an</a:t>
            </a:r>
            <a:r>
              <a:rPr lang="pl-PL" sz="2800" dirty="0"/>
              <a:t> </a:t>
            </a:r>
            <a:r>
              <a:rPr lang="en-US" sz="2800" i="1" dirty="0"/>
              <a:t>acquired human quality the possession and exercise of which tends to enable us</a:t>
            </a:r>
            <a:r>
              <a:rPr lang="pl-PL" sz="2800" dirty="0"/>
              <a:t> </a:t>
            </a:r>
            <a:r>
              <a:rPr lang="en-US" sz="2800" i="1" dirty="0"/>
              <a:t>to achieve those goods which are internal to practices and the lack of which</a:t>
            </a:r>
            <a:r>
              <a:rPr lang="pl-PL" sz="2800" dirty="0"/>
              <a:t> </a:t>
            </a:r>
            <a:r>
              <a:rPr lang="en-US" sz="2800" i="1" dirty="0"/>
              <a:t>effectively prevents us from achieving any such goods.</a:t>
            </a:r>
            <a:endParaRPr lang="pl-PL" sz="2800" i="1" dirty="0"/>
          </a:p>
          <a:p>
            <a:pPr algn="just">
              <a:buNone/>
            </a:pPr>
            <a:endParaRPr lang="pl-PL" sz="2800" i="1" dirty="0"/>
          </a:p>
          <a:p>
            <a:pPr algn="just">
              <a:buNone/>
            </a:pPr>
            <a:r>
              <a:rPr lang="pl-PL" sz="2800" dirty="0"/>
              <a:t>A </a:t>
            </a:r>
            <a:r>
              <a:rPr lang="pl-PL" sz="2800" dirty="0" err="1"/>
              <a:t>world</a:t>
            </a:r>
            <a:r>
              <a:rPr lang="pl-PL" sz="2800" dirty="0"/>
              <a:t> champion </a:t>
            </a:r>
            <a:r>
              <a:rPr lang="pl-PL" sz="2800" dirty="0" err="1"/>
              <a:t>in</a:t>
            </a:r>
            <a:r>
              <a:rPr lang="pl-PL" sz="2800" dirty="0"/>
              <a:t> </a:t>
            </a:r>
            <a:r>
              <a:rPr lang="pl-PL" sz="2800" dirty="0" err="1"/>
              <a:t>nose</a:t>
            </a:r>
            <a:r>
              <a:rPr lang="pl-PL" sz="2800" dirty="0"/>
              <a:t> </a:t>
            </a:r>
            <a:r>
              <a:rPr lang="pl-PL" sz="2800" dirty="0" err="1"/>
              <a:t>digging</a:t>
            </a:r>
            <a:r>
              <a:rPr lang="pl-PL" sz="2800" dirty="0"/>
              <a:t>?</a:t>
            </a:r>
          </a:p>
          <a:p>
            <a:pPr algn="just">
              <a:buNone/>
            </a:pPr>
            <a:r>
              <a:rPr lang="pl-PL" sz="2800" dirty="0" err="1"/>
              <a:t>Social</a:t>
            </a:r>
            <a:r>
              <a:rPr lang="pl-PL" sz="2800" dirty="0"/>
              <a:t> </a:t>
            </a:r>
            <a:r>
              <a:rPr lang="pl-PL" sz="2800" dirty="0" err="1"/>
              <a:t>nature</a:t>
            </a:r>
            <a:r>
              <a:rPr lang="pl-PL" sz="2800" dirty="0"/>
              <a:t> of </a:t>
            </a:r>
            <a:r>
              <a:rPr lang="pl-PL" sz="2800" dirty="0" err="1"/>
              <a:t>virtues</a:t>
            </a:r>
            <a:endParaRPr lang="pl-P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Just </a:t>
            </a:r>
            <a:r>
              <a:rPr lang="pl-PL" dirty="0" err="1"/>
              <a:t>distribution</a:t>
            </a:r>
            <a:endParaRPr lang="pl-PL" dirty="0"/>
          </a:p>
        </p:txBody>
      </p:sp>
      <p:sp>
        <p:nvSpPr>
          <p:cNvPr id="3" name="Symbol zastępczy zawartości 2"/>
          <p:cNvSpPr>
            <a:spLocks noGrp="1"/>
          </p:cNvSpPr>
          <p:nvPr>
            <p:ph idx="1"/>
          </p:nvPr>
        </p:nvSpPr>
        <p:spPr/>
        <p:txBody>
          <a:bodyPr/>
          <a:lstStyle/>
          <a:p>
            <a:pPr>
              <a:buNone/>
            </a:pPr>
            <a:endParaRPr lang="pl-PL" dirty="0"/>
          </a:p>
        </p:txBody>
      </p:sp>
      <p:pic>
        <p:nvPicPr>
          <p:cNvPr id="4" name="Picture 10" descr="http://wnoz.sggw.pl/wp-content/gallery/rozdanie-dyplomow-2012/img_3053.jpg"/>
          <p:cNvPicPr>
            <a:picLocks noChangeAspect="1" noChangeArrowheads="1"/>
          </p:cNvPicPr>
          <p:nvPr/>
        </p:nvPicPr>
        <p:blipFill>
          <a:blip r:embed="rId2" cstate="print"/>
          <a:srcRect/>
          <a:stretch>
            <a:fillRect/>
          </a:stretch>
        </p:blipFill>
        <p:spPr bwMode="auto">
          <a:xfrm>
            <a:off x="539552" y="1556792"/>
            <a:ext cx="7848872" cy="46288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496944" cy="1143000"/>
          </a:xfrm>
        </p:spPr>
        <p:txBody>
          <a:bodyPr>
            <a:normAutofit/>
          </a:bodyPr>
          <a:lstStyle/>
          <a:p>
            <a:r>
              <a:rPr lang="pl-PL" dirty="0" err="1"/>
              <a:t>Who</a:t>
            </a:r>
            <a:r>
              <a:rPr lang="pl-PL" dirty="0"/>
              <a:t> </a:t>
            </a:r>
            <a:r>
              <a:rPr lang="pl-PL" dirty="0" err="1"/>
              <a:t>deserves</a:t>
            </a:r>
            <a:r>
              <a:rPr lang="pl-PL" dirty="0"/>
              <a:t> an </a:t>
            </a:r>
            <a:r>
              <a:rPr lang="pl-PL" dirty="0" err="1"/>
              <a:t>honour</a:t>
            </a:r>
            <a:r>
              <a:rPr lang="pl-PL" dirty="0"/>
              <a:t>?</a:t>
            </a:r>
          </a:p>
        </p:txBody>
      </p:sp>
      <p:sp>
        <p:nvSpPr>
          <p:cNvPr id="3080" name="AutoShape 8" descr="Znalezione obrazy dla zapytania robert lewandowski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2" name="AutoShape 10" descr="Znalezione obrazy dla zapytania robert lewandowski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084" name="AutoShape 12" descr="Znalezione obrazy dla zapytania robert lewandowski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 name="pole tekstowe 2">
            <a:extLst>
              <a:ext uri="{FF2B5EF4-FFF2-40B4-BE49-F238E27FC236}">
                <a16:creationId xmlns:a16="http://schemas.microsoft.com/office/drawing/2014/main" id="{B6B3072D-8FD1-459C-91A2-64A6699FF0C2}"/>
              </a:ext>
            </a:extLst>
          </p:cNvPr>
          <p:cNvSpPr txBox="1"/>
          <p:nvPr/>
        </p:nvSpPr>
        <p:spPr>
          <a:xfrm>
            <a:off x="460375" y="5898915"/>
            <a:ext cx="8496944" cy="707886"/>
          </a:xfrm>
          <a:prstGeom prst="rect">
            <a:avLst/>
          </a:prstGeom>
          <a:noFill/>
        </p:spPr>
        <p:txBody>
          <a:bodyPr wrap="square" rtlCol="0">
            <a:spAutoFit/>
          </a:bodyPr>
          <a:lstStyle/>
          <a:p>
            <a:r>
              <a:rPr lang="pl-PL" sz="2000" dirty="0"/>
              <a:t>Nobel </a:t>
            </a:r>
            <a:r>
              <a:rPr lang="pl-PL" sz="2000" dirty="0" err="1"/>
              <a:t>Prize</a:t>
            </a:r>
            <a:r>
              <a:rPr lang="pl-PL" sz="2000" dirty="0"/>
              <a:t> for „</a:t>
            </a:r>
            <a:r>
              <a:rPr lang="en-US" sz="2000" dirty="0"/>
              <a:t>a narrative imagination that with encyclopedic passion represents the crossing of boundaries as a form of life</a:t>
            </a:r>
            <a:r>
              <a:rPr lang="pl-PL" sz="2000" dirty="0"/>
              <a:t>”</a:t>
            </a:r>
            <a:r>
              <a:rPr lang="en-US" sz="2000" dirty="0"/>
              <a:t>.</a:t>
            </a:r>
            <a:endParaRPr lang="pl-PL" sz="2000" dirty="0"/>
          </a:p>
        </p:txBody>
      </p:sp>
      <p:pic>
        <p:nvPicPr>
          <p:cNvPr id="1030" name="Picture 6" descr="Znalezione obrazy dla zapytania olga tokarczuk">
            <a:extLst>
              <a:ext uri="{FF2B5EF4-FFF2-40B4-BE49-F238E27FC236}">
                <a16:creationId xmlns:a16="http://schemas.microsoft.com/office/drawing/2014/main" id="{C9D45DC8-38AC-427C-A9C4-F9DFA58AF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13984"/>
            <a:ext cx="7589167" cy="4087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Professional </a:t>
            </a:r>
            <a:r>
              <a:rPr lang="pl-PL" dirty="0" err="1"/>
              <a:t>telos</a:t>
            </a:r>
            <a:endParaRPr lang="pl-PL" dirty="0"/>
          </a:p>
        </p:txBody>
      </p:sp>
      <p:sp>
        <p:nvSpPr>
          <p:cNvPr id="7" name="Symbol zastępczy zawartości 6"/>
          <p:cNvSpPr>
            <a:spLocks noGrp="1"/>
          </p:cNvSpPr>
          <p:nvPr>
            <p:ph idx="1"/>
          </p:nvPr>
        </p:nvSpPr>
        <p:spPr/>
        <p:txBody>
          <a:bodyPr/>
          <a:lstStyle/>
          <a:p>
            <a:pPr>
              <a:buNone/>
            </a:pPr>
            <a:endParaRPr lang="pl-PL" dirty="0"/>
          </a:p>
        </p:txBody>
      </p:sp>
      <p:pic>
        <p:nvPicPr>
          <p:cNvPr id="4098" name="Picture 2" descr="https://www.su.krakow.pl/system/images/188/9c94b13699_middle.png"/>
          <p:cNvPicPr>
            <a:picLocks noChangeAspect="1" noChangeArrowheads="1"/>
          </p:cNvPicPr>
          <p:nvPr/>
        </p:nvPicPr>
        <p:blipFill>
          <a:blip r:embed="rId2" cstate="print"/>
          <a:srcRect/>
          <a:stretch>
            <a:fillRect/>
          </a:stretch>
        </p:blipFill>
        <p:spPr bwMode="auto">
          <a:xfrm>
            <a:off x="467544" y="1628800"/>
            <a:ext cx="3533775" cy="2619375"/>
          </a:xfrm>
          <a:prstGeom prst="rect">
            <a:avLst/>
          </a:prstGeom>
          <a:noFill/>
        </p:spPr>
      </p:pic>
      <p:pic>
        <p:nvPicPr>
          <p:cNvPr id="4100" name="Picture 4" descr="http://bi.gazeta.pl/im/9f/55/ca/z13260191Q,Sedzia-Igor-Tuleya.jpg"/>
          <p:cNvPicPr>
            <a:picLocks noChangeAspect="1" noChangeArrowheads="1"/>
          </p:cNvPicPr>
          <p:nvPr/>
        </p:nvPicPr>
        <p:blipFill>
          <a:blip r:embed="rId3" cstate="print"/>
          <a:srcRect/>
          <a:stretch>
            <a:fillRect/>
          </a:stretch>
        </p:blipFill>
        <p:spPr bwMode="auto">
          <a:xfrm>
            <a:off x="4211960" y="3501008"/>
            <a:ext cx="4187974" cy="270214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txBox="1">
            <a:spLocks noGrp="1"/>
          </p:cNvSpPr>
          <p:nvPr>
            <p:ph type="title"/>
          </p:nvPr>
        </p:nvSpPr>
        <p:spPr/>
        <p:txBody>
          <a:bodyPr/>
          <a:lstStyle/>
          <a:p>
            <a:pPr eaLnBrk="1">
              <a:buFont typeface="StarSymbol"/>
              <a:buNone/>
            </a:pPr>
            <a:r>
              <a:rPr lang="pl-PL" dirty="0" err="1">
                <a:latin typeface="Arial" pitchFamily="34" charset="0"/>
                <a:ea typeface="Microsoft YaHei" pitchFamily="34" charset="-122"/>
                <a:cs typeface="Mangal" pitchFamily="18" charset="0"/>
              </a:rPr>
              <a:t>Teleology</a:t>
            </a:r>
            <a:r>
              <a:rPr lang="pl-PL" dirty="0">
                <a:latin typeface="Arial" pitchFamily="34" charset="0"/>
                <a:ea typeface="Microsoft YaHei" pitchFamily="34" charset="-122"/>
                <a:cs typeface="Mangal" pitchFamily="18" charset="0"/>
              </a:rPr>
              <a:t>: </a:t>
            </a:r>
            <a:r>
              <a:rPr lang="pl-PL" dirty="0" err="1">
                <a:latin typeface="Arial" pitchFamily="34" charset="0"/>
                <a:ea typeface="Microsoft YaHei" pitchFamily="34" charset="-122"/>
                <a:cs typeface="Mangal" pitchFamily="18" charset="0"/>
              </a:rPr>
              <a:t>basic</a:t>
            </a:r>
            <a:r>
              <a:rPr lang="pl-PL" dirty="0">
                <a:latin typeface="Arial" pitchFamily="34" charset="0"/>
                <a:ea typeface="Microsoft YaHei" pitchFamily="34" charset="-122"/>
                <a:cs typeface="Mangal" pitchFamily="18" charset="0"/>
              </a:rPr>
              <a:t> idea</a:t>
            </a:r>
            <a:endParaRPr dirty="0">
              <a:latin typeface="Arial" pitchFamily="34" charset="0"/>
              <a:ea typeface="Microsoft YaHei" pitchFamily="34" charset="-122"/>
              <a:cs typeface="Mangal" pitchFamily="18" charset="0"/>
            </a:endParaRPr>
          </a:p>
        </p:txBody>
      </p:sp>
      <p:sp>
        <p:nvSpPr>
          <p:cNvPr id="9219" name="Symbol zastępczy zawartości 2"/>
          <p:cNvSpPr txBox="1">
            <a:spLocks noGrp="1"/>
          </p:cNvSpPr>
          <p:nvPr>
            <p:ph idx="1"/>
          </p:nvPr>
        </p:nvSpPr>
        <p:spPr/>
        <p:txBody>
          <a:bodyPr/>
          <a:lstStyle/>
          <a:p>
            <a:pPr eaLnBrk="1">
              <a:buFont typeface="StarSymbol"/>
              <a:buNone/>
            </a:pPr>
            <a:r>
              <a:rPr dirty="0">
                <a:latin typeface="Arial" pitchFamily="34" charset="0"/>
                <a:ea typeface="Microsoft YaHei" pitchFamily="34" charset="-122"/>
                <a:cs typeface="Mangal" pitchFamily="18" charset="0"/>
              </a:rPr>
              <a:t>Humans’ deeds are purposive by nature; </a:t>
            </a:r>
          </a:p>
          <a:p>
            <a:pPr eaLnBrk="1">
              <a:buFont typeface="StarSymbol"/>
              <a:buNone/>
            </a:pPr>
            <a:r>
              <a:rPr dirty="0">
                <a:latin typeface="Arial" pitchFamily="34" charset="0"/>
                <a:ea typeface="Microsoft YaHei" pitchFamily="34" charset="-122"/>
                <a:cs typeface="Mangal" pitchFamily="18" charset="0"/>
              </a:rPr>
              <a:t>they aim at something.</a:t>
            </a:r>
          </a:p>
          <a:p>
            <a:pPr eaLnBrk="1">
              <a:buFont typeface="StarSymbol"/>
              <a:buNone/>
            </a:pPr>
            <a:endParaRPr dirty="0">
              <a:latin typeface="Arial" pitchFamily="34" charset="0"/>
              <a:ea typeface="Microsoft YaHei" pitchFamily="34" charset="-122"/>
              <a:cs typeface="Mangal" pitchFamily="18" charset="0"/>
            </a:endParaRPr>
          </a:p>
          <a:p>
            <a:pPr eaLnBrk="1">
              <a:buFont typeface="StarSymbol"/>
              <a:buNone/>
            </a:pPr>
            <a:r>
              <a:rPr sz="2500" dirty="0">
                <a:latin typeface="Arial" pitchFamily="34" charset="0"/>
                <a:ea typeface="Microsoft YaHei" pitchFamily="34" charset="-122"/>
                <a:cs typeface="Mangal" pitchFamily="18" charset="0"/>
              </a:rPr>
              <a:t>An attempt to ground ethics on aspiration which should inspire moral agents to particular actions. The assessment of actions is ruled by the role they play in realization of the aspiration.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p:cTn id="12"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21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p:cTn id="19" dur="1000" fill="hold"/>
                                        <p:tgtEl>
                                          <p:spTgt spid="921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921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Eat</a:t>
            </a:r>
            <a:r>
              <a:rPr lang="pl-PL" dirty="0"/>
              <a:t>, Drink, &amp; </a:t>
            </a:r>
            <a:r>
              <a:rPr lang="pl-PL" dirty="0" err="1"/>
              <a:t>Vote</a:t>
            </a:r>
            <a:endParaRPr lang="pl-PL" dirty="0"/>
          </a:p>
        </p:txBody>
      </p:sp>
      <p:sp>
        <p:nvSpPr>
          <p:cNvPr id="3" name="Symbol zastępczy zawartości 2"/>
          <p:cNvSpPr>
            <a:spLocks noGrp="1"/>
          </p:cNvSpPr>
          <p:nvPr>
            <p:ph idx="1"/>
          </p:nvPr>
        </p:nvSpPr>
        <p:spPr/>
        <p:txBody>
          <a:bodyPr/>
          <a:lstStyle/>
          <a:p>
            <a:endParaRPr lang="pl-PL" dirty="0"/>
          </a:p>
        </p:txBody>
      </p:sp>
      <p:sp>
        <p:nvSpPr>
          <p:cNvPr id="2052" name="AutoShape 4" descr="data:image/jpeg;base64,/9j/4AAQSkZJRgABAQAAAQABAAD/2wCEAAkGBxQTEhUUEhQVFBQVFx8YFxgXGBcdHBgaHBwXFx0cFx0fHCggHBwlHBUcITEhJSkrLi4uHB8zODMsNygtLisBCgoKDg0OGxAQGywkHyQsLCwsLCwsLCwsLCwsLCwsLCwsLCwsLCwsLCwsLCwsLCwsLCwsLCwsLCwsLCwsLCwsLP/AABEIAOwA1gMBIgACEQEDEQH/xAAcAAABBAMBAAAAAAAAAAAAAAAAAQUGBwIDCAT/xABREAABAwICBQYJCAQLCAMAAAABAAIDBBEFIQYHEjFBEyJRYXGBMlSRkpOhsdHSFBcjQlJTcsEzYoKyCBUWJWNzdKLh4vAkNENEZJTT8YOjwv/EABoBAQEBAQEBAQAAAAAAAAAAAAABAgMEBQb/xAAxEQACAQIEAwYFBQEBAAAAAAAAAQIDEQQSITFBUaEFExQVYZEiUtHh8UJxgcHwsSP/2gAMAwEAAhEDEQA/ALxQhCAEIQgBCEIAQheDE8Vhp27U8jY29Z39g3k9ijaW5Um3ZHvQoLLplNPdtDBdv303Nb3NGZ9XYvDWNvnXVrnf0bDsM81uZXLvlw+x644Kf6tPTd+y/uxOKzGYIv0k0bO1w9ibXaY0v1HSS/1cb3esNUOjxnD4f0cIJ6dkEnvdms36wAMmQ5dbrewLDrrmv+noj2fL5W/ZEuOlI+rS1R/+K3tKT+U540lUP2P8VDXawH/dN84rH+Xr/u2+U9Snfx+bob8un8nUmv8AK2EeHHUx9boX28oBXppdJqV5s2dl+hx2T5CAoZT6eA+FGR2EJwZpBSzi0jWm/B7QfetRrJ7SRyngXHeL9ycxSBwuCCOo3WahEOFweFTvfCemJ5t5uY9S9bK6si37FUzqsyT4T6l1z80eZ4f5X76fYliEy4dpFDK7Y2jHL93INl3dfJ3aLp5atJp7HCUXF2aFQhCpkEIQgBCEIAQhCAEIQgBCEIAWmeZrGlzyGtaLkk2AHWV5sWxOOnjMkrrNHlceAaOJKp/SjSiWrcQTsRA82Mbu1x+s7r3DhxK41a0aa13PZhMHPES00XMk+kesIkmOiF+BlcP3G8e0+RQ81DNvlahzqiY8HEkDtP5DJM7peAWq5uvmzryk7s/S0MDTpRtH34v+R7rdIpX80HYb9lmQCanykrUEG65Sm3uemFKMdkZbSy5RakpKzc62My9DXrBAS4ym4PK2MnK8+aXPclyZUOlNiTmG7SQeoqQYfpdIPDs4eQqFNJ6Vsa8rpCtKOzOFTC057os5mI01W0NkDSeAdvB6Wnp7F6Y6uopM27VVAN7HG8rB0scfDA6Dn1qsY6jrUkwjSd7LB52m+sdh969UMSnvo+Z8yv2e0vh1XJln4Pi8NSzbheHDiPrNPQ4bwU4hVvLTCU/KqCQRVDd/BsnHZlbu7/8A2JJotpS2pvG9vJVLP0kR6uLDxHs9Z9kal9H+T41bDOKzR24riv8AcySoSNSrqeQEIQgBCEIAQhCAF48TrmQRulkNmN9Z3ADpJOVl6HPsLnJVBpzpJ8oksw/QsJDP1jmC89u4dA7VyrVVTjc9WEw0sRPKtuI2aVaQPqpS5x2WjJrb5NHvPE/kEwFyHHNYX3AZk5Cy+PKbk7s/YUqUaUMsdkKlT5pTo8aTkjva9ouTweBzh2cR3phDlJRcXZmqVSNSOaL0M0iRxUg0Y0bNVFUPzBYAI+t+8jyC3ekYOTshUqxpRzTegwBKsNqxsciDmDwWYKwdQKQLOniMj2xs8J7g0dpNgnzTPABSSt2bmJ7eaT9oW2gT6+/qW1FuLlwRzdWEZqm3q79BiQbLFrlk5yxc6glDlI8B0YNRRzSi/KA/RDp2c3DvvbtCjDHLcoOKTfE5wqwnKUU9YuzNwctsUq0kp20TwwVNU2M+AAXPt9ke82CkU27ItWUacHOWyMsOxJ0Tg5hsfUeoqS1LG1rWywO5KsizaQbE24X4j32O9RTG6B1NO+J31Tdp6Wncf9dBWNJWOa4OaSHDdZdoVHBuMjx1KEaqVSG/D1/ctnQzSgVbSyQCOpiylZ02y2m9R4jgcui8oCpqtnc/YrqY7FTCRygG5w3XtxadxHX1XVnaNY4yrgbMzK+Tmnexw3g+/iLL6NGrm0f5PzeMwvdvPFacuT+nIeEJAlXoPACEIQAhC8mI1jYY3SP8FjS493Dv3IVK7siJ6xMd2GfJ2HnPF5D0M3W7Xbuy6qeaW5vw4L3Y1Xvmkc955z3Enq6B2AZdyay7PoXx69XPI/X4DCqjTS48RQbEGwNjuPHt6lY2icVBUAFkDGTR2JaSSQRuc25zF1W5KmGgEscDZqmZwaABG2+8nwiGjeTkFMO7Ttp/JO0YN0W02nwt6ljVFMyQbMjWvF72cARfv45qstMcXhe4w00UbWtPOe1jQSRwbluHrT3TaxGGUh8RbFezXg3cOtw6Oy/eohpSxgqXuicHRyHlGkbude47Q4HJenE1oyh8B4OzcJUp1f8A1T2uuX5N+jOIU8btmqhY9jj4ZFyzt6W+sdatfDqaJjAIGtbG7nDYtY3tn35KkKSAyPYwfXcG+UgfmrGxrTeKACKmaJXNs29+YAMrAjwjlwyWMLVUU3K2h17Uws6k4qndt7q+mnH0HPSivp6SPbdFG6R5Ow3YbznbySbbs81VjqxzpDK8NJJuQWjZPVs9HUpbpDj8FdSEfo54yHhruPB2ydxyN7b8lCFzxVTNJZdj09mYdwptTTzXs7/0WpohVUdRZ0cEUc8ebgGi44bTTxClEkbSOcAQM8wD7VXGhGIQ0kEs8zudI7ZY0eE4NzNh0Xdv3ZL14drGvIeWi2YyeaWkktH6w+t3WXqpV4Rgs+7Pl4nAVZ1pOkm0vX3S/YZNLtIRUO2ImhsLTlZoBeek5bugJdFMYgiOxUwxuY4+GWgub25Zt9ia8eYwTyGFwdG520wjodnbqIva3UsMJpxJPGxxAaXjaJOQaMzfuBXgdSXeX4n3FQp+Gy6pWv6/ku2mhYxoEbWtbvAaABnnkB2qPaY46ykjAYxplkvsXaLC2Rccs7dCacc1gBrgylaHhpze69iOho39/tTdpPj0NbTNcPo5onX2DxB5rg08eBtvyXvq4iGVxi9T4eGwFVVIzqxeVv8AFyOYfiJjl5V7Gy3N3B4BDr7+GR61bWjlRTzR8rTxtZfJ1mhpB32Nh2KmVPcO0jhoaOONtpJ3DbLQcml2fPPDK2W9eXC1FFvNsfT7UwueMe7TzN205epNMVqo4YnyyC7WC5yueoDvKqHGMYfUymRwDRua0bmj8z0lSjDtN2TxuhrGhgkBbttB2c8ucMyO1QZwsSLg2JFwbg2yuFrFVlNLK9DHZeDlRcu8XxcHwt6Dlhtc6N4c23QQdxB3g9RT3o/iwoawOB/2WpttX+rc2B7WnI9V+pRIP6F6+U2mcm7Nt7jq4Gy89Oq4ntxGGVRNPjo/96HQTDcLJQ/Vri5mpeSkN5ac8m7rb9R3m5X6ipeF9uEs0U0fjKtN05uD4CoQhaOYKJ6d0s80bYYQOcdp5LrCw3DvOfcpYmqoddxPd5FmSzKxunNwmpLgVLLoNWH6sfpB7lrboBWf0Q/b/wAFZmL4rFTRmWd/JxggFxBIBOQvYHio+dZOGD/mm9zZPhXm8FD1Pp+dYhcvb7kXGr6r6YvPPwrIavavi6Hz3fCrAwHHqesY6SmkEjWu2SQCLOsDxAO4hOaeDp+o85xHp7FWjV3Vfbh85/wJRq6qvtwec/4FIavWdhsb3MdOdpji11o5DmCQc9mxzCzwvWTh9RKyGGV7pJHbLRyUgue0jIJ4Kn6hds4jmvYjo1cVP3kPlf8AAshq3qfvYfK/4FZyZdINLKOj/wB5maxx3MHOef2Rn5VVg6ZH2xiVxXsQz5tqj72L+/8ACshq2n++h/v/AArKTXPR3s2Kdw6fox6i5OWF618PlOy90kJPGRnN7y0kDvV8FT5E86xPPoNrdWU330Xkd7ln82kv30fkd7lY9NUMkaHMc17Tuc0gg9hC8+M4mymgknlvycYu7ZFza4GQ471PB0uXUvnGJ5r2RADq1m+/i81yX5tZfv4/NcvS7XDhw4zeiPvWPzyYd/T+j/zJ4Kny6jznE/MvZfQ0/NrL4xH5rvej5tJPGI/Md71t+eXDv+o9GPiSHXPh/RUejHxp4Oly6jznFfN0X0MPm0k8Yj8x3vR82knjEfmO96kmh+m1PiJlFOJByWztbbQPC2rWzP2SmTEtbtDDLJE9s5dG8sdZjSLtNjbnbsk8HS5dR5xivm6L6GlurN3GpbfqjPxrIasj4yPRf51q+emg+xUeY340fPVQfYqPMb8avg6XLqTzjFfN0X0NvzaO8ZHov86zbq3cP+ZHoz8a8/z00H2KjzG/Gn7RDT2mxGR8cDZQ5jds7bQBa4GVnHPNPB0uXVk82xT/AFdF9A0a0Zko6lsvLB7XN5ORuyRcb2necwfUp61NMzcinKmftNB6Qu0IKCsjw1q06ss09zahCFs5GMjrAnoCZ051Z5hTaVCoZ9LcK+VUc8GV3xkNvwcM2nucAuUiOnIrsVcwaycK+TYjUMAs1zuUZ+F/Oy6gSR3K8CMl2oLFdmonpzuljEjfxRmxt2tff9lXFj9eKemmmP8Awo3P7wCR67LmXQbFPktfTzHJrZAHfhfdjr9zie5XRruxLksOMY3zyNZ3Dnu/dA70W5Xsc+PeXEk5km5PWc1Y+orCuVrnzEXbBHcfjfzR/d2lWy6F1IYTyOH8oRZ1Q8v/AGRzG+wnvUYRs1q6cGgibFAR8plB2Sc+Tbu27cTfdf8AJc81E7nuc97i5zjcucbknpJT9rAxY1OIVEhJIEhYzqaw7It5L968Wi2Dmrq4acG3KvsT0NF3OI6w0FVk3G+KJzvBaXW37IJt5FtjqCMius8IwqGmjbFBG2NjRazRv6yd5J6Sq8106IxPpnVkbA2aEgvLRblGE7J2rcRcG/RdRFaK70G01loJQWkugcfpYuBHFzOh49e49V06e1rJsGqJY3bTJIA5p6QS0hcxXV76isRE9FNSy2eIX5NcARycguAQd42mu8qXIlwKMfIFhddcDAqXxaD0Ufwqhdd1KyPEg2NjWAwMNmNDRe787AdSFehAEByQrrmiwmDk2fQQ+AP+GzoHUgSuVP8AweHc+s/DF7ZVXOmotiFZ/aJP3iuq4KSNl9hjGX37LWtv22C5W05FsRrP7RJ+8U4BoY7o2k76IV8cFbTzTC8Ucgc8bO1lY8OKur50cI+wf+3CWBQG1krQ/g/O/wBsqB0wex7fepgNaOEfYd/24Uq0RxylrY3TUjbNa4xkmMMNwGut2WcEsEPrl6MNPNI6Hf4rz3W7DzznDqB9oVDPehCEIeauPN7wm8r34huHb+RXgKhpAqg1+YJdsFW0Dm/QydOfOYewHaH7QVvpi04wf5XQVEIF3OZdn4289v8AeaB3qojOVbqaawtLhXR0TWk3ih+l/rTZrvUy/wC0oYkQh6MPpHTSsiZm+RwY3tcQBfqzXWuE0DYII4WeDHG1g/ZFr/n3qgdSmEctiLZCLtp2GQ/iPMaPK4n9ldFKcTSWhyDikTmzStd4QkeHdocQVKNT8rW4tT7XHbA7TG+3u71u1wYAabEHvA+jqbys6No+GO3az/aCh1BWPhlZLGdl8bg5p6C0gj2KsyjsIKO6xpGtwysLt3IuA7SLN9ZCjmCa4aGSMGoL4JQOc3Yc5pP6haDl22Kg+tDWQ2uYKalDhDtbT3uFjIRmABwaDnnmckRWys1cP8Hdp26w/V2Yge28lvVdU/ZdHamMAdS4eHvFpKl3KkcQ2wDAe4bX7SjC3J6uetfQ/nJv9nZ+9IuhVz7r8H84xnpp2/vyIiyK1IXYmHH6KP8AA390Ljw7l2FhZ+hi/q2fuhQRPUuUtYA/nKs/tD/aV1auVdYg/nOs/r3e1USGCCFz3BrGue5xs1rQSSegAZkp0/ktXeJVfoJfhWnRzEvk1VBOW7XJSB+yDa9juvwVufPpH4nJ6VvwoZKrbovXX/3Kr9BL8KuzUfh8sNHM2aKSJxqC4CRjmEjYiFwHAZXBzTP8+kfib/St+FPeh+tJlfVNphTOjLmuO0ZAbbIvuDQliqxYICzojz+0e5Ypabw29/sPuQMc0IQqQ8eIHwe1eJezEPq9p/JeMqGkCUJFkEByxrCwn5LiFREBZu3ts/C/ni3ZtW7lHQV2JLSRuN3Rscd13NaT5SFiKCL7qPzG+5LjKVzqFwnk6OSoIznksD+pHzf3i5WdZIxgAs0ADoAsFmoWwyaWaNQ19OYZgRxY8W2mOG5zfYRxC530r0ErKFx5SMvivlNGC5pHXxaeo+tdRosqLHGoPWtlNTukcGxtc9x3NaC4nsAzXXL8Gp3G7qeAk8TFGT+6t9LRRx/o444/wMa32BCZSmdXmqZ5e2fEG7DGkFsBsS8jMGXob+rvPGwV2gJUKGgVDa+aOR9dEWMe4cgPBaT9d/QFfKW6pGrnHv8AFc/3Mvo3+5dbYR+gh/qmfuhey6FAlYRcx6wsJndidW5sErmmZxBbG8gjLcQM106i6oauchfxHU+LT+ik+FL/ABFVeLVHopPhXXl0XUJlOQ/4gqvFqj0UnwqbapcKqI8UhdJBMxuy8Fz43tGbDxIsuhroLkGU1hZUo+kb3+y35rELbQjnHs/MKkY4BCEKkPJXjIHr9q8RXvrhze8LwuGahpbCJQVjZZBAKhF0KGiMaZ6c0+GmIVDJn8qHFvJNYbbOze+09v2h/go3891B9zV+ZD/5kw/wivCovwy+2JRvR/EqttPG2LBaWpYAdmZ9BJI6TM5l4NndHcqZudB4PiLaiCKdgcGSsD2hwAIBzG0ASL95XsVaa0tLn4dS08NIGwyTNyLWACJjQ24Y3c0kusMsrHjYqF4rUYph9NSV5xCaQVQDjG9zntZtNEjQWuJa4Fu+wbbcEsW5f6VVPp3pvOcIo6ylkMD5pNl+zY2IbIHNFwctti16uabE64wV09fI2Bjy3kmkjlWtvfaaBsG7js3IJsMrWCC5bqrzFNcNFBPLA+KqL4ZHRuLWREEscWm15QbXHQrCXLGkNCZsVr2DhNVyZf0XLy27+TsgbL+0j0/paOnp6iQSvZUgOjEbWF1i1r7kOeAMnDicys9CtOafEzKKdkzeS2drlWsF9ratbZe77J32VD1OIfxhHh9Lc3pqeYOIBy2OVkG/I/RRM9am38HDw63sh9sqETJBPrpoGPcwxVe01xabMitcG2X03Ut2Fa4aGeeKBkVUHzSNjaXMiABe4NBdaUm1z0KkKSV7cRc6OBlU8TP2YXxmVshu7IsGbum3UrK0Nr6qStp2zYHSU8ZfczNw+Rjo7AuDmvcbNIcBmguyaY3rMpaWsNHJHUGUOY27Wxll5Gsc3MyA7ni+XSpqVRmsTDg7SOlAb+mdTud1hr9gnzY/UrzKFQiEIUKCRKhAYrdQbz2LUQt9CN/d+aqMyPYhCFTJpqhdp7E3vCdSE2ubl2GyjNI1oSoUKAQEJUKVdrq0Vq611KaWEy8mJNvnMbbaMdvCcPsncplq+w+Snw6mhmbsSMYQ5twbHbed4JG49Kf0qpLFf63NCZMQijkp7GaDaswkDlGOsSATkHAtuL2GZUGxPCMXr6ekoX0RiZTAN5R52Wu2QI2lxO7ZZwbcnM9SvlCCxVmnegs5wmkoqNnLOgkBfYtbe7ZNp3OcMi9+6981KtV+Ey0uGww1DOTlaX7TbtNryPcM2kjcRxUqshBYAqcwHQisbj0lVLARSvnqTt7cebJWztabB21ntjhxVyIUK1cpDQTVzWU01W6aKwFLNFCdpn0j3gsaQA42u2/hW3hP+pLRWroXVRq4TFygj2LuY6+yZL+C47tob+lWglVJY51p9B8Zp6w1NPTEPbI9zHF8B8LaG4v6HcVLsPq9JjLHysbRHtt2zal8G42txvuvuVtpUuLFU6XYdjTsUc+ldP8AItuKwbMxrdkMjElml4PhB18s8+lWsUFIgsCEIUKCEJCgEK9VAOaT1rwyFOdK2zR/rrVRmRtQhCpkExYlijY5TEWOJdEZW2tZxZvaLnwrZp9Ud0yp3ckyeMXkpniQD7Tdz297VUrsqIVLrXpwbchP/c+Jazrbg8Xm8sfvUH04w8R1JdH+ilAkjP6rs/Vu7Qo3Ze+FCnJXsaa9S2xrch8Wm8rPekOt2HxaXzmKpWsJNhvO5OkWilc8gCmmHWY3ADrNwq6FJbkSbLD+d6PxWTz2+5Yu1vs8Vf6Rvwrbp1oC59PT/JGbUsDGxFosC9nTckC4dc9hKr7E9EayCMyTRGNgyJL4/ILOuT1BYpwoTX3K0yefO83xV3pB8KxGt8cKRxt/SDynmKt8OwSoqA4wQyShpsdgXsetWVqy0KextS6siLeVZyLWvtcsdm878r5DuVqQowW3UKLeph88A8UPpR8CDrg/6T/7f8ijdZqzrmyPbHHyjA4hr9tg2m8DYuBBsozU4bJHMYXW5QODSGuaRtbrXBtfOy1GlQlsSzLDdrgk4UjPSu+FIdb8w30bBxzkduOY+p0EFRmj0Ar3yNa6nfG0uAc5xZzQSLnwr5DPcp7rF0CdUCGSja3lI2iJzSQ0GMDmm54t3djupYkqCklZf7+S5XYaHa35vFI/SO+BYO1wz+KRekf8Ci+OaHVVJHylQI2Amw+kaS49DQN68WFaM1VU0up4jI0GxIcwWPWC4EeRde7oWvZWJZ3sTVut6oNyKSOzbXO2+wBIAudnK5Nu0rL54pfFI/Su+BPGr3QZ0VLUsrI7OqOYW3BIjAyNwSL3N+4KHv1V1zXOtyRaCbOMgFwNxItlcZ24Lku4baaLlY7nXDN4pH6V3wJG635yQBRxkk2AEjySTuA5qgVNhEkk/wAni2JJLkDZe3ZcRv2S6wP5qcaEavaplZFLUxbEUZL83MN3DwRYE8c+5bnCjBaoKLZtk1vzgkGkiBBsQXvuCMreDvWv54Z/FofPf7l7tOtW009U6ek5MNkG09r3Ftn8SMjk7f236VX2kWjslE9scz4i8i+yx5cWjpdzRa/BSnGjPZEaJoNcFR4tD571rfrgqPFofOeq5YVqc4Lp3FPkQunQzTeprpgwwxNbtBt2lx6S7jwaPWFbDQq11MYCYoOWeM3XA7TYuPkDW9xVlhfOqWzfCQEIQsAFi9gIscwciFkhAUnp3gxiLoHeA0mSnJ+y4kuZfqNz5elVq9ljmum9KcEFTDs257c2Hr6L9fuPBUDpPhphksWkE+vP23uCOkFe7D1OB1WqGAgK09U+lU0kgpJLyNDC5jyecwNtkTxGYA6FVx7FJ9DNJ2ULZ3iMvneAyMfVAzJLj22yC7Vo5o2sTYv1UFrJxieaskim5rYXlrGC9gPtdZcLG/ctDNOK0TmcTEuO9p/R26Njdb19a8+luPNrZmzclychYGyAG4Lm3sW8d1hn0LlQoOnK71MvXc8eDY3LSSiWB2y4ZEfVeOh44hdGYLWmanilc3YMkbXlt72uAbLmWPZ2gHeDcbRG/ZvnbrspdpXrAmqfooAYKduQANnuAyG0Ru3bgtV6PeNW9ylk60sUnp6Iug5u08Me/ixrgc29BJyv1qht+9SmHTqZ1NJS1QM8T2Wa4n6RhGbTc+EAQN+fWoqHdS3QpuEcrJxLb1QaRzzF9NJ9JHEzaa8nnNzADSeIzNuIsrPC590X0vNDBMIY71Erhz3eC1jRllxN3HqXgodLKuKYztmeZHG79o3a/qc3dbs3cFwqYZyk2tC3N+m+KTTVcvyk86N7o2sHgsAJHN7d9+N034Jjk1JKJYHbLhvG8PH2XDiFu0nxn5XOZ+TEb3NAeAbguaNnaHRcAZdS8OHzNbLG6Rpcxr2ucBa5AIJA7bL1JfBZoiR05SSl0bHPAY5zQXC+QJAJF+0qDa5K6eOljbEdmKR5ZKRfa3bQbfg02dfsA4quNKtNamtdZx5OIG7Y2HLLcXH6xQ7TOokpH0tR9MwgbD3Hnsc0gg7X1hlbPPM5ryU8M4tSY3I2DYgi4IzBHA8CFfOq3Gp6qkLqjnFj9hr+LwACS7rBNr8VQxKk38tpo6OOkpgYmgHlJL89znEl2yR4Lc+3sXevSc1ZF2L2xeaQU8zqfZMrWOLL5jaANgbdYXMdTVOle6SRxe952nOO8k9KeNG9KqmideF92E3dG+5Y6+8kcD1j1porJtuR7mt2A5xcG3vsgkmwNtwvZSjS7u6Iaick76IYM6rqo42j6wv0dOfkv3FMrib2G/dZX9qh0V+TQcvIPpJRl1N6e/2dqV6mWJknmH0jYo2xsFmsFh7+0716EIXzQCEIQAhCEAKGae6KtqYy9os8ZnLjbwvZcdQO8ZzNIQqm07oqdjlavo3xPcx7SCDmP9bxnkV5DfNXnp/oOKhpkiFnAZWG7qtxZ6xfLLdSVZRPjeWvu1w33/JfRpVc69TrozQbrE3SlqwLF2TIxTdFii3Wk2PKtEBwKBdJZFkIFiixQQgNQWFF0G6LJLINRM1lmsLIA60ApBSJHBYmylwKUAZXv/7WJPeegKw9Xmr19S4SzAtiHH/8s6T18O1cqlRQWpDLVdoIamQTzg8kw7uk79n8z0DLir7a2wsNy00dIyJjY42hrGizQOA/PtW9fOnNzd2ZBCELABCEIAQhCAEIQgEsohploPFWNLmgNl3jgCfJkf8ARUwSWVi3F3RU7HMWPaOy0ry2Rpy6kyvaF1ViuExVDNiVocOB4jsKqzSjVc9t3U3Pb0DwvJx7vIvZTxCekjopJlUFo6EhsnKuwyWIkOYct+R9Y3heDtC9SknsWxpNlkLHgsu5AeeAWrksYGyXLoS3RdCCEDoWJssw7qSOd1IDBKCOhF+pbqemkebMbf1BZbtuDzuIW6hpHyuDWNJubf66+pTrRnVjUT2dINhnS64HcPCd6grd0b0Pp6QAsbtPH13AZfhG5vt6156mIS2MtkF0F1XBtpasW4hnE/i+yOrf2K14oWtAa0BrQLAAWAHQFmAlXilNyd2ZBCELIBCEIAQhCAEIQgBCEIAQhCAElkqEB4cRwiGcWlja/rIz7jvUNxjVdBJcxvLD0OG0PLkfarAQtRm1sVNlH4hqmqW5xlrx+q4ex1lHqrQKsZvif5hPrFwukUhXVYiaLmZy9Lo1Ut3sPkcPySM0bqTuY7uDj+S6hKFrxUhnOa6fQetfuik9G/3J6odVdY/wm7A/Wc0ewk+pX2grLxE2MzKwwnVHG2xnlv1NF/7zvcpvhGi9NT25KMbQ+s7nO8p3dyeULk5ye5LgEIQskBCEIAQhCAEIQgBCEID/2Q=="/>
          <p:cNvSpPr>
            <a:spLocks noChangeAspect="1" noChangeArrowheads="1"/>
          </p:cNvSpPr>
          <p:nvPr/>
        </p:nvSpPr>
        <p:spPr bwMode="auto">
          <a:xfrm>
            <a:off x="155575" y="-2125663"/>
            <a:ext cx="4019550" cy="44291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4" name="AutoShape 6" descr="data:image/jpeg;base64,/9j/4AAQSkZJRgABAQAAAQABAAD/2wCEAAkGBxQTEhUUEhQVFBQVFx8YFxgXGBcdHBgaHBwXFx0cFx0fHCggHBwlHBUcITEhJSkrLi4uHB8zODMsNygtLisBCgoKDg0OGxAQGywkHyQsLCwsLCwsLCwsLCwsLCwsLCwsLCwsLCwsLCwsLCwsLCwsLCwsLCwsLCwsLCwsLCwsLP/AABEIAOwA1gMBIgACEQEDEQH/xAAcAAABBAMBAAAAAAAAAAAAAAAAAQUGBwIDCAT/xABREAABAwICBQYJCAQLCAMAAAABAAIDBBEFIQYHEjFBEyJRYXGBMlSRkpOhsdHSFBcjQlJTcsEzYoKyCBUWJWNzdKLh4vAkNENEZJTT8YOjwv/EABoBAQEBAQEBAQAAAAAAAAAAAAABAgMEBQb/xAAxEQACAQIEAwYFBQEBAAAAAAAAAQIDEQQSITFBUaEFExQVYZEiUtHh8UJxgcHwsSP/2gAMAwEAAhEDEQA/ALxQhCAEIQgBCEIAQheDE8Vhp27U8jY29Z39g3k9ijaW5Um3ZHvQoLLplNPdtDBdv303Nb3NGZ9XYvDWNvnXVrnf0bDsM81uZXLvlw+x644Kf6tPTd+y/uxOKzGYIv0k0bO1w9ibXaY0v1HSS/1cb3esNUOjxnD4f0cIJ6dkEnvdms36wAMmQ5dbrewLDrrmv+noj2fL5W/ZEuOlI+rS1R/+K3tKT+U540lUP2P8VDXawH/dN84rH+Xr/u2+U9Snfx+bob8un8nUmv8AK2EeHHUx9boX28oBXppdJqV5s2dl+hx2T5CAoZT6eA+FGR2EJwZpBSzi0jWm/B7QfetRrJ7SRyngXHeL9ycxSBwuCCOo3WahEOFweFTvfCemJ5t5uY9S9bK6si37FUzqsyT4T6l1z80eZ4f5X76fYliEy4dpFDK7Y2jHL93INl3dfJ3aLp5atJp7HCUXF2aFQhCpkEIQgBCEIAQhCAEIQgBCEIAWmeZrGlzyGtaLkk2AHWV5sWxOOnjMkrrNHlceAaOJKp/SjSiWrcQTsRA82Mbu1x+s7r3DhxK41a0aa13PZhMHPES00XMk+kesIkmOiF+BlcP3G8e0+RQ81DNvlahzqiY8HEkDtP5DJM7peAWq5uvmzryk7s/S0MDTpRtH34v+R7rdIpX80HYb9lmQCanykrUEG65Sm3uemFKMdkZbSy5RakpKzc62My9DXrBAS4ym4PK2MnK8+aXPclyZUOlNiTmG7SQeoqQYfpdIPDs4eQqFNJ6Vsa8rpCtKOzOFTC057os5mI01W0NkDSeAdvB6Wnp7F6Y6uopM27VVAN7HG8rB0scfDA6Dn1qsY6jrUkwjSd7LB52m+sdh969UMSnvo+Z8yv2e0vh1XJln4Pi8NSzbheHDiPrNPQ4bwU4hVvLTCU/KqCQRVDd/BsnHZlbu7/8A2JJotpS2pvG9vJVLP0kR6uLDxHs9Z9kal9H+T41bDOKzR24riv8AcySoSNSrqeQEIQgBCEIAQhCAF48TrmQRulkNmN9Z3ADpJOVl6HPsLnJVBpzpJ8oksw/QsJDP1jmC89u4dA7VyrVVTjc9WEw0sRPKtuI2aVaQPqpS5x2WjJrb5NHvPE/kEwFyHHNYX3AZk5Cy+PKbk7s/YUqUaUMsdkKlT5pTo8aTkjva9ouTweBzh2cR3phDlJRcXZmqVSNSOaL0M0iRxUg0Y0bNVFUPzBYAI+t+8jyC3ekYOTshUqxpRzTegwBKsNqxsciDmDwWYKwdQKQLOniMj2xs8J7g0dpNgnzTPABSSt2bmJ7eaT9oW2gT6+/qW1FuLlwRzdWEZqm3q79BiQbLFrlk5yxc6glDlI8B0YNRRzSi/KA/RDp2c3DvvbtCjDHLcoOKTfE5wqwnKUU9YuzNwctsUq0kp20TwwVNU2M+AAXPt9ke82CkU27ItWUacHOWyMsOxJ0Tg5hsfUeoqS1LG1rWywO5KsizaQbE24X4j32O9RTG6B1NO+J31Tdp6Wncf9dBWNJWOa4OaSHDdZdoVHBuMjx1KEaqVSG/D1/ctnQzSgVbSyQCOpiylZ02y2m9R4jgcui8oCpqtnc/YrqY7FTCRygG5w3XtxadxHX1XVnaNY4yrgbMzK+Tmnexw3g+/iLL6NGrm0f5PzeMwvdvPFacuT+nIeEJAlXoPACEIQAhC8mI1jYY3SP8FjS493Dv3IVK7siJ6xMd2GfJ2HnPF5D0M3W7Xbuy6qeaW5vw4L3Y1Xvmkc955z3Enq6B2AZdyay7PoXx69XPI/X4DCqjTS48RQbEGwNjuPHt6lY2icVBUAFkDGTR2JaSSQRuc25zF1W5KmGgEscDZqmZwaABG2+8nwiGjeTkFMO7Ttp/JO0YN0W02nwt6ljVFMyQbMjWvF72cARfv45qstMcXhe4w00UbWtPOe1jQSRwbluHrT3TaxGGUh8RbFezXg3cOtw6Oy/eohpSxgqXuicHRyHlGkbude47Q4HJenE1oyh8B4OzcJUp1f8A1T2uuX5N+jOIU8btmqhY9jj4ZFyzt6W+sdatfDqaJjAIGtbG7nDYtY3tn35KkKSAyPYwfXcG+UgfmrGxrTeKACKmaJXNs29+YAMrAjwjlwyWMLVUU3K2h17Uws6k4qndt7q+mnH0HPSivp6SPbdFG6R5Ow3YbznbySbbs81VjqxzpDK8NJJuQWjZPVs9HUpbpDj8FdSEfo54yHhruPB2ydxyN7b8lCFzxVTNJZdj09mYdwptTTzXs7/0WpohVUdRZ0cEUc8ebgGi44bTTxClEkbSOcAQM8wD7VXGhGIQ0kEs8zudI7ZY0eE4NzNh0Xdv3ZL14drGvIeWi2YyeaWkktH6w+t3WXqpV4Rgs+7Pl4nAVZ1pOkm0vX3S/YZNLtIRUO2ImhsLTlZoBeek5bugJdFMYgiOxUwxuY4+GWgub25Zt9ia8eYwTyGFwdG520wjodnbqIva3UsMJpxJPGxxAaXjaJOQaMzfuBXgdSXeX4n3FQp+Gy6pWv6/ku2mhYxoEbWtbvAaABnnkB2qPaY46ykjAYxplkvsXaLC2Rccs7dCacc1gBrgylaHhpze69iOho39/tTdpPj0NbTNcPo5onX2DxB5rg08eBtvyXvq4iGVxi9T4eGwFVVIzqxeVv8AFyOYfiJjl5V7Gy3N3B4BDr7+GR61bWjlRTzR8rTxtZfJ1mhpB32Nh2KmVPcO0jhoaOONtpJ3DbLQcml2fPPDK2W9eXC1FFvNsfT7UwueMe7TzN205epNMVqo4YnyyC7WC5yueoDvKqHGMYfUymRwDRua0bmj8z0lSjDtN2TxuhrGhgkBbttB2c8ucMyO1QZwsSLg2JFwbg2yuFrFVlNLK9DHZeDlRcu8XxcHwt6Dlhtc6N4c23QQdxB3g9RT3o/iwoawOB/2WpttX+rc2B7WnI9V+pRIP6F6+U2mcm7Nt7jq4Gy89Oq4ntxGGVRNPjo/96HQTDcLJQ/Vri5mpeSkN5ac8m7rb9R3m5X6ipeF9uEs0U0fjKtN05uD4CoQhaOYKJ6d0s80bYYQOcdp5LrCw3DvOfcpYmqoddxPd5FmSzKxunNwmpLgVLLoNWH6sfpB7lrboBWf0Q/b/wAFZmL4rFTRmWd/JxggFxBIBOQvYHio+dZOGD/mm9zZPhXm8FD1Pp+dYhcvb7kXGr6r6YvPPwrIavavi6Hz3fCrAwHHqesY6SmkEjWu2SQCLOsDxAO4hOaeDp+o85xHp7FWjV3Vfbh85/wJRq6qvtwec/4FIavWdhsb3MdOdpji11o5DmCQc9mxzCzwvWTh9RKyGGV7pJHbLRyUgue0jIJ4Kn6hds4jmvYjo1cVP3kPlf8AAshq3qfvYfK/4FZyZdINLKOj/wB5maxx3MHOef2Rn5VVg6ZH2xiVxXsQz5tqj72L+/8ACshq2n++h/v/AArKTXPR3s2Kdw6fox6i5OWF618PlOy90kJPGRnN7y0kDvV8FT5E86xPPoNrdWU330Xkd7ln82kv30fkd7lY9NUMkaHMc17Tuc0gg9hC8+M4mymgknlvycYu7ZFza4GQ471PB0uXUvnGJ5r2RADq1m+/i81yX5tZfv4/NcvS7XDhw4zeiPvWPzyYd/T+j/zJ4Kny6jznE/MvZfQ0/NrL4xH5rvej5tJPGI/Md71t+eXDv+o9GPiSHXPh/RUejHxp4Oly6jznFfN0X0MPm0k8Yj8x3vR82knjEfmO96kmh+m1PiJlFOJByWztbbQPC2rWzP2SmTEtbtDDLJE9s5dG8sdZjSLtNjbnbsk8HS5dR5xivm6L6GlurN3GpbfqjPxrIasj4yPRf51q+emg+xUeY340fPVQfYqPMb8avg6XLqTzjFfN0X0NvzaO8ZHov86zbq3cP+ZHoz8a8/z00H2KjzG/Gn7RDT2mxGR8cDZQ5jds7bQBa4GVnHPNPB0uXVk82xT/AFdF9A0a0Zko6lsvLB7XN5ORuyRcb2necwfUp61NMzcinKmftNB6Qu0IKCsjw1q06ss09zahCFs5GMjrAnoCZ051Z5hTaVCoZ9LcK+VUc8GV3xkNvwcM2nucAuUiOnIrsVcwaycK+TYjUMAs1zuUZ+F/Oy6gSR3K8CMl2oLFdmonpzuljEjfxRmxt2tff9lXFj9eKemmmP8Awo3P7wCR67LmXQbFPktfTzHJrZAHfhfdjr9zie5XRruxLksOMY3zyNZ3Dnu/dA70W5Xsc+PeXEk5km5PWc1Y+orCuVrnzEXbBHcfjfzR/d2lWy6F1IYTyOH8oRZ1Q8v/AGRzG+wnvUYRs1q6cGgibFAR8plB2Sc+Tbu27cTfdf8AJc81E7nuc97i5zjcucbknpJT9rAxY1OIVEhJIEhYzqaw7It5L968Wi2Dmrq4acG3KvsT0NF3OI6w0FVk3G+KJzvBaXW37IJt5FtjqCMius8IwqGmjbFBG2NjRazRv6yd5J6Sq8106IxPpnVkbA2aEgvLRblGE7J2rcRcG/RdRFaK70G01loJQWkugcfpYuBHFzOh49e49V06e1rJsGqJY3bTJIA5p6QS0hcxXV76isRE9FNSy2eIX5NcARycguAQd42mu8qXIlwKMfIFhddcDAqXxaD0Ufwqhdd1KyPEg2NjWAwMNmNDRe787AdSFehAEByQrrmiwmDk2fQQ+AP+GzoHUgSuVP8AweHc+s/DF7ZVXOmotiFZ/aJP3iuq4KSNl9hjGX37LWtv22C5W05FsRrP7RJ+8U4BoY7o2k76IV8cFbTzTC8Ucgc8bO1lY8OKur50cI+wf+3CWBQG1krQ/g/O/wBsqB0wex7fepgNaOEfYd/24Uq0RxylrY3TUjbNa4xkmMMNwGut2WcEsEPrl6MNPNI6Hf4rz3W7DzznDqB9oVDPehCEIeauPN7wm8r34huHb+RXgKhpAqg1+YJdsFW0Dm/QydOfOYewHaH7QVvpi04wf5XQVEIF3OZdn4289v8AeaB3qojOVbqaawtLhXR0TWk3ih+l/rTZrvUy/wC0oYkQh6MPpHTSsiZm+RwY3tcQBfqzXWuE0DYII4WeDHG1g/ZFr/n3qgdSmEctiLZCLtp2GQ/iPMaPK4n9ldFKcTSWhyDikTmzStd4QkeHdocQVKNT8rW4tT7XHbA7TG+3u71u1wYAabEHvA+jqbys6No+GO3az/aCh1BWPhlZLGdl8bg5p6C0gj2KsyjsIKO6xpGtwysLt3IuA7SLN9ZCjmCa4aGSMGoL4JQOc3Yc5pP6haDl22Kg+tDWQ2uYKalDhDtbT3uFjIRmABwaDnnmckRWys1cP8Hdp26w/V2Yge28lvVdU/ZdHamMAdS4eHvFpKl3KkcQ2wDAe4bX7SjC3J6uetfQ/nJv9nZ+9IuhVz7r8H84xnpp2/vyIiyK1IXYmHH6KP8AA390Ljw7l2FhZ+hi/q2fuhQRPUuUtYA/nKs/tD/aV1auVdYg/nOs/r3e1USGCCFz3BrGue5xs1rQSSegAZkp0/ktXeJVfoJfhWnRzEvk1VBOW7XJSB+yDa9juvwVufPpH4nJ6VvwoZKrbovXX/3Kr9BL8KuzUfh8sNHM2aKSJxqC4CRjmEjYiFwHAZXBzTP8+kfib/St+FPeh+tJlfVNphTOjLmuO0ZAbbIvuDQliqxYICzojz+0e5Ypabw29/sPuQMc0IQqQ8eIHwe1eJezEPq9p/JeMqGkCUJFkEByxrCwn5LiFREBZu3ts/C/ni3ZtW7lHQV2JLSRuN3Rscd13NaT5SFiKCL7qPzG+5LjKVzqFwnk6OSoIznksD+pHzf3i5WdZIxgAs0ADoAsFmoWwyaWaNQ19OYZgRxY8W2mOG5zfYRxC530r0ErKFx5SMvivlNGC5pHXxaeo+tdRosqLHGoPWtlNTukcGxtc9x3NaC4nsAzXXL8Gp3G7qeAk8TFGT+6t9LRRx/o444/wMa32BCZSmdXmqZ5e2fEG7DGkFsBsS8jMGXob+rvPGwV2gJUKGgVDa+aOR9dEWMe4cgPBaT9d/QFfKW6pGrnHv8AFc/3Mvo3+5dbYR+gh/qmfuhey6FAlYRcx6wsJndidW5sErmmZxBbG8gjLcQM106i6oauchfxHU+LT+ik+FL/ABFVeLVHopPhXXl0XUJlOQ/4gqvFqj0UnwqbapcKqI8UhdJBMxuy8Fz43tGbDxIsuhroLkGU1hZUo+kb3+y35rELbQjnHs/MKkY4BCEKkPJXjIHr9q8RXvrhze8LwuGahpbCJQVjZZBAKhF0KGiMaZ6c0+GmIVDJn8qHFvJNYbbOze+09v2h/go3891B9zV+ZD/5kw/wivCovwy+2JRvR/EqttPG2LBaWpYAdmZ9BJI6TM5l4NndHcqZudB4PiLaiCKdgcGSsD2hwAIBzG0ASL95XsVaa0tLn4dS08NIGwyTNyLWACJjQ24Y3c0kusMsrHjYqF4rUYph9NSV5xCaQVQDjG9zntZtNEjQWuJa4Fu+wbbcEsW5f6VVPp3pvOcIo6ylkMD5pNl+zY2IbIHNFwctti16uabE64wV09fI2Bjy3kmkjlWtvfaaBsG7js3IJsMrWCC5bqrzFNcNFBPLA+KqL4ZHRuLWREEscWm15QbXHQrCXLGkNCZsVr2DhNVyZf0XLy27+TsgbL+0j0/paOnp6iQSvZUgOjEbWF1i1r7kOeAMnDicys9CtOafEzKKdkzeS2drlWsF9ratbZe77J32VD1OIfxhHh9Lc3pqeYOIBy2OVkG/I/RRM9am38HDw63sh9sqETJBPrpoGPcwxVe01xabMitcG2X03Ut2Fa4aGeeKBkVUHzSNjaXMiABe4NBdaUm1z0KkKSV7cRc6OBlU8TP2YXxmVshu7IsGbum3UrK0Nr6qStp2zYHSU8ZfczNw+Rjo7AuDmvcbNIcBmguyaY3rMpaWsNHJHUGUOY27Wxll5Gsc3MyA7ni+XSpqVRmsTDg7SOlAb+mdTud1hr9gnzY/UrzKFQiEIUKCRKhAYrdQbz2LUQt9CN/d+aqMyPYhCFTJpqhdp7E3vCdSE2ubl2GyjNI1oSoUKAQEJUKVdrq0Vq611KaWEy8mJNvnMbbaMdvCcPsncplq+w+Snw6mhmbsSMYQ5twbHbed4JG49Kf0qpLFf63NCZMQijkp7GaDaswkDlGOsSATkHAtuL2GZUGxPCMXr6ekoX0RiZTAN5R52Wu2QI2lxO7ZZwbcnM9SvlCCxVmnegs5wmkoqNnLOgkBfYtbe7ZNp3OcMi9+6981KtV+Ey0uGww1DOTlaX7TbtNryPcM2kjcRxUqshBYAqcwHQisbj0lVLARSvnqTt7cebJWztabB21ntjhxVyIUK1cpDQTVzWU01W6aKwFLNFCdpn0j3gsaQA42u2/hW3hP+pLRWroXVRq4TFygj2LuY6+yZL+C47tob+lWglVJY51p9B8Zp6w1NPTEPbI9zHF8B8LaG4v6HcVLsPq9JjLHysbRHtt2zal8G42txvuvuVtpUuLFU6XYdjTsUc+ldP8AItuKwbMxrdkMjElml4PhB18s8+lWsUFIgsCEIUKCEJCgEK9VAOaT1rwyFOdK2zR/rrVRmRtQhCpkExYlijY5TEWOJdEZW2tZxZvaLnwrZp9Ud0yp3ckyeMXkpniQD7Tdz297VUrsqIVLrXpwbchP/c+Jazrbg8Xm8sfvUH04w8R1JdH+ilAkjP6rs/Vu7Qo3Ze+FCnJXsaa9S2xrch8Wm8rPekOt2HxaXzmKpWsJNhvO5OkWilc8gCmmHWY3ADrNwq6FJbkSbLD+d6PxWTz2+5Yu1vs8Vf6Rvwrbp1oC59PT/JGbUsDGxFosC9nTckC4dc9hKr7E9EayCMyTRGNgyJL4/ILOuT1BYpwoTX3K0yefO83xV3pB8KxGt8cKRxt/SDynmKt8OwSoqA4wQyShpsdgXsetWVqy0KextS6siLeVZyLWvtcsdm878r5DuVqQowW3UKLeph88A8UPpR8CDrg/6T/7f8ijdZqzrmyPbHHyjA4hr9tg2m8DYuBBsozU4bJHMYXW5QODSGuaRtbrXBtfOy1GlQlsSzLDdrgk4UjPSu+FIdb8w30bBxzkduOY+p0EFRmj0Ar3yNa6nfG0uAc5xZzQSLnwr5DPcp7rF0CdUCGSja3lI2iJzSQ0GMDmm54t3djupYkqCklZf7+S5XYaHa35vFI/SO+BYO1wz+KRekf8Ci+OaHVVJHylQI2Amw+kaS49DQN68WFaM1VU0up4jI0GxIcwWPWC4EeRde7oWvZWJZ3sTVut6oNyKSOzbXO2+wBIAudnK5Nu0rL54pfFI/Su+BPGr3QZ0VLUsrI7OqOYW3BIjAyNwSL3N+4KHv1V1zXOtyRaCbOMgFwNxItlcZ24Lku4baaLlY7nXDN4pH6V3wJG635yQBRxkk2AEjySTuA5qgVNhEkk/wAni2JJLkDZe3ZcRv2S6wP5qcaEavaplZFLUxbEUZL83MN3DwRYE8c+5bnCjBaoKLZtk1vzgkGkiBBsQXvuCMreDvWv54Z/FofPf7l7tOtW009U6ek5MNkG09r3Ftn8SMjk7f236VX2kWjslE9scz4i8i+yx5cWjpdzRa/BSnGjPZEaJoNcFR4tD571rfrgqPFofOeq5YVqc4Lp3FPkQunQzTeprpgwwxNbtBt2lx6S7jwaPWFbDQq11MYCYoOWeM3XA7TYuPkDW9xVlhfOqWzfCQEIQsAFi9gIscwciFkhAUnp3gxiLoHeA0mSnJ+y4kuZfqNz5elVq9ljmum9KcEFTDs257c2Hr6L9fuPBUDpPhphksWkE+vP23uCOkFe7D1OB1WqGAgK09U+lU0kgpJLyNDC5jyecwNtkTxGYA6FVx7FJ9DNJ2ULZ3iMvneAyMfVAzJLj22yC7Vo5o2sTYv1UFrJxieaskim5rYXlrGC9gPtdZcLG/ctDNOK0TmcTEuO9p/R26Njdb19a8+luPNrZmzclychYGyAG4Lm3sW8d1hn0LlQoOnK71MvXc8eDY3LSSiWB2y4ZEfVeOh44hdGYLWmanilc3YMkbXlt72uAbLmWPZ2gHeDcbRG/ZvnbrspdpXrAmqfooAYKduQANnuAyG0Ru3bgtV6PeNW9ylk60sUnp6Iug5u08Me/ixrgc29BJyv1qht+9SmHTqZ1NJS1QM8T2Wa4n6RhGbTc+EAQN+fWoqHdS3QpuEcrJxLb1QaRzzF9NJ9JHEzaa8nnNzADSeIzNuIsrPC590X0vNDBMIY71Erhz3eC1jRllxN3HqXgodLKuKYztmeZHG79o3a/qc3dbs3cFwqYZyk2tC3N+m+KTTVcvyk86N7o2sHgsAJHN7d9+N034Jjk1JKJYHbLhvG8PH2XDiFu0nxn5XOZ+TEb3NAeAbguaNnaHRcAZdS8OHzNbLG6Rpcxr2ucBa5AIJA7bL1JfBZoiR05SSl0bHPAY5zQXC+QJAJF+0qDa5K6eOljbEdmKR5ZKRfa3bQbfg02dfsA4quNKtNamtdZx5OIG7Y2HLLcXH6xQ7TOokpH0tR9MwgbD3Hnsc0gg7X1hlbPPM5ryU8M4tSY3I2DYgi4IzBHA8CFfOq3Gp6qkLqjnFj9hr+LwACS7rBNr8VQxKk38tpo6OOkpgYmgHlJL89znEl2yR4Lc+3sXevSc1ZF2L2xeaQU8zqfZMrWOLL5jaANgbdYXMdTVOle6SRxe952nOO8k9KeNG9KqmideF92E3dG+5Y6+8kcD1j1porJtuR7mt2A5xcG3vsgkmwNtwvZSjS7u6Iaick76IYM6rqo42j6wv0dOfkv3FMrib2G/dZX9qh0V+TQcvIPpJRl1N6e/2dqV6mWJknmH0jYo2xsFmsFh7+0716EIXzQCEIQAhCEAKGae6KtqYy9os8ZnLjbwvZcdQO8ZzNIQqm07oqdjlavo3xPcx7SCDmP9bxnkV5DfNXnp/oOKhpkiFnAZWG7qtxZ6xfLLdSVZRPjeWvu1w33/JfRpVc69TrozQbrE3SlqwLF2TIxTdFii3Wk2PKtEBwKBdJZFkIFiixQQgNQWFF0G6LJLINRM1lmsLIA60ApBSJHBYmylwKUAZXv/7WJPeegKw9Xmr19S4SzAtiHH/8s6T18O1cqlRQWpDLVdoIamQTzg8kw7uk79n8z0DLir7a2wsNy00dIyJjY42hrGizQOA/PtW9fOnNzd2ZBCELABCEIAQhCAEIQgEsohploPFWNLmgNl3jgCfJkf8ARUwSWVi3F3RU7HMWPaOy0ry2Rpy6kyvaF1ViuExVDNiVocOB4jsKqzSjVc9t3U3Pb0DwvJx7vIvZTxCekjopJlUFo6EhsnKuwyWIkOYct+R9Y3heDtC9SknsWxpNlkLHgsu5AeeAWrksYGyXLoS3RdCCEDoWJssw7qSOd1IDBKCOhF+pbqemkebMbf1BZbtuDzuIW6hpHyuDWNJubf66+pTrRnVjUT2dINhnS64HcPCd6grd0b0Pp6QAsbtPH13AZfhG5vt6156mIS2MtkF0F1XBtpasW4hnE/i+yOrf2K14oWtAa0BrQLAAWAHQFmAlXilNyd2ZBCELIBCEIAQhCAEIQgBCEIAQhCAElkqEB4cRwiGcWlja/rIz7jvUNxjVdBJcxvLD0OG0PLkfarAQtRm1sVNlH4hqmqW5xlrx+q4ex1lHqrQKsZvif5hPrFwukUhXVYiaLmZy9Lo1Ut3sPkcPySM0bqTuY7uDj+S6hKFrxUhnOa6fQetfuik9G/3J6odVdY/wm7A/Wc0ewk+pX2grLxE2MzKwwnVHG2xnlv1NF/7zvcpvhGi9NT25KMbQ+s7nO8p3dyeULk5ye5LgEIQskBCEIAQhCAEIQgBCEID/2Q=="/>
          <p:cNvSpPr>
            <a:spLocks noChangeAspect="1" noChangeArrowheads="1"/>
          </p:cNvSpPr>
          <p:nvPr/>
        </p:nvSpPr>
        <p:spPr bwMode="auto">
          <a:xfrm>
            <a:off x="155575" y="-2125663"/>
            <a:ext cx="4019550" cy="44291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6" name="Picture 8" descr="http://mbaover30.files.wordpress.com/2013/05/vote-for-me.gif"/>
          <p:cNvPicPr>
            <a:picLocks noChangeAspect="1" noChangeArrowheads="1"/>
          </p:cNvPicPr>
          <p:nvPr/>
        </p:nvPicPr>
        <p:blipFill>
          <a:blip r:embed="rId2" cstate="print"/>
          <a:srcRect/>
          <a:stretch>
            <a:fillRect/>
          </a:stretch>
        </p:blipFill>
        <p:spPr bwMode="auto">
          <a:xfrm>
            <a:off x="0" y="1340768"/>
            <a:ext cx="4019550" cy="4429126"/>
          </a:xfrm>
          <a:prstGeom prst="rect">
            <a:avLst/>
          </a:prstGeom>
          <a:noFill/>
        </p:spPr>
      </p:pic>
      <p:pic>
        <p:nvPicPr>
          <p:cNvPr id="2050" name="Picture 2" descr="http://mkeynes.org/wp-content/uploads/2015/05/piwo_i_kielbasa1.jpg"/>
          <p:cNvPicPr>
            <a:picLocks noChangeAspect="1" noChangeArrowheads="1"/>
          </p:cNvPicPr>
          <p:nvPr/>
        </p:nvPicPr>
        <p:blipFill>
          <a:blip r:embed="rId3" cstate="print"/>
          <a:srcRect/>
          <a:stretch>
            <a:fillRect/>
          </a:stretch>
        </p:blipFill>
        <p:spPr bwMode="auto">
          <a:xfrm>
            <a:off x="4041274" y="3933056"/>
            <a:ext cx="4701932" cy="265405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Labour</a:t>
            </a:r>
            <a:r>
              <a:rPr lang="pl-PL" dirty="0"/>
              <a:t> &amp; </a:t>
            </a:r>
            <a:r>
              <a:rPr lang="pl-PL" dirty="0" err="1"/>
              <a:t>Slavery</a:t>
            </a:r>
            <a:endParaRPr lang="pl-PL" dirty="0"/>
          </a:p>
        </p:txBody>
      </p:sp>
      <p:sp>
        <p:nvSpPr>
          <p:cNvPr id="3" name="Symbol zastępczy zawartości 2"/>
          <p:cNvSpPr>
            <a:spLocks noGrp="1"/>
          </p:cNvSpPr>
          <p:nvPr>
            <p:ph idx="1"/>
          </p:nvPr>
        </p:nvSpPr>
        <p:spPr/>
        <p:txBody>
          <a:bodyPr/>
          <a:lstStyle/>
          <a:p>
            <a:pPr>
              <a:buNone/>
            </a:pPr>
            <a:endParaRPr lang="pl-PL" dirty="0"/>
          </a:p>
        </p:txBody>
      </p:sp>
      <p:pic>
        <p:nvPicPr>
          <p:cNvPr id="1026" name="Picture 2" descr="http://img.interia.pl/biznes/nimg/3/m/H_M_Zara_chca_poprawy_6144427.jpg"/>
          <p:cNvPicPr>
            <a:picLocks noChangeAspect="1" noChangeArrowheads="1"/>
          </p:cNvPicPr>
          <p:nvPr/>
        </p:nvPicPr>
        <p:blipFill>
          <a:blip r:embed="rId2" cstate="print"/>
          <a:srcRect/>
          <a:stretch>
            <a:fillRect/>
          </a:stretch>
        </p:blipFill>
        <p:spPr bwMode="auto">
          <a:xfrm>
            <a:off x="1619672" y="1844824"/>
            <a:ext cx="5772150" cy="38481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txBox="1">
            <a:spLocks noGrp="1"/>
          </p:cNvSpPr>
          <p:nvPr>
            <p:ph type="title"/>
          </p:nvPr>
        </p:nvSpPr>
        <p:spPr/>
        <p:txBody>
          <a:bodyPr/>
          <a:lstStyle/>
          <a:p>
            <a:pPr eaLnBrk="1">
              <a:buFont typeface="StarSymbol"/>
              <a:buNone/>
            </a:pPr>
            <a:r>
              <a:rPr>
                <a:latin typeface="Arial" pitchFamily="34" charset="0"/>
                <a:ea typeface="Microsoft YaHei" pitchFamily="34" charset="-122"/>
                <a:cs typeface="Mangal" pitchFamily="18" charset="0"/>
              </a:rPr>
              <a:t>Main problems of teleology</a:t>
            </a:r>
          </a:p>
        </p:txBody>
      </p:sp>
      <p:sp>
        <p:nvSpPr>
          <p:cNvPr id="10243" name="Symbol zastępczy zawartości 2"/>
          <p:cNvSpPr txBox="1">
            <a:spLocks noGrp="1"/>
          </p:cNvSpPr>
          <p:nvPr>
            <p:ph idx="1"/>
          </p:nvPr>
        </p:nvSpPr>
        <p:spPr/>
        <p:txBody>
          <a:bodyPr/>
          <a:lstStyle/>
          <a:p>
            <a:pPr eaLnBrk="1">
              <a:buFont typeface="StarSymbol"/>
              <a:buNone/>
            </a:pPr>
            <a:r>
              <a:rPr dirty="0">
                <a:latin typeface="Arial" pitchFamily="34" charset="0"/>
                <a:ea typeface="Microsoft YaHei" pitchFamily="34" charset="-122"/>
                <a:cs typeface="Mangal" pitchFamily="18" charset="0"/>
              </a:rPr>
              <a:t>1. What is such aspiration?</a:t>
            </a:r>
          </a:p>
          <a:p>
            <a:pPr eaLnBrk="1">
              <a:buFont typeface="StarSymbol"/>
              <a:buNone/>
            </a:pPr>
            <a:endParaRPr dirty="0">
              <a:latin typeface="Arial" pitchFamily="34" charset="0"/>
              <a:ea typeface="Microsoft YaHei" pitchFamily="34" charset="-122"/>
              <a:cs typeface="Mangal" pitchFamily="18" charset="0"/>
            </a:endParaRPr>
          </a:p>
          <a:p>
            <a:pPr eaLnBrk="1">
              <a:buFont typeface="StarSymbol"/>
              <a:buNone/>
            </a:pPr>
            <a:r>
              <a:rPr dirty="0">
                <a:latin typeface="Arial" pitchFamily="34" charset="0"/>
                <a:ea typeface="Microsoft YaHei" pitchFamily="34" charset="-122"/>
                <a:cs typeface="Mangal" pitchFamily="18" charset="0"/>
              </a:rPr>
              <a:t>2. Is it possible to indicate one intrinsic aspiration for all the people?</a:t>
            </a:r>
          </a:p>
          <a:p>
            <a:pPr eaLnBrk="1">
              <a:buNone/>
            </a:pPr>
            <a:endParaRPr dirty="0">
              <a:latin typeface="Arial" pitchFamily="34" charset="0"/>
              <a:ea typeface="Microsoft YaHei" pitchFamily="34" charset="-122"/>
              <a:cs typeface="Mangal" pitchFamily="18" charset="0"/>
            </a:endParaRPr>
          </a:p>
          <a:p>
            <a:pPr eaLnBrk="1">
              <a:buFont typeface="StarSymbol"/>
              <a:buNone/>
            </a:pPr>
            <a:r>
              <a:rPr dirty="0">
                <a:latin typeface="Arial" pitchFamily="34" charset="0"/>
                <a:ea typeface="Microsoft YaHei" pitchFamily="34" charset="-122"/>
                <a:cs typeface="Mangal" pitchFamily="18" charset="0"/>
              </a:rPr>
              <a:t>3. How may we know what are the exact demands stemming from general aspiration?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txBox="1">
            <a:spLocks noGrp="1"/>
          </p:cNvSpPr>
          <p:nvPr>
            <p:ph type="title"/>
          </p:nvPr>
        </p:nvSpPr>
        <p:spPr/>
        <p:txBody>
          <a:bodyPr/>
          <a:lstStyle/>
          <a:p>
            <a:pPr eaLnBrk="1">
              <a:buFont typeface="StarSymbol"/>
              <a:buNone/>
            </a:pPr>
            <a:r>
              <a:rPr dirty="0">
                <a:latin typeface="Arial" pitchFamily="34" charset="0"/>
                <a:ea typeface="Microsoft YaHei" pitchFamily="34" charset="-122"/>
                <a:cs typeface="Mangal" pitchFamily="18" charset="0"/>
              </a:rPr>
              <a:t>Good as aspiration</a:t>
            </a:r>
          </a:p>
        </p:txBody>
      </p:sp>
      <p:pic>
        <p:nvPicPr>
          <p:cNvPr id="4" name="Picture 2" descr="http://pantheion.pl/sites/default/files/styles/large/public/field/image/aristotle_bust_0.png?itok=UnneyIqM"/>
          <p:cNvPicPr>
            <a:picLocks noChangeAspect="1" noChangeArrowheads="1"/>
          </p:cNvPicPr>
          <p:nvPr/>
        </p:nvPicPr>
        <p:blipFill>
          <a:blip r:embed="rId2" cstate="print"/>
          <a:srcRect/>
          <a:stretch>
            <a:fillRect/>
          </a:stretch>
        </p:blipFill>
        <p:spPr bwMode="auto">
          <a:xfrm>
            <a:off x="0" y="2286000"/>
            <a:ext cx="3343275" cy="4572000"/>
          </a:xfrm>
          <a:prstGeom prst="rect">
            <a:avLst/>
          </a:prstGeom>
          <a:noFill/>
        </p:spPr>
      </p:pic>
      <p:sp>
        <p:nvSpPr>
          <p:cNvPr id="5" name="Symbol zastępczy zawartości 4"/>
          <p:cNvSpPr>
            <a:spLocks noGrp="1"/>
          </p:cNvSpPr>
          <p:nvPr>
            <p:ph idx="1"/>
          </p:nvPr>
        </p:nvSpPr>
        <p:spPr/>
        <p:txBody>
          <a:bodyPr/>
          <a:lstStyle/>
          <a:p>
            <a:r>
              <a:rPr lang="pl-PL" dirty="0" err="1"/>
              <a:t>What</a:t>
            </a:r>
            <a:r>
              <a:rPr lang="pl-PL" dirty="0"/>
              <a:t> </a:t>
            </a:r>
            <a:r>
              <a:rPr lang="pl-PL" dirty="0" err="1"/>
              <a:t>is</a:t>
            </a:r>
            <a:r>
              <a:rPr lang="pl-PL" dirty="0"/>
              <a:t> </a:t>
            </a:r>
            <a:r>
              <a:rPr lang="pl-PL" dirty="0" err="1"/>
              <a:t>your</a:t>
            </a:r>
            <a:r>
              <a:rPr lang="pl-PL" dirty="0"/>
              <a:t> </a:t>
            </a:r>
            <a:r>
              <a:rPr lang="pl-PL" dirty="0" err="1"/>
              <a:t>aim</a:t>
            </a:r>
            <a:r>
              <a:rPr lang="pl-PL" dirty="0"/>
              <a:t>, </a:t>
            </a:r>
            <a:r>
              <a:rPr lang="pl-PL" dirty="0" err="1"/>
              <a:t>Professor</a:t>
            </a:r>
            <a:r>
              <a:rPr lang="pl-PL" dirty="0"/>
              <a:t> </a:t>
            </a:r>
            <a:r>
              <a:rPr lang="pl-PL" dirty="0" err="1"/>
              <a:t>Aristotle</a:t>
            </a:r>
            <a:r>
              <a:rPr lang="pl-PL" dirty="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Aristotle 2.png"/>
          <p:cNvPicPr>
            <a:picLocks noChangeAspect="1"/>
          </p:cNvPicPr>
          <p:nvPr/>
        </p:nvPicPr>
        <p:blipFill>
          <a:blip r:embed="rId2" cstate="print"/>
          <a:stretch>
            <a:fillRect/>
          </a:stretch>
        </p:blipFill>
        <p:spPr>
          <a:xfrm>
            <a:off x="0" y="4914629"/>
            <a:ext cx="3362795" cy="1943371"/>
          </a:xfrm>
          <a:prstGeom prst="rect">
            <a:avLst/>
          </a:prstGeom>
        </p:spPr>
      </p:pic>
      <p:pic>
        <p:nvPicPr>
          <p:cNvPr id="5" name="Obraz 4" descr="Aristotle 3.png"/>
          <p:cNvPicPr>
            <a:picLocks noChangeAspect="1"/>
          </p:cNvPicPr>
          <p:nvPr/>
        </p:nvPicPr>
        <p:blipFill>
          <a:blip r:embed="rId3" cstate="print"/>
          <a:stretch>
            <a:fillRect/>
          </a:stretch>
        </p:blipFill>
        <p:spPr>
          <a:xfrm rot="20323001">
            <a:off x="-536730" y="2007868"/>
            <a:ext cx="3362795" cy="2629267"/>
          </a:xfrm>
          <a:prstGeom prst="rect">
            <a:avLst/>
          </a:prstGeom>
        </p:spPr>
      </p:pic>
      <p:sp>
        <p:nvSpPr>
          <p:cNvPr id="6" name="Symbol zastępczy zawartości 2"/>
          <p:cNvSpPr txBox="1">
            <a:spLocks/>
          </p:cNvSpPr>
          <p:nvPr/>
        </p:nvSpPr>
        <p:spPr>
          <a:xfrm>
            <a:off x="662880" y="1711349"/>
            <a:ext cx="8229600" cy="4525963"/>
          </a:xfrm>
          <a:prstGeom prst="rect">
            <a:avLst/>
          </a:prstGeom>
        </p:spPr>
        <p:txBody>
          <a:bodyPr>
            <a:normAutofit/>
          </a:bodyPr>
          <a:lstStyle/>
          <a:p>
            <a:pPr marL="2862263" marR="0" lvl="0" indent="-523875" algn="l" defTabSz="914400" rtl="0" eaLnBrk="1" fontAlgn="auto" latinLnBrk="0" hangingPunct="1">
              <a:lnSpc>
                <a:spcPct val="100000"/>
              </a:lnSpc>
              <a:spcBef>
                <a:spcPct val="20000"/>
              </a:spcBef>
              <a:spcAft>
                <a:spcPts val="0"/>
              </a:spcAft>
              <a:buClrTx/>
              <a:buSzTx/>
              <a:buFont typeface="StarSymbol"/>
              <a:buNone/>
              <a:tabLst/>
              <a:defRPr/>
            </a:pPr>
            <a:r>
              <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Every art and every inquiry, and similarly every action and pursuit, is thought to aim at some good; and for this reason the good has rightly been declared to be that at which all things aim.</a:t>
            </a: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r>
              <a:rPr kumimoji="0" lang="en-US" sz="25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Aristotle, </a:t>
            </a:r>
            <a:r>
              <a:rPr kumimoji="0" lang="en-US" sz="2500" b="0" i="1" u="none" strike="noStrike" kern="1200" cap="none" spc="0" normalizeH="0" baseline="0" noProof="0" dirty="0" err="1">
                <a:ln>
                  <a:noFill/>
                </a:ln>
                <a:solidFill>
                  <a:schemeClr val="tx1"/>
                </a:solidFill>
                <a:effectLst/>
                <a:uLnTx/>
                <a:uFillTx/>
                <a:latin typeface="Arial" pitchFamily="34" charset="0"/>
                <a:ea typeface="Microsoft YaHei" pitchFamily="34" charset="-122"/>
                <a:cs typeface="Mangal" pitchFamily="18" charset="0"/>
              </a:rPr>
              <a:t>Nicomachean</a:t>
            </a:r>
            <a:r>
              <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 Ethics</a:t>
            </a: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a:p>
            <a:pPr marL="342900" marR="0" lvl="0" indent="-342900" algn="r" defTabSz="914400" rtl="0" eaLnBrk="1" fontAlgn="auto" latinLnBrk="0" hangingPunct="1">
              <a:lnSpc>
                <a:spcPct val="100000"/>
              </a:lnSpc>
              <a:spcBef>
                <a:spcPct val="20000"/>
              </a:spcBef>
              <a:spcAft>
                <a:spcPts val="0"/>
              </a:spcAft>
              <a:buClrTx/>
              <a:buSzTx/>
              <a:buFont typeface="StarSymbol"/>
              <a:buNone/>
              <a:tabLst/>
              <a:defRPr/>
            </a:pPr>
            <a:endParaRPr kumimoji="0" lang="en-US" sz="2500" b="0" i="1"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p:txBody>
      </p:sp>
      <p:sp>
        <p:nvSpPr>
          <p:cNvPr id="8" name="Tytuł 1"/>
          <p:cNvSpPr txBox="1">
            <a:spLocks/>
          </p:cNvSpPr>
          <p:nvPr/>
        </p:nvSpPr>
        <p:spPr>
          <a:xfrm>
            <a:off x="457200" y="4858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 typeface="StarSymbol"/>
              <a:buNone/>
              <a:tabLst/>
              <a:defRPr/>
            </a:pPr>
            <a:r>
              <a:rPr kumimoji="0" lang="pl-PL" sz="4400" b="0" i="0" u="none" strike="noStrike" kern="1200" cap="none" spc="0" normalizeH="0" baseline="0" noProof="0" dirty="0" err="1">
                <a:ln>
                  <a:noFill/>
                </a:ln>
                <a:solidFill>
                  <a:schemeClr val="tx1"/>
                </a:solidFill>
                <a:effectLst/>
                <a:uLnTx/>
                <a:uFillTx/>
                <a:latin typeface="Arial" pitchFamily="34" charset="0"/>
                <a:ea typeface="Microsoft YaHei" pitchFamily="34" charset="-122"/>
                <a:cs typeface="Mangal" pitchFamily="18" charset="0"/>
              </a:rPr>
              <a:t>Good</a:t>
            </a:r>
            <a:r>
              <a:rPr kumimoji="0" lang="pl-PL" sz="44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rPr>
              <a:t> as </a:t>
            </a:r>
            <a:r>
              <a:rPr kumimoji="0" lang="pl-PL" sz="4400" b="0" i="0" u="none" strike="noStrike" kern="1200" cap="none" spc="0" normalizeH="0" baseline="0" noProof="0" dirty="0" err="1">
                <a:ln>
                  <a:noFill/>
                </a:ln>
                <a:solidFill>
                  <a:schemeClr val="tx1"/>
                </a:solidFill>
                <a:effectLst/>
                <a:uLnTx/>
                <a:uFillTx/>
                <a:latin typeface="Arial" pitchFamily="34" charset="0"/>
                <a:ea typeface="Microsoft YaHei" pitchFamily="34" charset="-122"/>
                <a:cs typeface="Mangal" pitchFamily="18" charset="0"/>
              </a:rPr>
              <a:t>aspiration</a:t>
            </a:r>
            <a:endParaRPr kumimoji="0" lang="pl-PL" sz="4400" b="0" i="0" u="none" strike="noStrike" kern="1200" cap="none" spc="0" normalizeH="0" baseline="0" noProof="0" dirty="0">
              <a:ln>
                <a:noFill/>
              </a:ln>
              <a:solidFill>
                <a:schemeClr val="tx1"/>
              </a:solidFill>
              <a:effectLst/>
              <a:uLnTx/>
              <a:uFillTx/>
              <a:latin typeface="Arial" pitchFamily="34" charset="0"/>
              <a:ea typeface="Microsoft YaHei" pitchFamily="34" charset="-122"/>
              <a:cs typeface="Mangal" pitchFamily="18" charset="0"/>
            </a:endParaRPr>
          </a:p>
        </p:txBody>
      </p:sp>
      <p:sp>
        <p:nvSpPr>
          <p:cNvPr id="9" name="Objaśnienie prostokątne zaokrąglone 8"/>
          <p:cNvSpPr/>
          <p:nvPr/>
        </p:nvSpPr>
        <p:spPr>
          <a:xfrm>
            <a:off x="2915816" y="1412776"/>
            <a:ext cx="6120680" cy="2880320"/>
          </a:xfrm>
          <a:prstGeom prst="wedgeRoundRectCallout">
            <a:avLst>
              <a:gd name="adj1" fmla="val -47038"/>
              <a:gd name="adj2" fmla="val 59377"/>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txBox="1">
            <a:spLocks noGrp="1"/>
          </p:cNvSpPr>
          <p:nvPr>
            <p:ph type="title"/>
          </p:nvPr>
        </p:nvSpPr>
        <p:spPr/>
        <p:txBody>
          <a:bodyPr/>
          <a:lstStyle/>
          <a:p>
            <a:pPr eaLnBrk="1">
              <a:buFont typeface="StarSymbol"/>
              <a:buNone/>
            </a:pPr>
            <a:r>
              <a:rPr>
                <a:latin typeface="Arial" pitchFamily="34" charset="0"/>
                <a:ea typeface="Microsoft YaHei" pitchFamily="34" charset="-122"/>
                <a:cs typeface="Mangal" pitchFamily="18" charset="0"/>
              </a:rPr>
              <a:t>‘Good’ puzzles (a)</a:t>
            </a:r>
          </a:p>
        </p:txBody>
      </p:sp>
      <p:sp>
        <p:nvSpPr>
          <p:cNvPr id="12291" name="Symbol zastępczy zawartości 2"/>
          <p:cNvSpPr txBox="1">
            <a:spLocks noGrp="1"/>
          </p:cNvSpPr>
          <p:nvPr>
            <p:ph idx="1"/>
          </p:nvPr>
        </p:nvSpPr>
        <p:spPr>
          <a:xfrm>
            <a:off x="456480" y="1860676"/>
            <a:ext cx="8229600" cy="3584548"/>
          </a:xfrm>
        </p:spPr>
        <p:txBody>
          <a:bodyPr>
            <a:normAutofit/>
          </a:bodyPr>
          <a:lstStyle/>
          <a:p>
            <a:pPr eaLnBrk="1">
              <a:buFont typeface="StarSymbol"/>
              <a:buNone/>
            </a:pPr>
            <a:r>
              <a:rPr sz="2500" u="sng" dirty="0">
                <a:latin typeface="Arial" pitchFamily="34" charset="0"/>
                <a:ea typeface="Microsoft YaHei" pitchFamily="34" charset="-122"/>
                <a:cs typeface="Mangal" pitchFamily="18" charset="0"/>
              </a:rPr>
              <a:t>A) What is good?</a:t>
            </a:r>
          </a:p>
          <a:p>
            <a:pPr eaLnBrk="1">
              <a:buFont typeface="StarSymbol"/>
              <a:buNone/>
            </a:pPr>
            <a:endParaRPr sz="2500" dirty="0">
              <a:latin typeface="Arial" pitchFamily="34" charset="0"/>
              <a:ea typeface="Microsoft YaHei" pitchFamily="34" charset="-122"/>
              <a:cs typeface="Mangal" pitchFamily="18" charset="0"/>
            </a:endParaRPr>
          </a:p>
          <a:p>
            <a:pPr eaLnBrk="1">
              <a:buFont typeface="StarSymbol"/>
              <a:buNone/>
            </a:pPr>
            <a:r>
              <a:rPr lang="pl-PL" sz="2500" dirty="0">
                <a:latin typeface="Arial" pitchFamily="34" charset="0"/>
                <a:ea typeface="Microsoft YaHei" pitchFamily="34" charset="-122"/>
                <a:cs typeface="Mangal" pitchFamily="18" charset="0"/>
              </a:rPr>
              <a:t>T</a:t>
            </a:r>
            <a:r>
              <a:rPr sz="2500" dirty="0">
                <a:latin typeface="Arial" pitchFamily="34" charset="0"/>
                <a:ea typeface="Microsoft YaHei" pitchFamily="34" charset="-122"/>
                <a:cs typeface="Mangal" pitchFamily="18" charset="0"/>
              </a:rPr>
              <a:t>he impossibility of defining good</a:t>
            </a:r>
            <a:endParaRPr lang="pl-PL" sz="2500" dirty="0">
              <a:latin typeface="Arial" pitchFamily="34" charset="0"/>
              <a:ea typeface="Microsoft YaHei" pitchFamily="34" charset="-122"/>
              <a:cs typeface="Mangal" pitchFamily="18" charset="0"/>
            </a:endParaRPr>
          </a:p>
          <a:p>
            <a:pPr>
              <a:buNone/>
            </a:pPr>
            <a:r>
              <a:rPr lang="pl-PL" sz="2500" dirty="0">
                <a:latin typeface="Arial" pitchFamily="34" charset="0"/>
                <a:ea typeface="Microsoft YaHei" pitchFamily="34" charset="-122"/>
                <a:cs typeface="Mangal" pitchFamily="18" charset="0"/>
              </a:rPr>
              <a:t>(Moore 1903, </a:t>
            </a:r>
            <a:r>
              <a:rPr lang="pl-PL" sz="2500" i="1" dirty="0">
                <a:latin typeface="Arial" pitchFamily="34" charset="0"/>
                <a:ea typeface="Microsoft YaHei" pitchFamily="34" charset="-122"/>
                <a:cs typeface="Mangal" pitchFamily="18" charset="0"/>
              </a:rPr>
              <a:t>Principia </a:t>
            </a:r>
            <a:r>
              <a:rPr lang="pl-PL" sz="2500" i="1" dirty="0" err="1">
                <a:latin typeface="Arial" pitchFamily="34" charset="0"/>
                <a:ea typeface="Microsoft YaHei" pitchFamily="34" charset="-122"/>
                <a:cs typeface="Mangal" pitchFamily="18" charset="0"/>
              </a:rPr>
              <a:t>Ethica</a:t>
            </a:r>
            <a:r>
              <a:rPr lang="pl-PL" sz="2500" dirty="0">
                <a:latin typeface="Arial" pitchFamily="34" charset="0"/>
                <a:ea typeface="Microsoft YaHei" pitchFamily="34" charset="-122"/>
                <a:cs typeface="Mangal" pitchFamily="18" charset="0"/>
              </a:rPr>
              <a:t>)</a:t>
            </a:r>
            <a:endParaRPr sz="2500" dirty="0">
              <a:latin typeface="Arial" pitchFamily="34" charset="0"/>
              <a:ea typeface="Microsoft YaHei" pitchFamily="34" charset="-122"/>
              <a:cs typeface="Mangal" pitchFamily="18" charset="0"/>
            </a:endParaRPr>
          </a:p>
          <a:p>
            <a:pPr eaLnBrk="1">
              <a:buFont typeface="StarSymbol"/>
              <a:buNone/>
            </a:pPr>
            <a:endParaRPr lang="pl-PL" sz="2500" dirty="0">
              <a:latin typeface="Arial" pitchFamily="34" charset="0"/>
              <a:ea typeface="Microsoft YaHei" pitchFamily="34" charset="-122"/>
              <a:cs typeface="Mangal" pitchFamily="18" charset="0"/>
            </a:endParaRPr>
          </a:p>
          <a:p>
            <a:pPr eaLnBrk="1">
              <a:buFont typeface="StarSymbol"/>
              <a:buNone/>
            </a:pPr>
            <a:endParaRPr sz="2500" dirty="0">
              <a:latin typeface="Arial" pitchFamily="34" charset="0"/>
              <a:ea typeface="Microsoft YaHei" pitchFamily="34" charset="-122"/>
              <a:cs typeface="Mangal" pitchFamily="18" charset="0"/>
            </a:endParaRPr>
          </a:p>
          <a:p>
            <a:pPr eaLnBrk="1">
              <a:buFont typeface="StarSymbol"/>
              <a:buNone/>
            </a:pPr>
            <a:r>
              <a:rPr sz="2500" dirty="0">
                <a:latin typeface="Arial" pitchFamily="34" charset="0"/>
                <a:ea typeface="Microsoft YaHei" pitchFamily="34" charset="-122"/>
                <a:cs typeface="Mangal" pitchFamily="18" charset="0"/>
              </a:rPr>
              <a:t>Aristotle: no such attempt. Practical way instead.</a:t>
            </a:r>
          </a:p>
          <a:p>
            <a:pPr eaLnBrk="1">
              <a:buFont typeface="StarSymbol"/>
              <a:buNone/>
            </a:pPr>
            <a:endParaRPr sz="2500" dirty="0">
              <a:latin typeface="Arial" pitchFamily="34" charset="0"/>
              <a:ea typeface="Microsoft YaHei" pitchFamily="34" charset="-122"/>
              <a:cs typeface="Mangal"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7" dur="500"/>
                                        <p:tgtEl>
                                          <p:spTgt spid="12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2" dur="500"/>
                                        <p:tgtEl>
                                          <p:spTgt spid="122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animEffect transition="in" filter="checkerboard(across)">
                                      <p:cBhvr>
                                        <p:cTn id="1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txBox="1">
            <a:spLocks noGrp="1"/>
          </p:cNvSpPr>
          <p:nvPr>
            <p:ph type="title"/>
          </p:nvPr>
        </p:nvSpPr>
        <p:spPr/>
        <p:txBody>
          <a:bodyPr/>
          <a:lstStyle/>
          <a:p>
            <a:pPr eaLnBrk="1">
              <a:buFont typeface="StarSymbol"/>
              <a:buNone/>
            </a:pPr>
            <a:r>
              <a:rPr>
                <a:latin typeface="Arial" pitchFamily="34" charset="0"/>
                <a:ea typeface="Microsoft YaHei" pitchFamily="34" charset="-122"/>
                <a:cs typeface="Mangal" pitchFamily="18" charset="0"/>
              </a:rPr>
              <a:t>‘Good’ puzzles (b)</a:t>
            </a:r>
          </a:p>
        </p:txBody>
      </p:sp>
      <p:sp>
        <p:nvSpPr>
          <p:cNvPr id="13315" name="Symbol zastępczy zawartości 2"/>
          <p:cNvSpPr txBox="1">
            <a:spLocks noGrp="1"/>
          </p:cNvSpPr>
          <p:nvPr>
            <p:ph idx="1"/>
          </p:nvPr>
        </p:nvSpPr>
        <p:spPr/>
        <p:txBody>
          <a:bodyPr/>
          <a:lstStyle/>
          <a:p>
            <a:pPr eaLnBrk="1">
              <a:buFont typeface="StarSymbol"/>
              <a:buNone/>
            </a:pPr>
            <a:r>
              <a:rPr sz="2500" u="sng" dirty="0">
                <a:latin typeface="Arial" pitchFamily="34" charset="0"/>
                <a:ea typeface="Microsoft YaHei" pitchFamily="34" charset="-122"/>
                <a:cs typeface="Mangal" pitchFamily="18" charset="0"/>
              </a:rPr>
              <a:t>B) Is there any intrinsic good?</a:t>
            </a:r>
          </a:p>
          <a:p>
            <a:pPr eaLnBrk="1">
              <a:buFont typeface="StarSymbol"/>
              <a:buNone/>
            </a:pPr>
            <a:r>
              <a:rPr sz="2000" i="1" dirty="0">
                <a:latin typeface="Arial" pitchFamily="34" charset="0"/>
                <a:ea typeface="Microsoft YaHei" pitchFamily="34" charset="-122"/>
                <a:cs typeface="Mangal" pitchFamily="18" charset="0"/>
              </a:rPr>
              <a:t>[Good] </a:t>
            </a:r>
            <a:r>
              <a:rPr lang="en-US" sz="2000" i="1" dirty="0">
                <a:latin typeface="Arial" pitchFamily="34" charset="0"/>
                <a:ea typeface="Microsoft YaHei" pitchFamily="34" charset="-122"/>
                <a:cs typeface="Mangal" pitchFamily="18" charset="0"/>
              </a:rPr>
              <a:t>seems different in different actions and arts; it is different in medicine, in strategy, and in the other arts likewise. What then is the good of each? Surely that for whose sake everything else is done. In medicine this is health, in strategy victory, in architecture a house, in any other sphere something else, and in every action and pursuit the end; for it is for the sake of this that all men do whatever else they do. Therefore, if there is an end for all that we do, this will be the good achievable by action, and if there are more than one, these will be the goods achievable by action. </a:t>
            </a:r>
            <a:endParaRPr sz="2000" i="1" dirty="0">
              <a:latin typeface="Arial" pitchFamily="34" charset="0"/>
              <a:ea typeface="Microsoft YaHei" pitchFamily="34" charset="-122"/>
              <a:cs typeface="Mangal" pitchFamily="18" charset="0"/>
            </a:endParaRPr>
          </a:p>
          <a:p>
            <a:pPr eaLnBrk="1">
              <a:buFont typeface="StarSymbol"/>
              <a:buNone/>
            </a:pPr>
            <a:r>
              <a:rPr sz="2000" i="1" dirty="0">
                <a:latin typeface="Arial" pitchFamily="34" charset="0"/>
                <a:ea typeface="Microsoft YaHei" pitchFamily="34" charset="-122"/>
                <a:cs typeface="Mangal" pitchFamily="18" charset="0"/>
              </a:rPr>
              <a:t>(…) </a:t>
            </a:r>
            <a:r>
              <a:rPr lang="en-US" sz="2000" i="1" dirty="0">
                <a:latin typeface="Arial" pitchFamily="34" charset="0"/>
                <a:ea typeface="Microsoft YaHei" pitchFamily="34" charset="-122"/>
                <a:cs typeface="Mangal" pitchFamily="18" charset="0"/>
              </a:rPr>
              <a:t>we call final without qualification that which is always desirable in itself and never for the sake of something else. </a:t>
            </a:r>
            <a:endParaRPr sz="2000" i="1" dirty="0">
              <a:latin typeface="Arial" pitchFamily="34" charset="0"/>
              <a:ea typeface="Microsoft YaHei" pitchFamily="34" charset="-122"/>
              <a:cs typeface="Mangal"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ata1.whicdn.com/images/16666553/happiness-photography-summer-Favim.com-188320_large.jpg"/>
          <p:cNvPicPr>
            <a:picLocks noChangeAspect="1" noChangeArrowheads="1"/>
          </p:cNvPicPr>
          <p:nvPr/>
        </p:nvPicPr>
        <p:blipFill>
          <a:blip r:embed="rId2" cstate="print">
            <a:lum bright="50000" contrast="-46000"/>
          </a:blip>
          <a:srcRect/>
          <a:stretch>
            <a:fillRect/>
          </a:stretch>
        </p:blipFill>
        <p:spPr bwMode="auto">
          <a:xfrm>
            <a:off x="0" y="0"/>
            <a:ext cx="9211680" cy="6858000"/>
          </a:xfrm>
          <a:prstGeom prst="rect">
            <a:avLst/>
          </a:prstGeom>
          <a:noFill/>
          <a:ln w="9525">
            <a:noFill/>
            <a:miter lim="800000"/>
            <a:headEnd/>
            <a:tailEnd/>
          </a:ln>
        </p:spPr>
      </p:pic>
      <p:sp>
        <p:nvSpPr>
          <p:cNvPr id="14339" name="Symbol zastępczy zawartości 2"/>
          <p:cNvSpPr txBox="1">
            <a:spLocks noGrp="1"/>
          </p:cNvSpPr>
          <p:nvPr>
            <p:ph idx="1"/>
          </p:nvPr>
        </p:nvSpPr>
        <p:spPr>
          <a:xfrm>
            <a:off x="456480" y="881372"/>
            <a:ext cx="8229600" cy="5249352"/>
          </a:xfrm>
        </p:spPr>
        <p:txBody>
          <a:bodyPr/>
          <a:lstStyle/>
          <a:p>
            <a:pPr eaLnBrk="1">
              <a:buFont typeface="StarSymbol"/>
              <a:buNone/>
            </a:pPr>
            <a:r>
              <a:rPr lang="en-US" i="1" dirty="0">
                <a:latin typeface="Arial" pitchFamily="34" charset="0"/>
                <a:ea typeface="Microsoft YaHei" pitchFamily="34" charset="-122"/>
                <a:cs typeface="Mangal" pitchFamily="18" charset="0"/>
              </a:rPr>
              <a:t>Now such a thing happiness, above all else, is held to be;</a:t>
            </a:r>
            <a:r>
              <a:rPr lang="en-US" sz="2000" i="1" dirty="0">
                <a:latin typeface="Arial" pitchFamily="34" charset="0"/>
                <a:ea typeface="Microsoft YaHei" pitchFamily="34" charset="-122"/>
                <a:cs typeface="Mangal" pitchFamily="18" charset="0"/>
              </a:rPr>
              <a:t> </a:t>
            </a:r>
            <a:endParaRPr sz="2000" i="1" dirty="0">
              <a:latin typeface="Arial" pitchFamily="34" charset="0"/>
              <a:ea typeface="Microsoft YaHei" pitchFamily="34" charset="-122"/>
              <a:cs typeface="Mangal" pitchFamily="18" charset="0"/>
            </a:endParaRPr>
          </a:p>
          <a:p>
            <a:pPr eaLnBrk="1">
              <a:buFont typeface="StarSymbol"/>
              <a:buNone/>
            </a:pPr>
            <a:r>
              <a:rPr lang="en-US" sz="2000" i="1" dirty="0">
                <a:latin typeface="Arial" pitchFamily="34" charset="0"/>
                <a:ea typeface="Microsoft YaHei" pitchFamily="34" charset="-122"/>
                <a:cs typeface="Mangal" pitchFamily="18" charset="0"/>
              </a:rPr>
              <a:t>for this we choose always for self and never for the sake of something else, but </a:t>
            </a:r>
            <a:r>
              <a:rPr lang="en-US" sz="2000" i="1" dirty="0" err="1">
                <a:latin typeface="Arial" pitchFamily="34" charset="0"/>
                <a:ea typeface="Microsoft YaHei" pitchFamily="34" charset="-122"/>
                <a:cs typeface="Mangal" pitchFamily="18" charset="0"/>
              </a:rPr>
              <a:t>honour</a:t>
            </a:r>
            <a:r>
              <a:rPr lang="en-US" sz="2000" i="1" dirty="0">
                <a:latin typeface="Arial" pitchFamily="34" charset="0"/>
                <a:ea typeface="Microsoft YaHei" pitchFamily="34" charset="-122"/>
                <a:cs typeface="Mangal" pitchFamily="18" charset="0"/>
              </a:rPr>
              <a:t>, pleasure, reason, and every virtue we choose indeed for themselves (for if nothing resulted from them we should still choose each of them), but we choose them also for the sake of happiness, judging that by means of them we shall be happy. Happiness, on the other hand, no one chooses for the sake of these, nor, in general, for anything other than itself.</a:t>
            </a:r>
            <a:endParaRPr dirty="0">
              <a:latin typeface="Arial" pitchFamily="34" charset="0"/>
              <a:ea typeface="Microsoft YaHei" pitchFamily="34" charset="-122"/>
              <a:cs typeface="Mangal" pitchFamily="18" charset="0"/>
            </a:endParaRPr>
          </a:p>
          <a:p>
            <a:pPr eaLnBrk="1">
              <a:buFont typeface="StarSymbol"/>
              <a:buNone/>
            </a:pPr>
            <a:endParaRPr sz="2000" i="1" dirty="0">
              <a:latin typeface="Arial" pitchFamily="34" charset="0"/>
              <a:ea typeface="Microsoft YaHei" pitchFamily="34" charset="-122"/>
              <a:cs typeface="Mangal" pitchFamily="18" charset="0"/>
            </a:endParaRPr>
          </a:p>
          <a:p>
            <a:pPr eaLnBrk="1">
              <a:buFont typeface="StarSymbol"/>
              <a:buNone/>
            </a:pPr>
            <a:r>
              <a:rPr i="1" dirty="0">
                <a:latin typeface="Arial" pitchFamily="34" charset="0"/>
                <a:ea typeface="Microsoft YaHei" pitchFamily="34" charset="-122"/>
                <a:cs typeface="Mangal" pitchFamily="18" charset="0"/>
              </a:rPr>
              <a:t>What are the demands of happiness?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2000"/>
                                        <p:tgtEl>
                                          <p:spTgt spid="1433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 calcmode="lin" valueType="num">
                                      <p:cBhvr>
                                        <p:cTn id="26"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3"/>
          <p:cNvSpPr txBox="1">
            <a:spLocks noGrp="1"/>
          </p:cNvSpPr>
          <p:nvPr>
            <p:ph type="title"/>
          </p:nvPr>
        </p:nvSpPr>
        <p:spPr/>
        <p:txBody>
          <a:bodyPr/>
          <a:lstStyle/>
          <a:p>
            <a:pPr eaLnBrk="1">
              <a:buFont typeface="StarSymbol"/>
              <a:buNone/>
            </a:pPr>
            <a:r>
              <a:rPr dirty="0">
                <a:latin typeface="Arial" pitchFamily="34" charset="0"/>
                <a:ea typeface="Microsoft YaHei" pitchFamily="34" charset="-122"/>
                <a:cs typeface="Mangal" pitchFamily="18" charset="0"/>
              </a:rPr>
              <a:t>The Google theory of happiness</a:t>
            </a:r>
          </a:p>
        </p:txBody>
      </p:sp>
      <p:pic>
        <p:nvPicPr>
          <p:cNvPr id="60418" name="Picture 2" descr="https://encrypted-tbn0.gstatic.com/images?q=tbn:ANd9GcRzx1cil8koTFxKSrqIkAEhNQZfiVwim4io-ViErhm6dy7BhLSShnjqpqA0"/>
          <p:cNvPicPr>
            <a:picLocks noChangeAspect="1" noChangeArrowheads="1"/>
          </p:cNvPicPr>
          <p:nvPr/>
        </p:nvPicPr>
        <p:blipFill>
          <a:blip r:embed="rId2" cstate="print"/>
          <a:srcRect/>
          <a:stretch>
            <a:fillRect/>
          </a:stretch>
        </p:blipFill>
        <p:spPr bwMode="auto">
          <a:xfrm>
            <a:off x="587520" y="1600009"/>
            <a:ext cx="2376000" cy="1581286"/>
          </a:xfrm>
          <a:prstGeom prst="rect">
            <a:avLst/>
          </a:prstGeom>
          <a:noFill/>
          <a:ln w="9525">
            <a:noFill/>
            <a:miter lim="800000"/>
            <a:headEnd/>
            <a:tailEnd/>
          </a:ln>
        </p:spPr>
      </p:pic>
      <p:sp>
        <p:nvSpPr>
          <p:cNvPr id="15364" name="AutoShape 4"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65" name="AutoShape 6"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66" name="AutoShape 8"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67" name="AutoShape 10"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pic>
        <p:nvPicPr>
          <p:cNvPr id="60428" name="Picture 12" descr="https://encrypted-tbn2.gstatic.com/images?q=tbn:ANd9GcSwMETB_tTyTF5SefXSerGB8q3KhpPXfCF9u_CQdmpC-9nZI_Rzzw"/>
          <p:cNvPicPr>
            <a:picLocks noChangeAspect="1" noChangeArrowheads="1"/>
          </p:cNvPicPr>
          <p:nvPr/>
        </p:nvPicPr>
        <p:blipFill>
          <a:blip r:embed="rId3" cstate="print"/>
          <a:srcRect/>
          <a:stretch>
            <a:fillRect/>
          </a:stretch>
        </p:blipFill>
        <p:spPr bwMode="auto">
          <a:xfrm>
            <a:off x="1959841" y="2187590"/>
            <a:ext cx="3787200" cy="2466979"/>
          </a:xfrm>
          <a:prstGeom prst="rect">
            <a:avLst/>
          </a:prstGeom>
          <a:noFill/>
          <a:ln w="9525">
            <a:noFill/>
            <a:miter lim="800000"/>
            <a:headEnd/>
            <a:tailEnd/>
          </a:ln>
        </p:spPr>
      </p:pic>
      <p:pic>
        <p:nvPicPr>
          <p:cNvPr id="60430" name="Picture 14" descr="https://encrypted-tbn0.gstatic.com/images?q=tbn:ANd9GcTFLjZxPlahI7HjvqbeNuVFTKPvMOixv00TE9TFHNFzBnDOOQrwWQ"/>
          <p:cNvPicPr>
            <a:picLocks noChangeAspect="1" noChangeArrowheads="1"/>
          </p:cNvPicPr>
          <p:nvPr/>
        </p:nvPicPr>
        <p:blipFill>
          <a:blip r:embed="rId4" cstate="print"/>
          <a:srcRect/>
          <a:stretch>
            <a:fillRect/>
          </a:stretch>
        </p:blipFill>
        <p:spPr bwMode="auto">
          <a:xfrm rot="597424">
            <a:off x="552961" y="3524050"/>
            <a:ext cx="2861280" cy="2874542"/>
          </a:xfrm>
          <a:prstGeom prst="rect">
            <a:avLst/>
          </a:prstGeom>
          <a:noFill/>
          <a:ln w="9525">
            <a:noFill/>
            <a:miter lim="800000"/>
            <a:headEnd/>
            <a:tailEnd/>
          </a:ln>
        </p:spPr>
      </p:pic>
      <p:sp>
        <p:nvSpPr>
          <p:cNvPr id="15370" name="AutoShape 16"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71" name="AutoShape 18"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31054"/>
            <a:ext cx="276480" cy="276510"/>
          </a:xfrm>
          <a:prstGeom prst="rect">
            <a:avLst/>
          </a:prstGeom>
          <a:noFill/>
          <a:ln w="9525">
            <a:noFill/>
            <a:miter lim="800000"/>
            <a:headEnd/>
            <a:tailEnd/>
          </a:ln>
        </p:spPr>
        <p:txBody>
          <a:bodyPr lIns="82945" tIns="41473" rIns="82945" bIns="41473"/>
          <a:lstStyle/>
          <a:p>
            <a:endParaRPr lang="pl-PL">
              <a:latin typeface="Calibri" pitchFamily="34" charset="0"/>
            </a:endParaRPr>
          </a:p>
        </p:txBody>
      </p:sp>
      <p:sp>
        <p:nvSpPr>
          <p:cNvPr id="15372" name="AutoShape 20" descr="data:image/jpeg;base64,/9j/4AAQSkZJRgABAQAAAQABAAD/2wCEAAkGBxQSEhUUEhQWFBQXFxUYFxcXFxQXFxgYGBgYFx8aGBQYHyggGB0lGxgXITEhJSkrLi4uFyAzODMsNygtLisBCgoKDg0OGhAQGywkICQsLCwsLywsLCwsLDQvLCwsLCwsLCwsLCwsLCwsLCwsLCwsLCwsLCwsLCwsLCwsLCwsLP/AABEIAK4BIQMBIgACEQEDEQH/xAAbAAABBQEBAAAAAAAAAAAAAAAAAQIDBAUGB//EAEgQAAIBAwIDBQQHBAUKBwAAAAECAwAEERIhBTFBBhMiUWEycYGRFEJSobHB8BUjktEHM1Ni0hYkVHKCk6LD4fElNENkc6Sy/8QAGQEBAQEBAQEAAAAAAAAAAAAAAAECAwQF/8QAKhEBAQACAQMCBAYDAAAAAAAAAAECESEDEjFBUSJhsdEEE3GRwfAUgaH/2gAMAwEAAhEDEQA/AO+mYmVcgEaXznbrH/MH5ipeHXhlOoDkBp2H1z7QOemD865uKdndhIwH7qXmSBpZ4xjI6gZ+J+FbFsrSsp7sooUBXLAHVk81XOxHu516/wAvW/eefq4zOWT2v3bcrBioB089upxnb8azBwbQ2qMkNkkbn2mJ8+m/L1rRghkAIcKWHUZwRv4t+RxVrScDIB5Z9+R0rM6vbwXp21VsrHAQKMAHJ3PXckeZz59Ca1inx3FMkkIHLHn6frFRrPuR1HP41i25N8xZZ9ILHkAc06DljbmeXlnb7vwpqNnY1JGvP8PLG1c61DqWiioCiikoFpKQtSg0BS0UUBRRRRRRRRRCE1BPNj31K9UxDk5Naxk9WcrfROjbb1UlvxvjkOtWpDtistoDuMbGunTxl8uPVyynhFdcRJBAFQcPfW245VP9CJ5D0q3w6x7vn516LlhjjdPLjh1M85cvCaPI2qSKIk78qlVh5VHNMRyFebdr26kWVwKXVWfCWLVoItYyx03jl3ClzS4pMVloZozRijTQLRmmscVAshJ9KsiWrOaSo9VFNLtxd9wfvZeQyq+Lw4GTupz57dPtV0nD7LCjO+w6D8qrcIXJYn7TYyOgbB28tq3I1wK1+bbil6cnHsasVOCCq3FOKwWyB7iWOFCQoaR1RSxBOAW64BOPQ1lHt1w3/Trb/fR/zrm03ilQtHv/ANKktLlJUWSNg6OAyspyrA8iD1FSGrsRQrU1IBSO4UEkgAAkk7AAdSelQOoqvYX0c8YkhkSWNs6XRgynBIOGGxwQR8Kfb3KSZMbq4VmRtLBsOpwynHJgdiOYoJcUhFRXl2kSNJK6xooyzMQqqPMk8qmoI9NOVcU6orm4SNGeRlRFBZmYhVUDckk7AVdppLRis6Hj9q8vcpcwNMMgxrLGZMjmNAOfurRqKKKy+JdpLS3Ome6gib7Lyxq38JOav2l0kqLJGwdGGVZTkEeYI50EtFZd12jtIpBFJdQJKSB3bSxq+TyGknO9WeJcTht113EscKZxqkdUBPkCxGT6UFvFNKVU4bxe3uATbzxTAczFIj49+knFLxPisFsuu4mjhUnAaR1QE+QLHc+lBa0Ck7oVFDfxPF3yyI0Wkt3gZSmkbltecYGDv6VJbzrIqujK6MAyspDKwO4IYbEEdRV2mi90KBHTLa6SQExurhWZG0kHDocMpxyIOxFUb7tHaQv3c11BHJt4HljVt+XhJzTZpoiMUd2KqcU4zb2yq1xPFCrHCmR1QMeeAWO9Zh7dcN/062/30f8AOm1031SnYpsUgYBlOQQCCORB3BFZV/2psoG0TXdvG/VXmjVh71JyKg18UYqtJxGJYu/aWMQ6Q3el17vSeTa84wcjfPWrOaBaKQmsW57XWMb6HvLdXzgr30eoH1XORQbRFMWICn0U2G4op1FUZvDz4dh8fXn8s1orWZZwyD+skQ53AVSCM8xqLbgZGNhWkgq5BxFcvbDPGZ/Swth857g/l91bvFLiVE1Qw98+QNGtY9up1Ntt5VysK363c10LKPMkMEQRrpRju2mYksI2594On1ayO1oqrwyWV41aeNYpDnUiyd6o3OMSaVzkYPIc6tUBXF/0g8R1NBZCOWVZT3lysKF3Fsh9kgEYEsgVPVRJXaVz/ZbhkqSXNxcgCeeU4AOQkEWUiQHOOWXPLeQ7Cgz+wN8GkvohFJConWaOOWMxMI50BJCHoZkn399c9wPVY399OGIt2vjHcp9VO/jikinHkRJIyN00yAn2K7i4sZBfxToMxtBJFNuAQVdJIjg7nGZht9uqXC+Bln4mLhP3V1MAASp1xfR4oi2x2yQw332oOf8A6WHN1Bc2ykiO3t3uLgjq4VjBET6sO9I8o0+1XoFm2Y0J5lVP3CuWk7ImLhVzaRu0880U2qWQgNLM6FQWJPhGyqBnYKN9s11FgGEUYYaWCJqGxwdIyMjY4NBPWV2stxJY3SNkBreZTjngxsNq1aqcXgMkEqL7TxyKOm7KQN/eaDznhN1HxGC2sbaHuBElpPM8iLE6KhR/83i9pmZlx3uAoBO7EgV1v9JE5Thd4VJUmFlBGc5fCbY3z4qjTs272VopYRXttDEI5h4tEixqrqce3GxGGXkRvsQCE4jb3d5YyRywxw3GqPC97rikMciSZDBcqracDIyM7jzCrwviENugSw4ZcMoGMrbpag4xuTcmNiT54Oa2+PQzz2brDmGd1Q6SwVhurPGZY86Cy6k1qTpLZHIVUa74lJslvb24+3NM0xHuhiUBvjIKszRXkVq2iRLq6ypBdFiQjUupVVT4fBr06mPiIycUGNbcQsooGt7izaxjZSrpJB+5wcg5uYg0R6nLMDvk1R7aPFb2fDQDJcCO5se7kRGmZ1R4wTrQEanTkM+MnbNbs03ELjwxxJYoecsjpNOB/chTMYP95nYD7JpvEezAWztrW22WCe0cam30wzJIxJ6sQGPv8qChccMe8uIJY7T6IIZVkNxIES4dV3MUaRkkI/Ju8I2J8JO4ucNt0ueIXU0iq/0VoreDUAe7buxNI6Z9lm75FJ8oxXU1ydtBdWlzdmO2NxDcSidGSSJCjmNI2WQSMNv3YIK6ufKgbDCqz8TtkAEbQxz6RsFe4WeN8Dpq7lX25l2PWsP+jK6aygs4JmLW93FG9s7f+nM0YeS3ZuWGOp0z/eXoM9Z2c4RJH381yVNxcsGcISUjRV0JErEAsFXJJwMszHAzVLgvZoycIgs7tSjrDGraWGuJ0xpZHXIDqQCCM7igpcBtZns+IxQOI5jeX4jbJGC8pceIbrkNjUNxnPSprDiVpbxGG4snslIIkDwmSFsjxF7qMMjA75aQgnrTOzPDOIW1ne6u6kvHnlkiJ2jkykahioPg1FWOnI3PQVpS3PEJ/DFDHZqecszrNIP9SCIlCfItJ/snqGj2ctY47WCOGTvokjVY5NSvqQDCnUux2xuKyeAR/wDifEm2xiyT+GJ2/wCZVuGzewto4bSBrjSWzqlRGJYs7OzMMEs7E4AA32wNqxeGpxCKe7mFnG30iSJgrXQXSEhSLBIjbO6k8utBr9vo1PDrrVrOIZGUI8iFnCnSuYyCQWwMcj5GubmbiJgjgtLE2tuEVXfVai5KBcHuoS/dxscYy7EjPLIro+0dtcXFkAIlE2u2keESAgiKaOVoxKVAOVQjJAG+9V5uIcTm8ENpHaZ5y3EqSlfPTBATqOOWXAoMbjNxBJwSSG2Ro0jaC1MUgw8T9/DHofc5bxg5yQdQOTmvQq4/ifZh4rHubcGeU3MFxKzsqNM63Ec0jMx8IJCYA5AADpV39o8Sb2bG3Qecl4c/wxwt+NBnf0lmMixjmDNC94pkRUklMipDM+kxRgs4LBcjB9dqu8P4wQUS24ZcLFlRq0W9uiqevdyOr7DppBpeN2d05sp1ijeW3ld5IllIBDwywnu5XUZILg+IDOOlO1cTm2021mv2tT3UuPRcRoh95cehoOkpaitoyqKrOXYAAuQoLHzIUADPoKkNAUUUUFG1tgvLIGB5Y+VXBtUKtv8APPp5fjUtavKH0VXeXHu/W1Ks2fwrKp6TNRGTz22zUZn64I8j5jberoWs0VDHJmnl6gfRRRQFFFFAZopCKjZiKukS0VB31O7ynbTcS0UwGkyaaNpKKjyaWmjZ9FRajTt6aNn0VA7kUJJV7TuT0UitS1lRRRRQFFFJmgWikzRmgWiiigKKKSgWikooK4bfbluTn9frFP3PpvVJblGbXnBXIIORlTg5wfd9586fZB3GqTYHcJjGASSNWdy3mOVaghDjx7d4WIwFUYAGAFLZ0kg53z+FIBIQAwEfkc94fiSAAdh586vu4zp9PkOXwpJCGBxvg8vu3rfd8mVPunzkYI2wSTnBI1A9NsHFTLJpODjJyRjONiOfluRViMbYPLHnuffUN1aB9Oc4G/PHUHpz5Vi+OGvN5SxS5AIH6FSqtRWyEKA2D61YFZBRVS+4pBDgTTRRZDMO8dEyq4BI1EbDUuT6iqnDu01pcSd3BPHM2/8AVnWu2+7rlR86DWpazOLcftrUqLieONmBKqzeIgcyEG5A6nFTy8UhWETtKghIQiTUNBDkKpD8sEsMH1oLdIRWVYdp7OdxHDdQSOc6VSRGLY56cHxY9M1r0EZSgR1JSVdmiBaXFQWl5HKGMTq4VmRirBsOpwynHIg9KbxG/jgjaWZ1jjXGpmOAMkKN/UkD41BZxRiq5vo+97nWvelO8CZ8RTOnUB1AOx8sjzqxQGKTFQ2N7HMgkidZI2zpdSGU4JGxGx3BqxQRMlKI6fWTxLtPaW793NcxRvgEqzgFQeTMPqLuNzgb1dppqgUtQzXSJp1uq62CJkgamIJCr5kgE49KmqKKKie4QOqFlDsGKqSNTBcaiF5kDUufLUPOmWF/FOmuGRZEyRqRgwypwRkdQaCwRTcVFBexu8iI4Z4iokUc1LKGAPvUg/Gp6BtFDGoe+8q1Im09Apoo1VFOozUZemyS4GazcpOaD6bH/aJ/EtFZHdw/2f3UVz/yeh7t9p0vZ2CUESK7gjbLybbjdRqwp2G4q0tk6L4HLHc4YgZzn6yjAG/2TVhSVwD+t/Lp/wBasV37vRi7c/JcSd5hmXHhBVsByFydQwcNk5Hw5VYsr/JGUYZXPmdjjBx13+VXp1ypyF5gb8satvjv86a1thdug2PIj09al/VZ+hbWM/aOkZ2I8znmef8A1q1p+VVbZmx4jk8zgbdfuq0pqpQBT6BRWR512pKnjNvo4c11IltOxbTAqvl4ApEspAPd7g9R3oxzNdZwee8Zv39vBBFg4CTtLJnp4e6VQMeRNF3w9zf286gd2lvdRucjOZHt2UY5n+rc/Ctmg5jshEssl1eMoMj3E0SORllht27gIp5hS0bvgdXNc/xyBf2bxuADEULzGMDIC64IboqPQTSOccsHHKtnhdpfWazwxQwzIZppIJGmaMKs0jSlZUCMcqzNuudQx7NOm7LOOGXVsHElzcrO0kh8KvNMDk9dKjwqB0VRQZ1ve/tSaKFImtIbSWGd0mUR3DMnijEcH1Is85M76SoHM13tYnGuCNMkbxOIruEZilxkZwNSOBu0T4wR7iNwKvcIlnaMG5jSKTJBWOQyLgddRVcZ32xt50F6kpaSg8t7OqbK8vbkMe4biEsN0pJIXvhFLFPg+zpklMbY20uCfZqX+lom7guogT3NnCZpSCRquGH7qPI5hFLSMPNoq6jhfACf2itwo0XU7kAEHMJgiiyccidLfdVe97IBOFT2UDM8kkUv7yRsvLM4zrkfzLYHoAB0oNjjfA47pU1FkljOqGZCBJE+MZVvIjYqchhsQa5i1W6v5biyu5UWG2aNJ2tw8b3QkjEgU5JMKaWAYKSWOQCo2PcwZ0rq2bAyB543rE4JwmSK8v5m093cPbtHgkt+7hWNtQxtuu25oNq2gWNVRFCIoCqqgBVUDAAA2AA6VLRRQMdwASeQBJ9wrmuwdmj2a3DopkvA08rEAlhMS6oxPNVRlQDkAtdJNGGUqeRBB9xGK4/hFpxK3s47RI7fXEohS5MraO7UaVk7jQWLhceDOMj2sUFaGwa44NJFGTrge4W2bfIazuJBAQTk8okGffVbtN2xmKWE1p7Bi+nXI/8AaoqB1x5/vTj1j9K7XgHCUtLeK3jJKxrjUfaZiSWdv7zMWY+pNc32G7JSWrXX0jSyMTBbqNwLRZJZFU+pMzAjyQUFxSJuMAjdYLHII5armb/Db/8AFXJdjXPDg9wT/mkt1dx3WScQSrcvHHOPJCulH8sIfOun7B9nZrNrjv2D7wwwMDktbQIRHr8mGtgfUE9au9m+CGOC4huFVlluLx9PtK0U0rsAw9VbcUEHZzbiPExjm1o/v1W4X/l11Fcd2I7MT2VzdmSQSwutsluxP7zu4u9wsnmVDqmrqFBrsaCGSPJ3O3lRpx8qWRqhEm/41jLq64pMUuajZ6A3So26j9ZrGWfHCyB269P+9R3UoAGrqf1tTte34YqK906RqG5HTn06V5srLhbK1PKt30f2x8hRTvpKfZ/4RRXg3j8v+/dtZvwzKVAKtvpbY74IyPXfy8qWxZtC557c9uv6OKHl8J5ZHnyHTpTLgsRkDlv133IwfTB+6vtzW9xj00uKutcMMHfbOcEHY+/bNV0k0kRsMZ5ZzgnBJAPU7E4p8eRp1c8fDPXYfGnTN9boCPy3rVRHKmQGQ8iARnPLII9/8qtQnn6GljiAH3/P/vTF2GAMcz8Tk/j+NVE6jFLTUbNOogpaSigKKKKAooooFpKKKAooooCiio5pMD8KBJpwtSKwIyN65ziYdz+vhVqyZkj045MCN87ZG1J5Z7m1RTEahZAaNH0VE7YPpSqaCSigUZoCkJps0mkE00PtmmxFdSYGajByMjflVbjb4XqDglT0z+sH4VDwq4J2Jzjblg5x1HvHL3V4ep1tdeYe7cnG2go3Hl+PWlxz/X66/KmAc8fEdDjI+HT5Ukm2T6YO/Ic9/v8AnXpsxk8IhvCMYxyO1RtDk4yd1I22xuMb9OVLcMd8Yzk7Z+/blUVnOW1EjGMDnnJwScH/AGh86+fZrqt+hdR9fu/lRUn0oeQ+Yorp39H3RGuTJhgxizs3mwZsgjyBwB9ojzxnSSQZ552/DnUVohEShh0Gds+uW95pkluV2VtIz/rHJ/719LWuIzbtYSTUSCMfZPXHI+7fNCJgYIzn+XL5Cq4bUck5XnkHmBtj3dasNICQeXtZ39dtvhUFhPKotJIBzuD08gcEfHG9MS4GdiCQSG5bbZwfXGKdFJzIHPJ+NNonXPI/A+dKDTVfIpijA/PlRE1LTVpaBaKrQX0bySRq4Z4tPeKDumsal1eWRvTra7SQuEYMY30OB9V9KtpPrpZT8RQT0Vmcd47b2aCS5lESE6QSGJJ57KoJOACScbAEnAq3fXkcMbSyuqRoMszHAA8yaCxRXP23bSxcqouUUscL3geLWTy0GUKGz0xnPSrXGO0VtasqzyhXcEqgV3cgcyEQFsDzxig1aKzeFcetrksIJ45GX2lVhrX/AFk9pfiKypu31kg1O06rkDJs74DJIUDJh6kgD1IoOnprLms/hXHIrjX3fejQAW7yC4h555d8i6uR5ZxVjhfEormJZoJFkjbOl1OQcEg/Igj4UE3cik7gVFZ8QjlaVY21GJ+7k2I0vpV8bjfwupyMjf0NZt32ts42KG4R3XnHFqnkHvjhDMPlQbWikEdQcNv0nQSR69JyBrjlibb+5Kqtj1xWdfdrLSFzG8wLqcOsavKU/wDkEQbux6tig2dApQKitrpJEWSN1eNlDK6kFSp3yGG2KxT21sdWPpKEZx3gDmEHOMG4A7tTnbdqDdaVQwUkBiCQMjJAxkgdcZHzFOYVz/Es/tOyHT6Pfk/xWg/OuhoMviWSCAWB0ndThh7jVVJfEADuvM7kZHIb8h4uR8qu8TOFOw+NYMN2SzBiM9F2GDgb+fXPx9K+X+J6+WGWnTHHbRvog+xw3s7A8vIj5VGmoISXAyGxjAAAHmwz058qqRyEsQSUwSuMYDcjseu2fdg0t1AGBAAJJwQcKTjl13GOnWvNMrnlcrOW9ejWtn2w3Mdd9ufw+VRtfKRnpnYt1IbTgj3j7xWdZ3JRAuk69RVYy3MLjxb74wR8qYCur94QJCBjcZGOQHLoK9cz1hJ6/NO1daZs7DrkHGRy358hjy/nUTTCKPdurNnYnnk5DDbJJ/LFZ/GJc40sQrDTldwd8FSSCAc42I6/GnJZIwKYJDZXIJ5HOQWByPXptXDLO92l0v8A0v8Aun5p/jopv0Vf7Q/Kiufx+0/eJw2mLd4D9TTjBx7RIP4Z9KkRD9bbBJ55zucZ+GDWHFYXakBLpGQE4WeHU2MAD94rrnzzjrimNa8R8QW5tmIHhDW8gB97iQ/ga+7u68fT7ud0154VzqGdQ369D5frnVOWYOx2OFJB9W22x1B/W9NjtJHQfSCQ2kK2jKg75OmRTnBAA6Hap7OKNIwsYCoqqAdQOBjbfmTv1rlny1OE0CKnLfVk5J+PM/L4U+O51EYGfM7YB2+fPpTWjGME5JyCT19McuVOflz+YrW0Ta8Anmen69aTUSCRz6D13qvJNjIHMdOvyqeJt/1v+t6TLdTSxGafTIzT62y4bh/GooOI8TDpOzGS2/qra4mGBaxczEjAHLHY1f7CXKytxB1DgNfNgOjxv/5a1G8cgDL8RWlwfhrxXF7I2NM8sTpg74S3hiOR08SNWeeD3SRcREDRpNcTPJAzFsIGggi1NgHDAoxAweQoOfvbmW8ubmVbKW6thFLZwMj2yr4iUuHxLIpJZ1VMgYxFz8RrbsuIPJwbW6M8otnjlRdOrvY1MUg8RA2dWzv0POug4NwxLWCKCIYSJFRfMhRjJ9TzPqao8L4Q8YvI20mKWaSSIb5AmRS4YY2/fGU9dmoOZ4I13ecMt4Ftkjje1hRp7lo5AwMSjXHbRlu8zzGtk6ZHSndona0uuERRQz3HdCZFIaHVIFtXTSWkdRq8Ick4GAeu1df2d4ebe0t4GIZoYYoiRnBKIqkjPTIqLivCjLcWkoIAt5ZHbOckPBLFhfi6n4UGbbcKnuLuG7uUitxAJBHGh7yVu8XQe+mwAFAJPdrkasHUcAUv9Ih/zRR9q6sR/wDbhP5V01cdxuw4ldKqNHZIqTwSg9/OxbuZVkCkdyMZ0gdedB2JFeS/0cOeG2ltKT/mdwWjmznEFyJniWXJ9mOTSqN0Vgp6mvReFteaz9JW2EeNu6aVm1ZHPWoGMZ+6qfZvs/3dibW5CSKzXOpRkqUmmkkA3A+q4oM3hb91+2T1Wd3+dnA1U+xt7cQ2FrFbcNkJEEWp5JLeCNnKKWbZmkOWyclKt9mux81vFfwyz96Lg6YpDvIIxAsK94MAFlAAz9bTnrVu0tuKCNItVlDoVU7wCecsFGNQiPdhSdjgs2PWg2DHNNbMsmLaZ0dcxOZO7JBAZXZVyQMHkN9vWsPg97NZRLDNYsqRrjvLMLLE2ObdyCJgTzI0tueZ51q2vDJ4oZQLqSad1Oh5lj0I+khdMUaqAucEjcnzqiIuKSqEZra12AaVC9zK225RXjjSMnzIcDPI0FZuFxXPDzHw91MffNJok1BGPfmaS3mXAdFLFlKkZA2IIyC+84wDA8N/ZTwRMjRuUUTw6GUqcPBl1XGfEyJj0q7JweW2thHYMveCVZHadiTNmQPLrl0sQ7jUNWk4zsBtiCbh19dZW4ljtYTs0dsXeVx1BunVdAI+ymryYUCRuhv7Hu21x/Qbso4IbUpkscNqHPIAOeua6esuDhvdzQ93FEsMVu8SnfvE8UWlE6d2VQ565Va1KChxAZHLNcscsz+FVZWKqWHtL5k9MjpXV3redYcr5IHhAOw6nPQ5+GNvSvj/AIrV6rth4MtpJ2QB0RW31E5xjPQZ3+NSXowGYJrcDK7A88DAJ5dR8KqcWeVlwrqrbYBXVjnudXXblSW00yRoJFMj6ihIIG2xDsAPDsTyrEy5s3WlKSSUyKxCRR6VGCTkjcEEDzdgQQadc9nw7hnZtQIzguSygEDGDscYyAfyqxd3A1ZyVIJwuMrnbfPoNyPIbU69ChAZV1d2VfI2Ysu+2SAOoqd8vlUvDkQp7EiAkAhgRkLhA2++RpUg+Q99TuhRG1Mo1YRWAIGTjOx2xy3HQmoLQHbOpSG5EqWGRnLHljfFR8Z0lVJIYJrKkDJB1FcaRzUAgYHlXfHUx37M+rP+ht/pMf6/2qK5f/KGb7MP+8FFcOz5T929V6nbcVjXSrsA5UNjI3B38PwpDxRXkMaAhs4yysgODuUOPFgb7bb86oW0MEGpmtjbtjJchXGkZ5SKTgAHG+KnAW5AMTjQuRrBz5ggb5BB6+Y6719e9/jbj8PlcEmdOp/aG2NizAfVB6bE/EVFeWveLsQTnBG+k7nIOOXMj371KLWPOCuoruCemc7g9OtSmHSAI8A6upOMZycc8Hrj8KvZb5O6IXtAjbEgEAKAeWBjwg1KMMNJ5bg+u3WpNYJOd9Odz7t6hQjJB9ocsjGdz15dP1mp268JtZhUYHv601F0nGPCBgE8+dV7mYKqgkeLCjPMk529avvuK3NX/SUsZqWqRQA7eRx5H34/XOrQNWJT6KQGlqoKKKKBaSiigKKinkAGTVNOIDJFS2QaNFUxcfPnTxL1PKmxZoqMP6GmS3IXn8PWlsnInoqol2G5Aj30onxzrE6uN8VdLVFVfpFL9IqXq4z1NVZpkj4qB7iqUkxOMAnJ6dPU5rnn+ImuF7UV/ehXAO23M8huM7/KqEqd57GCQ6kFgCMEqTpPQaeR8xTeIwd54hkspOUOdJ3GTsOYGffVqSMHYeFtOBkYB5bldtx+dfOy+K211nEL9IwQGG/LPQk7cvzqNl05wPERjz+GnruOdO3yNXtHG3LfngHyxt0quY9LswO5ORjcKMeyo9+rf15YFZuWXqMu9hSND3p0q+zqhAzI2ANLnmScYAPP5VoRoUX947sMHwuNRCKM5AHiJwMeuetQS2KAkSZdgfrHJI9xyAMjkPKql9GQkirpWJhpRFGkcyxJYDbJ2PQCmOUxy5aMi4tHJIzJBJrC4ErmNeeWx1IJ1EkYpL6zaWJA8ixAPIxQaWEijR4ZGyPraiRtnIFZHD7ru8JArGTBVsZVA2xLliMlh4gMfaq7Jw5/o4TQplcs7xo2dmBXUQ58eGCdfrHHStzK08L/AH0H9gn8Ef8AOiuR/wAnrn+1sf45f8dFTty92dvaym/wwf186whw9Um1oAFOA2B4t8nc565G2Px23V3rJ41NoGo+yCNQGxOo6PuyD8K+znON+zjjUf072s8xnY7bZG6k8xuOdX1n30lDgDc4Gn3fdWfdw5hYD1OT0x5ffU/DpiwKvuy6MnoSVBrzY55S6v8AfLVksWJmCgnnuMjn5Z9c43qKYEB8pgDcEc2O5OMb+lWmTNSadt/d8zj8K9E+KM7UYgCFJA81B3IOOeT13x8avIMj76iuF8ORsB+Roi9nHofzpOLpbykK+Q6/o05Rt7vypIRhBjoMfLanat8fryrbJ60tApagKQGo7iTSM1UjvjkggbY5eu/4VLZDVaFITUccurOOlcxxrj7d9FbIMNICST7IAOMeZrPU6kwx35JCXfFmnYLGCFJOCfTr7ufzq0kJIznfpnffzxVYwhN+mwA5DxHG/wATV9VOCq7EYOf17uVeSTK5d98T6mgqkDJzqPmfeN6vRJsCcDG/xqCEgjlzwPfjr6b0+Q5OBsN/ieWc1vDqS3y1o24vSCBpYq22pcbdP50xoi3iyR59cjnt5Hf7qdA3hGCdsjoM4JHT3GmSSHBJwcA/dXDrZ86qxJrxtUVxOOucbb+X6OKCdtvv2+8VRGQck8s9N/CcEZPQ/rzrz22Y7iriA4Od8eWeXx60LJgkAY5fmfzqULgbHp19KgklO3ltXnyz1zWkmkc8/jTO+6A6ABtsAB92PhUCNuATs2QMeeCcn5VItrjPiJ+VSdbP04XSQ+zguTn4f/nl1quQNJLnbUcdCRsRnoOZHwFCwjUccwM8+Z/X51WiQSKFIOQ5ycn7ONvnXWZd3n+RTmmUPpGdBBbUNxz04+Gc560tv3ZO5UMcjIGndRg+7w469fSqPaGZYwJEBDZjXqVILqPEmRk4GMgg425bVAt08paPIR1JVmG+5yxKtsc6RjOOdYymrtpsxqXLyAtvkKW9nSNgxzjbK9cY1VzvaKUxhHkHgyqSPklQr83DL/eZeY5ZrffKIFPiHhG++T6/IVVurcTwlG21qycgRvyJXkdwD8K33y36kcpwuOeWO0wAED/vDhkDMiSZYjIwNQwB158hXQXNws8ZWcGHw+PlqwpODkbc8Eb88YAxXNcJ7z6PZMWGrvVBPtDJV0GlTsvgJzjr0rd47wsiF5NbFnA1OfaC6wwwgwp0hTgbA8jzq23u1P7yK/7S4T9uX+K5/wAVFcf+17X+0vfnb/yort2/Jz3X/9k="/>
          <p:cNvSpPr>
            <a:spLocks noChangeAspect="1" noChangeArrowheads="1"/>
          </p:cNvSpPr>
          <p:nvPr/>
        </p:nvSpPr>
        <p:spPr bwMode="auto">
          <a:xfrm>
            <a:off x="141120" y="-1229889"/>
            <a:ext cx="4276800" cy="2574990"/>
          </a:xfrm>
          <a:prstGeom prst="rect">
            <a:avLst/>
          </a:prstGeom>
          <a:noFill/>
          <a:ln w="9525">
            <a:noFill/>
            <a:miter lim="800000"/>
            <a:headEnd/>
            <a:tailEnd/>
          </a:ln>
        </p:spPr>
        <p:txBody>
          <a:bodyPr lIns="82945" tIns="41473" rIns="82945" bIns="41473"/>
          <a:lstStyle/>
          <a:p>
            <a:endParaRPr lang="pl-PL">
              <a:latin typeface="Calibri" pitchFamily="34" charset="0"/>
            </a:endParaRPr>
          </a:p>
        </p:txBody>
      </p:sp>
      <p:pic>
        <p:nvPicPr>
          <p:cNvPr id="60438" name="Picture 22" descr="https://encrypted-tbn3.gstatic.com/images?q=tbn:ANd9GcTzY4Ii28_Zzt3M1IDs70Vfu__oG4X6FQidPd66Tcy3jeFc3PgYiw"/>
          <p:cNvPicPr>
            <a:picLocks noChangeAspect="1" noChangeArrowheads="1"/>
          </p:cNvPicPr>
          <p:nvPr/>
        </p:nvPicPr>
        <p:blipFill>
          <a:blip r:embed="rId5" cstate="print"/>
          <a:srcRect/>
          <a:stretch>
            <a:fillRect/>
          </a:stretch>
        </p:blipFill>
        <p:spPr bwMode="auto">
          <a:xfrm rot="-868282">
            <a:off x="2178720" y="998026"/>
            <a:ext cx="6163200" cy="4102990"/>
          </a:xfrm>
          <a:prstGeom prst="rect">
            <a:avLst/>
          </a:prstGeom>
          <a:noFill/>
          <a:ln w="9525">
            <a:noFill/>
            <a:miter lim="800000"/>
            <a:headEnd/>
            <a:tailEnd/>
          </a:ln>
        </p:spPr>
      </p:pic>
      <p:pic>
        <p:nvPicPr>
          <p:cNvPr id="60440" name="Picture 24" descr="https://encrypted-tbn1.gstatic.com/images?q=tbn:ANd9GcQ7cUVCiUxWFr0IUk_rD28Xx4_2xxj0Af0NYg7Jr9vQ369OcRyo"/>
          <p:cNvPicPr>
            <a:picLocks noChangeAspect="1" noChangeArrowheads="1"/>
          </p:cNvPicPr>
          <p:nvPr/>
        </p:nvPicPr>
        <p:blipFill>
          <a:blip r:embed="rId6" cstate="print"/>
          <a:srcRect/>
          <a:stretch>
            <a:fillRect/>
          </a:stretch>
        </p:blipFill>
        <p:spPr bwMode="auto">
          <a:xfrm>
            <a:off x="4376160" y="3624861"/>
            <a:ext cx="3552480" cy="2651318"/>
          </a:xfrm>
          <a:prstGeom prst="rect">
            <a:avLst/>
          </a:prstGeom>
          <a:noFill/>
          <a:ln w="9525">
            <a:noFill/>
            <a:miter lim="800000"/>
            <a:headEnd/>
            <a:tailEnd/>
          </a:ln>
        </p:spPr>
      </p:pic>
      <p:pic>
        <p:nvPicPr>
          <p:cNvPr id="60442" name="Picture 26" descr="https://encrypted-tbn3.gstatic.com/images?q=tbn:ANd9GcQb_jc50hURnDkDIezE5T4gw4cZr8vEurrFEDjWChixtFsKbKk6Mw"/>
          <p:cNvPicPr>
            <a:picLocks noChangeAspect="1" noChangeArrowheads="1"/>
          </p:cNvPicPr>
          <p:nvPr/>
        </p:nvPicPr>
        <p:blipFill>
          <a:blip r:embed="rId7" cstate="print"/>
          <a:srcRect/>
          <a:stretch>
            <a:fillRect/>
          </a:stretch>
        </p:blipFill>
        <p:spPr bwMode="auto">
          <a:xfrm rot="288608">
            <a:off x="311041" y="2302803"/>
            <a:ext cx="4416480" cy="2939348"/>
          </a:xfrm>
          <a:prstGeom prst="rect">
            <a:avLst/>
          </a:prstGeom>
          <a:noFill/>
          <a:ln w="9525">
            <a:noFill/>
            <a:miter lim="800000"/>
            <a:headEnd/>
            <a:tailEnd/>
          </a:ln>
        </p:spPr>
      </p:pic>
      <p:pic>
        <p:nvPicPr>
          <p:cNvPr id="60444" name="Picture 28" descr="https://encrypted-tbn0.gstatic.com/images?q=tbn:ANd9GcQzhj6MXRMOK3cnvj2TSIyO3YszwxHiy36wi7xb58uq2us9UPjVmw"/>
          <p:cNvPicPr>
            <a:picLocks noChangeAspect="1" noChangeArrowheads="1"/>
          </p:cNvPicPr>
          <p:nvPr/>
        </p:nvPicPr>
        <p:blipFill>
          <a:blip r:embed="rId8" cstate="print"/>
          <a:srcRect/>
          <a:stretch>
            <a:fillRect/>
          </a:stretch>
        </p:blipFill>
        <p:spPr bwMode="auto">
          <a:xfrm>
            <a:off x="4376160" y="1468955"/>
            <a:ext cx="3990240" cy="3005596"/>
          </a:xfrm>
          <a:prstGeom prst="rect">
            <a:avLst/>
          </a:prstGeom>
          <a:noFill/>
          <a:ln w="9525">
            <a:noFill/>
            <a:miter lim="800000"/>
            <a:headEnd/>
            <a:tailEnd/>
          </a:ln>
        </p:spPr>
      </p:pic>
      <p:pic>
        <p:nvPicPr>
          <p:cNvPr id="60446" name="Picture 30" descr="https://encrypted-tbn2.gstatic.com/images?q=tbn:ANd9GcR2Oa9e0Y0-g7CxP0LDzpqBfcsQX7I5EscZYL8T_iBZJL9tAgHrnw"/>
          <p:cNvPicPr>
            <a:picLocks noChangeAspect="1" noChangeArrowheads="1"/>
          </p:cNvPicPr>
          <p:nvPr/>
        </p:nvPicPr>
        <p:blipFill>
          <a:blip r:embed="rId9" cstate="print"/>
          <a:srcRect/>
          <a:stretch>
            <a:fillRect/>
          </a:stretch>
        </p:blipFill>
        <p:spPr bwMode="auto">
          <a:xfrm rot="-729971">
            <a:off x="1154880" y="1323500"/>
            <a:ext cx="5952960" cy="4766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8"/>
                                        </p:tgtEl>
                                        <p:attrNameLst>
                                          <p:attrName>style.visibility</p:attrName>
                                        </p:attrNameLst>
                                      </p:cBhvr>
                                      <p:to>
                                        <p:strVal val="visible"/>
                                      </p:to>
                                    </p:set>
                                    <p:animEffect transition="in" filter="fade">
                                      <p:cBhvr>
                                        <p:cTn id="12" dur="2000"/>
                                        <p:tgtEl>
                                          <p:spTgt spid="604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30"/>
                                        </p:tgtEl>
                                        <p:attrNameLst>
                                          <p:attrName>style.visibility</p:attrName>
                                        </p:attrNameLst>
                                      </p:cBhvr>
                                      <p:to>
                                        <p:strVal val="visible"/>
                                      </p:to>
                                    </p:set>
                                    <p:animEffect transition="in" filter="fade">
                                      <p:cBhvr>
                                        <p:cTn id="17" dur="2000"/>
                                        <p:tgtEl>
                                          <p:spTgt spid="604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38"/>
                                        </p:tgtEl>
                                        <p:attrNameLst>
                                          <p:attrName>style.visibility</p:attrName>
                                        </p:attrNameLst>
                                      </p:cBhvr>
                                      <p:to>
                                        <p:strVal val="visible"/>
                                      </p:to>
                                    </p:set>
                                    <p:animEffect transition="in" filter="fade">
                                      <p:cBhvr>
                                        <p:cTn id="22" dur="2000"/>
                                        <p:tgtEl>
                                          <p:spTgt spid="604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40"/>
                                        </p:tgtEl>
                                        <p:attrNameLst>
                                          <p:attrName>style.visibility</p:attrName>
                                        </p:attrNameLst>
                                      </p:cBhvr>
                                      <p:to>
                                        <p:strVal val="visible"/>
                                      </p:to>
                                    </p:set>
                                    <p:animEffect transition="in" filter="fade">
                                      <p:cBhvr>
                                        <p:cTn id="27" dur="2000"/>
                                        <p:tgtEl>
                                          <p:spTgt spid="604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442"/>
                                        </p:tgtEl>
                                        <p:attrNameLst>
                                          <p:attrName>style.visibility</p:attrName>
                                        </p:attrNameLst>
                                      </p:cBhvr>
                                      <p:to>
                                        <p:strVal val="visible"/>
                                      </p:to>
                                    </p:set>
                                    <p:animEffect transition="in" filter="fade">
                                      <p:cBhvr>
                                        <p:cTn id="32" dur="2000"/>
                                        <p:tgtEl>
                                          <p:spTgt spid="604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444"/>
                                        </p:tgtEl>
                                        <p:attrNameLst>
                                          <p:attrName>style.visibility</p:attrName>
                                        </p:attrNameLst>
                                      </p:cBhvr>
                                      <p:to>
                                        <p:strVal val="visible"/>
                                      </p:to>
                                    </p:set>
                                    <p:animEffect transition="in" filter="fade">
                                      <p:cBhvr>
                                        <p:cTn id="37" dur="2000"/>
                                        <p:tgtEl>
                                          <p:spTgt spid="604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446"/>
                                        </p:tgtEl>
                                        <p:attrNameLst>
                                          <p:attrName>style.visibility</p:attrName>
                                        </p:attrNameLst>
                                      </p:cBhvr>
                                      <p:to>
                                        <p:strVal val="visible"/>
                                      </p:to>
                                    </p:set>
                                    <p:animEffect transition="in" filter="fade">
                                      <p:cBhvr>
                                        <p:cTn id="42" dur="2000"/>
                                        <p:tgtEl>
                                          <p:spTgt spid="6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1081</Words>
  <Application>Microsoft Office PowerPoint</Application>
  <PresentationFormat>Pokaz na ekranie (4:3)</PresentationFormat>
  <Paragraphs>86</Paragraphs>
  <Slides>21</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21</vt:i4>
      </vt:variant>
    </vt:vector>
  </HeadingPairs>
  <TitlesOfParts>
    <vt:vector size="25" baseType="lpstr">
      <vt:lpstr>Arial</vt:lpstr>
      <vt:lpstr>Calibri</vt:lpstr>
      <vt:lpstr>StarSymbol</vt:lpstr>
      <vt:lpstr>Motyw pakietu Office</vt:lpstr>
      <vt:lpstr>Ethics in Public Life</vt:lpstr>
      <vt:lpstr>Teleology: basic idea</vt:lpstr>
      <vt:lpstr>Main problems of teleology</vt:lpstr>
      <vt:lpstr>Good as aspiration</vt:lpstr>
      <vt:lpstr>Prezentacja programu PowerPoint</vt:lpstr>
      <vt:lpstr>‘Good’ puzzles (a)</vt:lpstr>
      <vt:lpstr>‘Good’ puzzles (b)</vt:lpstr>
      <vt:lpstr>Prezentacja programu PowerPoint</vt:lpstr>
      <vt:lpstr>The Google theory of happiness</vt:lpstr>
      <vt:lpstr>Moralizing happiness</vt:lpstr>
      <vt:lpstr>The change of perspective</vt:lpstr>
      <vt:lpstr>The role of phronesis</vt:lpstr>
      <vt:lpstr>Relation between goods and virtues</vt:lpstr>
      <vt:lpstr>Practices and goods…</vt:lpstr>
      <vt:lpstr>Practices, goods, and virtues</vt:lpstr>
      <vt:lpstr>Practices, goods, and virtues</vt:lpstr>
      <vt:lpstr>Just distribution</vt:lpstr>
      <vt:lpstr>Who deserves an honour?</vt:lpstr>
      <vt:lpstr>Professional telos</vt:lpstr>
      <vt:lpstr>Eat, Drink, &amp; Vote</vt:lpstr>
      <vt:lpstr>Labour &amp; Slavery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pichlak</dc:creator>
  <cp:lastModifiedBy>Maciej Pichlak</cp:lastModifiedBy>
  <cp:revision>26</cp:revision>
  <dcterms:created xsi:type="dcterms:W3CDTF">2015-03-30T11:00:47Z</dcterms:created>
  <dcterms:modified xsi:type="dcterms:W3CDTF">2019-11-12T12:07:26Z</dcterms:modified>
</cp:coreProperties>
</file>