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3" r:id="rId27"/>
    <p:sldId id="281" r:id="rId28"/>
    <p:sldId id="282" r:id="rId29"/>
    <p:sldId id="284" r:id="rId30"/>
    <p:sldId id="285" r:id="rId31"/>
    <p:sldId id="286" r:id="rId32"/>
    <p:sldId id="287" r:id="rId33"/>
    <p:sldId id="288" r:id="rId34"/>
    <p:sldId id="295" r:id="rId35"/>
    <p:sldId id="296" r:id="rId36"/>
    <p:sldId id="297" r:id="rId37"/>
    <p:sldId id="299" r:id="rId38"/>
    <p:sldId id="300" r:id="rId39"/>
    <p:sldId id="301" r:id="rId40"/>
    <p:sldId id="302" r:id="rId41"/>
    <p:sldId id="303" r:id="rId42"/>
    <p:sldId id="305" r:id="rId43"/>
    <p:sldId id="304" r:id="rId44"/>
    <p:sldId id="290" r:id="rId45"/>
    <p:sldId id="312" r:id="rId46"/>
    <p:sldId id="291" r:id="rId47"/>
    <p:sldId id="292" r:id="rId48"/>
    <p:sldId id="293" r:id="rId49"/>
    <p:sldId id="294" r:id="rId50"/>
    <p:sldId id="306" r:id="rId51"/>
    <p:sldId id="307" r:id="rId52"/>
    <p:sldId id="308" r:id="rId53"/>
    <p:sldId id="309" r:id="rId54"/>
    <p:sldId id="310" r:id="rId55"/>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8B64AC42-6AB8-45B7-850B-2DE617234149}" type="datetimeFigureOut">
              <a:rPr lang="pl-PL" smtClean="0"/>
              <a:pPr/>
              <a:t>2017-10-08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126A6EF-62BC-4FDB-BA07-8477B64F5AF5}"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8B64AC42-6AB8-45B7-850B-2DE617234149}" type="datetimeFigureOut">
              <a:rPr lang="pl-PL" smtClean="0"/>
              <a:pPr/>
              <a:t>2017-10-08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126A6EF-62BC-4FDB-BA07-8477B64F5AF5}"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8B64AC42-6AB8-45B7-850B-2DE617234149}" type="datetimeFigureOut">
              <a:rPr lang="pl-PL" smtClean="0"/>
              <a:pPr/>
              <a:t>2017-10-08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126A6EF-62BC-4FDB-BA07-8477B64F5AF5}"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8B64AC42-6AB8-45B7-850B-2DE617234149}" type="datetimeFigureOut">
              <a:rPr lang="pl-PL" smtClean="0"/>
              <a:pPr/>
              <a:t>2017-10-08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126A6EF-62BC-4FDB-BA07-8477B64F5AF5}"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8B64AC42-6AB8-45B7-850B-2DE617234149}" type="datetimeFigureOut">
              <a:rPr lang="pl-PL" smtClean="0"/>
              <a:pPr/>
              <a:t>2017-10-08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126A6EF-62BC-4FDB-BA07-8477B64F5AF5}"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8B64AC42-6AB8-45B7-850B-2DE617234149}" type="datetimeFigureOut">
              <a:rPr lang="pl-PL" smtClean="0"/>
              <a:pPr/>
              <a:t>2017-10-08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C126A6EF-62BC-4FDB-BA07-8477B64F5AF5}"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8B64AC42-6AB8-45B7-850B-2DE617234149}" type="datetimeFigureOut">
              <a:rPr lang="pl-PL" smtClean="0"/>
              <a:pPr/>
              <a:t>2017-10-08</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C126A6EF-62BC-4FDB-BA07-8477B64F5AF5}"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8B64AC42-6AB8-45B7-850B-2DE617234149}" type="datetimeFigureOut">
              <a:rPr lang="pl-PL" smtClean="0"/>
              <a:pPr/>
              <a:t>2017-10-08</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C126A6EF-62BC-4FDB-BA07-8477B64F5AF5}"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8B64AC42-6AB8-45B7-850B-2DE617234149}" type="datetimeFigureOut">
              <a:rPr lang="pl-PL" smtClean="0"/>
              <a:pPr/>
              <a:t>2017-10-08</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C126A6EF-62BC-4FDB-BA07-8477B64F5AF5}"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8B64AC42-6AB8-45B7-850B-2DE617234149}" type="datetimeFigureOut">
              <a:rPr lang="pl-PL" smtClean="0"/>
              <a:pPr/>
              <a:t>2017-10-08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C126A6EF-62BC-4FDB-BA07-8477B64F5AF5}"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8B64AC42-6AB8-45B7-850B-2DE617234149}" type="datetimeFigureOut">
              <a:rPr lang="pl-PL" smtClean="0"/>
              <a:pPr/>
              <a:t>2017-10-08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C126A6EF-62BC-4FDB-BA07-8477B64F5AF5}"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64AC42-6AB8-45B7-850B-2DE617234149}" type="datetimeFigureOut">
              <a:rPr lang="pl-PL" smtClean="0"/>
              <a:pPr/>
              <a:t>2017-10-08</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26A6EF-62BC-4FDB-BA07-8477B64F5AF5}"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fontScale="90000"/>
          </a:bodyPr>
          <a:lstStyle/>
          <a:p>
            <a:r>
              <a:rPr lang="pl-PL" dirty="0" smtClean="0"/>
              <a:t>Stadia postępowania </a:t>
            </a:r>
            <a:r>
              <a:rPr lang="pl-PL" dirty="0" smtClean="0"/>
              <a:t>administracyjnego, podmioty orzekające, strona i podmioty na prawach strony</a:t>
            </a:r>
            <a:endParaRPr lang="pl-PL" dirty="0"/>
          </a:p>
        </p:txBody>
      </p:sp>
      <p:sp>
        <p:nvSpPr>
          <p:cNvPr id="3" name="Podtytuł 2"/>
          <p:cNvSpPr>
            <a:spLocks noGrp="1"/>
          </p:cNvSpPr>
          <p:nvPr>
            <p:ph type="subTitle" idx="1"/>
          </p:nvPr>
        </p:nvSpPr>
        <p:spPr/>
        <p:txBody>
          <a:bodyPr>
            <a:normAutofit fontScale="92500"/>
          </a:bodyPr>
          <a:lstStyle/>
          <a:p>
            <a:r>
              <a:rPr lang="pl-PL" dirty="0" smtClean="0"/>
              <a:t>Autor: Diana </a:t>
            </a:r>
            <a:r>
              <a:rPr lang="pl-PL" dirty="0" err="1" smtClean="0"/>
              <a:t>Szwejser</a:t>
            </a:r>
            <a:endParaRPr lang="pl-PL" dirty="0" smtClean="0"/>
          </a:p>
          <a:p>
            <a:r>
              <a:rPr lang="pl-PL" dirty="0" smtClean="0"/>
              <a:t>Zakład Postępowania administracyjnego i </a:t>
            </a:r>
            <a:r>
              <a:rPr lang="pl-PL" dirty="0" err="1" smtClean="0"/>
              <a:t>sądowoadministracyjnego</a:t>
            </a:r>
            <a:endParaRPr lang="pl-P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Właściwość rzeczowa</a:t>
            </a:r>
            <a:endParaRPr lang="pl-PL" dirty="0"/>
          </a:p>
        </p:txBody>
      </p:sp>
      <p:sp>
        <p:nvSpPr>
          <p:cNvPr id="3" name="Symbol zastępczy zawartości 2"/>
          <p:cNvSpPr>
            <a:spLocks noGrp="1"/>
          </p:cNvSpPr>
          <p:nvPr>
            <p:ph idx="1"/>
          </p:nvPr>
        </p:nvSpPr>
        <p:spPr/>
        <p:txBody>
          <a:bodyPr>
            <a:normAutofit fontScale="92500" lnSpcReduction="20000"/>
          </a:bodyPr>
          <a:lstStyle/>
          <a:p>
            <a:r>
              <a:rPr lang="pl-PL" dirty="0" smtClean="0"/>
              <a:t>Do rozpoznawania spraw danej kategorii – art. 20 odsyła do przepisów prawa materialnego, porozumień, aktów wykonawczych.</a:t>
            </a:r>
          </a:p>
          <a:p>
            <a:r>
              <a:rPr lang="pl-PL" dirty="0" smtClean="0"/>
              <a:t>Zapamiętać – zakaz przejmowania właściwości przez inny organ pomimo pozostawania w jednej strukturze organizacyjnej np. rada gminy a wójt. Jest to kwalifikowane naruszenie prawa z art. 156 </a:t>
            </a:r>
            <a:r>
              <a:rPr lang="pl-PL" dirty="0" err="1" smtClean="0"/>
              <a:t>parag</a:t>
            </a:r>
            <a:r>
              <a:rPr lang="pl-PL" dirty="0" smtClean="0"/>
              <a:t>. 1</a:t>
            </a:r>
          </a:p>
          <a:p>
            <a:r>
              <a:rPr lang="pl-PL" dirty="0" smtClean="0"/>
              <a:t>Utrata zdolności do prowadzenia postępowania administracyjnego – w wyniku stosowania środków nadzoru</a:t>
            </a:r>
          </a:p>
          <a:p>
            <a:endParaRPr lang="pl-P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Możliwość zmiany właściwości rzeczowej</a:t>
            </a:r>
            <a:endParaRPr lang="pl-PL" dirty="0"/>
          </a:p>
        </p:txBody>
      </p:sp>
      <p:sp>
        <p:nvSpPr>
          <p:cNvPr id="3" name="Symbol zastępczy zawartości 2"/>
          <p:cNvSpPr>
            <a:spLocks noGrp="1"/>
          </p:cNvSpPr>
          <p:nvPr>
            <p:ph idx="1"/>
          </p:nvPr>
        </p:nvSpPr>
        <p:spPr/>
        <p:txBody>
          <a:bodyPr>
            <a:normAutofit lnSpcReduction="10000"/>
          </a:bodyPr>
          <a:lstStyle/>
          <a:p>
            <a:r>
              <a:rPr lang="pl-PL" dirty="0" smtClean="0"/>
              <a:t>Na drodze porozumień: wojewoda powierza </a:t>
            </a:r>
            <a:r>
              <a:rPr lang="pl-PL" dirty="0" err="1" smtClean="0"/>
              <a:t>jst</a:t>
            </a:r>
            <a:r>
              <a:rPr lang="pl-PL" dirty="0" smtClean="0"/>
              <a:t> (porozumienie z organem wykonawczym </a:t>
            </a:r>
            <a:r>
              <a:rPr lang="pl-PL" dirty="0" err="1" smtClean="0"/>
              <a:t>jst</a:t>
            </a:r>
            <a:r>
              <a:rPr lang="pl-PL" dirty="0" smtClean="0"/>
              <a:t>)</a:t>
            </a:r>
          </a:p>
          <a:p>
            <a:r>
              <a:rPr lang="pl-PL" dirty="0" smtClean="0"/>
              <a:t>Porozumienia międzygminne</a:t>
            </a:r>
          </a:p>
          <a:p>
            <a:r>
              <a:rPr lang="pl-PL" dirty="0" smtClean="0"/>
              <a:t>Związki zawierane przez </a:t>
            </a:r>
            <a:r>
              <a:rPr lang="pl-PL" dirty="0" err="1" smtClean="0"/>
              <a:t>jst</a:t>
            </a:r>
            <a:r>
              <a:rPr lang="pl-PL" dirty="0" smtClean="0"/>
              <a:t> </a:t>
            </a:r>
          </a:p>
          <a:p>
            <a:pPr>
              <a:buNone/>
            </a:pPr>
            <a:r>
              <a:rPr lang="pl-PL" dirty="0"/>
              <a:t> </a:t>
            </a:r>
            <a:r>
              <a:rPr lang="pl-PL" dirty="0" smtClean="0"/>
              <a:t>w związku z powyższym ustalenie właściwości rzeczowej jest procesem złożonym. Stąd organ w decyzji powinien wskazać przepisy na podstawie których ustalił swoją właściwość</a:t>
            </a:r>
            <a:endParaRPr lang="pl-P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Właściwość miejscowa</a:t>
            </a:r>
            <a:endParaRPr lang="pl-PL" dirty="0"/>
          </a:p>
        </p:txBody>
      </p:sp>
      <p:sp>
        <p:nvSpPr>
          <p:cNvPr id="3" name="Symbol zastępczy zawartości 2"/>
          <p:cNvSpPr>
            <a:spLocks noGrp="1"/>
          </p:cNvSpPr>
          <p:nvPr>
            <p:ph idx="1"/>
          </p:nvPr>
        </p:nvSpPr>
        <p:spPr>
          <a:xfrm>
            <a:off x="457200" y="1600200"/>
            <a:ext cx="8401080" cy="4900634"/>
          </a:xfrm>
        </p:spPr>
        <p:txBody>
          <a:bodyPr>
            <a:normAutofit fontScale="85000" lnSpcReduction="20000"/>
          </a:bodyPr>
          <a:lstStyle/>
          <a:p>
            <a:r>
              <a:rPr lang="pl-PL" dirty="0" smtClean="0"/>
              <a:t>Zdolność prawna organu administracji publicznej do rozpoznania i załatwienia spraw danej kategorii na obszarze określonej jednostki podziału terytorialnego. </a:t>
            </a:r>
          </a:p>
          <a:p>
            <a:r>
              <a:rPr lang="pl-PL" dirty="0" smtClean="0"/>
              <a:t>Art. 21:</a:t>
            </a:r>
          </a:p>
          <a:p>
            <a:pPr>
              <a:buNone/>
            </a:pPr>
            <a:r>
              <a:rPr lang="pl-PL" dirty="0" smtClean="0"/>
              <a:t>Dla nieruchomości – miejsce położenia</a:t>
            </a:r>
          </a:p>
          <a:p>
            <a:pPr>
              <a:buNone/>
            </a:pPr>
            <a:r>
              <a:rPr lang="pl-PL" dirty="0" smtClean="0"/>
              <a:t>Dla prowadzenia zakładu – miejsce jego prowadzenia</a:t>
            </a:r>
          </a:p>
          <a:p>
            <a:pPr>
              <a:buNone/>
            </a:pPr>
            <a:r>
              <a:rPr lang="pl-PL" dirty="0" smtClean="0"/>
              <a:t>W innych sprawach – siedziba/miejsce zamieszkania/miejsce ostatniego pobytu</a:t>
            </a:r>
          </a:p>
          <a:p>
            <a:pPr>
              <a:buNone/>
            </a:pPr>
            <a:r>
              <a:rPr lang="pl-PL" dirty="0" smtClean="0"/>
              <a:t>Jak jest wiele stron i różne miejsca – to tam, gdzie się najpierw rozpocznie postępowanie.</a:t>
            </a:r>
          </a:p>
          <a:p>
            <a:pPr>
              <a:buNone/>
            </a:pPr>
            <a:r>
              <a:rPr lang="pl-PL" dirty="0" smtClean="0"/>
              <a:t>W przepisach materialnych mogą być odmienne uregulowania</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Właściwość instancyjna</a:t>
            </a:r>
            <a:endParaRPr lang="pl-PL" dirty="0"/>
          </a:p>
        </p:txBody>
      </p:sp>
      <p:sp>
        <p:nvSpPr>
          <p:cNvPr id="3" name="Symbol zastępczy zawartości 2"/>
          <p:cNvSpPr>
            <a:spLocks noGrp="1"/>
          </p:cNvSpPr>
          <p:nvPr>
            <p:ph idx="1"/>
          </p:nvPr>
        </p:nvSpPr>
        <p:spPr>
          <a:xfrm>
            <a:off x="0" y="1412776"/>
            <a:ext cx="9144000" cy="5256584"/>
          </a:xfrm>
        </p:spPr>
        <p:txBody>
          <a:bodyPr>
            <a:normAutofit fontScale="85000" lnSpcReduction="10000"/>
          </a:bodyPr>
          <a:lstStyle/>
          <a:p>
            <a:r>
              <a:rPr lang="pl-PL" dirty="0" smtClean="0"/>
              <a:t>Jest to zdolność prawna organu do przeprowadzania weryfikacji decyzji w drodze administracyjnej. Zasady ustalania organu odwoławczego znaleźć można w k.p.a., ale odrębne ustawy mogą wyznaczać inne organy. </a:t>
            </a:r>
          </a:p>
          <a:p>
            <a:r>
              <a:rPr lang="pl-PL" dirty="0" smtClean="0"/>
              <a:t>Organy wyższego stopnia znajdziemy w art. 11 k.p.a. </a:t>
            </a:r>
          </a:p>
          <a:p>
            <a:r>
              <a:rPr lang="pl-PL" dirty="0" smtClean="0"/>
              <a:t>Kontrola instancyjna skupia się wokół weryfikacji decyzji administracyjnej i postanowień. </a:t>
            </a:r>
          </a:p>
          <a:p>
            <a:r>
              <a:rPr lang="pl-PL" dirty="0" smtClean="0"/>
              <a:t>W </a:t>
            </a:r>
            <a:r>
              <a:rPr lang="pl-PL" dirty="0" err="1" smtClean="0"/>
              <a:t>o.p</a:t>
            </a:r>
            <a:r>
              <a:rPr lang="pl-PL" dirty="0" smtClean="0"/>
              <a:t>. jest to art. 13 </a:t>
            </a:r>
            <a:r>
              <a:rPr lang="pl-PL" dirty="0" err="1" smtClean="0"/>
              <a:t>parag</a:t>
            </a:r>
            <a:r>
              <a:rPr lang="pl-PL" dirty="0" smtClean="0"/>
              <a:t>. 3 nie trzeba tu odesłania do przepisów szczególnych. </a:t>
            </a:r>
          </a:p>
          <a:p>
            <a:r>
              <a:rPr lang="pl-PL" dirty="0" smtClean="0"/>
              <a:t>Zmiana właściwości na skutek porozumienia nie zmienia właściwości instancyjnej np. wojewoda porozumienie z wójtem, to organem odwoławczym będzie minister. </a:t>
            </a:r>
            <a:endParaRPr lang="pl-P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Organy naczelne</a:t>
            </a:r>
            <a:endParaRPr lang="pl-PL" dirty="0"/>
          </a:p>
        </p:txBody>
      </p:sp>
      <p:sp>
        <p:nvSpPr>
          <p:cNvPr id="3" name="Symbol zastępczy zawartości 2"/>
          <p:cNvSpPr>
            <a:spLocks noGrp="1"/>
          </p:cNvSpPr>
          <p:nvPr>
            <p:ph idx="1"/>
          </p:nvPr>
        </p:nvSpPr>
        <p:spPr/>
        <p:txBody>
          <a:bodyPr>
            <a:normAutofit lnSpcReduction="10000"/>
          </a:bodyPr>
          <a:lstStyle/>
          <a:p>
            <a:r>
              <a:rPr lang="pl-PL" dirty="0" smtClean="0"/>
              <a:t>Art.18</a:t>
            </a:r>
          </a:p>
          <a:p>
            <a:r>
              <a:rPr lang="pl-PL" dirty="0" smtClean="0"/>
              <a:t>rozróżnienia na organy wyższego stopnia i naczelne Nie ma zastosowania, ma tylko wtedy gdy jakaś kompetencja jest przyznana dla organu naczelnego. </a:t>
            </a:r>
          </a:p>
          <a:p>
            <a:r>
              <a:rPr lang="pl-PL" dirty="0" smtClean="0"/>
              <a:t>Równoległe przyznanie kompetencji np. premierowi i właściwym ministrom nie występuje, trzeba spojrzeć do przepisów, tam będzie komu przyznana jest kompetencja.</a:t>
            </a:r>
          </a:p>
          <a:p>
            <a:endParaRPr lang="pl-P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Właściwość </a:t>
            </a:r>
            <a:endParaRPr lang="pl-PL" dirty="0"/>
          </a:p>
        </p:txBody>
      </p:sp>
      <p:sp>
        <p:nvSpPr>
          <p:cNvPr id="3" name="Symbol zastępczy zawartości 2"/>
          <p:cNvSpPr>
            <a:spLocks noGrp="1"/>
          </p:cNvSpPr>
          <p:nvPr>
            <p:ph idx="1"/>
          </p:nvPr>
        </p:nvSpPr>
        <p:spPr/>
        <p:txBody>
          <a:bodyPr/>
          <a:lstStyle/>
          <a:p>
            <a:r>
              <a:rPr lang="pl-PL" dirty="0" smtClean="0"/>
              <a:t>Organy </a:t>
            </a:r>
            <a:r>
              <a:rPr lang="pl-PL" dirty="0" err="1" smtClean="0"/>
              <a:t>adm</a:t>
            </a:r>
            <a:r>
              <a:rPr lang="pl-PL" dirty="0" smtClean="0"/>
              <a:t> publicznej z urzędu przestrzegają swej właściwości. Art.. 19 -  dotyczy to każdej z omówionych właściwości, zob. wyrok z 7 października 1982 r. II SA 1119/82,, ONSA 1982, nr 2 poz. 95- naruszenie nieważność ze 156 k.p.a.</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Właściwość delegacyjna</a:t>
            </a:r>
            <a:endParaRPr lang="pl-PL" dirty="0"/>
          </a:p>
        </p:txBody>
      </p:sp>
      <p:sp>
        <p:nvSpPr>
          <p:cNvPr id="3" name="Symbol zastępczy zawartości 2"/>
          <p:cNvSpPr>
            <a:spLocks noGrp="1"/>
          </p:cNvSpPr>
          <p:nvPr>
            <p:ph idx="1"/>
          </p:nvPr>
        </p:nvSpPr>
        <p:spPr>
          <a:xfrm>
            <a:off x="0" y="1268760"/>
            <a:ext cx="9144000" cy="5760640"/>
          </a:xfrm>
        </p:spPr>
        <p:txBody>
          <a:bodyPr>
            <a:normAutofit fontScale="85000" lnSpcReduction="10000"/>
          </a:bodyPr>
          <a:lstStyle/>
          <a:p>
            <a:r>
              <a:rPr lang="pl-PL" dirty="0" smtClean="0"/>
              <a:t> wyłączenie organu art. 26 </a:t>
            </a:r>
            <a:r>
              <a:rPr lang="pl-PL" dirty="0" err="1" smtClean="0"/>
              <a:t>parag</a:t>
            </a:r>
            <a:r>
              <a:rPr lang="pl-PL" dirty="0" smtClean="0"/>
              <a:t>. 2 k.p.a.</a:t>
            </a:r>
          </a:p>
          <a:p>
            <a:r>
              <a:rPr lang="pl-PL" dirty="0" smtClean="0"/>
              <a:t>Wyłączenie organu kolegialnego</a:t>
            </a:r>
          </a:p>
          <a:p>
            <a:r>
              <a:rPr lang="pl-PL" dirty="0" smtClean="0"/>
              <a:t>W </a:t>
            </a:r>
            <a:r>
              <a:rPr lang="pl-PL" b="1" dirty="0" smtClean="0"/>
              <a:t>postępowaniu w sprawie wznowienia postępowania </a:t>
            </a:r>
            <a:r>
              <a:rPr lang="pl-PL" dirty="0" smtClean="0"/>
              <a:t>– gdy organem właściwym do wznowienia postępowania jest organ wyższego stopnia, to organ ten wyznacza organ właściwy do przeprowadzenia postępowania co do przyczyn wznowienia oraz co do rozstrzygnięcia istoty sprawy art. 150 </a:t>
            </a:r>
            <a:r>
              <a:rPr lang="pl-PL" dirty="0" smtClean="0"/>
              <a:t>p. </a:t>
            </a:r>
            <a:r>
              <a:rPr lang="pl-PL" dirty="0" smtClean="0"/>
              <a:t>2</a:t>
            </a:r>
          </a:p>
          <a:p>
            <a:r>
              <a:rPr lang="pl-PL" dirty="0" smtClean="0"/>
              <a:t>Delegowanie do czynności procesowych – art. 52 i art. 53 –</a:t>
            </a:r>
            <a:r>
              <a:rPr lang="pl-PL" b="1" dirty="0" smtClean="0"/>
              <a:t>pomoc prawna </a:t>
            </a:r>
          </a:p>
          <a:p>
            <a:r>
              <a:rPr lang="pl-PL" dirty="0" smtClean="0"/>
              <a:t>Organ II instancji może w trybie art. 136 przekazać organowi I instancji czynności </a:t>
            </a:r>
            <a:r>
              <a:rPr lang="pl-PL" b="1" dirty="0" smtClean="0"/>
              <a:t>procesowe polegające na przeprowadzeniu uzupełniającego postępowania dowodowego </a:t>
            </a:r>
            <a:r>
              <a:rPr lang="pl-PL" dirty="0" smtClean="0"/>
              <a:t>w sprawie</a:t>
            </a:r>
            <a:endParaRPr lang="pl-P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Spory o właściwość i spory kompetencyjne</a:t>
            </a:r>
            <a:endParaRPr lang="pl-PL" dirty="0"/>
          </a:p>
        </p:txBody>
      </p:sp>
      <p:sp>
        <p:nvSpPr>
          <p:cNvPr id="3" name="Symbol zastępczy zawartości 2"/>
          <p:cNvSpPr>
            <a:spLocks noGrp="1"/>
          </p:cNvSpPr>
          <p:nvPr>
            <p:ph idx="1"/>
          </p:nvPr>
        </p:nvSpPr>
        <p:spPr>
          <a:xfrm>
            <a:off x="0" y="1600200"/>
            <a:ext cx="9144000" cy="5257800"/>
          </a:xfrm>
        </p:spPr>
        <p:txBody>
          <a:bodyPr>
            <a:normAutofit fontScale="85000" lnSpcReduction="10000"/>
          </a:bodyPr>
          <a:lstStyle/>
          <a:p>
            <a:r>
              <a:rPr lang="pl-PL" dirty="0" smtClean="0"/>
              <a:t>Jest to taka sytuacja w której mamy co najmniej </a:t>
            </a:r>
            <a:r>
              <a:rPr lang="pl-PL" b="1" dirty="0" smtClean="0"/>
              <a:t>dwa organy </a:t>
            </a:r>
            <a:r>
              <a:rPr lang="pl-PL" dirty="0" smtClean="0"/>
              <a:t>i w której zachodzi niepewność co do zakresu ich działania. .</a:t>
            </a:r>
          </a:p>
          <a:p>
            <a:r>
              <a:rPr lang="pl-PL" dirty="0" smtClean="0"/>
              <a:t>Spory takie mogą wystąpić tylko </a:t>
            </a:r>
            <a:r>
              <a:rPr lang="pl-PL" b="1" dirty="0" smtClean="0"/>
              <a:t>w zakresie właściwości ustawowej</a:t>
            </a:r>
            <a:r>
              <a:rPr lang="pl-PL" dirty="0" smtClean="0"/>
              <a:t>, brak możliwości w zakresie właściwości delegacyjnej. </a:t>
            </a:r>
          </a:p>
          <a:p>
            <a:r>
              <a:rPr lang="pl-PL" dirty="0" smtClean="0"/>
              <a:t>Przedmiotem sporu kompetencyjnego można mówić w sytuacji gdy między organami istniej rozbieżność stanowisk  co do zakresu ich kompetencji w odniesieniu do konkretnej, tej samej sprawy administracyjnej, nie ma zaś sporu co stanu faktycznego i stanu prawnego sprawy.</a:t>
            </a:r>
          </a:p>
          <a:p>
            <a:r>
              <a:rPr lang="pl-PL" dirty="0" smtClean="0"/>
              <a:t>Różnica – ten sam lub różne systemy ustrojowe administracji publicznej</a:t>
            </a:r>
            <a:endParaRPr lang="pl-PL"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Klasyfikacja sporów</a:t>
            </a:r>
            <a:endParaRPr lang="pl-PL" dirty="0"/>
          </a:p>
        </p:txBody>
      </p:sp>
      <p:sp>
        <p:nvSpPr>
          <p:cNvPr id="3" name="Symbol zastępczy zawartości 2"/>
          <p:cNvSpPr>
            <a:spLocks noGrp="1"/>
          </p:cNvSpPr>
          <p:nvPr>
            <p:ph idx="1"/>
          </p:nvPr>
        </p:nvSpPr>
        <p:spPr/>
        <p:txBody>
          <a:bodyPr/>
          <a:lstStyle/>
          <a:p>
            <a:r>
              <a:rPr lang="pl-PL" dirty="0" smtClean="0"/>
              <a:t>Pozytywne – dwa organy uważają się za właściwe do </a:t>
            </a:r>
            <a:r>
              <a:rPr lang="pl-PL" dirty="0" err="1" smtClean="0"/>
              <a:t>rirsa</a:t>
            </a:r>
            <a:r>
              <a:rPr lang="pl-PL" dirty="0" smtClean="0"/>
              <a:t>, służą zapobieżeniu dwukrotnego orzeczenia</a:t>
            </a:r>
          </a:p>
          <a:p>
            <a:r>
              <a:rPr lang="pl-PL" dirty="0" smtClean="0"/>
              <a:t>Negatywne- żaden nie uważa się za właściwy- spory mają charakter gwarancyjny wobec stron, gdyż pozwalają uzyskać ochronę prawną w sytuacji w której żaden z organów nie uważa się za właściwy do </a:t>
            </a:r>
            <a:r>
              <a:rPr lang="pl-PL" dirty="0" err="1" smtClean="0"/>
              <a:t>rirsa</a:t>
            </a:r>
            <a:endParaRPr lang="pl-P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Rozwiązanie sporu</a:t>
            </a:r>
            <a:endParaRPr lang="pl-PL" dirty="0"/>
          </a:p>
        </p:txBody>
      </p:sp>
      <p:sp>
        <p:nvSpPr>
          <p:cNvPr id="3" name="Symbol zastępczy zawartości 2"/>
          <p:cNvSpPr>
            <a:spLocks noGrp="1"/>
          </p:cNvSpPr>
          <p:nvPr>
            <p:ph idx="1"/>
          </p:nvPr>
        </p:nvSpPr>
        <p:spPr>
          <a:xfrm>
            <a:off x="251520" y="1600200"/>
            <a:ext cx="8712968" cy="4997152"/>
          </a:xfrm>
        </p:spPr>
        <p:txBody>
          <a:bodyPr>
            <a:normAutofit fontScale="85000" lnSpcReduction="20000"/>
          </a:bodyPr>
          <a:lstStyle/>
          <a:p>
            <a:r>
              <a:rPr lang="pl-PL" dirty="0" smtClean="0"/>
              <a:t>Art.. 22 </a:t>
            </a:r>
            <a:r>
              <a:rPr lang="pl-PL" dirty="0" err="1" smtClean="0"/>
              <a:t>parag</a:t>
            </a:r>
            <a:r>
              <a:rPr lang="pl-PL" dirty="0" smtClean="0"/>
              <a:t>. 1 – o właściwość</a:t>
            </a:r>
          </a:p>
          <a:p>
            <a:r>
              <a:rPr lang="pl-PL" dirty="0" err="1" smtClean="0"/>
              <a:t>Parag</a:t>
            </a:r>
            <a:r>
              <a:rPr lang="pl-PL" dirty="0" smtClean="0"/>
              <a:t>. 2 – kompetencyjnych – NSA</a:t>
            </a:r>
          </a:p>
          <a:p>
            <a:r>
              <a:rPr lang="pl-PL" dirty="0" smtClean="0"/>
              <a:t>Spory kompetencyjne między organami administracji publicznej a sądami powszechnymi rozpoznaje Trybunał Konstytucyjny. </a:t>
            </a:r>
          </a:p>
          <a:p>
            <a:r>
              <a:rPr lang="pl-PL" dirty="0" smtClean="0"/>
              <a:t>Rozwiązanie sporu – na wniosek jednostki szukającej ochrony lub wniosek organu )ów) pozostających w sporze- forma rozstrzygnięcia –akt administracyjny, ale nie decyzja ani nie postanowienie. Rozstrzygnięciem organy są związane</a:t>
            </a:r>
          </a:p>
          <a:p>
            <a:r>
              <a:rPr lang="pl-PL" dirty="0" smtClean="0"/>
              <a:t>Art.. 22 </a:t>
            </a:r>
            <a:r>
              <a:rPr lang="pl-PL" dirty="0" err="1" smtClean="0"/>
              <a:t>parag</a:t>
            </a:r>
            <a:r>
              <a:rPr lang="pl-PL" dirty="0" smtClean="0"/>
              <a:t>. 3 – legitymacja do rozstrzygnięcia przez sąd </a:t>
            </a:r>
            <a:r>
              <a:rPr lang="pl-PL" dirty="0" err="1" smtClean="0"/>
              <a:t>adm</a:t>
            </a:r>
            <a:r>
              <a:rPr lang="pl-PL" dirty="0" smtClean="0"/>
              <a:t> – NSA postanowieniem, wiąże organy, jest prawomocne</a:t>
            </a:r>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Pojęcia </a:t>
            </a:r>
            <a:endParaRPr lang="pl-PL" dirty="0"/>
          </a:p>
        </p:txBody>
      </p:sp>
      <p:sp>
        <p:nvSpPr>
          <p:cNvPr id="3" name="Symbol zastępczy zawartości 2"/>
          <p:cNvSpPr>
            <a:spLocks noGrp="1"/>
          </p:cNvSpPr>
          <p:nvPr>
            <p:ph idx="1"/>
          </p:nvPr>
        </p:nvSpPr>
        <p:spPr/>
        <p:txBody>
          <a:bodyPr/>
          <a:lstStyle/>
          <a:p>
            <a:r>
              <a:rPr lang="pl-PL" dirty="0" smtClean="0"/>
              <a:t>Postępowanie administracyjne- ciąg czynności procesowych regulowanych przez prawo procesowe. Jest podejmowany przez organy </a:t>
            </a:r>
            <a:r>
              <a:rPr lang="pl-PL" dirty="0" err="1" smtClean="0"/>
              <a:t>adm</a:t>
            </a:r>
            <a:r>
              <a:rPr lang="pl-PL" dirty="0" smtClean="0"/>
              <a:t> publicznej i inne podmioty postępowania w celu </a:t>
            </a:r>
            <a:r>
              <a:rPr lang="pl-PL" b="1" dirty="0" smtClean="0"/>
              <a:t>rozstrzygnięcia sprawy administracyjnej </a:t>
            </a:r>
            <a:r>
              <a:rPr lang="pl-PL" dirty="0" smtClean="0"/>
              <a:t>w formie decyzji administracyjnej. Mianem tym określamy również czynności podejmowane w celu </a:t>
            </a:r>
            <a:r>
              <a:rPr lang="pl-PL" b="1" dirty="0" smtClean="0"/>
              <a:t>weryfikacji decyzji</a:t>
            </a:r>
            <a:r>
              <a:rPr lang="pl-PL" dirty="0" smtClean="0"/>
              <a:t>. </a:t>
            </a:r>
            <a:endParaRPr lang="pl-PL"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Skutki prawne spor o właściwość</a:t>
            </a:r>
            <a:endParaRPr lang="pl-PL" dirty="0"/>
          </a:p>
        </p:txBody>
      </p:sp>
      <p:sp>
        <p:nvSpPr>
          <p:cNvPr id="3" name="Symbol zastępczy zawartości 2"/>
          <p:cNvSpPr>
            <a:spLocks noGrp="1"/>
          </p:cNvSpPr>
          <p:nvPr>
            <p:ph idx="1"/>
          </p:nvPr>
        </p:nvSpPr>
        <p:spPr>
          <a:xfrm>
            <a:off x="457200" y="1600200"/>
            <a:ext cx="8229600" cy="5069160"/>
          </a:xfrm>
        </p:spPr>
        <p:txBody>
          <a:bodyPr>
            <a:normAutofit fontScale="92500" lnSpcReduction="10000"/>
          </a:bodyPr>
          <a:lstStyle/>
          <a:p>
            <a:r>
              <a:rPr lang="pl-PL" dirty="0" smtClean="0"/>
              <a:t>art. 23 – tylko czynności niecierpiące zwłoki w danej sprawie administracyjnej np. zabezpieczenie materiału dowodowego.</a:t>
            </a:r>
          </a:p>
          <a:p>
            <a:r>
              <a:rPr lang="pl-PL" dirty="0" smtClean="0"/>
              <a:t>Od 2004 r. spory negatywne są zniesione, bowiem jeżeli organ </a:t>
            </a:r>
            <a:r>
              <a:rPr lang="pl-PL" dirty="0" err="1" smtClean="0"/>
              <a:t>adm</a:t>
            </a:r>
            <a:r>
              <a:rPr lang="pl-PL" dirty="0" smtClean="0"/>
              <a:t> publicznej jako pierwszy uznał się za niewłaściwy w sprawie, przesądza o właściwości sądu powszechnego i odwrotnie. W razie zaś sporu pozytywnego, rozpoznaje sprawę sąd powszechny. Zapadłe orzeczenie ma przymiot prawomocności, czyli </a:t>
            </a:r>
            <a:r>
              <a:rPr lang="pl-PL" dirty="0" err="1" smtClean="0"/>
              <a:t>wiąźe</a:t>
            </a:r>
            <a:r>
              <a:rPr lang="pl-PL" dirty="0" smtClean="0"/>
              <a:t> organ </a:t>
            </a:r>
            <a:r>
              <a:rPr lang="pl-PL" dirty="0" err="1" smtClean="0"/>
              <a:t>adm</a:t>
            </a:r>
            <a:r>
              <a:rPr lang="pl-PL" dirty="0" smtClean="0"/>
              <a:t> publicznej. </a:t>
            </a:r>
            <a:endParaRPr lang="pl-P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Instytucja wyłączenia</a:t>
            </a:r>
            <a:endParaRPr lang="pl-PL" dirty="0"/>
          </a:p>
        </p:txBody>
      </p:sp>
      <p:sp>
        <p:nvSpPr>
          <p:cNvPr id="3" name="Symbol zastępczy zawartości 2"/>
          <p:cNvSpPr>
            <a:spLocks noGrp="1"/>
          </p:cNvSpPr>
          <p:nvPr>
            <p:ph idx="1"/>
          </p:nvPr>
        </p:nvSpPr>
        <p:spPr>
          <a:xfrm>
            <a:off x="179512" y="1600200"/>
            <a:ext cx="8784976" cy="4997152"/>
          </a:xfrm>
        </p:spPr>
        <p:txBody>
          <a:bodyPr>
            <a:normAutofit fontScale="85000" lnSpcReduction="20000"/>
          </a:bodyPr>
          <a:lstStyle/>
          <a:p>
            <a:r>
              <a:rPr lang="pl-PL" dirty="0" smtClean="0"/>
              <a:t>art. 24</a:t>
            </a:r>
          </a:p>
          <a:p>
            <a:r>
              <a:rPr lang="pl-PL" dirty="0" smtClean="0"/>
              <a:t>Wyłączenie pracownika – tylko w sprawie zawisłej przed organem- wył. Dotyczy tylko tej jednej sprawy, innych nawet tego samego rodzaju już nie. </a:t>
            </a:r>
          </a:p>
          <a:p>
            <a:r>
              <a:rPr lang="pl-PL" dirty="0" smtClean="0"/>
              <a:t>Realizowana jest zasada: prawdy obiektywnej oraz budzenia zaufania do organów władzy publicznej. </a:t>
            </a:r>
          </a:p>
          <a:p>
            <a:r>
              <a:rPr lang="pl-PL" dirty="0" smtClean="0"/>
              <a:t>Organ – stosują się do niego i przesłanki wyłączenia pracownika i dodatkowe z art. 25 </a:t>
            </a:r>
            <a:r>
              <a:rPr lang="pl-PL" dirty="0" err="1" smtClean="0"/>
              <a:t>parag</a:t>
            </a:r>
            <a:r>
              <a:rPr lang="pl-PL" dirty="0" smtClean="0"/>
              <a:t>. 1</a:t>
            </a:r>
          </a:p>
          <a:p>
            <a:r>
              <a:rPr lang="pl-PL" dirty="0" smtClean="0"/>
              <a:t>Można również wyłączyć organ czy pracownika z tzw. pomocy prawnej. </a:t>
            </a:r>
          </a:p>
          <a:p>
            <a:r>
              <a:rPr lang="pl-PL" dirty="0" smtClean="0"/>
              <a:t>Zwrot podlega wyłączeniu – to wspólny obowiązek przełożonego i pracownika – jest to wyłączenie z mocy prawa</a:t>
            </a:r>
            <a:endParaRPr lang="pl-PL"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Wyłączenie pracownika</a:t>
            </a:r>
            <a:endParaRPr lang="pl-PL" dirty="0"/>
          </a:p>
        </p:txBody>
      </p:sp>
      <p:sp>
        <p:nvSpPr>
          <p:cNvPr id="3" name="Symbol zastępczy zawartości 2"/>
          <p:cNvSpPr>
            <a:spLocks noGrp="1"/>
          </p:cNvSpPr>
          <p:nvPr>
            <p:ph idx="1"/>
          </p:nvPr>
        </p:nvSpPr>
        <p:spPr>
          <a:xfrm>
            <a:off x="457200" y="1124744"/>
            <a:ext cx="8229600" cy="5733256"/>
          </a:xfrm>
        </p:spPr>
        <p:txBody>
          <a:bodyPr>
            <a:normAutofit fontScale="85000" lnSpcReduction="20000"/>
          </a:bodyPr>
          <a:lstStyle/>
          <a:p>
            <a:r>
              <a:rPr lang="pl-PL" dirty="0" smtClean="0"/>
              <a:t>Można też z art. 24 </a:t>
            </a:r>
            <a:r>
              <a:rPr lang="pl-PL" dirty="0" err="1" smtClean="0"/>
              <a:t>parag</a:t>
            </a:r>
            <a:r>
              <a:rPr lang="pl-PL" dirty="0" smtClean="0"/>
              <a:t>. 3 – wtedy </a:t>
            </a:r>
            <a:r>
              <a:rPr lang="pl-PL" b="1" dirty="0" smtClean="0"/>
              <a:t>na żądanie </a:t>
            </a:r>
            <a:r>
              <a:rPr lang="pl-PL" dirty="0" smtClean="0"/>
              <a:t>pracownika</a:t>
            </a:r>
            <a:r>
              <a:rPr lang="pl-PL" dirty="0" smtClean="0"/>
              <a:t>, z urzędu lub na żądanie strony w formie postanowienia –przesłanki- poddanie w wątpliwość </a:t>
            </a:r>
            <a:r>
              <a:rPr lang="pl-PL" b="1" dirty="0" smtClean="0"/>
              <a:t>bezstronności</a:t>
            </a:r>
            <a:r>
              <a:rPr lang="pl-PL" dirty="0" smtClean="0"/>
              <a:t> pracownika</a:t>
            </a:r>
          </a:p>
          <a:p>
            <a:r>
              <a:rPr lang="pl-PL" dirty="0" smtClean="0"/>
              <a:t>Nie jest tu wymagane </a:t>
            </a:r>
            <a:r>
              <a:rPr lang="pl-PL" b="1" dirty="0" smtClean="0"/>
              <a:t>udowodnienie</a:t>
            </a:r>
            <a:r>
              <a:rPr lang="pl-PL" dirty="0" smtClean="0"/>
              <a:t> a uprawdopodobnienie wystarczy, tzn. nie daje się pewności ale tylko prawdopodobieństwo twierdzenia o jakimś fakcie. </a:t>
            </a:r>
          </a:p>
          <a:p>
            <a:r>
              <a:rPr lang="pl-PL" dirty="0" smtClean="0"/>
              <a:t>Od chwili stwierdzenia przyczyny wyłączenia (</a:t>
            </a:r>
            <a:r>
              <a:rPr lang="pl-PL" dirty="0" err="1" smtClean="0"/>
              <a:t>parag</a:t>
            </a:r>
            <a:r>
              <a:rPr lang="pl-PL" dirty="0" smtClean="0"/>
              <a:t>. 1) lub wydania postanowienia (parag.3) pracownik jest odsunięty od udziału w postępowaniu- zaniechać czynności, przekazać niezwłocznie akta innemu pracownikowi. Może </a:t>
            </a:r>
            <a:r>
              <a:rPr lang="pl-PL" b="1" dirty="0" smtClean="0"/>
              <a:t>podejmować czynności pilne- </a:t>
            </a:r>
            <a:r>
              <a:rPr lang="pl-PL" dirty="0" smtClean="0"/>
              <a:t>jeśli są wadliwie przeprowadzone należy żądać ich ponownego przeprowadzenia</a:t>
            </a:r>
            <a:endParaRPr lang="pl-PL"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Skutki naruszenia przepisów o wyłączeniu oraz wyłączenie organu</a:t>
            </a:r>
            <a:endParaRPr lang="pl-PL" dirty="0"/>
          </a:p>
        </p:txBody>
      </p:sp>
      <p:sp>
        <p:nvSpPr>
          <p:cNvPr id="3" name="Symbol zastępczy zawartości 2"/>
          <p:cNvSpPr>
            <a:spLocks noGrp="1"/>
          </p:cNvSpPr>
          <p:nvPr>
            <p:ph idx="1"/>
          </p:nvPr>
        </p:nvSpPr>
        <p:spPr>
          <a:xfrm>
            <a:off x="457200" y="1600200"/>
            <a:ext cx="8229600" cy="5257800"/>
          </a:xfrm>
        </p:spPr>
        <p:txBody>
          <a:bodyPr>
            <a:normAutofit fontScale="85000" lnSpcReduction="10000"/>
          </a:bodyPr>
          <a:lstStyle/>
          <a:p>
            <a:r>
              <a:rPr lang="pl-PL" dirty="0" smtClean="0"/>
              <a:t>Odpowiedzialność służbowa</a:t>
            </a:r>
          </a:p>
          <a:p>
            <a:r>
              <a:rPr lang="pl-PL" dirty="0" smtClean="0"/>
              <a:t>Art. 145 </a:t>
            </a:r>
            <a:r>
              <a:rPr lang="pl-PL" dirty="0" err="1" smtClean="0"/>
              <a:t>parag</a:t>
            </a:r>
            <a:r>
              <a:rPr lang="pl-PL" dirty="0" smtClean="0"/>
              <a:t> 1 </a:t>
            </a:r>
            <a:r>
              <a:rPr lang="pl-PL" dirty="0" err="1" smtClean="0"/>
              <a:t>pkt</a:t>
            </a:r>
            <a:r>
              <a:rPr lang="pl-PL" dirty="0" smtClean="0"/>
              <a:t> </a:t>
            </a:r>
            <a:r>
              <a:rPr lang="pl-PL" dirty="0" smtClean="0"/>
              <a:t>3</a:t>
            </a:r>
          </a:p>
          <a:p>
            <a:endParaRPr lang="pl-PL" dirty="0" smtClean="0"/>
          </a:p>
          <a:p>
            <a:endParaRPr lang="pl-PL" dirty="0" smtClean="0"/>
          </a:p>
          <a:p>
            <a:r>
              <a:rPr lang="pl-PL" b="1" dirty="0" smtClean="0"/>
              <a:t>Wyłączenie organu </a:t>
            </a:r>
            <a:r>
              <a:rPr lang="pl-PL" dirty="0" smtClean="0"/>
              <a:t>– art. 25- jednoosobowych i kolegialnych.</a:t>
            </a:r>
          </a:p>
          <a:p>
            <a:r>
              <a:rPr lang="pl-PL" dirty="0" smtClean="0"/>
              <a:t>Obie przesłanki wyłączenia muszą wystąpić łącznie</a:t>
            </a:r>
          </a:p>
          <a:p>
            <a:r>
              <a:rPr lang="pl-PL" b="1" dirty="0" smtClean="0"/>
              <a:t>Interes majątkowy </a:t>
            </a:r>
            <a:r>
              <a:rPr lang="pl-PL" dirty="0" smtClean="0"/>
              <a:t>– sprawa, w której chodzi o wydanie decyzji administracyjnej </a:t>
            </a:r>
            <a:r>
              <a:rPr lang="pl-PL" b="1" dirty="0" smtClean="0"/>
              <a:t>mogącej mieć </a:t>
            </a:r>
            <a:r>
              <a:rPr lang="pl-PL" dirty="0" smtClean="0"/>
              <a:t>w jakiejkolwiek postaci </a:t>
            </a:r>
            <a:r>
              <a:rPr lang="pl-PL" b="1" dirty="0" smtClean="0"/>
              <a:t>wpływ na stan majątkowy </a:t>
            </a:r>
            <a:r>
              <a:rPr lang="pl-PL" dirty="0" smtClean="0"/>
              <a:t>osób wymienionych w </a:t>
            </a:r>
            <a:r>
              <a:rPr lang="pl-PL" dirty="0" err="1" smtClean="0"/>
              <a:t>pkt</a:t>
            </a:r>
            <a:r>
              <a:rPr lang="pl-PL" dirty="0" smtClean="0"/>
              <a:t> 1 i 2 tego przepisu. Należy przez to uważać własność lub inne prawa majątkowe</a:t>
            </a:r>
          </a:p>
          <a:p>
            <a:endParaRPr lang="pl-PL" dirty="0" smtClean="0"/>
          </a:p>
          <a:p>
            <a:endParaRPr lang="pl-PL"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Wyłączenie organu</a:t>
            </a:r>
            <a:endParaRPr lang="pl-PL" dirty="0"/>
          </a:p>
        </p:txBody>
      </p:sp>
      <p:sp>
        <p:nvSpPr>
          <p:cNvPr id="3" name="Symbol zastępczy zawartości 2"/>
          <p:cNvSpPr>
            <a:spLocks noGrp="1"/>
          </p:cNvSpPr>
          <p:nvPr>
            <p:ph idx="1"/>
          </p:nvPr>
        </p:nvSpPr>
        <p:spPr>
          <a:xfrm>
            <a:off x="457200" y="1600200"/>
            <a:ext cx="8229600" cy="4925144"/>
          </a:xfrm>
        </p:spPr>
        <p:txBody>
          <a:bodyPr>
            <a:normAutofit fontScale="92500" lnSpcReduction="10000"/>
          </a:bodyPr>
          <a:lstStyle/>
          <a:p>
            <a:r>
              <a:rPr lang="pl-PL" dirty="0" smtClean="0"/>
              <a:t>Z mocy prawa,</a:t>
            </a:r>
          </a:p>
          <a:p>
            <a:r>
              <a:rPr lang="pl-PL" dirty="0" smtClean="0"/>
              <a:t>Możliwość pilnych czynności</a:t>
            </a:r>
          </a:p>
          <a:p>
            <a:r>
              <a:rPr lang="pl-PL" dirty="0" smtClean="0"/>
              <a:t>Naruszenie przepisów o wyłączeniu organu:</a:t>
            </a:r>
          </a:p>
          <a:p>
            <a:pPr marL="514350" indent="-514350">
              <a:buAutoNum type="arabicPeriod"/>
            </a:pPr>
            <a:r>
              <a:rPr lang="pl-PL" dirty="0" smtClean="0"/>
              <a:t>Gdy </a:t>
            </a:r>
            <a:r>
              <a:rPr lang="pl-PL" b="1" dirty="0" smtClean="0"/>
              <a:t>wydał decyzję organ, który podlegał wyłączeniu </a:t>
            </a:r>
            <a:r>
              <a:rPr lang="pl-PL" dirty="0" smtClean="0"/>
              <a:t>– poprzez o</a:t>
            </a:r>
            <a:r>
              <a:rPr lang="pl-PL" b="1" dirty="0" smtClean="0"/>
              <a:t>dwołanie</a:t>
            </a:r>
            <a:r>
              <a:rPr lang="pl-PL" dirty="0" smtClean="0"/>
              <a:t> decyzja podlega uchyleniu a postępowanie pierwszej instancji umorzeniu jako bezprzedmiotowe. </a:t>
            </a:r>
            <a:r>
              <a:rPr lang="pl-PL" b="1" dirty="0" smtClean="0"/>
              <a:t>Decyzja ostateczna- wznowienie postępowania</a:t>
            </a:r>
          </a:p>
          <a:p>
            <a:pPr marL="514350" indent="-514350">
              <a:buAutoNum type="arabicPeriod"/>
            </a:pPr>
            <a:r>
              <a:rPr lang="pl-PL" b="1" dirty="0" smtClean="0"/>
              <a:t>Błędnie uznano, że organ </a:t>
            </a:r>
            <a:r>
              <a:rPr lang="pl-PL" dirty="0" smtClean="0"/>
              <a:t>podlega wyłączeniu – decyzja jest dotknięta wadą nieważności</a:t>
            </a:r>
            <a:endParaRPr lang="pl-PL"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Stadium wszczęcia postępowania</a:t>
            </a:r>
            <a:endParaRPr lang="pl-PL" dirty="0"/>
          </a:p>
        </p:txBody>
      </p:sp>
      <p:sp>
        <p:nvSpPr>
          <p:cNvPr id="3" name="Symbol zastępczy zawartości 2"/>
          <p:cNvSpPr>
            <a:spLocks noGrp="1"/>
          </p:cNvSpPr>
          <p:nvPr>
            <p:ph idx="1"/>
          </p:nvPr>
        </p:nvSpPr>
        <p:spPr/>
        <p:txBody>
          <a:bodyPr>
            <a:normAutofit fontScale="77500" lnSpcReduction="20000"/>
          </a:bodyPr>
          <a:lstStyle/>
          <a:p>
            <a:r>
              <a:rPr lang="pl-PL" dirty="0" smtClean="0"/>
              <a:t>Wszczęcie postępowania w sprawie, która nie była dotychczas rozpatrywana</a:t>
            </a:r>
          </a:p>
          <a:p>
            <a:r>
              <a:rPr lang="pl-PL" dirty="0" smtClean="0"/>
              <a:t>Wszczęcie w toku instancji</a:t>
            </a:r>
          </a:p>
          <a:p>
            <a:r>
              <a:rPr lang="pl-PL" dirty="0" smtClean="0"/>
              <a:t>Podjęcie postępowania w trybie nadzwyczajnym</a:t>
            </a:r>
          </a:p>
          <a:p>
            <a:pPr>
              <a:buFontTx/>
              <a:buChar char="-"/>
            </a:pPr>
            <a:r>
              <a:rPr lang="pl-PL" b="1" dirty="0" smtClean="0"/>
              <a:t>Postępowanie administracyjne wszczyna się</a:t>
            </a:r>
            <a:r>
              <a:rPr lang="pl-PL" dirty="0" smtClean="0"/>
              <a:t>: </a:t>
            </a:r>
          </a:p>
          <a:p>
            <a:pPr marL="514350" indent="-514350">
              <a:buAutoNum type="alphaUcPeriod"/>
            </a:pPr>
            <a:r>
              <a:rPr lang="pl-PL" dirty="0" smtClean="0"/>
              <a:t>Na wniosek strony </a:t>
            </a:r>
          </a:p>
          <a:p>
            <a:pPr marL="514350" indent="-514350">
              <a:buAutoNum type="alphaUcPeriod"/>
            </a:pPr>
            <a:r>
              <a:rPr lang="pl-PL" dirty="0" smtClean="0"/>
              <a:t>Z urzędu</a:t>
            </a:r>
          </a:p>
          <a:p>
            <a:pPr marL="514350" indent="-514350">
              <a:buNone/>
            </a:pPr>
            <a:r>
              <a:rPr lang="pl-PL" dirty="0" smtClean="0"/>
              <a:t>(art. 61 § 1 kpa)</a:t>
            </a:r>
          </a:p>
          <a:p>
            <a:pPr marL="514350" indent="-514350">
              <a:buNone/>
            </a:pPr>
            <a:endParaRPr lang="pl-PL" dirty="0" smtClean="0"/>
          </a:p>
          <a:p>
            <a:pPr marL="514350" indent="-514350">
              <a:buFontTx/>
              <a:buChar char="-"/>
            </a:pPr>
            <a:r>
              <a:rPr lang="pl-PL" dirty="0" smtClean="0"/>
              <a:t>O wszczęciu postępowania należy zawiadomić każdą stronę tego postępowania </a:t>
            </a:r>
          </a:p>
          <a:p>
            <a:pPr marL="514350" indent="-514350">
              <a:buNone/>
            </a:pPr>
            <a:r>
              <a:rPr lang="pl-PL" dirty="0" smtClean="0"/>
              <a:t>(art. 61 § 4 kpa)</a:t>
            </a:r>
          </a:p>
          <a:p>
            <a:pPr>
              <a:buNone/>
            </a:pPr>
            <a:endParaRPr lang="pl-PL"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 urzędu </a:t>
            </a:r>
            <a:endParaRPr lang="pl-PL" dirty="0"/>
          </a:p>
        </p:txBody>
      </p:sp>
      <p:sp>
        <p:nvSpPr>
          <p:cNvPr id="3" name="Symbol zastępczy zawartości 2"/>
          <p:cNvSpPr>
            <a:spLocks noGrp="1"/>
          </p:cNvSpPr>
          <p:nvPr>
            <p:ph idx="1"/>
          </p:nvPr>
        </p:nvSpPr>
        <p:spPr/>
        <p:txBody>
          <a:bodyPr>
            <a:normAutofit fontScale="92500"/>
          </a:bodyPr>
          <a:lstStyle/>
          <a:p>
            <a:r>
              <a:rPr lang="pl-PL" dirty="0" smtClean="0"/>
              <a:t>Jak nie jest właściwy w sprawie – brak podstaw do wszczęcia postępowania</a:t>
            </a:r>
          </a:p>
          <a:p>
            <a:r>
              <a:rPr lang="pl-PL" dirty="0" smtClean="0"/>
              <a:t>Organ może działać z własnej inicjatywy (bo ma własne informacje, na skutek kontroli wewnętrznej albo organu nadzoru), z żądaniem może wystąpić podmiot na prawach strony np. organizacja społeczna, została wniesiona skarga powszechna przez osobę trzecią. </a:t>
            </a:r>
          </a:p>
          <a:p>
            <a:r>
              <a:rPr lang="pl-PL" b="1" dirty="0" smtClean="0"/>
              <a:t>Data wszczęcia – dzień pierwszej czynności</a:t>
            </a:r>
            <a:endParaRPr lang="pl-PL" b="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Wszczęcie postępowania na wniosek</a:t>
            </a:r>
            <a:endParaRPr lang="pl-PL" dirty="0"/>
          </a:p>
        </p:txBody>
      </p:sp>
      <p:sp>
        <p:nvSpPr>
          <p:cNvPr id="3" name="Symbol zastępczy zawartości 2"/>
          <p:cNvSpPr>
            <a:spLocks noGrp="1"/>
          </p:cNvSpPr>
          <p:nvPr>
            <p:ph idx="1"/>
          </p:nvPr>
        </p:nvSpPr>
        <p:spPr>
          <a:xfrm>
            <a:off x="457200" y="1600200"/>
            <a:ext cx="8229600" cy="4829196"/>
          </a:xfrm>
        </p:spPr>
        <p:txBody>
          <a:bodyPr>
            <a:normAutofit fontScale="85000" lnSpcReduction="20000"/>
          </a:bodyPr>
          <a:lstStyle/>
          <a:p>
            <a:r>
              <a:rPr lang="pl-PL" dirty="0" smtClean="0"/>
              <a:t>Organ bada swoją właściwość z urzędu jak wszczyna postępowanie z urzędu bądź na wniosek.  </a:t>
            </a:r>
          </a:p>
          <a:p>
            <a:pPr>
              <a:buNone/>
            </a:pPr>
            <a:r>
              <a:rPr lang="pl-PL" dirty="0" smtClean="0"/>
              <a:t>Odmowa wszczęcia postępowania:</a:t>
            </a:r>
          </a:p>
          <a:p>
            <a:pPr>
              <a:buNone/>
            </a:pPr>
            <a:r>
              <a:rPr lang="pl-PL" dirty="0" smtClean="0"/>
              <a:t>Gdy żądanie wszczęcia postępowania zostało wniesione przez </a:t>
            </a:r>
          </a:p>
          <a:p>
            <a:pPr>
              <a:buFontTx/>
              <a:buChar char="-"/>
            </a:pPr>
            <a:r>
              <a:rPr lang="pl-PL" dirty="0" smtClean="0"/>
              <a:t>osobę niebędącą stroną lub </a:t>
            </a:r>
          </a:p>
          <a:p>
            <a:pPr>
              <a:buFontTx/>
              <a:buChar char="-"/>
            </a:pPr>
            <a:r>
              <a:rPr lang="pl-PL" dirty="0" smtClean="0"/>
              <a:t>z innych uzasadnionych przyczyn postępowanie nie może być wszczęte, </a:t>
            </a:r>
          </a:p>
          <a:p>
            <a:pPr>
              <a:buNone/>
            </a:pPr>
            <a:r>
              <a:rPr lang="pl-PL" dirty="0" smtClean="0"/>
              <a:t>organ administracji publicznej wydaje postanowienie o odmowie wszczęcia postępowania.</a:t>
            </a:r>
          </a:p>
          <a:p>
            <a:pPr>
              <a:buNone/>
            </a:pPr>
            <a:r>
              <a:rPr lang="pl-PL" dirty="0" smtClean="0"/>
              <a:t>(art. 61a § 1 kpa)</a:t>
            </a:r>
          </a:p>
          <a:p>
            <a:r>
              <a:rPr lang="pl-PL" dirty="0" smtClean="0"/>
              <a:t>Przysługuje na nie zażalenie</a:t>
            </a:r>
            <a:endParaRPr lang="pl-PL"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79512" y="285728"/>
            <a:ext cx="8712968" cy="6572272"/>
          </a:xfrm>
        </p:spPr>
        <p:txBody>
          <a:bodyPr>
            <a:normAutofit fontScale="77500" lnSpcReduction="20000"/>
          </a:bodyPr>
          <a:lstStyle/>
          <a:p>
            <a:pPr>
              <a:buNone/>
            </a:pPr>
            <a:r>
              <a:rPr lang="pl-PL" dirty="0" smtClean="0"/>
              <a:t>Wszczęcie na wniosek - </a:t>
            </a:r>
            <a:r>
              <a:rPr lang="pl-PL" b="1" dirty="0" smtClean="0"/>
              <a:t>Wniesienie podania: </a:t>
            </a:r>
          </a:p>
          <a:p>
            <a:pPr>
              <a:buNone/>
            </a:pPr>
            <a:r>
              <a:rPr lang="pl-PL" b="1" dirty="0" smtClean="0"/>
              <a:t>-</a:t>
            </a:r>
            <a:r>
              <a:rPr lang="pl-PL" dirty="0" smtClean="0"/>
              <a:t>Jeżeli w podaniu </a:t>
            </a:r>
            <a:r>
              <a:rPr lang="pl-PL" b="1" dirty="0" smtClean="0"/>
              <a:t>nie wskazano adresu wnoszącego i nie ma możności ustalenia tego adresu</a:t>
            </a:r>
            <a:r>
              <a:rPr lang="pl-PL" dirty="0" smtClean="0"/>
              <a:t> na podstawie posiadanych danych, </a:t>
            </a:r>
            <a:r>
              <a:rPr lang="pl-PL" b="1" dirty="0" smtClean="0"/>
              <a:t>podanie pozostawia się bez rozpoznania.</a:t>
            </a:r>
          </a:p>
          <a:p>
            <a:pPr>
              <a:buNone/>
            </a:pPr>
            <a:r>
              <a:rPr lang="pl-PL" dirty="0" smtClean="0"/>
              <a:t>Jeżeli podanie </a:t>
            </a:r>
            <a:r>
              <a:rPr lang="pl-PL" b="1" dirty="0" smtClean="0"/>
              <a:t>nie czyni zadość innym wymaganiom ustalonym w przepisach prawa</a:t>
            </a:r>
            <a:r>
              <a:rPr lang="pl-PL" dirty="0" smtClean="0"/>
              <a:t>, </a:t>
            </a:r>
          </a:p>
          <a:p>
            <a:pPr>
              <a:buNone/>
            </a:pPr>
            <a:r>
              <a:rPr lang="pl-PL" dirty="0" smtClean="0"/>
              <a:t>     należy </a:t>
            </a:r>
            <a:r>
              <a:rPr lang="pl-PL" b="1" dirty="0" smtClean="0"/>
              <a:t>wezwać wnoszącego do usunięcia braków w terminie </a:t>
            </a:r>
            <a:r>
              <a:rPr lang="pl-PL" b="1" dirty="0" smtClean="0"/>
              <a:t>wyznaczonym, nie krótszym niż siedem dni </a:t>
            </a:r>
            <a:r>
              <a:rPr lang="pl-PL" dirty="0" smtClean="0"/>
              <a:t>(nowela) </a:t>
            </a:r>
            <a:r>
              <a:rPr lang="pl-PL" dirty="0" smtClean="0"/>
              <a:t>z pouczeniem, że </a:t>
            </a:r>
            <a:r>
              <a:rPr lang="pl-PL" u="sng" dirty="0" smtClean="0"/>
              <a:t>nieusunięcie tych braków spowoduje pozostawienie podania bez rozpoznania.</a:t>
            </a:r>
          </a:p>
          <a:p>
            <a:pPr>
              <a:buNone/>
            </a:pPr>
            <a:r>
              <a:rPr lang="pl-PL" dirty="0" smtClean="0"/>
              <a:t>(art. 64 kpa). </a:t>
            </a:r>
          </a:p>
          <a:p>
            <a:pPr>
              <a:buNone/>
            </a:pPr>
            <a:r>
              <a:rPr lang="pl-PL" dirty="0" smtClean="0"/>
              <a:t>Jeżeli z wniesionego podania wynika, że </a:t>
            </a:r>
            <a:r>
              <a:rPr lang="pl-PL" b="1" dirty="0" smtClean="0"/>
              <a:t>organ nie jest właściw</a:t>
            </a:r>
            <a:r>
              <a:rPr lang="pl-PL" dirty="0" smtClean="0"/>
              <a:t>y, to powinien </a:t>
            </a:r>
            <a:r>
              <a:rPr lang="pl-PL" b="1" dirty="0" smtClean="0"/>
              <a:t>przekaza</a:t>
            </a:r>
            <a:r>
              <a:rPr lang="pl-PL" dirty="0" smtClean="0"/>
              <a:t>ć organowi właściwemu albo </a:t>
            </a:r>
            <a:r>
              <a:rPr lang="pl-PL" b="1" dirty="0" smtClean="0"/>
              <a:t>zwrócić </a:t>
            </a:r>
            <a:r>
              <a:rPr lang="pl-PL" dirty="0" smtClean="0"/>
              <a:t>wnoszącemu z pouczeniem o właściwości sądu lub innego organu – czynność ma charakter materialno-techniczny. Podanie wniesione do organu niewłaściwego przed upływem terminu, uważa się za wniesione z zachowaniem terminu.</a:t>
            </a:r>
          </a:p>
          <a:p>
            <a:endParaRPr lang="pl-PL"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285728"/>
            <a:ext cx="8229600" cy="5840435"/>
          </a:xfrm>
        </p:spPr>
        <p:txBody>
          <a:bodyPr/>
          <a:lstStyle/>
          <a:p>
            <a:pPr>
              <a:buNone/>
            </a:pPr>
            <a:r>
              <a:rPr lang="pl-PL" dirty="0" smtClean="0"/>
              <a:t>Wszczęcie na wniosek: </a:t>
            </a:r>
          </a:p>
          <a:p>
            <a:pPr marL="514350" indent="-514350">
              <a:buFontTx/>
              <a:buChar char="-"/>
            </a:pPr>
            <a:r>
              <a:rPr lang="pl-PL" b="1" dirty="0" smtClean="0"/>
              <a:t>Datą </a:t>
            </a:r>
            <a:r>
              <a:rPr lang="pl-PL" dirty="0" smtClean="0"/>
              <a:t>wszczęcia postępowania na żądanie strony jest dzień doręczenia żądania organowi administracji publicznej lub dzień wprowadzenia żądania do systemu teleinformatycznego organu administracji publicznej </a:t>
            </a:r>
          </a:p>
          <a:p>
            <a:pPr marL="514350" indent="-514350">
              <a:buNone/>
            </a:pPr>
            <a:r>
              <a:rPr lang="pl-PL" dirty="0" smtClean="0"/>
              <a:t>(art. 61 § 3-3a kpa)</a:t>
            </a:r>
            <a:endParaRPr 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Rodzaje postępowania</a:t>
            </a:r>
            <a:endParaRPr lang="pl-PL" dirty="0"/>
          </a:p>
        </p:txBody>
      </p:sp>
      <p:sp>
        <p:nvSpPr>
          <p:cNvPr id="3" name="Symbol zastępczy zawartości 2"/>
          <p:cNvSpPr>
            <a:spLocks noGrp="1"/>
          </p:cNvSpPr>
          <p:nvPr>
            <p:ph idx="1"/>
          </p:nvPr>
        </p:nvSpPr>
        <p:spPr/>
        <p:txBody>
          <a:bodyPr/>
          <a:lstStyle/>
          <a:p>
            <a:r>
              <a:rPr lang="pl-PL" b="1" dirty="0" smtClean="0"/>
              <a:t>Ogólne</a:t>
            </a:r>
            <a:r>
              <a:rPr lang="pl-PL" dirty="0" smtClean="0"/>
              <a:t> – w tym trybie rozpoznaje się i rozstrzyga większość spraw administracyjnych</a:t>
            </a:r>
          </a:p>
          <a:p>
            <a:r>
              <a:rPr lang="pl-PL" b="1" dirty="0" smtClean="0"/>
              <a:t>Szczególne </a:t>
            </a:r>
            <a:r>
              <a:rPr lang="pl-PL" dirty="0" smtClean="0"/>
              <a:t>– w tym trybie rozpoznaje się jakiś rodzaj spraw np. podatkowe.</a:t>
            </a:r>
            <a:endParaRPr lang="pl-PL"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285728"/>
            <a:ext cx="8229600" cy="5840435"/>
          </a:xfrm>
        </p:spPr>
        <p:txBody>
          <a:bodyPr>
            <a:normAutofit fontScale="85000" lnSpcReduction="20000"/>
          </a:bodyPr>
          <a:lstStyle/>
          <a:p>
            <a:pPr>
              <a:buNone/>
            </a:pPr>
            <a:r>
              <a:rPr lang="pl-PL" dirty="0" smtClean="0"/>
              <a:t>Wszczęcie na wniosek - </a:t>
            </a:r>
            <a:r>
              <a:rPr lang="pl-PL" b="1" dirty="0" smtClean="0"/>
              <a:t>Wniesienie podania: </a:t>
            </a:r>
          </a:p>
          <a:p>
            <a:pPr>
              <a:buNone/>
            </a:pPr>
            <a:r>
              <a:rPr lang="pl-PL" b="1" dirty="0" smtClean="0"/>
              <a:t>Podania (żądania, wyjaśnienia, odwołania, zażalenia) mogą być wnoszone </a:t>
            </a:r>
          </a:p>
          <a:p>
            <a:pPr>
              <a:buFontTx/>
              <a:buChar char="-"/>
            </a:pPr>
            <a:r>
              <a:rPr lang="pl-PL" dirty="0" smtClean="0"/>
              <a:t>pisemnie, </a:t>
            </a:r>
          </a:p>
          <a:p>
            <a:pPr>
              <a:buFontTx/>
              <a:buChar char="-"/>
            </a:pPr>
            <a:r>
              <a:rPr lang="pl-PL" dirty="0" smtClean="0"/>
              <a:t>telegraficznie, </a:t>
            </a:r>
          </a:p>
          <a:p>
            <a:pPr>
              <a:buFontTx/>
              <a:buChar char="-"/>
            </a:pPr>
            <a:r>
              <a:rPr lang="pl-PL" dirty="0" smtClean="0"/>
              <a:t>za pomocą telefaksu lub </a:t>
            </a:r>
          </a:p>
          <a:p>
            <a:pPr>
              <a:buFontTx/>
              <a:buChar char="-"/>
            </a:pPr>
            <a:r>
              <a:rPr lang="pl-PL" dirty="0" smtClean="0"/>
              <a:t>ustnie do protokołu, a także </a:t>
            </a:r>
          </a:p>
          <a:p>
            <a:pPr>
              <a:buFontTx/>
              <a:buChar char="-"/>
            </a:pPr>
            <a:r>
              <a:rPr lang="pl-PL" dirty="0" smtClean="0"/>
              <a:t>za pomocą innych środków komunikacji elektronicznej przez elektroniczną skrzynkę podawczą organu administracji publicznej utworzoną na podstawie ustawy z dnia 17 lutego 2005 r. o informatyzacji działalności podmiotów realizujących zadania publiczne.</a:t>
            </a:r>
          </a:p>
          <a:p>
            <a:pPr>
              <a:buNone/>
            </a:pPr>
            <a:r>
              <a:rPr lang="pl-PL" dirty="0" smtClean="0"/>
              <a:t>(art. 63 § 1 kpa)</a:t>
            </a:r>
          </a:p>
          <a:p>
            <a:endParaRPr lang="pl-PL"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357166"/>
            <a:ext cx="8229600" cy="5768997"/>
          </a:xfrm>
        </p:spPr>
        <p:txBody>
          <a:bodyPr>
            <a:normAutofit/>
          </a:bodyPr>
          <a:lstStyle/>
          <a:p>
            <a:pPr>
              <a:buNone/>
            </a:pPr>
            <a:r>
              <a:rPr lang="pl-PL" dirty="0" smtClean="0"/>
              <a:t>Wszczęcie na wniosek - </a:t>
            </a:r>
            <a:r>
              <a:rPr lang="pl-PL" b="1" dirty="0" smtClean="0"/>
              <a:t>Wniesienie podania: </a:t>
            </a:r>
          </a:p>
          <a:p>
            <a:pPr>
              <a:buFontTx/>
              <a:buChar char="-"/>
            </a:pPr>
            <a:r>
              <a:rPr lang="pl-PL" dirty="0" smtClean="0"/>
              <a:t>Podanie powinno zawierać co najmniej wskazanie osoby, od której pochodzi, jej adres i żądanie oraz czynić zadość innym wymaganiom ustalonym w przepisach szczególnych. (art. 63 § 2 kpa)</a:t>
            </a:r>
          </a:p>
          <a:p>
            <a:pPr>
              <a:buFontTx/>
              <a:buChar char="-"/>
            </a:pPr>
            <a:r>
              <a:rPr lang="pl-PL" dirty="0" smtClean="0"/>
              <a:t>Organ administracji publicznej jest obowiązany potwierdzić wniesienie podania, jeżeli wnoszący tego zażąda. (art. 63 § 4 kpa)</a:t>
            </a:r>
          </a:p>
          <a:p>
            <a:endParaRPr lang="pl-PL"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Uchybienie zasadzie dyspozycyjności</a:t>
            </a:r>
            <a:endParaRPr lang="pl-PL" dirty="0"/>
          </a:p>
        </p:txBody>
      </p:sp>
      <p:sp>
        <p:nvSpPr>
          <p:cNvPr id="3" name="Symbol zastępczy zawartości 2"/>
          <p:cNvSpPr>
            <a:spLocks noGrp="1"/>
          </p:cNvSpPr>
          <p:nvPr>
            <p:ph idx="1"/>
          </p:nvPr>
        </p:nvSpPr>
        <p:spPr/>
        <p:txBody>
          <a:bodyPr/>
          <a:lstStyle/>
          <a:p>
            <a:r>
              <a:rPr lang="pl-PL" dirty="0" smtClean="0"/>
              <a:t>Wiąże się z </a:t>
            </a:r>
            <a:r>
              <a:rPr lang="pl-PL" dirty="0" err="1" smtClean="0"/>
              <a:t>syt</a:t>
            </a:r>
            <a:r>
              <a:rPr lang="pl-PL" dirty="0" smtClean="0"/>
              <a:t>, kiedy organ wszczyna postępowanie bez wymaganego prawem żądania strony. Jest to naruszenie kwalifikowane- nieważność. Wyjątek art. 61 </a:t>
            </a:r>
            <a:r>
              <a:rPr lang="pl-PL" dirty="0" err="1" smtClean="0"/>
              <a:t>parag</a:t>
            </a:r>
            <a:r>
              <a:rPr lang="pl-PL" dirty="0" smtClean="0"/>
              <a:t>. 2- szczególnie ważny interes strony. Musi uzyskać zgodę strony, w innym przypadku w drodze decyzji postępowanie umorzyć. </a:t>
            </a:r>
            <a:endParaRPr lang="pl-PL"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Współuczestnictwo </a:t>
            </a:r>
            <a:endParaRPr lang="pl-PL" dirty="0"/>
          </a:p>
        </p:txBody>
      </p:sp>
      <p:sp>
        <p:nvSpPr>
          <p:cNvPr id="3" name="Symbol zastępczy zawartości 2"/>
          <p:cNvSpPr>
            <a:spLocks noGrp="1"/>
          </p:cNvSpPr>
          <p:nvPr>
            <p:ph idx="1"/>
          </p:nvPr>
        </p:nvSpPr>
        <p:spPr/>
        <p:txBody>
          <a:bodyPr/>
          <a:lstStyle/>
          <a:p>
            <a:r>
              <a:rPr lang="pl-PL" dirty="0" smtClean="0"/>
              <a:t>Art. 62 k.p.a.</a:t>
            </a:r>
          </a:p>
          <a:p>
            <a:r>
              <a:rPr lang="pl-PL" dirty="0" smtClean="0"/>
              <a:t>Do spraw z urzędu lub na wniosek</a:t>
            </a:r>
          </a:p>
          <a:p>
            <a:r>
              <a:rPr lang="pl-PL" dirty="0" smtClean="0"/>
              <a:t>Nie stosujemy jeśli strony mają sprzeczne lub uzależnione od siebie interesy.  </a:t>
            </a:r>
            <a:endParaRPr lang="pl-PL"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Zawieszenie postępowania</a:t>
            </a:r>
            <a:endParaRPr lang="pl-PL" dirty="0"/>
          </a:p>
        </p:txBody>
      </p:sp>
      <p:sp>
        <p:nvSpPr>
          <p:cNvPr id="3" name="Symbol zastępczy zawartości 2"/>
          <p:cNvSpPr>
            <a:spLocks noGrp="1"/>
          </p:cNvSpPr>
          <p:nvPr>
            <p:ph idx="1"/>
          </p:nvPr>
        </p:nvSpPr>
        <p:spPr/>
        <p:txBody>
          <a:bodyPr/>
          <a:lstStyle/>
          <a:p>
            <a:pPr>
              <a:buNone/>
            </a:pPr>
            <a:r>
              <a:rPr lang="pl-PL" u="sng" dirty="0" smtClean="0"/>
              <a:t>Zawieszenie postępowania </a:t>
            </a:r>
          </a:p>
          <a:p>
            <a:pPr>
              <a:buNone/>
            </a:pPr>
            <a:r>
              <a:rPr lang="pl-PL" dirty="0" smtClean="0"/>
              <a:t>Rodzaje zawieszenia postępowania administracyjnego: </a:t>
            </a:r>
          </a:p>
          <a:p>
            <a:pPr marL="514350" indent="-514350">
              <a:buAutoNum type="arabicPeriod"/>
            </a:pPr>
            <a:r>
              <a:rPr lang="pl-PL" dirty="0" smtClean="0"/>
              <a:t>obligatoryjne; </a:t>
            </a:r>
          </a:p>
          <a:p>
            <a:pPr marL="514350" indent="-514350">
              <a:buAutoNum type="arabicPeriod"/>
            </a:pPr>
            <a:r>
              <a:rPr lang="pl-PL" dirty="0" smtClean="0"/>
              <a:t>fakultatywne. </a:t>
            </a:r>
          </a:p>
          <a:p>
            <a:endParaRPr lang="pl-PL"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357166"/>
            <a:ext cx="8229600" cy="5768997"/>
          </a:xfrm>
        </p:spPr>
        <p:txBody>
          <a:bodyPr>
            <a:normAutofit fontScale="70000" lnSpcReduction="20000"/>
          </a:bodyPr>
          <a:lstStyle/>
          <a:p>
            <a:pPr>
              <a:buNone/>
            </a:pPr>
            <a:r>
              <a:rPr lang="pl-PL" b="1" u="sng" dirty="0" smtClean="0"/>
              <a:t>Obligatoryjne</a:t>
            </a:r>
            <a:r>
              <a:rPr lang="pl-PL" u="sng" dirty="0" smtClean="0"/>
              <a:t> zawieszenie postępowania </a:t>
            </a:r>
          </a:p>
          <a:p>
            <a:pPr>
              <a:buNone/>
            </a:pPr>
            <a:r>
              <a:rPr lang="pl-PL" dirty="0" smtClean="0"/>
              <a:t>Organ administracji publicznej zawiesza postępowanie:</a:t>
            </a:r>
          </a:p>
          <a:p>
            <a:pPr marL="514350" indent="-514350">
              <a:buAutoNum type="arabicParenR"/>
            </a:pPr>
            <a:r>
              <a:rPr lang="pl-PL" dirty="0" smtClean="0"/>
              <a:t>w razie </a:t>
            </a:r>
            <a:r>
              <a:rPr lang="pl-PL" b="1" dirty="0" smtClean="0"/>
              <a:t>śmierci str</a:t>
            </a:r>
            <a:r>
              <a:rPr lang="pl-PL" dirty="0" smtClean="0"/>
              <a:t>ony lub jednej ze stron, jeżeli wezwanie spadkobierców zmarłej strony do udziału w postępowaniu </a:t>
            </a:r>
            <a:r>
              <a:rPr lang="pl-PL" b="1" dirty="0" smtClean="0"/>
              <a:t>nie jest możliwe i nie zachodzą okoliczności</a:t>
            </a:r>
            <a:r>
              <a:rPr lang="pl-PL" dirty="0" smtClean="0"/>
              <a:t>, </a:t>
            </a:r>
          </a:p>
          <a:p>
            <a:pPr marL="514350" indent="-514350">
              <a:buFontTx/>
              <a:buChar char="-"/>
            </a:pPr>
            <a:r>
              <a:rPr lang="pl-PL" dirty="0" smtClean="0"/>
              <a:t>w sprawach dotyczących spadków nieobjętych jako strony działają osoby sprawujące zarząd majątkiem masy spadkowej, a w ich braku - kurator wyznaczony przez sąd na wniosek organu administracji publicznej – </a:t>
            </a:r>
          </a:p>
          <a:p>
            <a:pPr marL="514350" indent="-514350">
              <a:buFontTx/>
              <a:buChar char="-"/>
            </a:pPr>
            <a:r>
              <a:rPr lang="pl-PL" dirty="0" smtClean="0"/>
              <a:t> a postępowanie nie podlega umorzeniu jako bezprzedmiotowe; </a:t>
            </a:r>
          </a:p>
          <a:p>
            <a:pPr>
              <a:buNone/>
            </a:pPr>
            <a:r>
              <a:rPr lang="pl-PL" dirty="0" smtClean="0"/>
              <a:t>2) w razie </a:t>
            </a:r>
            <a:r>
              <a:rPr lang="pl-PL" b="1" dirty="0" smtClean="0"/>
              <a:t>śmierci przedstawiciela ustawowego strony; </a:t>
            </a:r>
          </a:p>
          <a:p>
            <a:pPr>
              <a:buNone/>
            </a:pPr>
            <a:r>
              <a:rPr lang="pl-PL" dirty="0" smtClean="0"/>
              <a:t>(art. 97 § 1 pkt. 1-2 kpa)</a:t>
            </a:r>
          </a:p>
          <a:p>
            <a:pPr>
              <a:buNone/>
            </a:pPr>
            <a:r>
              <a:rPr lang="pl-PL" dirty="0" smtClean="0"/>
              <a:t>3) w razie </a:t>
            </a:r>
            <a:r>
              <a:rPr lang="pl-PL" b="1" dirty="0" smtClean="0"/>
              <a:t>utraty </a:t>
            </a:r>
            <a:r>
              <a:rPr lang="pl-PL" dirty="0" smtClean="0"/>
              <a:t>przez stronę lub przez jej ustawowego przedstawiciela </a:t>
            </a:r>
            <a:r>
              <a:rPr lang="pl-PL" b="1" dirty="0" smtClean="0"/>
              <a:t>zdolności do czynności prawnych;</a:t>
            </a:r>
          </a:p>
          <a:p>
            <a:pPr>
              <a:buNone/>
            </a:pPr>
            <a:r>
              <a:rPr lang="pl-PL" dirty="0" smtClean="0"/>
              <a:t>4) gdy rozpatrzenie sprawy i wydanie decyzji </a:t>
            </a:r>
            <a:r>
              <a:rPr lang="pl-PL" b="1" dirty="0" smtClean="0"/>
              <a:t>zależy od uprzedniego rozstrzygnięcia zagadnienia wstępnego przez inny organ lub sąd.</a:t>
            </a:r>
          </a:p>
          <a:p>
            <a:pPr>
              <a:buNone/>
            </a:pPr>
            <a:r>
              <a:rPr lang="pl-PL" dirty="0" smtClean="0"/>
              <a:t>(art. 97 § 1 pkt. 1-2 kpa)</a:t>
            </a:r>
          </a:p>
          <a:p>
            <a:pPr>
              <a:buNone/>
            </a:pPr>
            <a:endParaRPr lang="pl-PL" dirty="0" smtClean="0"/>
          </a:p>
          <a:p>
            <a:endParaRPr lang="pl-PL"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428604"/>
            <a:ext cx="8229600" cy="5697559"/>
          </a:xfrm>
        </p:spPr>
        <p:txBody>
          <a:bodyPr/>
          <a:lstStyle/>
          <a:p>
            <a:pPr>
              <a:buNone/>
            </a:pPr>
            <a:r>
              <a:rPr lang="pl-PL" b="1" u="sng" dirty="0" smtClean="0"/>
              <a:t>Obligatoryjne</a:t>
            </a:r>
            <a:r>
              <a:rPr lang="pl-PL" u="sng" dirty="0" smtClean="0"/>
              <a:t> zawieszenie postępowania </a:t>
            </a:r>
          </a:p>
          <a:p>
            <a:pPr>
              <a:buNone/>
            </a:pPr>
            <a:r>
              <a:rPr lang="pl-PL" dirty="0" smtClean="0"/>
              <a:t>Gdy ustąpiły przyczyny uzasadniające zawieszenie postępowania, </a:t>
            </a:r>
          </a:p>
          <a:p>
            <a:pPr>
              <a:buNone/>
            </a:pPr>
            <a:r>
              <a:rPr lang="pl-PL" dirty="0" smtClean="0"/>
              <a:t>- organ administracji publicznej podejmie postępowanie z urzędu lub na żądanie strony.</a:t>
            </a:r>
          </a:p>
          <a:p>
            <a:pPr>
              <a:buNone/>
            </a:pPr>
            <a:r>
              <a:rPr lang="pl-PL" dirty="0" smtClean="0"/>
              <a:t>(art. 97 § 2 kpa)</a:t>
            </a:r>
          </a:p>
          <a:p>
            <a:endParaRPr lang="pl-PL"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285728"/>
            <a:ext cx="8229600" cy="5768997"/>
          </a:xfrm>
        </p:spPr>
        <p:txBody>
          <a:bodyPr>
            <a:normAutofit fontScale="92500" lnSpcReduction="10000"/>
          </a:bodyPr>
          <a:lstStyle/>
          <a:p>
            <a:pPr>
              <a:buNone/>
            </a:pPr>
            <a:r>
              <a:rPr lang="pl-PL" u="sng" dirty="0" smtClean="0"/>
              <a:t>Zawieszenie postępowania </a:t>
            </a:r>
          </a:p>
          <a:p>
            <a:pPr>
              <a:buNone/>
            </a:pPr>
            <a:r>
              <a:rPr lang="pl-PL" dirty="0" smtClean="0"/>
              <a:t>Organ administracji publicznej, który z przyczyny określonej w art. 97 § 1 </a:t>
            </a:r>
            <a:r>
              <a:rPr lang="pl-PL" dirty="0" err="1" smtClean="0"/>
              <a:t>pkt</a:t>
            </a:r>
            <a:r>
              <a:rPr lang="pl-PL" dirty="0" smtClean="0"/>
              <a:t> 1-3 (obligatoryjnie) zawiesił postępowanie wszczęte z urzędu, </a:t>
            </a:r>
          </a:p>
          <a:p>
            <a:pPr>
              <a:buFontTx/>
              <a:buChar char="-"/>
            </a:pPr>
            <a:r>
              <a:rPr lang="pl-PL" dirty="0" smtClean="0"/>
              <a:t>poczyni równocześnie niezbędne kroki w celu usunięcia przeszkody do dalszego prowadzenia postępowania. </a:t>
            </a:r>
          </a:p>
          <a:p>
            <a:pPr>
              <a:buNone/>
            </a:pPr>
            <a:r>
              <a:rPr lang="pl-PL" dirty="0" smtClean="0"/>
              <a:t>Tak samo postąpi organ w razie zawieszenia z tej samej przyczyny postępowania wszczętego na żądanie strony, jeżeli interes społeczny przemawia za załatwieniem sprawy. </a:t>
            </a:r>
          </a:p>
          <a:p>
            <a:pPr>
              <a:buNone/>
            </a:pPr>
            <a:r>
              <a:rPr lang="pl-PL" dirty="0" smtClean="0"/>
              <a:t>(art. 99 kpa)</a:t>
            </a:r>
          </a:p>
          <a:p>
            <a:endParaRPr lang="pl-PL"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428604"/>
            <a:ext cx="8229600" cy="5697559"/>
          </a:xfrm>
        </p:spPr>
        <p:txBody>
          <a:bodyPr>
            <a:normAutofit/>
          </a:bodyPr>
          <a:lstStyle/>
          <a:p>
            <a:pPr>
              <a:buNone/>
            </a:pPr>
            <a:r>
              <a:rPr lang="pl-PL" dirty="0" smtClean="0"/>
              <a:t>Organ administracji publicznej, który zawiesił postępowanie z przyczyny określonej w art. 97 § 1 </a:t>
            </a:r>
            <a:r>
              <a:rPr lang="pl-PL" dirty="0" err="1" smtClean="0"/>
              <a:t>pkt</a:t>
            </a:r>
            <a:r>
              <a:rPr lang="pl-PL" dirty="0" smtClean="0"/>
              <a:t> 4, wystąpi równocześnie do właściwego organu lub sądu o rozstrzygnięcie zagadnienia wstępnego albo wezwie stronę do wystąpienia o to w oznaczonym terminie, chyba że strona wykaże, że już zwróciła się w tej sprawie do właściwego organu lub sądu.</a:t>
            </a:r>
          </a:p>
          <a:p>
            <a:pPr>
              <a:buNone/>
            </a:pPr>
            <a:r>
              <a:rPr lang="pl-PL" dirty="0" smtClean="0"/>
              <a:t>(art. 100 § 1 kpa)</a:t>
            </a:r>
          </a:p>
          <a:p>
            <a:endParaRPr lang="pl-PL"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357166"/>
            <a:ext cx="8229600" cy="6500834"/>
          </a:xfrm>
        </p:spPr>
        <p:txBody>
          <a:bodyPr>
            <a:normAutofit fontScale="77500" lnSpcReduction="20000"/>
          </a:bodyPr>
          <a:lstStyle/>
          <a:p>
            <a:pPr>
              <a:buNone/>
            </a:pPr>
            <a:r>
              <a:rPr lang="pl-PL" u="sng" dirty="0" smtClean="0"/>
              <a:t>Fakultatywne zawieszenie postępowania </a:t>
            </a:r>
          </a:p>
          <a:p>
            <a:pPr>
              <a:buNone/>
            </a:pPr>
            <a:r>
              <a:rPr lang="pl-PL" dirty="0" smtClean="0"/>
              <a:t>Organ administracji publicznej </a:t>
            </a:r>
            <a:r>
              <a:rPr lang="pl-PL" b="1" dirty="0" smtClean="0"/>
              <a:t>może zawiesić postępowanie</a:t>
            </a:r>
            <a:r>
              <a:rPr lang="pl-PL" dirty="0" smtClean="0"/>
              <a:t>, jeżeli </a:t>
            </a:r>
          </a:p>
          <a:p>
            <a:pPr>
              <a:buFontTx/>
              <a:buChar char="-"/>
            </a:pPr>
            <a:r>
              <a:rPr lang="pl-PL" dirty="0" smtClean="0"/>
              <a:t>wystąpi o to strona, na której żądanie postępowanie zostało wszczęte, a </a:t>
            </a:r>
          </a:p>
          <a:p>
            <a:pPr>
              <a:buFontTx/>
              <a:buChar char="-"/>
            </a:pPr>
            <a:r>
              <a:rPr lang="pl-PL" dirty="0" smtClean="0"/>
              <a:t>nie sprzeciwiają się temu inne strony oraz nie zagraża to interesowi społecznemu.</a:t>
            </a:r>
          </a:p>
          <a:p>
            <a:pPr>
              <a:buNone/>
            </a:pPr>
            <a:r>
              <a:rPr lang="pl-PL" b="1" dirty="0" smtClean="0"/>
              <a:t>Jeżeli w okresie trzech lat od daty zawieszenia </a:t>
            </a:r>
            <a:r>
              <a:rPr lang="pl-PL" dirty="0" smtClean="0"/>
              <a:t>postępowania żadna ze stron nie zwróci się o podjęcie postępowania, ż</a:t>
            </a:r>
            <a:r>
              <a:rPr lang="pl-PL" b="1" dirty="0" smtClean="0"/>
              <a:t>ądanie wszczęcia postępowania uważa się za wycofane. </a:t>
            </a:r>
          </a:p>
          <a:p>
            <a:pPr>
              <a:buNone/>
            </a:pPr>
            <a:r>
              <a:rPr lang="pl-PL" dirty="0" smtClean="0"/>
              <a:t>(art. 98 kpa)</a:t>
            </a:r>
          </a:p>
          <a:p>
            <a:pPr>
              <a:buNone/>
            </a:pPr>
            <a:r>
              <a:rPr lang="pl-PL" dirty="0" smtClean="0"/>
              <a:t>W czasie zawieszenia postępowania organ administracji publicznej może podejmować czynności niezbędne w celu zapobieżenia niebezpieczeństwu dla życia lub zdrowia ludzkiego albo poważnym szkodom dla interesu społecznego.</a:t>
            </a:r>
          </a:p>
          <a:p>
            <a:pPr>
              <a:buNone/>
            </a:pPr>
            <a:r>
              <a:rPr lang="pl-PL" dirty="0" smtClean="0"/>
              <a:t>Zawieszenie postępowania wstrzymuje bieg terminów przewidzianych w kpa. </a:t>
            </a:r>
          </a:p>
          <a:p>
            <a:pPr>
              <a:buNone/>
            </a:pPr>
            <a:r>
              <a:rPr lang="pl-PL" dirty="0" smtClean="0"/>
              <a:t>(art. 102-103 kpa)</a:t>
            </a:r>
          </a:p>
          <a:p>
            <a:pPr>
              <a:buNone/>
            </a:pPr>
            <a:endParaRPr lang="pl-PL" dirty="0" smtClean="0"/>
          </a:p>
          <a:p>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Tryby postępowania ogólnego i szczególnego</a:t>
            </a:r>
            <a:endParaRPr lang="pl-PL" dirty="0"/>
          </a:p>
        </p:txBody>
      </p:sp>
      <p:sp>
        <p:nvSpPr>
          <p:cNvPr id="3" name="Symbol zastępczy zawartości 2"/>
          <p:cNvSpPr>
            <a:spLocks noGrp="1"/>
          </p:cNvSpPr>
          <p:nvPr>
            <p:ph idx="1"/>
          </p:nvPr>
        </p:nvSpPr>
        <p:spPr/>
        <p:txBody>
          <a:bodyPr>
            <a:normAutofit fontScale="92500" lnSpcReduction="20000"/>
          </a:bodyPr>
          <a:lstStyle/>
          <a:p>
            <a:r>
              <a:rPr lang="pl-PL" dirty="0" smtClean="0"/>
              <a:t>1. postępowanie główne- zmierzające do wydania decyzji ostatecznej:</a:t>
            </a:r>
          </a:p>
          <a:p>
            <a:r>
              <a:rPr lang="pl-PL" dirty="0" smtClean="0"/>
              <a:t>Przed organem I instancji</a:t>
            </a:r>
          </a:p>
          <a:p>
            <a:r>
              <a:rPr lang="pl-PL" dirty="0" smtClean="0"/>
              <a:t>Przed organem II instancji</a:t>
            </a:r>
          </a:p>
          <a:p>
            <a:r>
              <a:rPr lang="pl-PL" dirty="0" smtClean="0"/>
              <a:t>2. nadzwyczajne – nie rozstrzyga się merytorycznie sprawy a ale ich weryfikacja. Stąd też temu trybowi można przypisać rolę służebną- nie byłoby go gdyby nie było decyzji ostatecznej. Cechy samodzielne; odrębny przedmiot postępowania, a ich wynik wpływa na istnienie </a:t>
            </a:r>
            <a:r>
              <a:rPr lang="pl-PL" dirty="0" err="1" smtClean="0"/>
              <a:t>bądż</a:t>
            </a:r>
            <a:r>
              <a:rPr lang="pl-PL" dirty="0" smtClean="0"/>
              <a:t> nie pierwotnej decyzji. </a:t>
            </a:r>
            <a:endParaRPr lang="pl-PL"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Umorzenie postępowania</a:t>
            </a:r>
            <a:endParaRPr lang="pl-PL" dirty="0"/>
          </a:p>
        </p:txBody>
      </p:sp>
      <p:sp>
        <p:nvSpPr>
          <p:cNvPr id="3" name="Symbol zastępczy zawartości 2"/>
          <p:cNvSpPr>
            <a:spLocks noGrp="1"/>
          </p:cNvSpPr>
          <p:nvPr>
            <p:ph idx="1"/>
          </p:nvPr>
        </p:nvSpPr>
        <p:spPr/>
        <p:txBody>
          <a:bodyPr>
            <a:normAutofit fontScale="92500" lnSpcReduction="10000"/>
          </a:bodyPr>
          <a:lstStyle/>
          <a:p>
            <a:r>
              <a:rPr lang="pl-PL" dirty="0" smtClean="0"/>
              <a:t>Sposób zakończenia postępowania inny niż poprzez wydanie decyzji co do meritum. </a:t>
            </a:r>
          </a:p>
          <a:p>
            <a:r>
              <a:rPr lang="pl-PL" dirty="0" smtClean="0"/>
              <a:t>Regulacja art. 104 </a:t>
            </a:r>
            <a:r>
              <a:rPr lang="pl-PL" dirty="0" err="1" smtClean="0"/>
              <a:t>parag</a:t>
            </a:r>
            <a:r>
              <a:rPr lang="pl-PL" dirty="0" smtClean="0"/>
              <a:t>. 2 oraz art. 105 </a:t>
            </a:r>
          </a:p>
          <a:p>
            <a:r>
              <a:rPr lang="pl-PL" dirty="0" smtClean="0"/>
              <a:t>Decyzja taka kończy zawiłość, ale może być zaskarżona w odwołaniu.</a:t>
            </a:r>
          </a:p>
          <a:p>
            <a:r>
              <a:rPr lang="pl-PL" dirty="0" smtClean="0"/>
              <a:t>Dwa rodzaje:</a:t>
            </a:r>
          </a:p>
          <a:p>
            <a:pPr marL="514350" indent="-514350">
              <a:buAutoNum type="arabicPeriod"/>
            </a:pPr>
            <a:r>
              <a:rPr lang="pl-PL" dirty="0" smtClean="0"/>
              <a:t>Wydanie decyzji stało się bezprzedmiotowe</a:t>
            </a:r>
          </a:p>
          <a:p>
            <a:pPr marL="514350" indent="-514350">
              <a:buAutoNum type="arabicPeriod"/>
            </a:pPr>
            <a:r>
              <a:rPr lang="pl-PL" dirty="0" smtClean="0"/>
              <a:t>Strona, która wszczęła postępowanie odstąpi od popierania żądania</a:t>
            </a:r>
          </a:p>
          <a:p>
            <a:endParaRPr lang="pl-PL"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285728"/>
            <a:ext cx="8229600" cy="5840435"/>
          </a:xfrm>
        </p:spPr>
        <p:txBody>
          <a:bodyPr>
            <a:normAutofit fontScale="92500" lnSpcReduction="10000"/>
          </a:bodyPr>
          <a:lstStyle/>
          <a:p>
            <a:r>
              <a:rPr lang="pl-PL" b="1" dirty="0" smtClean="0"/>
              <a:t>Obligatoryjne umorzenie</a:t>
            </a:r>
            <a:r>
              <a:rPr lang="pl-PL" dirty="0" smtClean="0"/>
              <a:t>- oparte na zasadzie oficjalności</a:t>
            </a:r>
          </a:p>
          <a:p>
            <a:r>
              <a:rPr lang="pl-PL" b="1" dirty="0" smtClean="0"/>
              <a:t>Co to jest bezprzedmiotowość? </a:t>
            </a:r>
            <a:r>
              <a:rPr lang="pl-PL" dirty="0" smtClean="0"/>
              <a:t>Może istnieć przed wszczęciem lub przyczyna pojawić się może w trakcie postępowania.</a:t>
            </a:r>
          </a:p>
          <a:p>
            <a:r>
              <a:rPr lang="pl-PL" dirty="0" smtClean="0"/>
              <a:t>Przesłanki bezprzedmiotowości mogą być podmiotowe np. śmierć  (art. 97 k.p.a.) albo przedmiotowe (sprawa ma charakter cywilny, nie istnieje przedmiot co do którego można rozstrzygnąć). </a:t>
            </a:r>
          </a:p>
          <a:p>
            <a:r>
              <a:rPr lang="pl-PL" dirty="0" smtClean="0"/>
              <a:t>Gdy strona żąda rozstrzygnięcia co do zasady, a przepis dopuszcza jedynie przyznanie konkretnego uprawnienia - bezprzedmiotowość</a:t>
            </a:r>
          </a:p>
          <a:p>
            <a:endParaRPr lang="pl-PL"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Umorzenie fakultatywne</a:t>
            </a:r>
            <a:endParaRPr lang="pl-PL" dirty="0"/>
          </a:p>
        </p:txBody>
      </p:sp>
      <p:sp>
        <p:nvSpPr>
          <p:cNvPr id="3" name="Symbol zastępczy zawartości 2"/>
          <p:cNvSpPr>
            <a:spLocks noGrp="1"/>
          </p:cNvSpPr>
          <p:nvPr>
            <p:ph idx="1"/>
          </p:nvPr>
        </p:nvSpPr>
        <p:spPr/>
        <p:txBody>
          <a:bodyPr/>
          <a:lstStyle/>
          <a:p>
            <a:r>
              <a:rPr lang="pl-PL" dirty="0" smtClean="0"/>
              <a:t>Możliwe, gdy: </a:t>
            </a:r>
            <a:r>
              <a:rPr lang="pl-PL" b="1" dirty="0" smtClean="0"/>
              <a:t>postępowanie wszczęte na żądanie, wniosek o umorzenie wnosi ta sama strona, inne strony nie sprzeciwiają się temu, umorzenie nie narusza interesu społecznego.</a:t>
            </a:r>
            <a:endParaRPr lang="pl-PL" dirty="0" smtClean="0"/>
          </a:p>
          <a:p>
            <a:r>
              <a:rPr lang="pl-PL" dirty="0" smtClean="0"/>
              <a:t>Strony nie muszą się zgadzać, wystarczy że nie wnoszą sprzeciwu</a:t>
            </a:r>
          </a:p>
          <a:p>
            <a:r>
              <a:rPr lang="pl-PL" dirty="0" smtClean="0"/>
              <a:t>Mamy tu uznanie organu</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Stadium wyjaśniające</a:t>
            </a:r>
            <a:endParaRPr lang="pl-PL" dirty="0"/>
          </a:p>
        </p:txBody>
      </p:sp>
      <p:sp>
        <p:nvSpPr>
          <p:cNvPr id="3" name="Symbol zastępczy zawartości 2"/>
          <p:cNvSpPr>
            <a:spLocks noGrp="1"/>
          </p:cNvSpPr>
          <p:nvPr>
            <p:ph idx="1"/>
          </p:nvPr>
        </p:nvSpPr>
        <p:spPr/>
        <p:txBody>
          <a:bodyPr>
            <a:normAutofit fontScale="77500" lnSpcReduction="20000"/>
          </a:bodyPr>
          <a:lstStyle/>
          <a:p>
            <a:pPr>
              <a:buNone/>
            </a:pPr>
            <a:r>
              <a:rPr lang="pl-PL" b="1" dirty="0" smtClean="0"/>
              <a:t>Ad. 2 Stadium wyjaśniające </a:t>
            </a:r>
          </a:p>
          <a:p>
            <a:pPr>
              <a:buNone/>
            </a:pPr>
            <a:r>
              <a:rPr lang="pl-PL" dirty="0" smtClean="0"/>
              <a:t>- Ustalenie stanu faktycznego </a:t>
            </a:r>
          </a:p>
          <a:p>
            <a:pPr>
              <a:buNone/>
            </a:pPr>
            <a:r>
              <a:rPr lang="pl-PL" dirty="0" smtClean="0"/>
              <a:t>Służą do tego  czynności procesowe takie jak dowody – ich przeprowadzenie powoduje ustalenie stanu faktycznego.</a:t>
            </a:r>
          </a:p>
          <a:p>
            <a:pPr>
              <a:buNone/>
            </a:pPr>
            <a:r>
              <a:rPr lang="pl-PL" dirty="0" smtClean="0"/>
              <a:t>W toku postępowania organy administracji publicznej </a:t>
            </a:r>
          </a:p>
          <a:p>
            <a:pPr>
              <a:buFontTx/>
              <a:buChar char="-"/>
            </a:pPr>
            <a:r>
              <a:rPr lang="pl-PL" dirty="0" smtClean="0"/>
              <a:t>stoją na straży praworządności, </a:t>
            </a:r>
          </a:p>
          <a:p>
            <a:pPr>
              <a:buFontTx/>
              <a:buChar char="-"/>
            </a:pPr>
            <a:r>
              <a:rPr lang="pl-PL" dirty="0" smtClean="0"/>
              <a:t>z urzędu lub na wniosek stron podejmują wszelkie czynności niezbędne </a:t>
            </a:r>
            <a:r>
              <a:rPr lang="pl-PL" b="1" dirty="0" smtClean="0"/>
              <a:t>do dokładnego wyjaśnienia stanu faktycznego</a:t>
            </a:r>
            <a:r>
              <a:rPr lang="pl-PL" dirty="0" smtClean="0"/>
              <a:t> oraz do załatwienia sprawy, mając na względzie interes społeczny i słuszny interes obywateli.</a:t>
            </a:r>
          </a:p>
          <a:p>
            <a:pPr>
              <a:buNone/>
            </a:pPr>
            <a:r>
              <a:rPr lang="pl-PL" dirty="0" smtClean="0"/>
              <a:t>(art. 7 kpa)</a:t>
            </a:r>
          </a:p>
          <a:p>
            <a:endParaRPr lang="pl-PL"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214290"/>
            <a:ext cx="8229600" cy="6311054"/>
          </a:xfrm>
        </p:spPr>
        <p:txBody>
          <a:bodyPr>
            <a:normAutofit fontScale="85000" lnSpcReduction="20000"/>
          </a:bodyPr>
          <a:lstStyle/>
          <a:p>
            <a:pPr>
              <a:buNone/>
            </a:pPr>
            <a:r>
              <a:rPr lang="pl-PL" b="1" dirty="0" smtClean="0"/>
              <a:t>Organ </a:t>
            </a:r>
            <a:r>
              <a:rPr lang="pl-PL" dirty="0" smtClean="0"/>
              <a:t>administracji publicznej jest </a:t>
            </a:r>
            <a:r>
              <a:rPr lang="pl-PL" b="1" dirty="0" smtClean="0"/>
              <a:t>obowiązany w sposób wyczerpujący </a:t>
            </a:r>
          </a:p>
          <a:p>
            <a:pPr>
              <a:buFontTx/>
              <a:buChar char="-"/>
            </a:pPr>
            <a:r>
              <a:rPr lang="pl-PL" b="1" dirty="0" smtClean="0"/>
              <a:t>zebrać i </a:t>
            </a:r>
          </a:p>
          <a:p>
            <a:pPr>
              <a:buFontTx/>
              <a:buChar char="-"/>
            </a:pPr>
            <a:r>
              <a:rPr lang="pl-PL" b="1" dirty="0" smtClean="0"/>
              <a:t>rozpatrzyć </a:t>
            </a:r>
          </a:p>
          <a:p>
            <a:pPr>
              <a:buNone/>
            </a:pPr>
            <a:r>
              <a:rPr lang="pl-PL" b="1" dirty="0" smtClean="0"/>
              <a:t>cały materiał dowodowy.</a:t>
            </a:r>
          </a:p>
          <a:p>
            <a:pPr>
              <a:buNone/>
            </a:pPr>
            <a:r>
              <a:rPr lang="pl-PL" dirty="0" smtClean="0"/>
              <a:t>Organ może w każdym stadium postępowania zmienić, uzupełnić lub uchylić swoje postanowienie dotyczące przeprowadzenia dowodu.</a:t>
            </a:r>
          </a:p>
          <a:p>
            <a:pPr>
              <a:buNone/>
            </a:pPr>
            <a:r>
              <a:rPr lang="pl-PL" dirty="0" smtClean="0"/>
              <a:t>(art. 77 § 1-2 kpa)</a:t>
            </a:r>
          </a:p>
          <a:p>
            <a:pPr>
              <a:buNone/>
            </a:pPr>
            <a:r>
              <a:rPr lang="pl-PL" b="1" dirty="0" smtClean="0"/>
              <a:t>Organ administracji publicznej ocenia na podstawie całokształtu materiału dowodowego, czy dana okoliczność została udowodniona.</a:t>
            </a:r>
          </a:p>
          <a:p>
            <a:pPr>
              <a:buNone/>
            </a:pPr>
            <a:r>
              <a:rPr lang="pl-PL" dirty="0" smtClean="0"/>
              <a:t>(art. 80 kpa)</a:t>
            </a:r>
          </a:p>
          <a:p>
            <a:r>
              <a:rPr lang="pl-PL" dirty="0" smtClean="0"/>
              <a:t>Organ rozpatrując materiał dowodowy nie może </a:t>
            </a:r>
            <a:r>
              <a:rPr lang="pl-PL" b="1" dirty="0" smtClean="0"/>
              <a:t> jakiegoś pominąć.</a:t>
            </a:r>
            <a:r>
              <a:rPr lang="pl-PL" dirty="0" smtClean="0"/>
              <a:t> Jest przy tym związany zasadą z art. 7 </a:t>
            </a:r>
            <a:r>
              <a:rPr lang="pl-PL" dirty="0" err="1" smtClean="0"/>
              <a:t>in</a:t>
            </a:r>
            <a:r>
              <a:rPr lang="pl-PL" dirty="0" smtClean="0"/>
              <a:t> </a:t>
            </a:r>
            <a:r>
              <a:rPr lang="pl-PL" dirty="0" err="1" smtClean="0"/>
              <a:t>fine</a:t>
            </a:r>
            <a:r>
              <a:rPr lang="pl-PL" dirty="0" smtClean="0"/>
              <a:t> (uwzględniania interesu…)</a:t>
            </a:r>
            <a:endParaRPr lang="pl-PL"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ZSADY POSTĘPOWANIA DOWODOWEGO</a:t>
            </a:r>
            <a:endParaRPr lang="pl-PL" dirty="0"/>
          </a:p>
        </p:txBody>
      </p:sp>
      <p:sp>
        <p:nvSpPr>
          <p:cNvPr id="3" name="Symbol zastępczy zawartości 2"/>
          <p:cNvSpPr>
            <a:spLocks noGrp="1"/>
          </p:cNvSpPr>
          <p:nvPr>
            <p:ph idx="1"/>
          </p:nvPr>
        </p:nvSpPr>
        <p:spPr/>
        <p:txBody>
          <a:bodyPr>
            <a:normAutofit fontScale="85000" lnSpcReduction="10000"/>
          </a:bodyPr>
          <a:lstStyle/>
          <a:p>
            <a:pPr marL="514350" indent="-514350">
              <a:buAutoNum type="arabicPeriod"/>
            </a:pPr>
            <a:r>
              <a:rPr lang="pl-PL" dirty="0" smtClean="0"/>
              <a:t>Zasada prawdy obiektywnej</a:t>
            </a:r>
          </a:p>
          <a:p>
            <a:pPr marL="514350" indent="-514350">
              <a:buAutoNum type="arabicPeriod"/>
            </a:pPr>
            <a:r>
              <a:rPr lang="pl-PL" dirty="0" smtClean="0"/>
              <a:t> Zasada oficjalności postępowania dowodowego – art. 77 </a:t>
            </a:r>
            <a:r>
              <a:rPr lang="pl-PL" dirty="0" err="1" smtClean="0"/>
              <a:t>parag</a:t>
            </a:r>
            <a:r>
              <a:rPr lang="pl-PL" dirty="0" smtClean="0"/>
              <a:t>. 1</a:t>
            </a:r>
          </a:p>
          <a:p>
            <a:pPr marL="514350" indent="-514350">
              <a:buAutoNum type="arabicPeriod"/>
            </a:pPr>
            <a:r>
              <a:rPr lang="pl-PL" dirty="0" smtClean="0"/>
              <a:t>Zasada bezpośredniości postępowania dowodowego – wyjątek pomoc prawna art. 52</a:t>
            </a:r>
          </a:p>
          <a:p>
            <a:pPr marL="514350" indent="-514350">
              <a:buAutoNum type="arabicPeriod"/>
            </a:pPr>
            <a:r>
              <a:rPr lang="pl-PL" dirty="0" smtClean="0"/>
              <a:t>Zasada otwartego systemu dowodów</a:t>
            </a:r>
          </a:p>
          <a:p>
            <a:pPr marL="514350" indent="-514350">
              <a:buAutoNum type="arabicPeriod"/>
            </a:pPr>
            <a:r>
              <a:rPr lang="pl-PL" dirty="0" smtClean="0"/>
              <a:t>Zasada równej mocy dowodowej – art. 75 </a:t>
            </a:r>
            <a:r>
              <a:rPr lang="pl-PL" dirty="0" err="1" smtClean="0"/>
              <a:t>parag</a:t>
            </a:r>
            <a:r>
              <a:rPr lang="pl-PL" dirty="0" smtClean="0"/>
              <a:t>. 1</a:t>
            </a:r>
          </a:p>
          <a:p>
            <a:pPr marL="514350" indent="-514350">
              <a:buAutoNum type="arabicPeriod"/>
            </a:pPr>
            <a:r>
              <a:rPr lang="pl-PL" dirty="0" smtClean="0"/>
              <a:t>Zasada czynnego udziału strony w postępowaniu dowodowym</a:t>
            </a:r>
          </a:p>
          <a:p>
            <a:pPr marL="514350" indent="-514350">
              <a:buAutoNum type="arabicPeriod"/>
            </a:pPr>
            <a:r>
              <a:rPr lang="pl-PL" dirty="0" smtClean="0"/>
              <a:t>Zasada swobodnej oceny dowodów art. 80</a:t>
            </a:r>
          </a:p>
          <a:p>
            <a:endParaRPr lang="pl-PL"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Stadium wyjaśniające</a:t>
            </a:r>
            <a:endParaRPr lang="pl-PL" dirty="0"/>
          </a:p>
        </p:txBody>
      </p:sp>
      <p:sp>
        <p:nvSpPr>
          <p:cNvPr id="3" name="Symbol zastępczy zawartości 2"/>
          <p:cNvSpPr>
            <a:spLocks noGrp="1"/>
          </p:cNvSpPr>
          <p:nvPr>
            <p:ph idx="1"/>
          </p:nvPr>
        </p:nvSpPr>
        <p:spPr>
          <a:xfrm>
            <a:off x="285720" y="1600200"/>
            <a:ext cx="8858280" cy="4525963"/>
          </a:xfrm>
        </p:spPr>
        <p:txBody>
          <a:bodyPr/>
          <a:lstStyle/>
          <a:p>
            <a:pPr>
              <a:buNone/>
            </a:pPr>
            <a:r>
              <a:rPr lang="pl-PL" b="1" dirty="0" smtClean="0"/>
              <a:t>Fakty powszechnie znane </a:t>
            </a:r>
            <a:r>
              <a:rPr lang="pl-PL" dirty="0" smtClean="0"/>
              <a:t>(notoryczne) oraz fakty znane organowi z urzędu nie wymagają dowodu. </a:t>
            </a:r>
          </a:p>
          <a:p>
            <a:pPr>
              <a:buNone/>
            </a:pPr>
            <a:r>
              <a:rPr lang="pl-PL" b="1" dirty="0" smtClean="0"/>
              <a:t>Fakty znane organowi z urzędu </a:t>
            </a:r>
            <a:r>
              <a:rPr lang="pl-PL" dirty="0" smtClean="0"/>
              <a:t>należy zakomunikować stronie. (art. 77 § 3-4 kpa)</a:t>
            </a:r>
          </a:p>
          <a:p>
            <a:pPr>
              <a:buNone/>
            </a:pPr>
            <a:r>
              <a:rPr lang="pl-PL" dirty="0" smtClean="0"/>
              <a:t>Za fakt powszechnie znany można uznać tylko taki fakt, którego nie można obalić przeciwdowodem. Decyduje o tym organ. </a:t>
            </a:r>
          </a:p>
          <a:p>
            <a:endParaRPr lang="pl-PL"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Postępowanie dowodowe</a:t>
            </a:r>
            <a:endParaRPr lang="pl-PL" dirty="0"/>
          </a:p>
        </p:txBody>
      </p:sp>
      <p:sp>
        <p:nvSpPr>
          <p:cNvPr id="3" name="Symbol zastępczy zawartości 2"/>
          <p:cNvSpPr>
            <a:spLocks noGrp="1"/>
          </p:cNvSpPr>
          <p:nvPr>
            <p:ph idx="1"/>
          </p:nvPr>
        </p:nvSpPr>
        <p:spPr/>
        <p:txBody>
          <a:bodyPr>
            <a:normAutofit fontScale="77500" lnSpcReduction="20000"/>
          </a:bodyPr>
          <a:lstStyle/>
          <a:p>
            <a:pPr algn="ctr">
              <a:buNone/>
            </a:pPr>
            <a:r>
              <a:rPr lang="pl-PL" b="1" dirty="0" smtClean="0"/>
              <a:t>DOWÓD</a:t>
            </a:r>
          </a:p>
          <a:p>
            <a:pPr>
              <a:buNone/>
            </a:pPr>
            <a:r>
              <a:rPr lang="pl-PL" dirty="0" smtClean="0"/>
              <a:t>Jako </a:t>
            </a:r>
            <a:r>
              <a:rPr lang="pl-PL" b="1" dirty="0" smtClean="0"/>
              <a:t>dowód</a:t>
            </a:r>
            <a:r>
              <a:rPr lang="pl-PL" dirty="0" smtClean="0"/>
              <a:t> należy dopuścić </a:t>
            </a:r>
          </a:p>
          <a:p>
            <a:pPr>
              <a:buFontTx/>
              <a:buChar char="-"/>
            </a:pPr>
            <a:r>
              <a:rPr lang="pl-PL" dirty="0" smtClean="0"/>
              <a:t>wszystko, co może przyczynić się do wyjaśnienia sprawy, a </a:t>
            </a:r>
          </a:p>
          <a:p>
            <a:pPr>
              <a:buFontTx/>
              <a:buChar char="-"/>
            </a:pPr>
            <a:r>
              <a:rPr lang="pl-PL" dirty="0" smtClean="0"/>
              <a:t>nie jest sprzeczne z prawem. </a:t>
            </a:r>
          </a:p>
          <a:p>
            <a:pPr>
              <a:buNone/>
            </a:pPr>
            <a:r>
              <a:rPr lang="pl-PL" dirty="0" smtClean="0"/>
              <a:t>W szczególności dowodem mogą być dokumenty, zeznania świadków, opinie biegłych oraz oględziny.</a:t>
            </a:r>
          </a:p>
          <a:p>
            <a:pPr>
              <a:buNone/>
            </a:pPr>
            <a:r>
              <a:rPr lang="pl-PL" b="1" dirty="0" smtClean="0"/>
              <a:t>Jeżeli przepis prawa nie wymaga urzędowego potwierdzenia określonych faktów lub stanu prawnego w drodze zaświadczenia </a:t>
            </a:r>
            <a:r>
              <a:rPr lang="pl-PL" dirty="0" smtClean="0"/>
              <a:t>właściwego organu administracji, organ administracji publicznej odbiera </a:t>
            </a:r>
            <a:r>
              <a:rPr lang="pl-PL" b="1" dirty="0" smtClean="0"/>
              <a:t>od strony, na jej wniosek, oświadczenie złożone pod rygorem odpowiedzialności za fałszywe zeznania.</a:t>
            </a:r>
          </a:p>
          <a:p>
            <a:pPr>
              <a:buNone/>
            </a:pPr>
            <a:r>
              <a:rPr lang="pl-PL" dirty="0" smtClean="0"/>
              <a:t>(art. 75 § 1-2 kpa)</a:t>
            </a:r>
          </a:p>
          <a:p>
            <a:endParaRPr lang="pl-PL"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85720" y="428604"/>
            <a:ext cx="8643998" cy="6168748"/>
          </a:xfrm>
        </p:spPr>
        <p:txBody>
          <a:bodyPr>
            <a:normAutofit fontScale="85000" lnSpcReduction="10000"/>
          </a:bodyPr>
          <a:lstStyle/>
          <a:p>
            <a:r>
              <a:rPr lang="pl-PL" b="1" dirty="0" smtClean="0"/>
              <a:t>Materiał dowodowy </a:t>
            </a:r>
            <a:r>
              <a:rPr lang="pl-PL" dirty="0" smtClean="0"/>
              <a:t>– ogół dowodów, których zebranie jest konieczne dla dokładnego wyjaśnienia stanu faktycznego sprawy.</a:t>
            </a:r>
          </a:p>
          <a:p>
            <a:r>
              <a:rPr lang="pl-PL" b="1" dirty="0" smtClean="0"/>
              <a:t>Dowód</a:t>
            </a:r>
            <a:r>
              <a:rPr lang="pl-PL" dirty="0" smtClean="0"/>
              <a:t> to środek dowodowy, a więc środek, który umożliwia dowodzenie, a więc pozwala na przekonanie się o istnieniu lub nieistnieniu oznaczonych faktów, a tym samym o prawdziwości względnie nieprawdziwości twierdzeń o tych faktach.</a:t>
            </a:r>
          </a:p>
          <a:p>
            <a:r>
              <a:rPr lang="pl-PL" b="1" dirty="0" smtClean="0"/>
              <a:t>Zbierając dowody organ opiera się na</a:t>
            </a:r>
            <a:r>
              <a:rPr lang="pl-PL" dirty="0" smtClean="0"/>
              <a:t>:</a:t>
            </a:r>
          </a:p>
          <a:p>
            <a:pPr marL="514350" indent="-514350">
              <a:buAutoNum type="arabicPeriod"/>
            </a:pPr>
            <a:r>
              <a:rPr lang="pl-PL" dirty="0" smtClean="0"/>
              <a:t>Domniemaniu faktycznym</a:t>
            </a:r>
          </a:p>
          <a:p>
            <a:pPr marL="514350" indent="-514350">
              <a:buAutoNum type="arabicPeriod"/>
            </a:pPr>
            <a:r>
              <a:rPr lang="pl-PL" dirty="0" smtClean="0"/>
              <a:t>Domniemaniu prawnym</a:t>
            </a:r>
          </a:p>
          <a:p>
            <a:pPr marL="514350" indent="-514350">
              <a:buAutoNum type="arabicPeriod"/>
            </a:pPr>
            <a:r>
              <a:rPr lang="pl-PL" dirty="0" smtClean="0"/>
              <a:t>Uprawdopodobnieniu – gdy przepisy </a:t>
            </a:r>
            <a:r>
              <a:rPr lang="pl-PL" dirty="0" smtClean="0"/>
              <a:t>dopuszczają</a:t>
            </a:r>
          </a:p>
          <a:p>
            <a:pPr marL="514350" indent="-514350">
              <a:buAutoNum type="arabicPeriod"/>
            </a:pPr>
            <a:r>
              <a:rPr lang="pl-PL" dirty="0" smtClean="0"/>
              <a:t>Art.. 81a- rozstrzyganie wątpliwości interpretacyjnych co do </a:t>
            </a:r>
            <a:r>
              <a:rPr lang="pl-PL" b="1" dirty="0" smtClean="0"/>
              <a:t>stanu faktycznego</a:t>
            </a:r>
            <a:r>
              <a:rPr lang="pl-PL" dirty="0" smtClean="0"/>
              <a:t> na korzyść strony. </a:t>
            </a:r>
            <a:r>
              <a:rPr lang="pl-PL" dirty="0" err="1" smtClean="0"/>
              <a:t>Parag</a:t>
            </a:r>
            <a:r>
              <a:rPr lang="pl-PL" dirty="0" smtClean="0"/>
              <a:t>. 2 kiedy się tego nie stosuje</a:t>
            </a:r>
            <a:endParaRPr lang="pl-PL"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System środków dowodowych</a:t>
            </a:r>
            <a:endParaRPr lang="pl-PL" dirty="0"/>
          </a:p>
        </p:txBody>
      </p:sp>
      <p:sp>
        <p:nvSpPr>
          <p:cNvPr id="3" name="Symbol zastępczy zawartości 2"/>
          <p:cNvSpPr>
            <a:spLocks noGrp="1"/>
          </p:cNvSpPr>
          <p:nvPr>
            <p:ph idx="1"/>
          </p:nvPr>
        </p:nvSpPr>
        <p:spPr/>
        <p:txBody>
          <a:bodyPr/>
          <a:lstStyle/>
          <a:p>
            <a:r>
              <a:rPr lang="pl-PL" dirty="0" smtClean="0"/>
              <a:t>Dowód z dokumentów (</a:t>
            </a:r>
            <a:r>
              <a:rPr lang="pl-PL" b="1" dirty="0" smtClean="0"/>
              <a:t>dokument urzędowy</a:t>
            </a:r>
            <a:r>
              <a:rPr lang="pl-PL" dirty="0" smtClean="0"/>
              <a:t>-domniemanie prawdziwości oraz zgodności z prawdą oświadczenia w nim zawartego)</a:t>
            </a:r>
          </a:p>
          <a:p>
            <a:r>
              <a:rPr lang="pl-PL" dirty="0" smtClean="0"/>
              <a:t>Dokument prywatny – brak regulacji w k.p.a. więc swobodna ocena, inaczej jest w </a:t>
            </a:r>
            <a:r>
              <a:rPr lang="pl-PL" dirty="0" err="1" smtClean="0"/>
              <a:t>o.p</a:t>
            </a:r>
            <a:r>
              <a:rPr lang="pl-PL" dirty="0" smtClean="0"/>
              <a:t>., gdzie księgi podatkowe prowadzone w sposób rzetelny i niewadliwy, mają moc dokumentów urzędowych</a:t>
            </a:r>
            <a:endParaRPr lang="pl-P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Stadia postępowania ogólnego i trybów nadzwyczajnych</a:t>
            </a:r>
            <a:endParaRPr lang="pl-PL" dirty="0"/>
          </a:p>
        </p:txBody>
      </p:sp>
      <p:sp>
        <p:nvSpPr>
          <p:cNvPr id="3" name="Symbol zastępczy zawartości 2"/>
          <p:cNvSpPr>
            <a:spLocks noGrp="1"/>
          </p:cNvSpPr>
          <p:nvPr>
            <p:ph idx="1"/>
          </p:nvPr>
        </p:nvSpPr>
        <p:spPr/>
        <p:txBody>
          <a:bodyPr>
            <a:normAutofit fontScale="92500"/>
          </a:bodyPr>
          <a:lstStyle/>
          <a:p>
            <a:pPr marL="514350" indent="-514350">
              <a:buAutoNum type="arabicPeriod"/>
            </a:pPr>
            <a:r>
              <a:rPr lang="pl-PL" dirty="0" smtClean="0"/>
              <a:t>Wstępne – wszczęcie postępowania, badanie dopuszczalności wszczęcia postępowania w sprawie</a:t>
            </a:r>
          </a:p>
          <a:p>
            <a:pPr marL="514350" indent="-514350">
              <a:buAutoNum type="arabicPeriod"/>
            </a:pPr>
            <a:r>
              <a:rPr lang="pl-PL" dirty="0" smtClean="0"/>
              <a:t>Postępowanie wyjaśniające – celem czynności procesowych jest ustalenie stanu faktycznego sprawy</a:t>
            </a:r>
          </a:p>
          <a:p>
            <a:pPr marL="514350" indent="-514350">
              <a:buAutoNum type="arabicPeriod"/>
            </a:pPr>
            <a:r>
              <a:rPr lang="pl-PL" dirty="0" smtClean="0"/>
              <a:t>Podjęcie decyzji – </a:t>
            </a:r>
            <a:r>
              <a:rPr lang="pl-PL" dirty="0" err="1" smtClean="0"/>
              <a:t>subsumpcja</a:t>
            </a:r>
            <a:r>
              <a:rPr lang="pl-PL" dirty="0" smtClean="0"/>
              <a:t> stanu faktycznego pod przepis prawa materialnego czego efektem jest decyzja w indywidualnej sprawie.</a:t>
            </a:r>
            <a:endParaRPr lang="pl-PL"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Zeznania świadków</a:t>
            </a:r>
            <a:endParaRPr lang="pl-PL" dirty="0"/>
          </a:p>
        </p:txBody>
      </p:sp>
      <p:sp>
        <p:nvSpPr>
          <p:cNvPr id="3" name="Symbol zastępczy zawartości 2"/>
          <p:cNvSpPr>
            <a:spLocks noGrp="1"/>
          </p:cNvSpPr>
          <p:nvPr>
            <p:ph idx="1"/>
          </p:nvPr>
        </p:nvSpPr>
        <p:spPr/>
        <p:txBody>
          <a:bodyPr>
            <a:normAutofit fontScale="77500" lnSpcReduction="20000"/>
          </a:bodyPr>
          <a:lstStyle/>
          <a:p>
            <a:r>
              <a:rPr lang="pl-PL" dirty="0" smtClean="0"/>
              <a:t>Świadek </a:t>
            </a:r>
          </a:p>
          <a:p>
            <a:r>
              <a:rPr lang="pl-PL" dirty="0" smtClean="0"/>
              <a:t>Kto nie może być świadkiem – art. 82</a:t>
            </a:r>
            <a:r>
              <a:rPr lang="pl-PL" dirty="0" smtClean="0"/>
              <a:t>. plus art. 83 </a:t>
            </a:r>
            <a:r>
              <a:rPr lang="pl-PL" dirty="0" err="1" smtClean="0"/>
              <a:t>parag</a:t>
            </a:r>
            <a:r>
              <a:rPr lang="pl-PL" dirty="0" smtClean="0"/>
              <a:t>. 4 –</a:t>
            </a:r>
            <a:r>
              <a:rPr lang="pl-PL" b="1" dirty="0" smtClean="0"/>
              <a:t>mediator co do faktów, o </a:t>
            </a:r>
            <a:r>
              <a:rPr lang="pl-PL" b="1" dirty="0" err="1" smtClean="0"/>
              <a:t>któych</a:t>
            </a:r>
            <a:r>
              <a:rPr lang="pl-PL" b="1" dirty="0" smtClean="0"/>
              <a:t> dowiedział się w związku z prowadzeniem mediacji, chyba że uczestnicy mediacji zwolnią go z obowiązku.</a:t>
            </a:r>
            <a:endParaRPr lang="pl-PL" dirty="0" smtClean="0"/>
          </a:p>
          <a:p>
            <a:r>
              <a:rPr lang="pl-PL" dirty="0" smtClean="0"/>
              <a:t>Jak nie ma ograniczeń osoba musi złożyć zeznania w charakterze świadka:</a:t>
            </a:r>
          </a:p>
          <a:p>
            <a:pPr marL="514350" indent="-514350">
              <a:buAutoNum type="arabicPeriod"/>
            </a:pPr>
            <a:r>
              <a:rPr lang="pl-PL" dirty="0" smtClean="0"/>
              <a:t>Odmowa zeznań – art. 83 </a:t>
            </a:r>
            <a:r>
              <a:rPr lang="pl-PL" dirty="0" err="1" smtClean="0"/>
              <a:t>parag</a:t>
            </a:r>
            <a:r>
              <a:rPr lang="pl-PL" dirty="0" smtClean="0"/>
              <a:t>. 1</a:t>
            </a:r>
          </a:p>
          <a:p>
            <a:pPr marL="514350" indent="-514350">
              <a:buAutoNum type="arabicPeriod"/>
            </a:pPr>
            <a:r>
              <a:rPr lang="pl-PL" dirty="0" smtClean="0"/>
              <a:t>Odmowa odpowiedzi na pytanie – art. 83 </a:t>
            </a:r>
            <a:r>
              <a:rPr lang="pl-PL" dirty="0" err="1" smtClean="0"/>
              <a:t>parag</a:t>
            </a:r>
            <a:r>
              <a:rPr lang="pl-PL" dirty="0" smtClean="0"/>
              <a:t>. 1 (wystarczy podać podstawę prawną, nie trzeba podawać uzasadnienia przesłanek)</a:t>
            </a:r>
          </a:p>
          <a:p>
            <a:pPr marL="514350" indent="-514350"/>
            <a:r>
              <a:rPr lang="pl-PL" dirty="0" smtClean="0"/>
              <a:t>W jaki sposób zeznaje świadek – zasada ustnie, ale można też pisemnie- np. art. 54 parag.1, 50 parag.1</a:t>
            </a:r>
            <a:endParaRPr lang="pl-PL"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Opinie biegłych</a:t>
            </a:r>
            <a:endParaRPr lang="pl-PL" dirty="0"/>
          </a:p>
        </p:txBody>
      </p:sp>
      <p:sp>
        <p:nvSpPr>
          <p:cNvPr id="3" name="Symbol zastępczy zawartości 2"/>
          <p:cNvSpPr>
            <a:spLocks noGrp="1"/>
          </p:cNvSpPr>
          <p:nvPr>
            <p:ph idx="1"/>
          </p:nvPr>
        </p:nvSpPr>
        <p:spPr/>
        <p:txBody>
          <a:bodyPr/>
          <a:lstStyle/>
          <a:p>
            <a:r>
              <a:rPr lang="pl-PL" dirty="0" smtClean="0"/>
              <a:t>Biegły </a:t>
            </a:r>
          </a:p>
          <a:p>
            <a:r>
              <a:rPr lang="pl-PL" dirty="0" smtClean="0"/>
              <a:t>Art.. 84 – </a:t>
            </a:r>
            <a:r>
              <a:rPr lang="pl-PL" b="1" dirty="0" smtClean="0"/>
              <a:t>przesłanki do bycia biegłym</a:t>
            </a:r>
            <a:r>
              <a:rPr lang="pl-PL" dirty="0" smtClean="0"/>
              <a:t>: pozytywne – posiada wiadomości specjalne</a:t>
            </a:r>
          </a:p>
          <a:p>
            <a:pPr>
              <a:buNone/>
            </a:pPr>
            <a:r>
              <a:rPr lang="pl-PL" dirty="0" smtClean="0"/>
              <a:t>	negatywne- art. 84 </a:t>
            </a:r>
            <a:r>
              <a:rPr lang="pl-PL" dirty="0" err="1" smtClean="0"/>
              <a:t>parag</a:t>
            </a:r>
            <a:r>
              <a:rPr lang="pl-PL" dirty="0" smtClean="0"/>
              <a:t>. 2, art. 82 (kto nie może być świadkiem tym bardziej biegłym </a:t>
            </a:r>
            <a:r>
              <a:rPr lang="pl-PL" dirty="0" smtClean="0">
                <a:sym typeface="Wingdings" pitchFamily="2" charset="2"/>
              </a:rPr>
              <a:t>) </a:t>
            </a:r>
          </a:p>
          <a:p>
            <a:r>
              <a:rPr lang="pl-PL" dirty="0" smtClean="0">
                <a:sym typeface="Wingdings" pitchFamily="2" charset="2"/>
              </a:rPr>
              <a:t>Biegły nie może odmówić wydania opinii – sankcja z art. 88</a:t>
            </a:r>
            <a:endParaRPr lang="pl-PL" dirty="0" smtClean="0"/>
          </a:p>
          <a:p>
            <a:endParaRPr lang="pl-PL"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Oględziny </a:t>
            </a:r>
            <a:endParaRPr lang="pl-PL" dirty="0"/>
          </a:p>
        </p:txBody>
      </p:sp>
      <p:sp>
        <p:nvSpPr>
          <p:cNvPr id="3" name="Symbol zastępczy zawartości 2"/>
          <p:cNvSpPr>
            <a:spLocks noGrp="1"/>
          </p:cNvSpPr>
          <p:nvPr>
            <p:ph idx="1"/>
          </p:nvPr>
        </p:nvSpPr>
        <p:spPr/>
        <p:txBody>
          <a:bodyPr/>
          <a:lstStyle/>
          <a:p>
            <a:r>
              <a:rPr lang="pl-PL" dirty="0" smtClean="0"/>
              <a:t>art. 85 </a:t>
            </a:r>
          </a:p>
          <a:p>
            <a:r>
              <a:rPr lang="pl-PL" dirty="0" smtClean="0"/>
              <a:t>Przedmiot oględzin</a:t>
            </a:r>
          </a:p>
          <a:p>
            <a:r>
              <a:rPr lang="pl-PL" dirty="0" smtClean="0"/>
              <a:t>Wezwanie do okazania przedmiotu oględzin</a:t>
            </a:r>
            <a:endParaRPr lang="pl-PL"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Przesłuchanie stron</a:t>
            </a:r>
            <a:endParaRPr lang="pl-PL" dirty="0"/>
          </a:p>
        </p:txBody>
      </p:sp>
      <p:sp>
        <p:nvSpPr>
          <p:cNvPr id="3" name="Symbol zastępczy zawartości 2"/>
          <p:cNvSpPr>
            <a:spLocks noGrp="1"/>
          </p:cNvSpPr>
          <p:nvPr>
            <p:ph idx="1"/>
          </p:nvPr>
        </p:nvSpPr>
        <p:spPr>
          <a:xfrm>
            <a:off x="0" y="1214422"/>
            <a:ext cx="9144000" cy="5429288"/>
          </a:xfrm>
        </p:spPr>
        <p:txBody>
          <a:bodyPr>
            <a:normAutofit fontScale="92500" lnSpcReduction="20000"/>
          </a:bodyPr>
          <a:lstStyle/>
          <a:p>
            <a:r>
              <a:rPr lang="pl-PL" dirty="0" smtClean="0"/>
              <a:t>Wątpliwe (bo po co mają siebie obciążać):</a:t>
            </a:r>
          </a:p>
          <a:p>
            <a:pPr>
              <a:buNone/>
            </a:pPr>
            <a:r>
              <a:rPr lang="pl-PL" dirty="0" smtClean="0"/>
              <a:t>- Tylko gdy </a:t>
            </a:r>
            <a:r>
              <a:rPr lang="pl-PL" b="1" dirty="0" smtClean="0"/>
              <a:t>brak dowodów </a:t>
            </a:r>
            <a:r>
              <a:rPr lang="pl-PL" dirty="0" smtClean="0"/>
              <a:t>lub się wyczerpały, a organ w inny sposób nie może ustalić stanu faktycznego</a:t>
            </a:r>
          </a:p>
          <a:p>
            <a:pPr>
              <a:buNone/>
            </a:pPr>
            <a:r>
              <a:rPr lang="pl-PL" dirty="0" smtClean="0"/>
              <a:t> - dalej pozostają </a:t>
            </a:r>
            <a:r>
              <a:rPr lang="pl-PL" b="1" dirty="0" smtClean="0"/>
              <a:t>niewyjaśnione kwestie </a:t>
            </a:r>
            <a:r>
              <a:rPr lang="pl-PL" dirty="0" smtClean="0"/>
              <a:t>pomimo wcześniejszych dowodów. </a:t>
            </a:r>
          </a:p>
          <a:p>
            <a:pPr>
              <a:buNone/>
            </a:pPr>
            <a:r>
              <a:rPr lang="pl-PL" dirty="0" smtClean="0"/>
              <a:t>W k.p.a. to środek posiłkowy, w </a:t>
            </a:r>
            <a:r>
              <a:rPr lang="pl-PL" dirty="0" err="1" smtClean="0"/>
              <a:t>o.p</a:t>
            </a:r>
            <a:r>
              <a:rPr lang="pl-PL" dirty="0" smtClean="0"/>
              <a:t>. obowiązkowy. W k.p.a. nie stosuje się środków przymusu, jeśli strona się nie stawi to można nałożyć na nią grzywnę (art. 88 </a:t>
            </a:r>
            <a:r>
              <a:rPr lang="pl-PL" dirty="0" err="1" smtClean="0"/>
              <a:t>parag</a:t>
            </a:r>
            <a:r>
              <a:rPr lang="pl-PL" dirty="0" smtClean="0"/>
              <a:t>. 1). W </a:t>
            </a:r>
            <a:r>
              <a:rPr lang="pl-PL" dirty="0" err="1" smtClean="0"/>
              <a:t>o.p</a:t>
            </a:r>
            <a:r>
              <a:rPr lang="pl-PL" dirty="0" smtClean="0"/>
              <a:t>. można nałożyć karę porządkową, ale nie można nałożyć grzywny za odmowę zeznań jako strona</a:t>
            </a:r>
          </a:p>
          <a:p>
            <a:r>
              <a:rPr lang="pl-PL" b="1" dirty="0" smtClean="0"/>
              <a:t>Wyjaśnienia stron </a:t>
            </a:r>
            <a:r>
              <a:rPr lang="pl-PL" dirty="0" smtClean="0"/>
              <a:t>– na rozprawie</a:t>
            </a:r>
          </a:p>
          <a:p>
            <a:r>
              <a:rPr lang="pl-PL" b="1" dirty="0" smtClean="0"/>
              <a:t>Oświadczenia</a:t>
            </a:r>
            <a:r>
              <a:rPr lang="pl-PL" dirty="0" smtClean="0"/>
              <a:t> – art. 75 </a:t>
            </a:r>
            <a:r>
              <a:rPr lang="pl-PL" dirty="0" err="1" smtClean="0"/>
              <a:t>parag</a:t>
            </a:r>
            <a:r>
              <a:rPr lang="pl-PL" dirty="0" smtClean="0"/>
              <a:t>. 2</a:t>
            </a:r>
          </a:p>
          <a:p>
            <a:pPr>
              <a:buNone/>
            </a:pPr>
            <a:endParaRPr lang="pl-PL"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285728"/>
            <a:ext cx="8229600" cy="5840435"/>
          </a:xfrm>
        </p:spPr>
        <p:txBody>
          <a:bodyPr/>
          <a:lstStyle/>
          <a:p>
            <a:r>
              <a:rPr lang="pl-PL" dirty="0" err="1" smtClean="0"/>
              <a:t>Srodki</a:t>
            </a:r>
            <a:r>
              <a:rPr lang="pl-PL" dirty="0" smtClean="0"/>
              <a:t> dowodowe nienazwane – wszystko co może być przydatne do dojścia do prawdy obiektywnej np. opinie instytutów naukowo-badawczych, filmy itp. Nie mogą one być jednak sprzeczne z prawem. </a:t>
            </a:r>
            <a:endParaRPr lang="pl-P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Organ prowadzący postępowanie</a:t>
            </a:r>
            <a:endParaRPr lang="pl-PL" dirty="0"/>
          </a:p>
        </p:txBody>
      </p:sp>
      <p:sp>
        <p:nvSpPr>
          <p:cNvPr id="3" name="Symbol zastępczy zawartości 2"/>
          <p:cNvSpPr>
            <a:spLocks noGrp="1"/>
          </p:cNvSpPr>
          <p:nvPr>
            <p:ph idx="1"/>
          </p:nvPr>
        </p:nvSpPr>
        <p:spPr/>
        <p:txBody>
          <a:bodyPr>
            <a:normAutofit fontScale="92500" lnSpcReduction="20000"/>
          </a:bodyPr>
          <a:lstStyle/>
          <a:p>
            <a:r>
              <a:rPr lang="pl-PL" dirty="0" smtClean="0"/>
              <a:t>zdolność prawna organu- dlaczego dany organ może rozstrzygać daną sprawę. Wyróżniamy </a:t>
            </a:r>
            <a:r>
              <a:rPr lang="pl-PL" b="1" dirty="0" smtClean="0"/>
              <a:t>kompetencję ogólną i szczególną</a:t>
            </a:r>
          </a:p>
          <a:p>
            <a:r>
              <a:rPr lang="pl-PL" b="1" dirty="0" smtClean="0"/>
              <a:t>Kompetencja ogólna </a:t>
            </a:r>
            <a:r>
              <a:rPr lang="pl-PL" dirty="0" smtClean="0"/>
              <a:t>– zdolność prawna organu administracyjnego do załatwiania spraw administracyjnych w danym układzie postępowania</a:t>
            </a:r>
          </a:p>
          <a:p>
            <a:r>
              <a:rPr lang="pl-PL" b="1" dirty="0" smtClean="0"/>
              <a:t>Kompetencja szczególna </a:t>
            </a:r>
            <a:r>
              <a:rPr lang="pl-PL" dirty="0" smtClean="0"/>
              <a:t>– zdolność prawna organu do załatwienia konkretnej sprawy administracyjnej w określonym układzie postępowania</a:t>
            </a:r>
            <a:endParaRPr lang="pl-P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Kompetencja ogólna</a:t>
            </a:r>
            <a:endParaRPr lang="pl-PL" dirty="0"/>
          </a:p>
        </p:txBody>
      </p:sp>
      <p:sp>
        <p:nvSpPr>
          <p:cNvPr id="3" name="Symbol zastępczy zawartości 2"/>
          <p:cNvSpPr>
            <a:spLocks noGrp="1"/>
          </p:cNvSpPr>
          <p:nvPr>
            <p:ph idx="1"/>
          </p:nvPr>
        </p:nvSpPr>
        <p:spPr/>
        <p:txBody>
          <a:bodyPr/>
          <a:lstStyle/>
          <a:p>
            <a:r>
              <a:rPr lang="pl-PL" dirty="0" smtClean="0"/>
              <a:t>Zdolność prawną – organy administracji publicznej oraz inne państwowe organy i inne podmioty, gdy z mocy prawa lub zadań zleconych mogą rozstrzygać sprawy w formie </a:t>
            </a:r>
            <a:r>
              <a:rPr lang="pl-PL" dirty="0" err="1" smtClean="0"/>
              <a:t>dec</a:t>
            </a:r>
            <a:r>
              <a:rPr lang="pl-PL" dirty="0" smtClean="0"/>
              <a:t>. administracyjnej</a:t>
            </a:r>
          </a:p>
          <a:p>
            <a:r>
              <a:rPr lang="pl-PL" dirty="0" smtClean="0"/>
              <a:t>Organ </a:t>
            </a:r>
            <a:r>
              <a:rPr lang="pl-PL" dirty="0" err="1" smtClean="0"/>
              <a:t>adm</a:t>
            </a:r>
            <a:r>
              <a:rPr lang="pl-PL" dirty="0" smtClean="0"/>
              <a:t> publicznej art. 5 </a:t>
            </a:r>
            <a:r>
              <a:rPr lang="pl-PL" dirty="0" err="1" smtClean="0"/>
              <a:t>parag</a:t>
            </a:r>
            <a:r>
              <a:rPr lang="pl-PL" dirty="0" smtClean="0"/>
              <a:t>. 2 </a:t>
            </a:r>
            <a:r>
              <a:rPr lang="pl-PL" dirty="0" err="1" smtClean="0"/>
              <a:t>pkt</a:t>
            </a:r>
            <a:r>
              <a:rPr lang="pl-PL" dirty="0" smtClean="0"/>
              <a:t> 3:- kompetencja ogólna (inne organy państwowe- </a:t>
            </a:r>
            <a:r>
              <a:rPr lang="pl-PL" dirty="0" err="1" smtClean="0"/>
              <a:t>KRRiT</a:t>
            </a:r>
            <a:r>
              <a:rPr lang="pl-PL" dirty="0" smtClean="0"/>
              <a:t>, inne podmioty -ORA</a:t>
            </a:r>
          </a:p>
          <a:p>
            <a:endParaRPr lang="pl-P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W postępowaniu podatkowym kompetencja ogólna</a:t>
            </a:r>
            <a:endParaRPr lang="pl-PL" dirty="0"/>
          </a:p>
        </p:txBody>
      </p:sp>
      <p:sp>
        <p:nvSpPr>
          <p:cNvPr id="3" name="Symbol zastępczy zawartości 2"/>
          <p:cNvSpPr>
            <a:spLocks noGrp="1"/>
          </p:cNvSpPr>
          <p:nvPr>
            <p:ph idx="1"/>
          </p:nvPr>
        </p:nvSpPr>
        <p:spPr/>
        <p:txBody>
          <a:bodyPr/>
          <a:lstStyle/>
          <a:p>
            <a:r>
              <a:rPr lang="pl-PL" dirty="0" smtClean="0"/>
              <a:t>Naczelnik urzędu skarbowego, naczelnik urzędu celnego</a:t>
            </a:r>
          </a:p>
          <a:p>
            <a:r>
              <a:rPr lang="pl-PL" dirty="0" smtClean="0"/>
              <a:t>Wójt, burmistrz, prezydent</a:t>
            </a:r>
          </a:p>
          <a:p>
            <a:r>
              <a:rPr lang="pl-PL" dirty="0" smtClean="0"/>
              <a:t>Dyrektor izby celnej i skarbowej</a:t>
            </a:r>
          </a:p>
          <a:p>
            <a:r>
              <a:rPr lang="pl-PL" dirty="0" smtClean="0"/>
              <a:t>MF w niektórych sprawach </a:t>
            </a:r>
          </a:p>
          <a:p>
            <a:r>
              <a:rPr lang="pl-PL" dirty="0" smtClean="0"/>
              <a:t>Rada Ministrów może na drodze rozporządzenia także innym nadać kompetencje np. Szefowi CBA</a:t>
            </a:r>
          </a:p>
          <a:p>
            <a:endParaRPr lang="pl-P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Kompetencja szczególna</a:t>
            </a:r>
            <a:endParaRPr lang="pl-PL" dirty="0"/>
          </a:p>
        </p:txBody>
      </p:sp>
      <p:sp>
        <p:nvSpPr>
          <p:cNvPr id="3" name="Symbol zastępczy zawartości 2"/>
          <p:cNvSpPr>
            <a:spLocks noGrp="1"/>
          </p:cNvSpPr>
          <p:nvPr>
            <p:ph idx="1"/>
          </p:nvPr>
        </p:nvSpPr>
        <p:spPr/>
        <p:txBody>
          <a:bodyPr>
            <a:normAutofit fontScale="92500" lnSpcReduction="10000"/>
          </a:bodyPr>
          <a:lstStyle/>
          <a:p>
            <a:r>
              <a:rPr lang="pl-PL" dirty="0" smtClean="0"/>
              <a:t>Oznacza się ją przez dwie instytucje:</a:t>
            </a:r>
          </a:p>
          <a:p>
            <a:pPr marL="514350" indent="-514350">
              <a:buAutoNum type="arabicPeriod"/>
            </a:pPr>
            <a:r>
              <a:rPr lang="pl-PL" dirty="0" smtClean="0"/>
              <a:t>Właściwość</a:t>
            </a:r>
          </a:p>
          <a:p>
            <a:pPr marL="514350" indent="-514350">
              <a:buAutoNum type="arabicPeriod"/>
            </a:pPr>
            <a:r>
              <a:rPr lang="pl-PL" dirty="0" smtClean="0"/>
              <a:t>Wyłączenie organu</a:t>
            </a:r>
          </a:p>
          <a:p>
            <a:pPr marL="514350" indent="-514350">
              <a:buAutoNum type="arabicPeriod"/>
            </a:pPr>
            <a:endParaRPr lang="pl-PL" dirty="0"/>
          </a:p>
          <a:p>
            <a:pPr marL="514350" indent="-514350">
              <a:buNone/>
            </a:pPr>
            <a:r>
              <a:rPr lang="pl-PL" dirty="0" smtClean="0"/>
              <a:t>Właściwość- zdolność do rozpoznawania i rozstrzygania określonego rodzaju spraw w postępowaniu administracyjnym:</a:t>
            </a:r>
          </a:p>
          <a:p>
            <a:pPr marL="514350" indent="-514350">
              <a:buAutoNum type="arabicPeriod"/>
            </a:pPr>
            <a:r>
              <a:rPr lang="pl-PL" dirty="0" smtClean="0"/>
              <a:t>Właściwość ustawowa – miejscowa i rzeczowa</a:t>
            </a:r>
          </a:p>
          <a:p>
            <a:pPr marL="514350" indent="-514350">
              <a:buAutoNum type="arabicPeriod"/>
            </a:pPr>
            <a:r>
              <a:rPr lang="pl-PL" dirty="0" smtClean="0"/>
              <a:t>Właściwość delegacyjna</a:t>
            </a:r>
            <a:endParaRPr lang="pl-PL" dirty="0"/>
          </a:p>
        </p:txBody>
      </p: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1076</TotalTime>
  <Words>3450</Words>
  <Application>Microsoft Office PowerPoint</Application>
  <PresentationFormat>Pokaz na ekranie (4:3)</PresentationFormat>
  <Paragraphs>286</Paragraphs>
  <Slides>54</Slides>
  <Notes>0</Notes>
  <HiddenSlides>0</HiddenSlides>
  <MMClips>0</MMClips>
  <ScaleCrop>false</ScaleCrop>
  <HeadingPairs>
    <vt:vector size="4" baseType="variant">
      <vt:variant>
        <vt:lpstr>Motyw</vt:lpstr>
      </vt:variant>
      <vt:variant>
        <vt:i4>1</vt:i4>
      </vt:variant>
      <vt:variant>
        <vt:lpstr>Tytuły slajdów</vt:lpstr>
      </vt:variant>
      <vt:variant>
        <vt:i4>54</vt:i4>
      </vt:variant>
    </vt:vector>
  </HeadingPairs>
  <TitlesOfParts>
    <vt:vector size="55" baseType="lpstr">
      <vt:lpstr>Motyw pakietu Office</vt:lpstr>
      <vt:lpstr>Stadia postępowania administracyjnego, podmioty orzekające, strona i podmioty na prawach strony</vt:lpstr>
      <vt:lpstr>Pojęcia </vt:lpstr>
      <vt:lpstr>Rodzaje postępowania</vt:lpstr>
      <vt:lpstr>Tryby postępowania ogólnego i szczególnego</vt:lpstr>
      <vt:lpstr>Stadia postępowania ogólnego i trybów nadzwyczajnych</vt:lpstr>
      <vt:lpstr>Organ prowadzący postępowanie</vt:lpstr>
      <vt:lpstr>Kompetencja ogólna</vt:lpstr>
      <vt:lpstr>W postępowaniu podatkowym kompetencja ogólna</vt:lpstr>
      <vt:lpstr>Kompetencja szczególna</vt:lpstr>
      <vt:lpstr>Właściwość rzeczowa</vt:lpstr>
      <vt:lpstr>Możliwość zmiany właściwości rzeczowej</vt:lpstr>
      <vt:lpstr>Właściwość miejscowa</vt:lpstr>
      <vt:lpstr>Właściwość instancyjna</vt:lpstr>
      <vt:lpstr>Organy naczelne</vt:lpstr>
      <vt:lpstr>Właściwość </vt:lpstr>
      <vt:lpstr>Właściwość delegacyjna</vt:lpstr>
      <vt:lpstr>Spory o właściwość i spory kompetencyjne</vt:lpstr>
      <vt:lpstr>Klasyfikacja sporów</vt:lpstr>
      <vt:lpstr>Rozwiązanie sporu</vt:lpstr>
      <vt:lpstr>Skutki prawne spor o właściwość</vt:lpstr>
      <vt:lpstr>Instytucja wyłączenia</vt:lpstr>
      <vt:lpstr>Wyłączenie pracownika</vt:lpstr>
      <vt:lpstr>Skutki naruszenia przepisów o wyłączeniu oraz wyłączenie organu</vt:lpstr>
      <vt:lpstr>Wyłączenie organu</vt:lpstr>
      <vt:lpstr>Stadium wszczęcia postępowania</vt:lpstr>
      <vt:lpstr>Z urzędu </vt:lpstr>
      <vt:lpstr>Wszczęcie postępowania na wniosek</vt:lpstr>
      <vt:lpstr>Slajd 28</vt:lpstr>
      <vt:lpstr>Slajd 29</vt:lpstr>
      <vt:lpstr>Slajd 30</vt:lpstr>
      <vt:lpstr>Slajd 31</vt:lpstr>
      <vt:lpstr>Uchybienie zasadzie dyspozycyjności</vt:lpstr>
      <vt:lpstr>Współuczestnictwo </vt:lpstr>
      <vt:lpstr>Zawieszenie postępowania</vt:lpstr>
      <vt:lpstr>Slajd 35</vt:lpstr>
      <vt:lpstr>Slajd 36</vt:lpstr>
      <vt:lpstr>Slajd 37</vt:lpstr>
      <vt:lpstr>Slajd 38</vt:lpstr>
      <vt:lpstr>Slajd 39</vt:lpstr>
      <vt:lpstr>Umorzenie postępowania</vt:lpstr>
      <vt:lpstr>Slajd 41</vt:lpstr>
      <vt:lpstr>Umorzenie fakultatywne</vt:lpstr>
      <vt:lpstr>Stadium wyjaśniające</vt:lpstr>
      <vt:lpstr>Slajd 44</vt:lpstr>
      <vt:lpstr>ZSADY POSTĘPOWANIA DOWODOWEGO</vt:lpstr>
      <vt:lpstr>Stadium wyjaśniające</vt:lpstr>
      <vt:lpstr>Postępowanie dowodowe</vt:lpstr>
      <vt:lpstr>Slajd 48</vt:lpstr>
      <vt:lpstr>System środków dowodowych</vt:lpstr>
      <vt:lpstr>Zeznania świadków</vt:lpstr>
      <vt:lpstr>Opinie biegłych</vt:lpstr>
      <vt:lpstr>Oględziny </vt:lpstr>
      <vt:lpstr>Przesłuchanie stron</vt:lpstr>
      <vt:lpstr>Slajd 54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Stadia postępowania administracyjnego</dc:title>
  <dc:creator>Diana</dc:creator>
  <cp:lastModifiedBy>Diana</cp:lastModifiedBy>
  <cp:revision>13</cp:revision>
  <dcterms:created xsi:type="dcterms:W3CDTF">2017-03-11T09:46:47Z</dcterms:created>
  <dcterms:modified xsi:type="dcterms:W3CDTF">2017-10-08T09:03:54Z</dcterms:modified>
</cp:coreProperties>
</file>