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56" r:id="rId2"/>
    <p:sldId id="259" r:id="rId3"/>
    <p:sldId id="274" r:id="rId4"/>
    <p:sldId id="342" r:id="rId5"/>
    <p:sldId id="312" r:id="rId6"/>
    <p:sldId id="310" r:id="rId7"/>
    <p:sldId id="343" r:id="rId8"/>
    <p:sldId id="344" r:id="rId9"/>
    <p:sldId id="311" r:id="rId10"/>
    <p:sldId id="345" r:id="rId11"/>
    <p:sldId id="346" r:id="rId12"/>
    <p:sldId id="347" r:id="rId13"/>
    <p:sldId id="348" r:id="rId14"/>
    <p:sldId id="349" r:id="rId15"/>
    <p:sldId id="350" r:id="rId16"/>
    <p:sldId id="351" r:id="rId17"/>
    <p:sldId id="363" r:id="rId18"/>
    <p:sldId id="318" r:id="rId19"/>
    <p:sldId id="352" r:id="rId20"/>
    <p:sldId id="353" r:id="rId21"/>
    <p:sldId id="354" r:id="rId22"/>
    <p:sldId id="355" r:id="rId23"/>
    <p:sldId id="356" r:id="rId24"/>
    <p:sldId id="357" r:id="rId25"/>
    <p:sldId id="358" r:id="rId26"/>
    <p:sldId id="359" r:id="rId27"/>
    <p:sldId id="360" r:id="rId28"/>
    <p:sldId id="361" r:id="rId29"/>
    <p:sldId id="362" r:id="rId30"/>
    <p:sldId id="317" r:id="rId31"/>
    <p:sldId id="364" r:id="rId3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 pośredni 3 — Ak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72"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70AD96-5C15-45E0-AC14-D7DE3C8F95A9}" type="datetimeFigureOut">
              <a:rPr lang="pl-PL" smtClean="0"/>
              <a:pPr/>
              <a:t>11.03.2018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E40C66-1655-432B-82D1-638946FF900E}"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11.03.2018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F58BC-214E-4D13-8109-84DD4E42E8D9}" type="datetimeFigureOut">
              <a:rPr lang="pl-PL" smtClean="0"/>
              <a:pPr/>
              <a:t>11.03.2018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A03BD-2C67-4416-9ADC-E1448B23DA8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solidFill>
                  <a:schemeClr val="tx2">
                    <a:lumMod val="50000"/>
                  </a:schemeClr>
                </a:solidFill>
              </a:rPr>
              <a:t>PRAWO KONSTYTUCYJNE</a:t>
            </a:r>
          </a:p>
        </p:txBody>
      </p:sp>
      <p:sp>
        <p:nvSpPr>
          <p:cNvPr id="3" name="Podtytuł 2"/>
          <p:cNvSpPr>
            <a:spLocks noGrp="1"/>
          </p:cNvSpPr>
          <p:nvPr>
            <p:ph type="subTitle" idx="1"/>
          </p:nvPr>
        </p:nvSpPr>
        <p:spPr/>
        <p:txBody>
          <a:bodyPr/>
          <a:lstStyle/>
          <a:p>
            <a:r>
              <a:rPr lang="pl-PL" dirty="0">
                <a:solidFill>
                  <a:schemeClr val="tx2">
                    <a:lumMod val="75000"/>
                  </a:schemeClr>
                </a:solidFill>
              </a:rPr>
              <a:t>Ćwiczenia 4</a:t>
            </a:r>
          </a:p>
        </p:txBody>
      </p:sp>
      <p:cxnSp>
        <p:nvCxnSpPr>
          <p:cNvPr id="5" name="Łącznik prosty 4"/>
          <p:cNvCxnSpPr/>
          <p:nvPr/>
        </p:nvCxnSpPr>
        <p:spPr>
          <a:xfrm>
            <a:off x="431540" y="3717032"/>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804754"/>
            <a:ext cx="8208912" cy="400110"/>
          </a:xfrm>
          <a:prstGeom prst="rect">
            <a:avLst/>
          </a:prstGeom>
          <a:noFill/>
        </p:spPr>
        <p:txBody>
          <a:bodyPr wrap="square" rtlCol="0">
            <a:spAutoFit/>
          </a:bodyPr>
          <a:lstStyle/>
          <a:p>
            <a:pPr algn="just"/>
            <a:r>
              <a:rPr lang="pl-PL" sz="2000" b="1" dirty="0"/>
              <a:t>Bierne prawo wyborcze</a:t>
            </a:r>
            <a:endParaRPr lang="pl-PL" sz="2000" dirty="0"/>
          </a:p>
        </p:txBody>
      </p:sp>
      <p:sp>
        <p:nvSpPr>
          <p:cNvPr id="5" name="pole tekstowe 4"/>
          <p:cNvSpPr txBox="1"/>
          <p:nvPr/>
        </p:nvSpPr>
        <p:spPr>
          <a:xfrm>
            <a:off x="467544" y="2420888"/>
            <a:ext cx="8280920" cy="1754326"/>
          </a:xfrm>
          <a:prstGeom prst="rect">
            <a:avLst/>
          </a:prstGeom>
          <a:noFill/>
        </p:spPr>
        <p:txBody>
          <a:bodyPr wrap="square" rtlCol="0">
            <a:spAutoFit/>
          </a:bodyPr>
          <a:lstStyle/>
          <a:p>
            <a:pPr algn="just"/>
            <a:r>
              <a:rPr lang="pl-PL" b="1" dirty="0"/>
              <a:t>Art. 127.</a:t>
            </a:r>
          </a:p>
          <a:p>
            <a:pPr algn="just"/>
            <a:r>
              <a:rPr lang="pl-PL" dirty="0"/>
              <a:t>„3. Na Prezydenta Rzeczypospolitej może być wybrany obywatel polski, który najpóźniej w dniu wyborów kończy 35 lat i korzysta z pełni praw wyborczych do Sejmu. Kandydata zgłasza co najmniej 100 000 obywateli mających prawo wybierania do Sejmu.”</a:t>
            </a:r>
          </a:p>
          <a:p>
            <a:pPr algn="just"/>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00808"/>
            <a:ext cx="8208912" cy="400110"/>
          </a:xfrm>
          <a:prstGeom prst="rect">
            <a:avLst/>
          </a:prstGeom>
          <a:noFill/>
        </p:spPr>
        <p:txBody>
          <a:bodyPr wrap="square" rtlCol="0">
            <a:spAutoFit/>
          </a:bodyPr>
          <a:lstStyle/>
          <a:p>
            <a:pPr algn="just"/>
            <a:r>
              <a:rPr lang="pl-PL" sz="2000" b="1" dirty="0"/>
              <a:t>Procedura zgłaszania kandydata</a:t>
            </a:r>
            <a:endParaRPr lang="pl-PL" sz="2000" dirty="0"/>
          </a:p>
        </p:txBody>
      </p:sp>
      <p:sp>
        <p:nvSpPr>
          <p:cNvPr id="5" name="pole tekstowe 4"/>
          <p:cNvSpPr txBox="1"/>
          <p:nvPr/>
        </p:nvSpPr>
        <p:spPr>
          <a:xfrm>
            <a:off x="467544" y="2420888"/>
            <a:ext cx="8280920" cy="1891287"/>
          </a:xfrm>
          <a:prstGeom prst="rect">
            <a:avLst/>
          </a:prstGeom>
          <a:noFill/>
        </p:spPr>
        <p:txBody>
          <a:bodyPr wrap="square" rtlCol="0">
            <a:spAutoFit/>
          </a:bodyPr>
          <a:lstStyle/>
          <a:p>
            <a:pPr marL="342900" lvl="0" indent="-342900">
              <a:lnSpc>
                <a:spcPct val="150000"/>
              </a:lnSpc>
              <a:buFont typeface="+mj-lt"/>
              <a:buAutoNum type="arabicPeriod"/>
            </a:pPr>
            <a:r>
              <a:rPr lang="pl-PL" sz="2000" dirty="0"/>
              <a:t>Zawiązanie komitetu wyborczego przez min. 15 obywateli</a:t>
            </a:r>
          </a:p>
          <a:p>
            <a:pPr marL="342900" lvl="0" indent="-342900">
              <a:lnSpc>
                <a:spcPct val="150000"/>
              </a:lnSpc>
              <a:buFont typeface="+mj-lt"/>
              <a:buAutoNum type="arabicPeriod"/>
            </a:pPr>
            <a:r>
              <a:rPr lang="pl-PL" sz="2000" dirty="0"/>
              <a:t>Zgromadzenie 100 000 podpisów</a:t>
            </a:r>
          </a:p>
          <a:p>
            <a:pPr marL="342900" lvl="0" indent="-342900">
              <a:lnSpc>
                <a:spcPct val="150000"/>
              </a:lnSpc>
              <a:buFont typeface="+mj-lt"/>
              <a:buAutoNum type="arabicPeriod"/>
            </a:pPr>
            <a:r>
              <a:rPr lang="pl-PL" sz="2000" dirty="0"/>
              <a:t>Sporządzenie listy kandydatów przez PKW</a:t>
            </a:r>
          </a:p>
          <a:p>
            <a:pPr marL="342900" indent="-342900" algn="just">
              <a:lnSpc>
                <a:spcPct val="150000"/>
              </a:lnSpc>
              <a:buFont typeface="+mj-lt"/>
              <a:buAutoNum type="arabicPeriod"/>
            </a:pPr>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00808"/>
            <a:ext cx="8208912" cy="400110"/>
          </a:xfrm>
          <a:prstGeom prst="rect">
            <a:avLst/>
          </a:prstGeom>
          <a:noFill/>
        </p:spPr>
        <p:txBody>
          <a:bodyPr wrap="square" rtlCol="0">
            <a:spAutoFit/>
          </a:bodyPr>
          <a:lstStyle/>
          <a:p>
            <a:pPr algn="just"/>
            <a:r>
              <a:rPr lang="pl-PL" sz="2000" b="1" dirty="0"/>
              <a:t>Zarządzenie wyborów</a:t>
            </a:r>
            <a:endParaRPr lang="pl-PL" sz="2000" dirty="0"/>
          </a:p>
        </p:txBody>
      </p:sp>
      <p:sp>
        <p:nvSpPr>
          <p:cNvPr id="5" name="pole tekstowe 4"/>
          <p:cNvSpPr txBox="1"/>
          <p:nvPr/>
        </p:nvSpPr>
        <p:spPr>
          <a:xfrm>
            <a:off x="467544" y="2420888"/>
            <a:ext cx="8280920" cy="2708434"/>
          </a:xfrm>
          <a:prstGeom prst="rect">
            <a:avLst/>
          </a:prstGeom>
          <a:noFill/>
        </p:spPr>
        <p:txBody>
          <a:bodyPr wrap="square" rtlCol="0">
            <a:spAutoFit/>
          </a:bodyPr>
          <a:lstStyle/>
          <a:p>
            <a:pPr algn="just"/>
            <a:r>
              <a:rPr lang="pl-PL" sz="2000" b="1" dirty="0"/>
              <a:t>Art. 128.</a:t>
            </a:r>
          </a:p>
          <a:p>
            <a:pPr algn="just"/>
            <a:r>
              <a:rPr lang="pl-PL" sz="2000" dirty="0"/>
              <a:t>„2. Wybory Prezydenta Rzeczypospolitej zarządza Marszałek Sejmu na dzień przypadający nie wcześniej niż na 100 dni i nie później niż na 75 dni przed upływem kadencji urzędującego Prezydenta Rzeczypospolitej, a w razie opróżnienia urzędu Prezydenta Rzeczypospolitej - nie później niż w czternastym dniu po opróżnieniu urzędu, wyznaczając datę wyborów na dzień wolny od pracy przypadający w ciągu 60 dni od dnia zarządzenia wyborów.”</a:t>
            </a:r>
          </a:p>
          <a:p>
            <a:pPr marL="342900" indent="-342900" algn="just">
              <a:lnSpc>
                <a:spcPct val="150000"/>
              </a:lnSpc>
              <a:buFont typeface="+mj-lt"/>
              <a:buAutoNum type="arabicPeriod"/>
            </a:pPr>
            <a:endParaRPr lang="pl-PL" sz="2000" dirty="0"/>
          </a:p>
        </p:txBody>
      </p:sp>
      <p:sp>
        <p:nvSpPr>
          <p:cNvPr id="6" name="pole tekstowe 5"/>
          <p:cNvSpPr txBox="1"/>
          <p:nvPr/>
        </p:nvSpPr>
        <p:spPr>
          <a:xfrm>
            <a:off x="539552" y="5301208"/>
            <a:ext cx="2773260" cy="400110"/>
          </a:xfrm>
          <a:prstGeom prst="rect">
            <a:avLst/>
          </a:prstGeom>
          <a:noFill/>
        </p:spPr>
        <p:txBody>
          <a:bodyPr wrap="none" rtlCol="0">
            <a:spAutoFit/>
          </a:bodyPr>
          <a:lstStyle/>
          <a:p>
            <a:r>
              <a:rPr lang="pl-PL" sz="2000" dirty="0"/>
              <a:t>Wyjątek – art. 228 ust. 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400110"/>
          </a:xfrm>
          <a:prstGeom prst="rect">
            <a:avLst/>
          </a:prstGeom>
          <a:noFill/>
        </p:spPr>
        <p:txBody>
          <a:bodyPr wrap="square" rtlCol="0">
            <a:spAutoFit/>
          </a:bodyPr>
          <a:lstStyle/>
          <a:p>
            <a:pPr algn="just"/>
            <a:r>
              <a:rPr lang="pl-PL" sz="2000" b="1" dirty="0"/>
              <a:t>Głosowanie</a:t>
            </a:r>
            <a:endParaRPr lang="pl-PL" sz="2000" dirty="0"/>
          </a:p>
        </p:txBody>
      </p:sp>
      <p:sp>
        <p:nvSpPr>
          <p:cNvPr id="5" name="pole tekstowe 4"/>
          <p:cNvSpPr txBox="1"/>
          <p:nvPr/>
        </p:nvSpPr>
        <p:spPr>
          <a:xfrm>
            <a:off x="467544" y="2060848"/>
            <a:ext cx="2808312" cy="400110"/>
          </a:xfrm>
          <a:prstGeom prst="rect">
            <a:avLst/>
          </a:prstGeom>
          <a:noFill/>
        </p:spPr>
        <p:txBody>
          <a:bodyPr wrap="square" rtlCol="0">
            <a:spAutoFit/>
          </a:bodyPr>
          <a:lstStyle/>
          <a:p>
            <a:pPr algn="just"/>
            <a:r>
              <a:rPr lang="pl-PL" sz="2000" dirty="0"/>
              <a:t>Dzień wolny od pracy</a:t>
            </a:r>
          </a:p>
        </p:txBody>
      </p:sp>
      <p:sp>
        <p:nvSpPr>
          <p:cNvPr id="7" name="pole tekstowe 6"/>
          <p:cNvSpPr txBox="1"/>
          <p:nvPr/>
        </p:nvSpPr>
        <p:spPr>
          <a:xfrm>
            <a:off x="467544" y="2460958"/>
            <a:ext cx="8208912" cy="707886"/>
          </a:xfrm>
          <a:prstGeom prst="rect">
            <a:avLst/>
          </a:prstGeom>
          <a:noFill/>
        </p:spPr>
        <p:txBody>
          <a:bodyPr wrap="square" rtlCol="0">
            <a:spAutoFit/>
          </a:bodyPr>
          <a:lstStyle/>
          <a:p>
            <a:pPr algn="just"/>
            <a:r>
              <a:rPr lang="pl-PL" sz="2000" dirty="0"/>
              <a:t>Kwestia dwudniowych wyborów prezydenckich – Wyrok TK z dnia 20 lipca 2011 r., sygn. akt K 9/11</a:t>
            </a:r>
          </a:p>
        </p:txBody>
      </p:sp>
      <p:sp>
        <p:nvSpPr>
          <p:cNvPr id="8" name="pole tekstowe 7"/>
          <p:cNvSpPr txBox="1"/>
          <p:nvPr/>
        </p:nvSpPr>
        <p:spPr>
          <a:xfrm>
            <a:off x="467544" y="3820978"/>
            <a:ext cx="5091715" cy="400110"/>
          </a:xfrm>
          <a:prstGeom prst="rect">
            <a:avLst/>
          </a:prstGeom>
          <a:noFill/>
        </p:spPr>
        <p:txBody>
          <a:bodyPr wrap="none" rtlCol="0">
            <a:spAutoFit/>
          </a:bodyPr>
          <a:lstStyle/>
          <a:p>
            <a:r>
              <a:rPr lang="pl-PL" sz="2000" dirty="0"/>
              <a:t>Wymagana większość – </a:t>
            </a:r>
            <a:r>
              <a:rPr lang="pl-PL" sz="2000" dirty="0" err="1"/>
              <a:t>większość</a:t>
            </a:r>
            <a:r>
              <a:rPr lang="pl-PL" sz="2000" dirty="0"/>
              <a:t> bezwzględna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grpId="0" nodeType="clickEffect">
                                  <p:stCondLst>
                                    <p:cond delay="0"/>
                                  </p:stCondLst>
                                  <p:childTnLst>
                                    <p:set>
                                      <p:cBhvr>
                                        <p:cTn id="14"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400110"/>
          </a:xfrm>
          <a:prstGeom prst="rect">
            <a:avLst/>
          </a:prstGeom>
          <a:noFill/>
        </p:spPr>
        <p:txBody>
          <a:bodyPr wrap="square" rtlCol="0">
            <a:spAutoFit/>
          </a:bodyPr>
          <a:lstStyle/>
          <a:p>
            <a:pPr algn="just"/>
            <a:r>
              <a:rPr lang="pl-PL" sz="2000" b="1" dirty="0"/>
              <a:t>Głosowanie</a:t>
            </a:r>
            <a:endParaRPr lang="pl-PL" sz="2000" dirty="0"/>
          </a:p>
        </p:txBody>
      </p:sp>
      <p:sp>
        <p:nvSpPr>
          <p:cNvPr id="9" name="pole tekstowe 8"/>
          <p:cNvSpPr txBox="1"/>
          <p:nvPr/>
        </p:nvSpPr>
        <p:spPr>
          <a:xfrm>
            <a:off x="539552" y="2132856"/>
            <a:ext cx="8388423" cy="2031325"/>
          </a:xfrm>
          <a:prstGeom prst="rect">
            <a:avLst/>
          </a:prstGeom>
          <a:noFill/>
        </p:spPr>
        <p:txBody>
          <a:bodyPr wrap="square" rtlCol="0">
            <a:spAutoFit/>
          </a:bodyPr>
          <a:lstStyle/>
          <a:p>
            <a:pPr algn="just"/>
            <a:r>
              <a:rPr lang="pl-PL" b="1" dirty="0"/>
              <a:t>Art. 127</a:t>
            </a:r>
          </a:p>
          <a:p>
            <a:pPr algn="just"/>
            <a:r>
              <a:rPr lang="pl-PL" dirty="0"/>
              <a:t>4. Na Prezydenta Rzeczypospolitej wybrany zostaje kandydat, który otrzymał więcej niż połowę ważnie oddanych głosów. Jeżeli żaden z kandydatów nie uzyska wymaganej większości, czternastego dnia po pierwszym głosowaniu przeprowadza się ponowne głosowanie.</a:t>
            </a:r>
          </a:p>
          <a:p>
            <a:pPr algn="just"/>
            <a:r>
              <a:rPr lang="pl-PL" dirty="0"/>
              <a:t>5. W ponownym głosowaniu wyboru dokonuje się spośród dwóch kandydatów, którzy w pierwszym głosowaniu otrzymali kolejno największą liczbę głosów. </a:t>
            </a:r>
          </a:p>
        </p:txBody>
      </p:sp>
      <p:sp>
        <p:nvSpPr>
          <p:cNvPr id="10" name="pole tekstowe 9"/>
          <p:cNvSpPr txBox="1"/>
          <p:nvPr/>
        </p:nvSpPr>
        <p:spPr>
          <a:xfrm>
            <a:off x="1333838" y="4797152"/>
            <a:ext cx="6476325" cy="369332"/>
          </a:xfrm>
          <a:prstGeom prst="rect">
            <a:avLst/>
          </a:prstGeom>
          <a:noFill/>
        </p:spPr>
        <p:txBody>
          <a:bodyPr wrap="none" rtlCol="0">
            <a:spAutoFit/>
          </a:bodyPr>
          <a:lstStyle/>
          <a:p>
            <a:r>
              <a:rPr lang="pl-PL" dirty="0"/>
              <a:t>Co w przypadku rezygnacji kandydata po pierwszej turze wyborów?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KADENCJA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395536" y="1700808"/>
            <a:ext cx="8388423" cy="646331"/>
          </a:xfrm>
          <a:prstGeom prst="rect">
            <a:avLst/>
          </a:prstGeom>
          <a:noFill/>
        </p:spPr>
        <p:txBody>
          <a:bodyPr wrap="square" rtlCol="0">
            <a:spAutoFit/>
          </a:bodyPr>
          <a:lstStyle/>
          <a:p>
            <a:pPr algn="just"/>
            <a:r>
              <a:rPr lang="pl-PL" b="1" dirty="0"/>
              <a:t>Art. 127.</a:t>
            </a:r>
          </a:p>
          <a:p>
            <a:pPr algn="just"/>
            <a:r>
              <a:rPr lang="pl-PL" dirty="0"/>
              <a:t>2. Prezydent Rzeczypospolitej jest wybierany na pięcioletnią kadencję (…)</a:t>
            </a:r>
          </a:p>
        </p:txBody>
      </p:sp>
      <p:sp>
        <p:nvSpPr>
          <p:cNvPr id="7" name="pole tekstowe 6"/>
          <p:cNvSpPr txBox="1"/>
          <p:nvPr/>
        </p:nvSpPr>
        <p:spPr>
          <a:xfrm>
            <a:off x="395536" y="2564904"/>
            <a:ext cx="8352928" cy="1200329"/>
          </a:xfrm>
          <a:prstGeom prst="rect">
            <a:avLst/>
          </a:prstGeom>
          <a:noFill/>
        </p:spPr>
        <p:txBody>
          <a:bodyPr wrap="square" rtlCol="0">
            <a:spAutoFit/>
          </a:bodyPr>
          <a:lstStyle/>
          <a:p>
            <a:r>
              <a:rPr lang="pl-PL" b="1" dirty="0"/>
              <a:t>Art. 128.</a:t>
            </a:r>
          </a:p>
          <a:p>
            <a:r>
              <a:rPr lang="pl-PL" dirty="0"/>
              <a:t>1. Kadencja Prezydenta Rzeczypospolitej rozpoczyna się w dniu objęcia przez niego urzędu.</a:t>
            </a:r>
          </a:p>
          <a:p>
            <a:endParaRPr lang="pl-PL" dirty="0"/>
          </a:p>
        </p:txBody>
      </p:sp>
      <p:sp>
        <p:nvSpPr>
          <p:cNvPr id="8" name="pole tekstowe 7"/>
          <p:cNvSpPr txBox="1"/>
          <p:nvPr/>
        </p:nvSpPr>
        <p:spPr>
          <a:xfrm>
            <a:off x="395536" y="3651989"/>
            <a:ext cx="7992888" cy="2585323"/>
          </a:xfrm>
          <a:prstGeom prst="rect">
            <a:avLst/>
          </a:prstGeom>
          <a:noFill/>
        </p:spPr>
        <p:txBody>
          <a:bodyPr wrap="square" rtlCol="0">
            <a:spAutoFit/>
          </a:bodyPr>
          <a:lstStyle/>
          <a:p>
            <a:pPr algn="just"/>
            <a:r>
              <a:rPr lang="pl-PL" b="1" dirty="0"/>
              <a:t>Art. 291.  Kodeksu wyborczego</a:t>
            </a:r>
          </a:p>
          <a:p>
            <a:pPr algn="just"/>
            <a:r>
              <a:rPr lang="pl-PL" dirty="0"/>
              <a:t>§ 1. Nowo wybrany Prezydent Rzeczypospolitej składa przysięgę wobec Zgromadzenia Narodowego w ostatnim dniu urzędowania ustępującego Prezydenta Rzeczypospolitej. </a:t>
            </a:r>
          </a:p>
          <a:p>
            <a:pPr algn="just"/>
            <a:r>
              <a:rPr lang="pl-PL" dirty="0"/>
              <a:t>§ 3. Prezydent Rzeczypospolitej wybrany w wyborach, (…) składa przysięgę wobec Zgromadzenia Narodowego w terminie 7 dni od dnia ogłoszenia uchwały Sądu Najwyższego o stwierdzeniu ważności wyborów w Dzienniku Ustaw Rzeczypospolitej Polskiej. </a:t>
            </a:r>
          </a:p>
          <a:p>
            <a:pPr algn="just"/>
            <a:r>
              <a:rPr lang="pl-PL" dirty="0"/>
              <a:t>§ 4. Prezydent Rzeczypospolitej obejmuje urząd po złożeniu przysięgi.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grpId="0" nodeType="clickEffect">
                                  <p:stCondLst>
                                    <p:cond delay="0"/>
                                  </p:stCondLst>
                                  <p:childTnLst>
                                    <p:set>
                                      <p:cBhvr>
                                        <p:cTn id="14"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KADENCJA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467544" y="1700808"/>
            <a:ext cx="8316415" cy="400110"/>
          </a:xfrm>
          <a:prstGeom prst="rect">
            <a:avLst/>
          </a:prstGeom>
          <a:noFill/>
        </p:spPr>
        <p:txBody>
          <a:bodyPr wrap="square" rtlCol="0">
            <a:spAutoFit/>
          </a:bodyPr>
          <a:lstStyle/>
          <a:p>
            <a:pPr algn="just"/>
            <a:r>
              <a:rPr lang="pl-PL" sz="2000" b="1" dirty="0"/>
              <a:t>Wcześniejsze opróżnienie urzędu Prezydenta</a:t>
            </a:r>
          </a:p>
        </p:txBody>
      </p:sp>
      <p:sp>
        <p:nvSpPr>
          <p:cNvPr id="10" name="pole tekstowe 9"/>
          <p:cNvSpPr txBox="1"/>
          <p:nvPr/>
        </p:nvSpPr>
        <p:spPr>
          <a:xfrm>
            <a:off x="511385" y="2238240"/>
            <a:ext cx="7156959" cy="2126864"/>
          </a:xfrm>
          <a:prstGeom prst="rect">
            <a:avLst/>
          </a:prstGeom>
          <a:noFill/>
        </p:spPr>
        <p:txBody>
          <a:bodyPr wrap="none" rtlCol="0">
            <a:spAutoFit/>
          </a:bodyPr>
          <a:lstStyle/>
          <a:p>
            <a:pPr marL="342900" indent="-342900">
              <a:lnSpc>
                <a:spcPct val="150000"/>
              </a:lnSpc>
              <a:buAutoNum type="alphaLcParenR"/>
            </a:pPr>
            <a:r>
              <a:rPr lang="pl-PL" dirty="0"/>
              <a:t>śmierć Prezydenta</a:t>
            </a:r>
          </a:p>
          <a:p>
            <a:pPr marL="342900" indent="-342900">
              <a:lnSpc>
                <a:spcPct val="150000"/>
              </a:lnSpc>
              <a:buAutoNum type="alphaLcParenR"/>
            </a:pPr>
            <a:r>
              <a:rPr lang="pl-PL" dirty="0"/>
              <a:t>zrzeczenie się urzędu</a:t>
            </a:r>
          </a:p>
          <a:p>
            <a:pPr marL="342900" indent="-342900">
              <a:lnSpc>
                <a:spcPct val="150000"/>
              </a:lnSpc>
              <a:buAutoNum type="alphaLcParenR"/>
            </a:pPr>
            <a:r>
              <a:rPr lang="pl-PL" dirty="0"/>
              <a:t>trwała niezdolność do sprawowania urzędu</a:t>
            </a:r>
          </a:p>
          <a:p>
            <a:pPr marL="342900" indent="-342900">
              <a:lnSpc>
                <a:spcPct val="150000"/>
              </a:lnSpc>
              <a:buAutoNum type="alphaLcParenR"/>
            </a:pPr>
            <a:r>
              <a:rPr lang="pl-PL" dirty="0"/>
              <a:t>złożenie Prezydenta z urzędu na podstawie orzeczenia Trybunału Stanu</a:t>
            </a:r>
          </a:p>
          <a:p>
            <a:pPr marL="342900" indent="-342900">
              <a:lnSpc>
                <a:spcPct val="150000"/>
              </a:lnSpc>
              <a:buAutoNum type="alphaLcParenR"/>
            </a:pPr>
            <a:r>
              <a:rPr lang="pl-PL" dirty="0"/>
              <a:t>stwierdzenie nieważności wyboru</a:t>
            </a:r>
          </a:p>
        </p:txBody>
      </p:sp>
      <p:sp>
        <p:nvSpPr>
          <p:cNvPr id="6" name="pole tekstowe 5"/>
          <p:cNvSpPr txBox="1"/>
          <p:nvPr/>
        </p:nvSpPr>
        <p:spPr>
          <a:xfrm>
            <a:off x="611560" y="4869160"/>
            <a:ext cx="4320480" cy="369332"/>
          </a:xfrm>
          <a:prstGeom prst="rect">
            <a:avLst/>
          </a:prstGeom>
          <a:noFill/>
        </p:spPr>
        <p:txBody>
          <a:bodyPr wrap="square" rtlCol="0">
            <a:spAutoFit/>
          </a:bodyPr>
          <a:lstStyle/>
          <a:p>
            <a:r>
              <a:rPr lang="pl-PL" dirty="0"/>
              <a:t>Skutek – art. 131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KADENCJA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467544" y="1700808"/>
            <a:ext cx="8316415" cy="400110"/>
          </a:xfrm>
          <a:prstGeom prst="rect">
            <a:avLst/>
          </a:prstGeom>
          <a:noFill/>
        </p:spPr>
        <p:txBody>
          <a:bodyPr wrap="square" rtlCol="0">
            <a:spAutoFit/>
          </a:bodyPr>
          <a:lstStyle/>
          <a:p>
            <a:pPr algn="just"/>
            <a:r>
              <a:rPr lang="pl-PL" sz="2000" b="1" dirty="0"/>
              <a:t>Niezdolność do sprawowania urzędu</a:t>
            </a:r>
          </a:p>
        </p:txBody>
      </p:sp>
      <p:sp>
        <p:nvSpPr>
          <p:cNvPr id="10" name="pole tekstowe 9"/>
          <p:cNvSpPr txBox="1"/>
          <p:nvPr/>
        </p:nvSpPr>
        <p:spPr>
          <a:xfrm>
            <a:off x="511385" y="2238240"/>
            <a:ext cx="8201075" cy="1754326"/>
          </a:xfrm>
          <a:prstGeom prst="rect">
            <a:avLst/>
          </a:prstGeom>
          <a:noFill/>
        </p:spPr>
        <p:txBody>
          <a:bodyPr wrap="square" rtlCol="0">
            <a:spAutoFit/>
          </a:bodyPr>
          <a:lstStyle/>
          <a:p>
            <a:pPr marL="342900" indent="-342900">
              <a:lnSpc>
                <a:spcPct val="150000"/>
              </a:lnSpc>
              <a:buAutoNum type="alphaLcParenR"/>
            </a:pPr>
            <a:r>
              <a:rPr lang="pl-PL" dirty="0"/>
              <a:t>Prezydent samodzielnie zawiadamia o tym Marszałka Sejmu lub</a:t>
            </a:r>
          </a:p>
          <a:p>
            <a:pPr marL="342900" indent="-342900">
              <a:lnSpc>
                <a:spcPct val="150000"/>
              </a:lnSpc>
              <a:buAutoNum type="alphaLcParenR"/>
            </a:pPr>
            <a:r>
              <a:rPr lang="pl-PL" dirty="0"/>
              <a:t>Marszałek Sejmu składa wniosek do Trybunału Konstytucyjnego o rozżegnięcie kwestii niemożności sprawowania urzędu.</a:t>
            </a:r>
          </a:p>
          <a:p>
            <a:pPr>
              <a:lnSpc>
                <a:spcPct val="150000"/>
              </a:lnSpc>
            </a:pPr>
            <a:endParaRPr lang="pl-PL" dirty="0"/>
          </a:p>
        </p:txBody>
      </p:sp>
    </p:spTree>
    <p:extLst>
      <p:ext uri="{BB962C8B-B14F-4D97-AF65-F5344CB8AC3E}">
        <p14:creationId xmlns:p14="http://schemas.microsoft.com/office/powerpoint/2010/main" val="347389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Tradycyjne kompetencje Prezydenta RP</a:t>
            </a:r>
          </a:p>
        </p:txBody>
      </p:sp>
      <p:sp>
        <p:nvSpPr>
          <p:cNvPr id="5" name="pole tekstowe 4"/>
          <p:cNvSpPr txBox="1"/>
          <p:nvPr/>
        </p:nvSpPr>
        <p:spPr>
          <a:xfrm>
            <a:off x="692382" y="2204864"/>
            <a:ext cx="6111866" cy="2814617"/>
          </a:xfrm>
          <a:prstGeom prst="rect">
            <a:avLst/>
          </a:prstGeom>
          <a:noFill/>
        </p:spPr>
        <p:txBody>
          <a:bodyPr wrap="none" rtlCol="0">
            <a:spAutoFit/>
          </a:bodyPr>
          <a:lstStyle/>
          <a:p>
            <a:pPr marL="342900" indent="-342900">
              <a:lnSpc>
                <a:spcPct val="150000"/>
              </a:lnSpc>
              <a:buAutoNum type="alphaLcParenR"/>
            </a:pPr>
            <a:r>
              <a:rPr lang="pl-PL" sz="2000" dirty="0"/>
              <a:t>Reprezentowanie RP</a:t>
            </a:r>
          </a:p>
          <a:p>
            <a:pPr marL="342900" indent="-342900">
              <a:lnSpc>
                <a:spcPct val="150000"/>
              </a:lnSpc>
              <a:buAutoNum type="alphaLcParenR"/>
            </a:pPr>
            <a:r>
              <a:rPr lang="pl-PL" sz="2000" dirty="0"/>
              <a:t>Nadawanie oraz pozbawianie orderów i odznaczeń</a:t>
            </a:r>
          </a:p>
          <a:p>
            <a:pPr marL="342900" indent="-342900">
              <a:lnSpc>
                <a:spcPct val="150000"/>
              </a:lnSpc>
              <a:buAutoNum type="alphaLcParenR"/>
            </a:pPr>
            <a:r>
              <a:rPr lang="pl-PL" sz="2000" dirty="0"/>
              <a:t>Nadawanie obywatelstwa</a:t>
            </a:r>
          </a:p>
          <a:p>
            <a:pPr marL="342900" indent="-342900">
              <a:lnSpc>
                <a:spcPct val="150000"/>
              </a:lnSpc>
              <a:buAutoNum type="alphaLcParenR"/>
            </a:pPr>
            <a:r>
              <a:rPr lang="pl-PL" sz="2000" dirty="0"/>
              <a:t>Prawo łaski</a:t>
            </a:r>
          </a:p>
          <a:p>
            <a:pPr marL="342900" indent="-342900">
              <a:lnSpc>
                <a:spcPct val="150000"/>
              </a:lnSpc>
              <a:buAutoNum type="alphaLcParenR"/>
            </a:pPr>
            <a:r>
              <a:rPr lang="pl-PL" sz="2000" dirty="0"/>
              <a:t>Wprowadzenie stanu wojennego i stanu wyjątkowego</a:t>
            </a:r>
          </a:p>
          <a:p>
            <a:pPr marL="342900" indent="-342900">
              <a:lnSpc>
                <a:spcPct val="150000"/>
              </a:lnSpc>
            </a:pPr>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Tradycyjne kompetencje Prezydenta RP</a:t>
            </a:r>
          </a:p>
        </p:txBody>
      </p:sp>
      <p:sp>
        <p:nvSpPr>
          <p:cNvPr id="5" name="pole tekstowe 4"/>
          <p:cNvSpPr txBox="1"/>
          <p:nvPr/>
        </p:nvSpPr>
        <p:spPr>
          <a:xfrm>
            <a:off x="692382" y="2060848"/>
            <a:ext cx="4095642" cy="506292"/>
          </a:xfrm>
          <a:prstGeom prst="rect">
            <a:avLst/>
          </a:prstGeom>
          <a:noFill/>
        </p:spPr>
        <p:txBody>
          <a:bodyPr wrap="square" rtlCol="0">
            <a:spAutoFit/>
          </a:bodyPr>
          <a:lstStyle/>
          <a:p>
            <a:pPr marL="342900" indent="-342900">
              <a:lnSpc>
                <a:spcPct val="150000"/>
              </a:lnSpc>
              <a:buAutoNum type="alphaLcParenR"/>
            </a:pPr>
            <a:r>
              <a:rPr lang="pl-PL" sz="2000" dirty="0"/>
              <a:t>Reprezentowanie RP – art. 133</a:t>
            </a:r>
          </a:p>
        </p:txBody>
      </p:sp>
      <p:sp>
        <p:nvSpPr>
          <p:cNvPr id="6" name="pole tekstowe 5"/>
          <p:cNvSpPr txBox="1"/>
          <p:nvPr/>
        </p:nvSpPr>
        <p:spPr>
          <a:xfrm>
            <a:off x="971600" y="2564904"/>
            <a:ext cx="7848872" cy="2585323"/>
          </a:xfrm>
          <a:prstGeom prst="rect">
            <a:avLst/>
          </a:prstGeom>
          <a:noFill/>
        </p:spPr>
        <p:txBody>
          <a:bodyPr wrap="square" rtlCol="0">
            <a:spAutoFit/>
          </a:bodyPr>
          <a:lstStyle/>
          <a:p>
            <a:pPr algn="just">
              <a:lnSpc>
                <a:spcPct val="150000"/>
              </a:lnSpc>
            </a:pPr>
            <a:r>
              <a:rPr lang="pl-PL" dirty="0"/>
              <a:t>- reprezentowanie państwa na zewnątrz </a:t>
            </a:r>
          </a:p>
          <a:p>
            <a:pPr algn="just">
              <a:lnSpc>
                <a:spcPct val="150000"/>
              </a:lnSpc>
            </a:pPr>
            <a:r>
              <a:rPr lang="pl-PL" dirty="0"/>
              <a:t>- ratyfikowanie i wypowiadanie umów międzynarodowych,</a:t>
            </a:r>
          </a:p>
          <a:p>
            <a:pPr algn="just">
              <a:lnSpc>
                <a:spcPct val="150000"/>
              </a:lnSpc>
              <a:buFontTx/>
              <a:buChar char="-"/>
            </a:pPr>
            <a:r>
              <a:rPr lang="pl-PL" dirty="0"/>
              <a:t> mianowanie i odwoływanie pełnomocnych przedstawicieli Rzeczypospolitej Polskiej w innych państwach i przy organizacjach międzynarodowych,</a:t>
            </a:r>
          </a:p>
          <a:p>
            <a:pPr algn="just">
              <a:lnSpc>
                <a:spcPct val="150000"/>
              </a:lnSpc>
              <a:buFontTx/>
              <a:buChar char="-"/>
            </a:pPr>
            <a:r>
              <a:rPr lang="pl-PL" dirty="0"/>
              <a:t> przyjmowanie listów uwierzytelniające i odwołujących akredytowanych przy nim przedstawicieli dyplomatycznych innych państw i organizacji międzynarodowych.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611560" y="1628800"/>
            <a:ext cx="7128792" cy="2400657"/>
          </a:xfrm>
          <a:prstGeom prst="rect">
            <a:avLst/>
          </a:prstGeom>
          <a:noFill/>
        </p:spPr>
        <p:txBody>
          <a:bodyPr wrap="square" rtlCol="0">
            <a:spAutoFit/>
          </a:bodyPr>
          <a:lstStyle/>
          <a:p>
            <a:pPr marL="342900" lvl="0" indent="-342900" algn="just">
              <a:lnSpc>
                <a:spcPct val="150000"/>
              </a:lnSpc>
              <a:spcAft>
                <a:spcPts val="0"/>
              </a:spcAft>
            </a:pPr>
            <a:r>
              <a:rPr lang="pl-PL" sz="2000" b="1" kern="50" dirty="0">
                <a:latin typeface="+mj-lt"/>
                <a:ea typeface="SimSun"/>
                <a:cs typeface="Mangal"/>
              </a:rPr>
              <a:t>Prezydent</a:t>
            </a:r>
          </a:p>
          <a:p>
            <a:pPr marL="342900" lvl="0" indent="-342900" algn="just">
              <a:lnSpc>
                <a:spcPct val="150000"/>
              </a:lnSpc>
              <a:spcAft>
                <a:spcPts val="0"/>
              </a:spcAft>
              <a:buFont typeface="+mj-lt"/>
              <a:buAutoNum type="alphaLcParenR"/>
            </a:pPr>
            <a:r>
              <a:rPr lang="pl-PL" sz="2000" kern="50" dirty="0">
                <a:latin typeface="+mj-lt"/>
                <a:ea typeface="SimSun"/>
                <a:cs typeface="Mangal"/>
              </a:rPr>
              <a:t>Pozycja ustrojowa</a:t>
            </a:r>
          </a:p>
          <a:p>
            <a:pPr marL="342900" lvl="0" indent="-342900" algn="just">
              <a:lnSpc>
                <a:spcPct val="150000"/>
              </a:lnSpc>
              <a:spcAft>
                <a:spcPts val="0"/>
              </a:spcAft>
              <a:buFont typeface="+mj-lt"/>
              <a:buAutoNum type="alphaLcParenR"/>
            </a:pPr>
            <a:r>
              <a:rPr lang="pl-PL" sz="2000" kern="50" dirty="0">
                <a:latin typeface="+mj-lt"/>
                <a:ea typeface="SimSun"/>
                <a:cs typeface="Mangal"/>
              </a:rPr>
              <a:t>Wybór</a:t>
            </a:r>
          </a:p>
          <a:p>
            <a:pPr marL="342900" lvl="0" indent="-342900" algn="just">
              <a:lnSpc>
                <a:spcPct val="150000"/>
              </a:lnSpc>
              <a:spcAft>
                <a:spcPts val="0"/>
              </a:spcAft>
              <a:buFont typeface="+mj-lt"/>
              <a:buAutoNum type="alphaLcParenR"/>
            </a:pPr>
            <a:r>
              <a:rPr lang="pl-PL" sz="2000" kern="50" dirty="0">
                <a:latin typeface="+mj-lt"/>
                <a:ea typeface="SimSun"/>
                <a:cs typeface="Mangal"/>
              </a:rPr>
              <a:t>Kompetencje</a:t>
            </a:r>
          </a:p>
          <a:p>
            <a:pPr marL="342900" lvl="0" indent="-342900" algn="just">
              <a:lnSpc>
                <a:spcPct val="150000"/>
              </a:lnSpc>
              <a:spcAft>
                <a:spcPts val="0"/>
              </a:spcAft>
              <a:buFont typeface="+mj-lt"/>
              <a:buAutoNum type="alphaLcParenR"/>
            </a:pPr>
            <a:r>
              <a:rPr lang="pl-PL" sz="2000" kern="50" dirty="0">
                <a:latin typeface="+mj-lt"/>
                <a:ea typeface="SimSun"/>
                <a:cs typeface="Mangal"/>
              </a:rPr>
              <a:t>Odpowiedzialność polityczna i konstytucyjna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Tradycyjne kompetencje Prezydenta RP</a:t>
            </a:r>
          </a:p>
        </p:txBody>
      </p:sp>
      <p:sp>
        <p:nvSpPr>
          <p:cNvPr id="5" name="pole tekstowe 4"/>
          <p:cNvSpPr txBox="1"/>
          <p:nvPr/>
        </p:nvSpPr>
        <p:spPr>
          <a:xfrm>
            <a:off x="692382" y="2060848"/>
            <a:ext cx="4095642" cy="553998"/>
          </a:xfrm>
          <a:prstGeom prst="rect">
            <a:avLst/>
          </a:prstGeom>
          <a:noFill/>
        </p:spPr>
        <p:txBody>
          <a:bodyPr wrap="square" rtlCol="0">
            <a:spAutoFit/>
          </a:bodyPr>
          <a:lstStyle/>
          <a:p>
            <a:pPr marL="342900" indent="-342900">
              <a:lnSpc>
                <a:spcPct val="150000"/>
              </a:lnSpc>
              <a:buAutoNum type="alphaLcParenR"/>
            </a:pPr>
            <a:r>
              <a:rPr lang="pl-PL" sz="2000" dirty="0"/>
              <a:t>Reprezentowanie RP </a:t>
            </a:r>
          </a:p>
        </p:txBody>
      </p:sp>
      <p:sp>
        <p:nvSpPr>
          <p:cNvPr id="6" name="pole tekstowe 5"/>
          <p:cNvSpPr txBox="1"/>
          <p:nvPr/>
        </p:nvSpPr>
        <p:spPr>
          <a:xfrm>
            <a:off x="971600" y="2780928"/>
            <a:ext cx="7848872" cy="1015663"/>
          </a:xfrm>
          <a:prstGeom prst="rect">
            <a:avLst/>
          </a:prstGeom>
          <a:noFill/>
        </p:spPr>
        <p:txBody>
          <a:bodyPr wrap="square" rtlCol="0">
            <a:spAutoFit/>
          </a:bodyPr>
          <a:lstStyle/>
          <a:p>
            <a:pPr algn="just"/>
            <a:r>
              <a:rPr lang="pl-PL" sz="2000" b="1" dirty="0"/>
              <a:t>Art. 133 ust. 3</a:t>
            </a:r>
          </a:p>
          <a:p>
            <a:pPr algn="just"/>
            <a:r>
              <a:rPr lang="pl-PL" sz="2000" dirty="0"/>
              <a:t>„Prezydent Rzeczypospolitej w zakresie polityki zagranicznej współdziała z Prezesem Rady Ministrów i właściwym ministrem.”</a:t>
            </a:r>
          </a:p>
        </p:txBody>
      </p:sp>
      <p:sp>
        <p:nvSpPr>
          <p:cNvPr id="7" name="pole tekstowe 6"/>
          <p:cNvSpPr txBox="1"/>
          <p:nvPr/>
        </p:nvSpPr>
        <p:spPr>
          <a:xfrm>
            <a:off x="971600" y="4077072"/>
            <a:ext cx="7918193" cy="646331"/>
          </a:xfrm>
          <a:prstGeom prst="rect">
            <a:avLst/>
          </a:prstGeom>
          <a:noFill/>
        </p:spPr>
        <p:txBody>
          <a:bodyPr wrap="none" rtlCol="0">
            <a:spAutoFit/>
          </a:bodyPr>
          <a:lstStyle/>
          <a:p>
            <a:r>
              <a:rPr lang="pl-PL" dirty="0"/>
              <a:t>Spór kompetencyjny w sprawie uczestnictwa w szczycie Rady Europejskiej w2009 r.</a:t>
            </a:r>
          </a:p>
          <a:p>
            <a:r>
              <a:rPr lang="pl-PL" dirty="0"/>
              <a:t>Wyrok TK z dnia 20 maja 2009 r., sygn. akt </a:t>
            </a:r>
            <a:r>
              <a:rPr lang="pl-PL" dirty="0" err="1"/>
              <a:t>Kpt</a:t>
            </a:r>
            <a:r>
              <a:rPr lang="pl-PL" dirty="0"/>
              <a:t> 2/08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Tradycyjne kompetencje Prezydenta RP</a:t>
            </a:r>
          </a:p>
        </p:txBody>
      </p:sp>
      <p:sp>
        <p:nvSpPr>
          <p:cNvPr id="5" name="pole tekstowe 4"/>
          <p:cNvSpPr txBox="1"/>
          <p:nvPr/>
        </p:nvSpPr>
        <p:spPr>
          <a:xfrm>
            <a:off x="692382" y="2204865"/>
            <a:ext cx="3319114" cy="506292"/>
          </a:xfrm>
          <a:prstGeom prst="rect">
            <a:avLst/>
          </a:prstGeom>
          <a:noFill/>
        </p:spPr>
        <p:txBody>
          <a:bodyPr wrap="square" rtlCol="0">
            <a:spAutoFit/>
          </a:bodyPr>
          <a:lstStyle/>
          <a:p>
            <a:pPr marL="457200" indent="-457200">
              <a:lnSpc>
                <a:spcPct val="150000"/>
              </a:lnSpc>
              <a:buFont typeface="+mj-lt"/>
              <a:buAutoNum type="alphaLcParenR" startAt="3"/>
            </a:pPr>
            <a:r>
              <a:rPr lang="pl-PL" sz="2000" dirty="0"/>
              <a:t>Nadawanie obywatelstwa</a:t>
            </a:r>
          </a:p>
        </p:txBody>
      </p:sp>
      <p:pic>
        <p:nvPicPr>
          <p:cNvPr id="1026" name="Picture 2"/>
          <p:cNvPicPr>
            <a:picLocks noChangeAspect="1" noChangeArrowheads="1"/>
          </p:cNvPicPr>
          <p:nvPr/>
        </p:nvPicPr>
        <p:blipFill>
          <a:blip r:embed="rId2" cstate="print"/>
          <a:srcRect l="24506" t="31770" r="47735" b="47440"/>
          <a:stretch>
            <a:fillRect/>
          </a:stretch>
        </p:blipFill>
        <p:spPr bwMode="auto">
          <a:xfrm>
            <a:off x="1187624" y="2780928"/>
            <a:ext cx="3845882" cy="18002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Tradycyjne kompetencje Prezydenta RP</a:t>
            </a:r>
          </a:p>
        </p:txBody>
      </p:sp>
      <p:sp>
        <p:nvSpPr>
          <p:cNvPr id="5" name="pole tekstowe 4"/>
          <p:cNvSpPr txBox="1"/>
          <p:nvPr/>
        </p:nvSpPr>
        <p:spPr>
          <a:xfrm>
            <a:off x="692382" y="2204865"/>
            <a:ext cx="3319114" cy="506292"/>
          </a:xfrm>
          <a:prstGeom prst="rect">
            <a:avLst/>
          </a:prstGeom>
          <a:noFill/>
        </p:spPr>
        <p:txBody>
          <a:bodyPr wrap="square" rtlCol="0">
            <a:spAutoFit/>
          </a:bodyPr>
          <a:lstStyle/>
          <a:p>
            <a:pPr marL="457200" indent="-457200">
              <a:lnSpc>
                <a:spcPct val="150000"/>
              </a:lnSpc>
              <a:buFont typeface="+mj-lt"/>
              <a:buAutoNum type="alphaLcParenR" startAt="4"/>
            </a:pPr>
            <a:r>
              <a:rPr lang="pl-PL" sz="2000" dirty="0"/>
              <a:t>Prawo łaski</a:t>
            </a:r>
          </a:p>
        </p:txBody>
      </p:sp>
      <p:sp>
        <p:nvSpPr>
          <p:cNvPr id="7" name="pole tekstowe 6"/>
          <p:cNvSpPr txBox="1"/>
          <p:nvPr/>
        </p:nvSpPr>
        <p:spPr>
          <a:xfrm>
            <a:off x="827584" y="3068960"/>
            <a:ext cx="7776864" cy="923330"/>
          </a:xfrm>
          <a:prstGeom prst="rect">
            <a:avLst/>
          </a:prstGeom>
          <a:noFill/>
        </p:spPr>
        <p:txBody>
          <a:bodyPr wrap="square" rtlCol="0">
            <a:spAutoFit/>
          </a:bodyPr>
          <a:lstStyle/>
          <a:p>
            <a:r>
              <a:rPr lang="pl-PL" b="1" dirty="0"/>
              <a:t>Art. 139.</a:t>
            </a:r>
          </a:p>
          <a:p>
            <a:r>
              <a:rPr lang="pl-PL" dirty="0"/>
              <a:t>„Prezydent Rzeczypospolitej stosuje prawo łaski. Prawa łaski nie stosuje się do osób skazanych przez Trybunał Stanu.”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 obronnością </a:t>
            </a:r>
          </a:p>
        </p:txBody>
      </p:sp>
      <p:sp>
        <p:nvSpPr>
          <p:cNvPr id="5" name="pole tekstowe 4"/>
          <p:cNvSpPr txBox="1"/>
          <p:nvPr/>
        </p:nvSpPr>
        <p:spPr>
          <a:xfrm>
            <a:off x="692382" y="2204864"/>
            <a:ext cx="8260018" cy="2862322"/>
          </a:xfrm>
          <a:prstGeom prst="rect">
            <a:avLst/>
          </a:prstGeom>
          <a:noFill/>
        </p:spPr>
        <p:txBody>
          <a:bodyPr wrap="none" rtlCol="0">
            <a:spAutoFit/>
          </a:bodyPr>
          <a:lstStyle/>
          <a:p>
            <a:pPr marL="342900" indent="-342900">
              <a:lnSpc>
                <a:spcPct val="150000"/>
              </a:lnSpc>
              <a:buAutoNum type="alphaLcParenR"/>
            </a:pPr>
            <a:r>
              <a:rPr lang="pl-PL" sz="2000" dirty="0"/>
              <a:t>Zwierzchnictwo nad Siłami Zbrojnymi</a:t>
            </a:r>
          </a:p>
          <a:p>
            <a:pPr marL="342900" indent="-342900">
              <a:lnSpc>
                <a:spcPct val="150000"/>
              </a:lnSpc>
              <a:buAutoNum type="alphaLcParenR"/>
            </a:pPr>
            <a:r>
              <a:rPr lang="pl-PL" sz="2000" dirty="0"/>
              <a:t>Powoływanie Rady Bezpieczeństwa Narodowego</a:t>
            </a:r>
          </a:p>
          <a:p>
            <a:pPr marL="342900" indent="-342900">
              <a:lnSpc>
                <a:spcPct val="150000"/>
              </a:lnSpc>
              <a:buAutoNum type="alphaLcParenR"/>
            </a:pPr>
            <a:r>
              <a:rPr lang="pl-PL" sz="2000" dirty="0"/>
              <a:t>Mianowanie Szefa Sztabu Generalnego i dowódców rodzajów Sił Zbrojnych</a:t>
            </a:r>
          </a:p>
          <a:p>
            <a:pPr marL="342900" indent="-342900">
              <a:lnSpc>
                <a:spcPct val="150000"/>
              </a:lnSpc>
              <a:buFontTx/>
              <a:buAutoNum type="alphaLcParenR"/>
            </a:pPr>
            <a:r>
              <a:rPr lang="pl-PL" sz="2000" dirty="0"/>
              <a:t>Zastępcze postanawianie o stanie </a:t>
            </a:r>
            <a:r>
              <a:rPr lang="pl-PL" sz="2000" b="1" dirty="0"/>
              <a:t>wojny</a:t>
            </a:r>
            <a:r>
              <a:rPr lang="pl-PL" sz="2000" dirty="0"/>
              <a:t> – art.116 ust. 2</a:t>
            </a:r>
          </a:p>
          <a:p>
            <a:pPr marL="342900" indent="-342900">
              <a:lnSpc>
                <a:spcPct val="150000"/>
              </a:lnSpc>
              <a:buAutoNum type="alphaLcParenR"/>
            </a:pPr>
            <a:endParaRPr lang="pl-PL" sz="2000" dirty="0"/>
          </a:p>
          <a:p>
            <a:pPr marL="342900" indent="-342900">
              <a:lnSpc>
                <a:spcPct val="150000"/>
              </a:lnSpc>
            </a:pPr>
            <a:endParaRPr lang="pl-PL"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ze stanowieniem prawa </a:t>
            </a:r>
          </a:p>
        </p:txBody>
      </p:sp>
      <p:sp>
        <p:nvSpPr>
          <p:cNvPr id="5" name="pole tekstowe 4"/>
          <p:cNvSpPr txBox="1"/>
          <p:nvPr/>
        </p:nvSpPr>
        <p:spPr>
          <a:xfrm>
            <a:off x="692382" y="2204864"/>
            <a:ext cx="4745145" cy="3323987"/>
          </a:xfrm>
          <a:prstGeom prst="rect">
            <a:avLst/>
          </a:prstGeom>
          <a:noFill/>
        </p:spPr>
        <p:txBody>
          <a:bodyPr wrap="none" rtlCol="0">
            <a:spAutoFit/>
          </a:bodyPr>
          <a:lstStyle/>
          <a:p>
            <a:pPr marL="342900" indent="-342900">
              <a:lnSpc>
                <a:spcPct val="150000"/>
              </a:lnSpc>
              <a:buAutoNum type="alphaLcParenR"/>
            </a:pPr>
            <a:r>
              <a:rPr lang="pl-PL" sz="2000" dirty="0"/>
              <a:t>wydawanie rozporządzeń z mocą ustawy</a:t>
            </a:r>
          </a:p>
          <a:p>
            <a:pPr marL="342900" indent="-342900">
              <a:lnSpc>
                <a:spcPct val="150000"/>
              </a:lnSpc>
              <a:buAutoNum type="alphaLcParenR"/>
            </a:pPr>
            <a:r>
              <a:rPr lang="pl-PL" sz="2000" dirty="0"/>
              <a:t>wydawanie rozporządzeń</a:t>
            </a:r>
          </a:p>
          <a:p>
            <a:pPr marL="342900" indent="-342900">
              <a:lnSpc>
                <a:spcPct val="150000"/>
              </a:lnSpc>
              <a:buAutoNum type="alphaLcParenR"/>
            </a:pPr>
            <a:r>
              <a:rPr lang="pl-PL" sz="2000" dirty="0"/>
              <a:t>wydawanie zarządzeń</a:t>
            </a:r>
          </a:p>
          <a:p>
            <a:pPr marL="342900" indent="-342900">
              <a:lnSpc>
                <a:spcPct val="150000"/>
              </a:lnSpc>
              <a:buAutoNum type="alphaLcParenR"/>
            </a:pPr>
            <a:r>
              <a:rPr lang="pl-PL" sz="2000" dirty="0"/>
              <a:t>wydawanie postanowień </a:t>
            </a:r>
          </a:p>
          <a:p>
            <a:pPr marL="342900" indent="-342900">
              <a:lnSpc>
                <a:spcPct val="150000"/>
              </a:lnSpc>
              <a:buAutoNum type="alphaLcParenR"/>
            </a:pPr>
            <a:r>
              <a:rPr lang="pl-PL" sz="2000" dirty="0"/>
              <a:t>prawo inicjatywy ustawodawczej</a:t>
            </a:r>
          </a:p>
          <a:p>
            <a:pPr marL="342900" indent="-342900">
              <a:lnSpc>
                <a:spcPct val="150000"/>
              </a:lnSpc>
              <a:buAutoNum type="alphaLcParenR"/>
            </a:pPr>
            <a:endParaRPr lang="pl-PL" sz="2000" dirty="0"/>
          </a:p>
          <a:p>
            <a:pPr marL="342900" indent="-342900">
              <a:lnSpc>
                <a:spcPct val="150000"/>
              </a:lnSpc>
            </a:pPr>
            <a:endParaRPr lang="pl-PL"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ze stanowieniem prawa </a:t>
            </a:r>
          </a:p>
        </p:txBody>
      </p:sp>
      <p:sp>
        <p:nvSpPr>
          <p:cNvPr id="5" name="pole tekstowe 4"/>
          <p:cNvSpPr txBox="1"/>
          <p:nvPr/>
        </p:nvSpPr>
        <p:spPr>
          <a:xfrm>
            <a:off x="467544" y="1842588"/>
            <a:ext cx="7696042" cy="506292"/>
          </a:xfrm>
          <a:prstGeom prst="rect">
            <a:avLst/>
          </a:prstGeom>
          <a:noFill/>
        </p:spPr>
        <p:txBody>
          <a:bodyPr wrap="square" rtlCol="0">
            <a:spAutoFit/>
          </a:bodyPr>
          <a:lstStyle/>
          <a:p>
            <a:pPr marL="342900" indent="-342900">
              <a:lnSpc>
                <a:spcPct val="150000"/>
              </a:lnSpc>
            </a:pPr>
            <a:r>
              <a:rPr lang="pl-PL" sz="2000" b="1" dirty="0"/>
              <a:t>Kontrasygnata</a:t>
            </a:r>
          </a:p>
        </p:txBody>
      </p:sp>
      <p:sp>
        <p:nvSpPr>
          <p:cNvPr id="6" name="pole tekstowe 5"/>
          <p:cNvSpPr txBox="1"/>
          <p:nvPr/>
        </p:nvSpPr>
        <p:spPr>
          <a:xfrm>
            <a:off x="611560" y="2577098"/>
            <a:ext cx="8064896" cy="707886"/>
          </a:xfrm>
          <a:prstGeom prst="rect">
            <a:avLst/>
          </a:prstGeom>
          <a:noFill/>
        </p:spPr>
        <p:txBody>
          <a:bodyPr wrap="square" rtlCol="0">
            <a:spAutoFit/>
          </a:bodyPr>
          <a:lstStyle/>
          <a:p>
            <a:r>
              <a:rPr lang="pl-PL" sz="2000" dirty="0"/>
              <a:t>Uzależnienie ważności aktu głowy państwa od jego zaakceptowania przez Prezesa Rady Ministrów.</a:t>
            </a:r>
          </a:p>
        </p:txBody>
      </p:sp>
      <p:sp>
        <p:nvSpPr>
          <p:cNvPr id="7" name="pole tekstowe 6"/>
          <p:cNvSpPr txBox="1"/>
          <p:nvPr/>
        </p:nvSpPr>
        <p:spPr>
          <a:xfrm>
            <a:off x="611560" y="3645024"/>
            <a:ext cx="8064896" cy="2246769"/>
          </a:xfrm>
          <a:prstGeom prst="rect">
            <a:avLst/>
          </a:prstGeom>
          <a:noFill/>
        </p:spPr>
        <p:txBody>
          <a:bodyPr wrap="square" rtlCol="0">
            <a:spAutoFit/>
          </a:bodyPr>
          <a:lstStyle/>
          <a:p>
            <a:pPr algn="just"/>
            <a:r>
              <a:rPr lang="pl-PL" sz="2000" b="1" dirty="0"/>
              <a:t>Art. 144.</a:t>
            </a:r>
          </a:p>
          <a:p>
            <a:pPr algn="just"/>
            <a:r>
              <a:rPr lang="pl-PL" sz="2000" dirty="0"/>
              <a:t>1. Prezydent Rzeczypospolitej, korzystając ze swoich konstytucyjnych i ustawowych kompetencji, wydaje akty urzędowe.</a:t>
            </a:r>
          </a:p>
          <a:p>
            <a:pPr algn="just"/>
            <a:r>
              <a:rPr lang="pl-PL" sz="2000" dirty="0"/>
              <a:t>2. Akty urzędowe Prezydenta Rzeczypospolitej wymagają dla swojej ważności podpisu Prezesa Rady Ministrów, który przez podpisanie aktu ponosi odpowiedzialność przed Sejmem.</a:t>
            </a:r>
          </a:p>
          <a:p>
            <a:pPr algn="just"/>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ze stanowieniem prawa </a:t>
            </a:r>
          </a:p>
        </p:txBody>
      </p:sp>
      <p:sp>
        <p:nvSpPr>
          <p:cNvPr id="5" name="pole tekstowe 4"/>
          <p:cNvSpPr txBox="1"/>
          <p:nvPr/>
        </p:nvSpPr>
        <p:spPr>
          <a:xfrm>
            <a:off x="467544" y="1842588"/>
            <a:ext cx="7696042" cy="506292"/>
          </a:xfrm>
          <a:prstGeom prst="rect">
            <a:avLst/>
          </a:prstGeom>
          <a:noFill/>
        </p:spPr>
        <p:txBody>
          <a:bodyPr wrap="square" rtlCol="0">
            <a:spAutoFit/>
          </a:bodyPr>
          <a:lstStyle/>
          <a:p>
            <a:pPr marL="342900" indent="-342900">
              <a:lnSpc>
                <a:spcPct val="150000"/>
              </a:lnSpc>
            </a:pPr>
            <a:r>
              <a:rPr lang="pl-PL" sz="2000" b="1" dirty="0"/>
              <a:t>Prerogatywy</a:t>
            </a:r>
          </a:p>
        </p:txBody>
      </p:sp>
      <p:sp>
        <p:nvSpPr>
          <p:cNvPr id="6" name="pole tekstowe 5"/>
          <p:cNvSpPr txBox="1"/>
          <p:nvPr/>
        </p:nvSpPr>
        <p:spPr>
          <a:xfrm>
            <a:off x="611560" y="2577098"/>
            <a:ext cx="8064896" cy="400110"/>
          </a:xfrm>
          <a:prstGeom prst="rect">
            <a:avLst/>
          </a:prstGeom>
          <a:noFill/>
        </p:spPr>
        <p:txBody>
          <a:bodyPr wrap="square" rtlCol="0">
            <a:spAutoFit/>
          </a:bodyPr>
          <a:lstStyle/>
          <a:p>
            <a:r>
              <a:rPr lang="pl-PL" sz="2000" dirty="0"/>
              <a:t>Akty Prezydenta zwolnione z obowiązku uzyskania kontrasygnaty</a:t>
            </a:r>
          </a:p>
        </p:txBody>
      </p:sp>
      <p:sp>
        <p:nvSpPr>
          <p:cNvPr id="7" name="pole tekstowe 6"/>
          <p:cNvSpPr txBox="1"/>
          <p:nvPr/>
        </p:nvSpPr>
        <p:spPr>
          <a:xfrm>
            <a:off x="611560" y="3429000"/>
            <a:ext cx="8064896" cy="400110"/>
          </a:xfrm>
          <a:prstGeom prst="rect">
            <a:avLst/>
          </a:prstGeom>
          <a:noFill/>
        </p:spPr>
        <p:txBody>
          <a:bodyPr wrap="square" rtlCol="0">
            <a:spAutoFit/>
          </a:bodyPr>
          <a:lstStyle/>
          <a:p>
            <a:pPr algn="just"/>
            <a:r>
              <a:rPr lang="pl-PL" sz="2000" dirty="0"/>
              <a:t>Katalog zamknięty – art. 144 ust.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 funkcjonowaniem Sejmu i Senatu</a:t>
            </a:r>
          </a:p>
        </p:txBody>
      </p:sp>
      <p:sp>
        <p:nvSpPr>
          <p:cNvPr id="5" name="pole tekstowe 4"/>
          <p:cNvSpPr txBox="1"/>
          <p:nvPr/>
        </p:nvSpPr>
        <p:spPr>
          <a:xfrm>
            <a:off x="692382" y="2204864"/>
            <a:ext cx="4892045" cy="3785652"/>
          </a:xfrm>
          <a:prstGeom prst="rect">
            <a:avLst/>
          </a:prstGeom>
          <a:noFill/>
        </p:spPr>
        <p:txBody>
          <a:bodyPr wrap="none" rtlCol="0">
            <a:spAutoFit/>
          </a:bodyPr>
          <a:lstStyle/>
          <a:p>
            <a:pPr marL="342900" indent="-342900">
              <a:lnSpc>
                <a:spcPct val="150000"/>
              </a:lnSpc>
              <a:buAutoNum type="alphaLcParenR"/>
            </a:pPr>
            <a:r>
              <a:rPr lang="pl-PL" sz="2000" dirty="0"/>
              <a:t>zarządzanie wyborów do Sejmu i Senatu</a:t>
            </a:r>
          </a:p>
          <a:p>
            <a:pPr marL="342900" indent="-342900">
              <a:lnSpc>
                <a:spcPct val="150000"/>
              </a:lnSpc>
              <a:buAutoNum type="alphaLcParenR"/>
            </a:pPr>
            <a:r>
              <a:rPr lang="pl-PL" sz="2000" dirty="0"/>
              <a:t>zwoływanie pierwszego posiedzenia</a:t>
            </a:r>
          </a:p>
          <a:p>
            <a:pPr marL="342900" indent="-342900">
              <a:lnSpc>
                <a:spcPct val="150000"/>
              </a:lnSpc>
              <a:buAutoNum type="alphaLcParenR"/>
            </a:pPr>
            <a:r>
              <a:rPr lang="pl-PL" sz="2000" dirty="0"/>
              <a:t>skracanie kadencji Sejmu</a:t>
            </a:r>
          </a:p>
          <a:p>
            <a:pPr marL="342900" indent="-342900">
              <a:lnSpc>
                <a:spcPct val="150000"/>
              </a:lnSpc>
              <a:buAutoNum type="alphaLcParenR"/>
            </a:pPr>
            <a:r>
              <a:rPr lang="pl-PL" sz="2000" dirty="0"/>
              <a:t>podpisywanie ustaw</a:t>
            </a:r>
          </a:p>
          <a:p>
            <a:pPr marL="342900" indent="-342900">
              <a:lnSpc>
                <a:spcPct val="150000"/>
              </a:lnSpc>
              <a:buAutoNum type="alphaLcParenR"/>
            </a:pPr>
            <a:r>
              <a:rPr lang="pl-PL" sz="2000" dirty="0"/>
              <a:t>zwracanie się z orędziem </a:t>
            </a:r>
          </a:p>
          <a:p>
            <a:pPr marL="342900" indent="-342900">
              <a:lnSpc>
                <a:spcPct val="150000"/>
              </a:lnSpc>
              <a:buAutoNum type="alphaLcParenR"/>
            </a:pPr>
            <a:r>
              <a:rPr lang="pl-PL" sz="2000" dirty="0"/>
              <a:t>zarządzanie referendum ogólnokrajowego</a:t>
            </a:r>
          </a:p>
          <a:p>
            <a:pPr marL="342900" indent="-342900">
              <a:lnSpc>
                <a:spcPct val="150000"/>
              </a:lnSpc>
              <a:buAutoNum type="alphaLcParenR"/>
            </a:pPr>
            <a:endParaRPr lang="pl-PL" sz="2000" dirty="0"/>
          </a:p>
          <a:p>
            <a:pPr marL="342900" indent="-342900">
              <a:lnSpc>
                <a:spcPct val="150000"/>
              </a:lnSpc>
            </a:pPr>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 funkcjonowaniem Rady Ministrów</a:t>
            </a:r>
          </a:p>
        </p:txBody>
      </p:sp>
      <p:sp>
        <p:nvSpPr>
          <p:cNvPr id="5" name="pole tekstowe 4"/>
          <p:cNvSpPr txBox="1"/>
          <p:nvPr/>
        </p:nvSpPr>
        <p:spPr>
          <a:xfrm>
            <a:off x="692382" y="2204864"/>
            <a:ext cx="7155357" cy="2400657"/>
          </a:xfrm>
          <a:prstGeom prst="rect">
            <a:avLst/>
          </a:prstGeom>
          <a:noFill/>
        </p:spPr>
        <p:txBody>
          <a:bodyPr wrap="none" rtlCol="0">
            <a:spAutoFit/>
          </a:bodyPr>
          <a:lstStyle/>
          <a:p>
            <a:pPr marL="457200" indent="-457200">
              <a:lnSpc>
                <a:spcPct val="150000"/>
              </a:lnSpc>
              <a:buAutoNum type="alphaLcParenR"/>
            </a:pPr>
            <a:r>
              <a:rPr lang="pl-PL" sz="2000" dirty="0"/>
              <a:t>powoływanie Rady Ministrów</a:t>
            </a:r>
          </a:p>
          <a:p>
            <a:pPr marL="457200" indent="-457200">
              <a:lnSpc>
                <a:spcPct val="150000"/>
              </a:lnSpc>
              <a:buAutoNum type="alphaLcParenR"/>
            </a:pPr>
            <a:r>
              <a:rPr lang="pl-PL" sz="2000" dirty="0"/>
              <a:t>odbieranie przysięgi od Prezesa Rady Ministrów i członków RM</a:t>
            </a:r>
          </a:p>
          <a:p>
            <a:pPr marL="457200" indent="-457200">
              <a:lnSpc>
                <a:spcPct val="150000"/>
              </a:lnSpc>
              <a:buAutoNum type="alphaLcParenR"/>
            </a:pPr>
            <a:r>
              <a:rPr lang="pl-PL" sz="2000" dirty="0"/>
              <a:t>dokonywanie zmian w składzie Rady Ministrów</a:t>
            </a:r>
          </a:p>
          <a:p>
            <a:pPr marL="457200" indent="-457200">
              <a:lnSpc>
                <a:spcPct val="150000"/>
              </a:lnSpc>
              <a:buAutoNum type="alphaLcParenR"/>
            </a:pPr>
            <a:r>
              <a:rPr lang="pl-PL" sz="2000" dirty="0"/>
              <a:t>przyjmowanie dymisji</a:t>
            </a:r>
          </a:p>
          <a:p>
            <a:pPr marL="457200" indent="-457200">
              <a:lnSpc>
                <a:spcPct val="150000"/>
              </a:lnSpc>
              <a:buAutoNum type="alphaLcParenR"/>
            </a:pPr>
            <a:r>
              <a:rPr lang="pl-PL" sz="2000" dirty="0"/>
              <a:t>zwoływanie Rady Gabinetowej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KOMPETENCJE</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400110"/>
          </a:xfrm>
          <a:prstGeom prst="rect">
            <a:avLst/>
          </a:prstGeom>
          <a:noFill/>
        </p:spPr>
        <p:txBody>
          <a:bodyPr wrap="square" rtlCol="0">
            <a:spAutoFit/>
          </a:bodyPr>
          <a:lstStyle/>
          <a:p>
            <a:pPr algn="just"/>
            <a:r>
              <a:rPr lang="pl-PL" sz="2000" b="1" dirty="0"/>
              <a:t>Kompetencje związane z funkcjonowaniem sądów</a:t>
            </a:r>
          </a:p>
        </p:txBody>
      </p:sp>
      <p:sp>
        <p:nvSpPr>
          <p:cNvPr id="5" name="pole tekstowe 4"/>
          <p:cNvSpPr txBox="1"/>
          <p:nvPr/>
        </p:nvSpPr>
        <p:spPr>
          <a:xfrm>
            <a:off x="692382" y="2204864"/>
            <a:ext cx="6403676" cy="2400657"/>
          </a:xfrm>
          <a:prstGeom prst="rect">
            <a:avLst/>
          </a:prstGeom>
          <a:noFill/>
        </p:spPr>
        <p:txBody>
          <a:bodyPr wrap="none" rtlCol="0">
            <a:spAutoFit/>
          </a:bodyPr>
          <a:lstStyle/>
          <a:p>
            <a:pPr marL="457200" indent="-457200">
              <a:lnSpc>
                <a:spcPct val="150000"/>
              </a:lnSpc>
              <a:buAutoNum type="alphaLcParenR"/>
            </a:pPr>
            <a:r>
              <a:rPr lang="pl-PL" sz="2000" dirty="0"/>
              <a:t>powoływanie sędziów</a:t>
            </a:r>
          </a:p>
          <a:p>
            <a:pPr marL="457200" indent="-457200">
              <a:lnSpc>
                <a:spcPct val="150000"/>
              </a:lnSpc>
              <a:buAutoNum type="alphaLcParenR"/>
            </a:pPr>
            <a:r>
              <a:rPr lang="pl-PL" sz="2000" dirty="0"/>
              <a:t>przyjmowanie ślubowania od nowo wybranych sędziów</a:t>
            </a:r>
          </a:p>
          <a:p>
            <a:pPr marL="457200" indent="-457200">
              <a:lnSpc>
                <a:spcPct val="150000"/>
              </a:lnSpc>
              <a:buAutoNum type="alphaLcParenR"/>
            </a:pPr>
            <a:r>
              <a:rPr lang="pl-PL" sz="2000" dirty="0"/>
              <a:t>powoływanie Pierwszego Prezesa i prezesów SN</a:t>
            </a:r>
          </a:p>
          <a:p>
            <a:pPr marL="457200" indent="-457200">
              <a:lnSpc>
                <a:spcPct val="150000"/>
              </a:lnSpc>
              <a:buAutoNum type="alphaLcParenR"/>
            </a:pPr>
            <a:r>
              <a:rPr lang="pl-PL" sz="2000" dirty="0"/>
              <a:t>powoływanie Prezesa i wiceprezesów NSA</a:t>
            </a:r>
          </a:p>
          <a:p>
            <a:pPr marL="457200" indent="-457200">
              <a:lnSpc>
                <a:spcPct val="150000"/>
              </a:lnSpc>
              <a:buAutoNum type="alphaLcParenR"/>
            </a:pPr>
            <a:r>
              <a:rPr lang="pl-PL" sz="2000" dirty="0"/>
              <a:t>powoływanie Prezesa i wiceprezesa TK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WYKONAWCZA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2246769"/>
          </a:xfrm>
          <a:prstGeom prst="rect">
            <a:avLst/>
          </a:prstGeom>
          <a:noFill/>
        </p:spPr>
        <p:txBody>
          <a:bodyPr wrap="square" rtlCol="0">
            <a:spAutoFit/>
          </a:bodyPr>
          <a:lstStyle/>
          <a:p>
            <a:pPr algn="just"/>
            <a:r>
              <a:rPr lang="pl-PL" sz="2000" b="1" dirty="0"/>
              <a:t>Art. 10.</a:t>
            </a:r>
          </a:p>
          <a:p>
            <a:pPr algn="just"/>
            <a:r>
              <a:rPr lang="pl-PL" sz="2000" dirty="0"/>
              <a:t>„1. Ustrój Rzeczypospolitej Polskiej opiera się na podziale i równowadze władzy ustawodawczej, władzy wykonawczej i władzy sądowniczej.</a:t>
            </a:r>
          </a:p>
          <a:p>
            <a:pPr algn="just"/>
            <a:r>
              <a:rPr lang="pl-PL" sz="2000" dirty="0"/>
              <a:t>2. Władzę ustawodawczą sprawują Sejm i Senat, władzę wykonawczą Prezydent Rzeczypospolitej Polskiej i Rada Ministrów, a władzę sądowniczą sądy i trybunały.”</a:t>
            </a:r>
          </a:p>
          <a:p>
            <a:pPr algn="just"/>
            <a:endParaRPr lang="pl-PL"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ODPOWIEDZIALNOŚĆ</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3"/>
            <a:ext cx="8208912" cy="1323439"/>
          </a:xfrm>
          <a:prstGeom prst="rect">
            <a:avLst/>
          </a:prstGeom>
          <a:noFill/>
        </p:spPr>
        <p:txBody>
          <a:bodyPr wrap="square" rtlCol="0">
            <a:spAutoFit/>
          </a:bodyPr>
          <a:lstStyle/>
          <a:p>
            <a:r>
              <a:rPr lang="pl-PL" sz="2000" b="1" dirty="0"/>
              <a:t>Art. 145.</a:t>
            </a:r>
          </a:p>
          <a:p>
            <a:pPr algn="just"/>
            <a:r>
              <a:rPr lang="pl-PL" sz="2000" dirty="0"/>
              <a:t>„1. Prezydent Rzeczypospolitej za naruszenie Konstytucji, ustawy lub za popełnienie przestępstwa może być pociągnięty do odpowiedzialności przed Trybunałem Stanu.”</a:t>
            </a:r>
          </a:p>
        </p:txBody>
      </p:sp>
      <p:sp>
        <p:nvSpPr>
          <p:cNvPr id="5" name="pole tekstowe 4"/>
          <p:cNvSpPr txBox="1"/>
          <p:nvPr/>
        </p:nvSpPr>
        <p:spPr>
          <a:xfrm>
            <a:off x="467544" y="3356992"/>
            <a:ext cx="3584443" cy="400110"/>
          </a:xfrm>
          <a:prstGeom prst="rect">
            <a:avLst/>
          </a:prstGeom>
          <a:noFill/>
        </p:spPr>
        <p:txBody>
          <a:bodyPr wrap="none" rtlCol="0">
            <a:spAutoFit/>
          </a:bodyPr>
          <a:lstStyle/>
          <a:p>
            <a:r>
              <a:rPr lang="pl-PL" sz="2000" dirty="0"/>
              <a:t>Postawienie w stan oskarżenia – </a:t>
            </a:r>
          </a:p>
        </p:txBody>
      </p:sp>
      <p:sp>
        <p:nvSpPr>
          <p:cNvPr id="6" name="pole tekstowe 5"/>
          <p:cNvSpPr txBox="1"/>
          <p:nvPr/>
        </p:nvSpPr>
        <p:spPr>
          <a:xfrm>
            <a:off x="4150319" y="3356992"/>
            <a:ext cx="2797945" cy="400110"/>
          </a:xfrm>
          <a:prstGeom prst="rect">
            <a:avLst/>
          </a:prstGeom>
          <a:noFill/>
        </p:spPr>
        <p:txBody>
          <a:bodyPr wrap="none" rtlCol="0">
            <a:spAutoFit/>
          </a:bodyPr>
          <a:lstStyle/>
          <a:p>
            <a:r>
              <a:rPr lang="pl-PL" sz="2000" dirty="0"/>
              <a:t>Zgromadzenie Narodowe</a:t>
            </a:r>
          </a:p>
        </p:txBody>
      </p:sp>
      <p:sp>
        <p:nvSpPr>
          <p:cNvPr id="7" name="pole tekstowe 6"/>
          <p:cNvSpPr txBox="1"/>
          <p:nvPr/>
        </p:nvSpPr>
        <p:spPr>
          <a:xfrm>
            <a:off x="467544" y="3748970"/>
            <a:ext cx="3416063" cy="400110"/>
          </a:xfrm>
          <a:prstGeom prst="rect">
            <a:avLst/>
          </a:prstGeom>
          <a:noFill/>
        </p:spPr>
        <p:txBody>
          <a:bodyPr wrap="none" rtlCol="0">
            <a:spAutoFit/>
          </a:bodyPr>
          <a:lstStyle/>
          <a:p>
            <a:r>
              <a:rPr lang="pl-PL" sz="2000" dirty="0"/>
              <a:t>Wymagana większość głosów - </a:t>
            </a:r>
          </a:p>
        </p:txBody>
      </p:sp>
      <p:sp>
        <p:nvSpPr>
          <p:cNvPr id="8" name="pole tekstowe 7"/>
          <p:cNvSpPr txBox="1"/>
          <p:nvPr/>
        </p:nvSpPr>
        <p:spPr>
          <a:xfrm>
            <a:off x="3754311" y="3779748"/>
            <a:ext cx="3441648" cy="400110"/>
          </a:xfrm>
          <a:prstGeom prst="rect">
            <a:avLst/>
          </a:prstGeom>
          <a:noFill/>
        </p:spPr>
        <p:txBody>
          <a:bodyPr wrap="none" rtlCol="0">
            <a:spAutoFit/>
          </a:bodyPr>
          <a:lstStyle/>
          <a:p>
            <a:r>
              <a:rPr lang="pl-PL" sz="2000" dirty="0"/>
              <a:t>2/3 ustawowej liczby członków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grpId="0" nodeType="clickEffect">
                                  <p:stCondLst>
                                    <p:cond delay="0"/>
                                  </p:stCondLst>
                                  <p:childTnLst>
                                    <p:set>
                                      <p:cBhvr>
                                        <p:cTn id="14" dur="1000">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nodeType="clickEffect">
                                  <p:stCondLst>
                                    <p:cond delay="0"/>
                                  </p:stCondLst>
                                  <p:childTnLst>
                                    <p:set>
                                      <p:cBhvr>
                                        <p:cTn id="18" dur="1000">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404664"/>
            <a:ext cx="7560840" cy="461665"/>
          </a:xfrm>
          <a:prstGeom prst="rect">
            <a:avLst/>
          </a:prstGeom>
          <a:noFill/>
        </p:spPr>
        <p:txBody>
          <a:bodyPr wrap="square" rtlCol="0">
            <a:spAutoFit/>
          </a:bodyPr>
          <a:lstStyle/>
          <a:p>
            <a:r>
              <a:rPr lang="pl-PL" sz="2400" dirty="0">
                <a:solidFill>
                  <a:schemeClr val="tx2">
                    <a:lumMod val="50000"/>
                  </a:schemeClr>
                </a:solidFill>
              </a:rPr>
              <a:t>KAZUS</a:t>
            </a:r>
          </a:p>
        </p:txBody>
      </p:sp>
      <p:cxnSp>
        <p:nvCxnSpPr>
          <p:cNvPr id="3" name="Łącznik prosty 2"/>
          <p:cNvCxnSpPr/>
          <p:nvPr/>
        </p:nvCxnSpPr>
        <p:spPr>
          <a:xfrm>
            <a:off x="431540" y="1124744"/>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179512" y="1124744"/>
            <a:ext cx="8784976" cy="5755422"/>
          </a:xfrm>
          <a:prstGeom prst="rect">
            <a:avLst/>
          </a:prstGeom>
          <a:noFill/>
        </p:spPr>
        <p:txBody>
          <a:bodyPr wrap="square" rtlCol="0">
            <a:spAutoFit/>
          </a:bodyPr>
          <a:lstStyle/>
          <a:p>
            <a:pPr algn="just"/>
            <a:r>
              <a:rPr lang="pl-PL" sz="1600" dirty="0"/>
              <a:t>Dnia 8 marca 2018 r. w samo południe Prezydent RP wraz z małżonką, synem oraz najbliższymi współpracownikami wyruszył w kolejną podróż zagraniczną. Prezydent nie był szczególnym wielbicielem transportu lotniczego jednak w przypadku wyprawy do USA nie było innej możliwości. Celem podróży był Waszyngton, Nowy Jork i Los Angeles, a pierwsze lądowanie samolotu miało odbyć się na lotnisku JFK. </a:t>
            </a:r>
          </a:p>
          <a:p>
            <a:pPr algn="just"/>
            <a:r>
              <a:rPr lang="pl-PL" sz="1600" dirty="0"/>
              <a:t>Po 9 godzinach lotu samolot nadal nie dotarł na nowojorskie lotnisko. Kontrola naziemna kilkukrotnie próbowała nawiązać kontakt z samolotem – bez skutku. Radary wykazują, że zapis trasu samolotu urwał się po 2 godzinach (jeszcze nad Europą), jednak nikogo wcześniej to nie zaniepokoiło. Natychmiast rozpoczęto poszukiwania samolotu. Po kilkunastu godzinnej akcji nadal brak było jakichkolwiek rezultatów. Eksperci ds. wypadków lotniczych podkreślali, że samolot nie mógł się rozbić niezauważony. Ponadto lot odbywał się w idealnych warunkach pogodowych, a samolot prezydencki był najnowszym egzemplarzem w państwowej flocie. </a:t>
            </a:r>
          </a:p>
          <a:p>
            <a:pPr algn="just"/>
            <a:r>
              <a:rPr lang="pl-PL" sz="1600" dirty="0"/>
              <a:t>Ekipy poszukiwawcze przeczesywały okolice, w których zarejestrowano ostatnie położenie samolotu. Nie napotkały żadnych oznak katastrofy lotniczej.</a:t>
            </a:r>
          </a:p>
          <a:p>
            <a:pPr algn="just"/>
            <a:r>
              <a:rPr lang="pl-PL" sz="1600" dirty="0"/>
              <a:t>Po ponownym sprawdzeniu listy pasażerów eksperci zwrócili uwagę na nazwiska dwóch dziennikarzy z nieznanej nikomu agencji prasowej IZIZ. Służby bezpieczeństwa nie potrafiły wyjaśnić jak doszło do wydania przepustek tym osobom. Śledczy zaczęli rozważać scenariusz porwania prezydenckiego samolotu.</a:t>
            </a:r>
          </a:p>
          <a:p>
            <a:pPr algn="just"/>
            <a:endParaRPr lang="pl-PL" sz="1600" dirty="0"/>
          </a:p>
          <a:p>
            <a:pPr algn="just"/>
            <a:r>
              <a:rPr lang="pl-PL" sz="1600" dirty="0"/>
              <a:t>Marszałek Sejmu uznał, iż brak kontaktu z Prezydentem przez ponad 24 h, świadczy o tym, iż z całą pewnością zginął on tragicznie w katastrofie lotniczej. W trosce o ciągłość władzy, na podstawie art. 131 ust. 2 ogłosił on, iż ze względu na opróżnienie urzędu Prezydenta będzie czasowo pełnił jego obowiązki.</a:t>
            </a:r>
          </a:p>
          <a:p>
            <a:pPr algn="just"/>
            <a:r>
              <a:rPr lang="pl-PL" sz="1600" dirty="0"/>
              <a:t>Oceń zasadność działań Marszałka Sejmu.</a:t>
            </a:r>
          </a:p>
        </p:txBody>
      </p:sp>
    </p:spTree>
    <p:extLst>
      <p:ext uri="{BB962C8B-B14F-4D97-AF65-F5344CB8AC3E}">
        <p14:creationId xmlns:p14="http://schemas.microsoft.com/office/powerpoint/2010/main" val="401509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WYKONAWCZA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2814617"/>
          </a:xfrm>
          <a:prstGeom prst="rect">
            <a:avLst/>
          </a:prstGeom>
          <a:noFill/>
        </p:spPr>
        <p:txBody>
          <a:bodyPr wrap="square" rtlCol="0">
            <a:spAutoFit/>
          </a:bodyPr>
          <a:lstStyle/>
          <a:p>
            <a:pPr algn="just">
              <a:lnSpc>
                <a:spcPct val="150000"/>
              </a:lnSpc>
            </a:pPr>
            <a:r>
              <a:rPr lang="pl-PL" sz="2000" b="1" dirty="0"/>
              <a:t>Modele organizacyjne władzy wykonawczej</a:t>
            </a:r>
          </a:p>
          <a:p>
            <a:pPr marL="457200" indent="-457200" algn="just">
              <a:lnSpc>
                <a:spcPct val="150000"/>
              </a:lnSpc>
              <a:buAutoNum type="alphaLcParenR"/>
            </a:pPr>
            <a:r>
              <a:rPr lang="pl-PL" sz="2000" dirty="0"/>
              <a:t>Monokratyczny </a:t>
            </a:r>
          </a:p>
          <a:p>
            <a:pPr marL="457200" indent="-457200" algn="just">
              <a:lnSpc>
                <a:spcPct val="150000"/>
              </a:lnSpc>
              <a:buAutoNum type="alphaLcParenR"/>
            </a:pPr>
            <a:r>
              <a:rPr lang="pl-PL" sz="2000" dirty="0"/>
              <a:t>Dualistyczny</a:t>
            </a:r>
          </a:p>
          <a:p>
            <a:pPr marL="457200" indent="-457200" algn="just">
              <a:lnSpc>
                <a:spcPct val="150000"/>
              </a:lnSpc>
              <a:buAutoNum type="alphaLcParenR"/>
            </a:pPr>
            <a:r>
              <a:rPr lang="pl-PL" sz="2000" dirty="0"/>
              <a:t>Departamentalny</a:t>
            </a:r>
          </a:p>
          <a:p>
            <a:pPr marL="457200" indent="-457200" algn="just">
              <a:lnSpc>
                <a:spcPct val="150000"/>
              </a:lnSpc>
              <a:buAutoNum type="alphaLcParenR"/>
            </a:pPr>
            <a:r>
              <a:rPr lang="pl-PL" sz="2000" dirty="0"/>
              <a:t>Dyrektorialny</a:t>
            </a:r>
          </a:p>
          <a:p>
            <a:pPr algn="just">
              <a:lnSpc>
                <a:spcPct val="150000"/>
              </a:lnSpc>
            </a:pPr>
            <a:endParaRPr lang="pl-PL" sz="2000" dirty="0"/>
          </a:p>
        </p:txBody>
      </p:sp>
      <p:cxnSp>
        <p:nvCxnSpPr>
          <p:cNvPr id="7" name="Łącznik łamany 6"/>
          <p:cNvCxnSpPr/>
          <p:nvPr/>
        </p:nvCxnSpPr>
        <p:spPr>
          <a:xfrm>
            <a:off x="2915816" y="2996952"/>
            <a:ext cx="2664296" cy="122413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4211960" y="2996952"/>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4211960" y="3356992"/>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4211960" y="3789040"/>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5580112" y="2708920"/>
            <a:ext cx="2808312" cy="1711366"/>
          </a:xfrm>
          <a:prstGeom prst="rect">
            <a:avLst/>
          </a:prstGeom>
          <a:noFill/>
        </p:spPr>
        <p:txBody>
          <a:bodyPr wrap="square" rtlCol="0">
            <a:spAutoFit/>
          </a:bodyPr>
          <a:lstStyle/>
          <a:p>
            <a:pPr>
              <a:lnSpc>
                <a:spcPct val="150000"/>
              </a:lnSpc>
            </a:pPr>
            <a:r>
              <a:rPr lang="pl-PL" dirty="0"/>
              <a:t>gabinetowy </a:t>
            </a:r>
          </a:p>
          <a:p>
            <a:pPr>
              <a:lnSpc>
                <a:spcPct val="150000"/>
              </a:lnSpc>
            </a:pPr>
            <a:r>
              <a:rPr lang="pl-PL" dirty="0"/>
              <a:t>kanclerski </a:t>
            </a:r>
          </a:p>
          <a:p>
            <a:pPr>
              <a:lnSpc>
                <a:spcPct val="150000"/>
              </a:lnSpc>
            </a:pPr>
            <a:r>
              <a:rPr lang="pl-PL" dirty="0"/>
              <a:t>resortowy </a:t>
            </a:r>
          </a:p>
          <a:p>
            <a:pPr>
              <a:lnSpc>
                <a:spcPct val="150000"/>
              </a:lnSpc>
            </a:pPr>
            <a:r>
              <a:rPr lang="pl-PL" dirty="0"/>
              <a:t>prezydencjalny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13"/>
                                        </p:tgtEl>
                                        <p:attrNameLst>
                                          <p:attrName>style.visibility</p:attrName>
                                        </p:attrNameLst>
                                      </p:cBhvr>
                                      <p:to>
                                        <p:strVal val="visible"/>
                                      </p:to>
                                    </p:set>
                                  </p:childTnLst>
                                </p:cTn>
                              </p:par>
                              <p:par>
                                <p:cTn id="7" presetID="11" presetClass="entr" presetSubtype="0" repeatCount="indefinite" fill="hold" nodeType="withEffect">
                                  <p:stCondLst>
                                    <p:cond delay="0"/>
                                  </p:stCondLst>
                                  <p:childTnLst>
                                    <p:set>
                                      <p:cBhvr>
                                        <p:cTn id="8" dur="1000">
                                          <p:stCondLst>
                                            <p:cond delay="0"/>
                                          </p:stCondLst>
                                        </p:cTn>
                                        <p:tgtEl>
                                          <p:spTgt spid="10"/>
                                        </p:tgtEl>
                                        <p:attrNameLst>
                                          <p:attrName>style.visibility</p:attrName>
                                        </p:attrNameLst>
                                      </p:cBhvr>
                                      <p:to>
                                        <p:strVal val="visible"/>
                                      </p:to>
                                    </p:set>
                                  </p:childTnLst>
                                </p:cTn>
                              </p:par>
                              <p:par>
                                <p:cTn id="9" presetID="11" presetClass="entr" presetSubtype="0" repeatCount="indefinite" fill="hold" nodeType="withEffect">
                                  <p:stCondLst>
                                    <p:cond delay="0"/>
                                  </p:stCondLst>
                                  <p:childTnLst>
                                    <p:set>
                                      <p:cBhvr>
                                        <p:cTn id="10" dur="1000">
                                          <p:stCondLst>
                                            <p:cond delay="0"/>
                                          </p:stCondLst>
                                        </p:cTn>
                                        <p:tgtEl>
                                          <p:spTgt spid="12"/>
                                        </p:tgtEl>
                                        <p:attrNameLst>
                                          <p:attrName>style.visibility</p:attrName>
                                        </p:attrNameLst>
                                      </p:cBhvr>
                                      <p:to>
                                        <p:strVal val="visible"/>
                                      </p:to>
                                    </p:set>
                                  </p:childTnLst>
                                </p:cTn>
                              </p:par>
                              <p:par>
                                <p:cTn id="11" presetID="11" presetClass="entr" presetSubtype="0" repeatCount="indefinite" fill="hold" nodeType="withEffect">
                                  <p:stCondLst>
                                    <p:cond delay="0"/>
                                  </p:stCondLst>
                                  <p:childTnLst>
                                    <p:set>
                                      <p:cBhvr>
                                        <p:cTn id="12" dur="1000">
                                          <p:stCondLst>
                                            <p:cond delay="0"/>
                                          </p:stCondLst>
                                        </p:cTn>
                                        <p:tgtEl>
                                          <p:spTgt spid="9"/>
                                        </p:tgtEl>
                                        <p:attrNameLst>
                                          <p:attrName>style.visibility</p:attrName>
                                        </p:attrNameLst>
                                      </p:cBhvr>
                                      <p:to>
                                        <p:strVal val="visible"/>
                                      </p:to>
                                    </p:set>
                                  </p:childTnLst>
                                </p:cTn>
                              </p:par>
                              <p:par>
                                <p:cTn id="13" presetID="11" presetClass="entr" presetSubtype="0" repeatCount="indefinite" fill="hold" nodeType="withEffect">
                                  <p:stCondLst>
                                    <p:cond delay="0"/>
                                  </p:stCondLst>
                                  <p:childTnLst>
                                    <p:set>
                                      <p:cBhvr>
                                        <p:cTn id="14"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PREZYDENT</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1891287"/>
          </a:xfrm>
          <a:prstGeom prst="rect">
            <a:avLst/>
          </a:prstGeom>
          <a:noFill/>
        </p:spPr>
        <p:txBody>
          <a:bodyPr wrap="square" rtlCol="0">
            <a:spAutoFit/>
          </a:bodyPr>
          <a:lstStyle/>
          <a:p>
            <a:pPr algn="just">
              <a:lnSpc>
                <a:spcPct val="150000"/>
              </a:lnSpc>
            </a:pPr>
            <a:r>
              <a:rPr lang="pl-PL" sz="2000" dirty="0"/>
              <a:t>Prezydent – przywódca państwa demokratycznego nazywany również głową państwa. Wywodzi się od łacińskiego </a:t>
            </a:r>
            <a:r>
              <a:rPr lang="pl-PL" sz="2000" i="1" dirty="0" err="1"/>
              <a:t>praesidens</a:t>
            </a:r>
            <a:r>
              <a:rPr lang="pl-PL" sz="2000" dirty="0"/>
              <a:t> co oznacza zasiadającego na czele. </a:t>
            </a:r>
          </a:p>
          <a:p>
            <a:pPr algn="just">
              <a:lnSpc>
                <a:spcPct val="150000"/>
              </a:lnSpc>
            </a:pPr>
            <a:endParaRPr lang="pl-PL" sz="2000" dirty="0"/>
          </a:p>
        </p:txBody>
      </p:sp>
      <p:pic>
        <p:nvPicPr>
          <p:cNvPr id="48130" name="Picture 2" descr="Znalezione obrazy dla zapytania kwaśniewski official"/>
          <p:cNvPicPr>
            <a:picLocks noChangeAspect="1" noChangeArrowheads="1"/>
          </p:cNvPicPr>
          <p:nvPr/>
        </p:nvPicPr>
        <p:blipFill>
          <a:blip r:embed="rId2" cstate="print"/>
          <a:srcRect l="21292" r="19395"/>
          <a:stretch>
            <a:fillRect/>
          </a:stretch>
        </p:blipFill>
        <p:spPr bwMode="auto">
          <a:xfrm>
            <a:off x="3167843" y="3140968"/>
            <a:ext cx="2844000" cy="3600508"/>
          </a:xfrm>
          <a:prstGeom prst="rect">
            <a:avLst/>
          </a:prstGeom>
          <a:noFill/>
        </p:spPr>
      </p:pic>
      <p:pic>
        <p:nvPicPr>
          <p:cNvPr id="48132" name="Picture 4" descr="Znalezione obrazy dla zapytania wałęsa"/>
          <p:cNvPicPr>
            <a:picLocks noChangeAspect="1" noChangeArrowheads="1"/>
          </p:cNvPicPr>
          <p:nvPr/>
        </p:nvPicPr>
        <p:blipFill>
          <a:blip r:embed="rId3" cstate="print"/>
          <a:srcRect b="2282"/>
          <a:stretch>
            <a:fillRect/>
          </a:stretch>
        </p:blipFill>
        <p:spPr bwMode="auto">
          <a:xfrm>
            <a:off x="3148316" y="3141368"/>
            <a:ext cx="2791836" cy="3600000"/>
          </a:xfrm>
          <a:prstGeom prst="rect">
            <a:avLst/>
          </a:prstGeom>
          <a:noFill/>
        </p:spPr>
      </p:pic>
      <p:pic>
        <p:nvPicPr>
          <p:cNvPr id="48134" name="Picture 6" descr="Znalezione obrazy dla zapytania komorowski"/>
          <p:cNvPicPr>
            <a:picLocks noChangeAspect="1" noChangeArrowheads="1"/>
          </p:cNvPicPr>
          <p:nvPr/>
        </p:nvPicPr>
        <p:blipFill>
          <a:blip r:embed="rId4" cstate="print"/>
          <a:srcRect/>
          <a:stretch>
            <a:fillRect/>
          </a:stretch>
        </p:blipFill>
        <p:spPr bwMode="auto">
          <a:xfrm>
            <a:off x="3131840" y="3140968"/>
            <a:ext cx="2880320" cy="3600000"/>
          </a:xfrm>
          <a:prstGeom prst="rect">
            <a:avLst/>
          </a:prstGeom>
          <a:noFill/>
        </p:spPr>
      </p:pic>
      <p:pic>
        <p:nvPicPr>
          <p:cNvPr id="48136" name="Picture 8" descr="Znalezione obrazy dla zapytania kaczyński lech"/>
          <p:cNvPicPr>
            <a:picLocks noChangeAspect="1" noChangeArrowheads="1"/>
          </p:cNvPicPr>
          <p:nvPr/>
        </p:nvPicPr>
        <p:blipFill>
          <a:blip r:embed="rId5" cstate="print"/>
          <a:srcRect l="2417" r="3323"/>
          <a:stretch>
            <a:fillRect/>
          </a:stretch>
        </p:blipFill>
        <p:spPr bwMode="auto">
          <a:xfrm>
            <a:off x="3131840" y="3141368"/>
            <a:ext cx="2880320" cy="3600000"/>
          </a:xfrm>
          <a:prstGeom prst="rect">
            <a:avLst/>
          </a:prstGeom>
          <a:noFill/>
        </p:spPr>
      </p:pic>
      <p:pic>
        <p:nvPicPr>
          <p:cNvPr id="48138" name="Picture 10" descr="Znalezione obrazy dla zapytania obama"/>
          <p:cNvPicPr>
            <a:picLocks noChangeAspect="1" noChangeArrowheads="1"/>
          </p:cNvPicPr>
          <p:nvPr/>
        </p:nvPicPr>
        <p:blipFill>
          <a:blip r:embed="rId6" cstate="print"/>
          <a:srcRect/>
          <a:stretch>
            <a:fillRect/>
          </a:stretch>
        </p:blipFill>
        <p:spPr bwMode="auto">
          <a:xfrm>
            <a:off x="3131840" y="3140968"/>
            <a:ext cx="2880000" cy="3600000"/>
          </a:xfrm>
          <a:prstGeom prst="rect">
            <a:avLst/>
          </a:prstGeom>
          <a:noFill/>
        </p:spPr>
      </p:pic>
      <p:pic>
        <p:nvPicPr>
          <p:cNvPr id="48140" name="Picture 12" descr="Znalezione obrazy dla zapytania sarkozy"/>
          <p:cNvPicPr>
            <a:picLocks noChangeAspect="1" noChangeArrowheads="1"/>
          </p:cNvPicPr>
          <p:nvPr/>
        </p:nvPicPr>
        <p:blipFill>
          <a:blip r:embed="rId7" cstate="print"/>
          <a:srcRect/>
          <a:stretch>
            <a:fillRect/>
          </a:stretch>
        </p:blipFill>
        <p:spPr bwMode="auto">
          <a:xfrm>
            <a:off x="3131840" y="3141368"/>
            <a:ext cx="2880320" cy="3600000"/>
          </a:xfrm>
          <a:prstGeom prst="rect">
            <a:avLst/>
          </a:prstGeom>
          <a:noFill/>
        </p:spPr>
      </p:pic>
      <p:pic>
        <p:nvPicPr>
          <p:cNvPr id="48142" name="Picture 14" descr="Znalezione obrazy dla zapytania putin"/>
          <p:cNvPicPr>
            <a:picLocks noChangeAspect="1" noChangeArrowheads="1"/>
          </p:cNvPicPr>
          <p:nvPr/>
        </p:nvPicPr>
        <p:blipFill>
          <a:blip r:embed="rId8" cstate="print"/>
          <a:srcRect/>
          <a:stretch>
            <a:fillRect/>
          </a:stretch>
        </p:blipFill>
        <p:spPr bwMode="auto">
          <a:xfrm>
            <a:off x="3152630" y="3140968"/>
            <a:ext cx="2859530" cy="3600000"/>
          </a:xfrm>
          <a:prstGeom prst="rect">
            <a:avLst/>
          </a:prstGeom>
          <a:noFill/>
        </p:spPr>
      </p:pic>
      <p:pic>
        <p:nvPicPr>
          <p:cNvPr id="48144" name="Picture 16" descr="Znalezione obrazy dla zapytania jfk"/>
          <p:cNvPicPr>
            <a:picLocks noChangeAspect="1" noChangeArrowheads="1"/>
          </p:cNvPicPr>
          <p:nvPr/>
        </p:nvPicPr>
        <p:blipFill>
          <a:blip r:embed="rId9" cstate="print"/>
          <a:srcRect r="2445"/>
          <a:stretch>
            <a:fillRect/>
          </a:stretch>
        </p:blipFill>
        <p:spPr bwMode="auto">
          <a:xfrm>
            <a:off x="3139931" y="3141368"/>
            <a:ext cx="2872229" cy="3600000"/>
          </a:xfrm>
          <a:prstGeom prst="rect">
            <a:avLst/>
          </a:prstGeom>
          <a:noFill/>
        </p:spPr>
      </p:pic>
      <p:pic>
        <p:nvPicPr>
          <p:cNvPr id="48146" name="Picture 18" descr="Znalezione obrazy dla zapytania hollande francois"/>
          <p:cNvPicPr>
            <a:picLocks noChangeAspect="1" noChangeArrowheads="1"/>
          </p:cNvPicPr>
          <p:nvPr/>
        </p:nvPicPr>
        <p:blipFill>
          <a:blip r:embed="rId10" cstate="print"/>
          <a:srcRect/>
          <a:stretch>
            <a:fillRect/>
          </a:stretch>
        </p:blipFill>
        <p:spPr bwMode="auto">
          <a:xfrm>
            <a:off x="3203848" y="2996952"/>
            <a:ext cx="2736304" cy="3744416"/>
          </a:xfrm>
          <a:prstGeom prst="rect">
            <a:avLst/>
          </a:prstGeom>
          <a:noFill/>
        </p:spPr>
      </p:pic>
      <p:pic>
        <p:nvPicPr>
          <p:cNvPr id="48148" name="Picture 20" descr="Znalezione obrazy dla zapytania duda"/>
          <p:cNvPicPr>
            <a:picLocks noChangeAspect="1" noChangeArrowheads="1"/>
          </p:cNvPicPr>
          <p:nvPr/>
        </p:nvPicPr>
        <p:blipFill>
          <a:blip r:embed="rId11" cstate="print"/>
          <a:srcRect/>
          <a:stretch>
            <a:fillRect/>
          </a:stretch>
        </p:blipFill>
        <p:spPr bwMode="auto">
          <a:xfrm>
            <a:off x="3059832" y="3141368"/>
            <a:ext cx="3055200" cy="3600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48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481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481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nodeType="clickEffect">
                                  <p:stCondLst>
                                    <p:cond delay="0"/>
                                  </p:stCondLst>
                                  <p:childTnLst>
                                    <p:set>
                                      <p:cBhvr>
                                        <p:cTn id="18" dur="1000">
                                          <p:stCondLst>
                                            <p:cond delay="0"/>
                                          </p:stCondLst>
                                        </p:cTn>
                                        <p:tgtEl>
                                          <p:spTgt spid="481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repeatCount="indefinite" fill="hold" nodeType="clickEffect">
                                  <p:stCondLst>
                                    <p:cond delay="0"/>
                                  </p:stCondLst>
                                  <p:childTnLst>
                                    <p:set>
                                      <p:cBhvr>
                                        <p:cTn id="22" dur="1000">
                                          <p:stCondLst>
                                            <p:cond delay="0"/>
                                          </p:stCondLst>
                                        </p:cTn>
                                        <p:tgtEl>
                                          <p:spTgt spid="481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1" presetClass="entr" presetSubtype="0" repeatCount="indefinite" fill="hold" nodeType="clickEffect">
                                  <p:stCondLst>
                                    <p:cond delay="0"/>
                                  </p:stCondLst>
                                  <p:childTnLst>
                                    <p:set>
                                      <p:cBhvr>
                                        <p:cTn id="26" dur="1000">
                                          <p:stCondLst>
                                            <p:cond delay="0"/>
                                          </p:stCondLst>
                                        </p:cTn>
                                        <p:tgtEl>
                                          <p:spTgt spid="481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1" presetClass="entr" presetSubtype="0" repeatCount="indefinite" fill="hold" nodeType="clickEffect">
                                  <p:stCondLst>
                                    <p:cond delay="0"/>
                                  </p:stCondLst>
                                  <p:childTnLst>
                                    <p:set>
                                      <p:cBhvr>
                                        <p:cTn id="30" dur="1000">
                                          <p:stCondLst>
                                            <p:cond delay="0"/>
                                          </p:stCondLst>
                                        </p:cTn>
                                        <p:tgtEl>
                                          <p:spTgt spid="481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1" presetClass="entr" presetSubtype="0" repeatCount="indefinite" fill="hold" nodeType="clickEffect">
                                  <p:stCondLst>
                                    <p:cond delay="0"/>
                                  </p:stCondLst>
                                  <p:childTnLst>
                                    <p:set>
                                      <p:cBhvr>
                                        <p:cTn id="34" dur="1000">
                                          <p:stCondLst>
                                            <p:cond delay="0"/>
                                          </p:stCondLst>
                                        </p:cTn>
                                        <p:tgtEl>
                                          <p:spTgt spid="4814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1" presetClass="entr" presetSubtype="0" repeatCount="indefinite" fill="hold" nodeType="clickEffect">
                                  <p:stCondLst>
                                    <p:cond delay="0"/>
                                  </p:stCondLst>
                                  <p:childTnLst>
                                    <p:set>
                                      <p:cBhvr>
                                        <p:cTn id="38" dur="1000">
                                          <p:stCondLst>
                                            <p:cond delay="0"/>
                                          </p:stCondLst>
                                        </p:cTn>
                                        <p:tgtEl>
                                          <p:spTgt spid="4814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1" presetClass="entr" presetSubtype="0" repeatCount="indefinite" fill="hold" nodeType="clickEffect">
                                  <p:stCondLst>
                                    <p:cond delay="0"/>
                                  </p:stCondLst>
                                  <p:childTnLst>
                                    <p:set>
                                      <p:cBhvr>
                                        <p:cTn id="42" dur="1000">
                                          <p:stCondLst>
                                            <p:cond delay="0"/>
                                          </p:stCondLst>
                                        </p:cTn>
                                        <p:tgtEl>
                                          <p:spTgt spid="48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PREZYDENT</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666543"/>
            <a:ext cx="8208912" cy="2554545"/>
          </a:xfrm>
          <a:prstGeom prst="rect">
            <a:avLst/>
          </a:prstGeom>
          <a:noFill/>
        </p:spPr>
        <p:txBody>
          <a:bodyPr wrap="square" rtlCol="0">
            <a:spAutoFit/>
          </a:bodyPr>
          <a:lstStyle/>
          <a:p>
            <a:pPr algn="just"/>
            <a:r>
              <a:rPr lang="pl-PL" sz="2000" b="1" dirty="0"/>
              <a:t>Art. 126.</a:t>
            </a:r>
          </a:p>
          <a:p>
            <a:pPr algn="just"/>
            <a:r>
              <a:rPr lang="pl-PL" sz="2000" dirty="0"/>
              <a:t>„1. Prezydent Rzeczypospolitej Polskiej jest najwyższym przedstawicielem Rzeczypospolitej Polskiej i gwarantem ciągłości władzy państwowej.</a:t>
            </a:r>
          </a:p>
          <a:p>
            <a:pPr algn="just"/>
            <a:r>
              <a:rPr lang="pl-PL" sz="2000" dirty="0"/>
              <a:t>2. Prezydent Rzeczypospolitej czuwa nad przestrzeganiem Konstytucji, stoi na straży suwerenności i bezpieczeństwa państwa oraz nienaruszalności i niepodzielności jego terytorium.</a:t>
            </a:r>
          </a:p>
          <a:p>
            <a:pPr algn="just"/>
            <a:r>
              <a:rPr lang="pl-PL" sz="2000" dirty="0"/>
              <a:t>3. Prezydent Rzeczypospolitej wykonuje swoje zadania w zakresie i na zasadach określonych w Konstytucji i ustawach.”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PREZYDENT</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1477328"/>
          </a:xfrm>
          <a:prstGeom prst="rect">
            <a:avLst/>
          </a:prstGeom>
          <a:noFill/>
        </p:spPr>
        <p:txBody>
          <a:bodyPr wrap="square" rtlCol="0">
            <a:spAutoFit/>
          </a:bodyPr>
          <a:lstStyle/>
          <a:p>
            <a:pPr algn="just">
              <a:lnSpc>
                <a:spcPct val="150000"/>
              </a:lnSpc>
            </a:pPr>
            <a:r>
              <a:rPr lang="pl-PL" sz="2000" b="1" dirty="0"/>
              <a:t>Niezależność Prezydenta</a:t>
            </a:r>
          </a:p>
          <a:p>
            <a:pPr algn="just">
              <a:lnSpc>
                <a:spcPct val="150000"/>
              </a:lnSpc>
            </a:pPr>
            <a:r>
              <a:rPr lang="pl-PL" sz="2000" dirty="0"/>
              <a:t>Dla zagwarantowania najpełniejszego wykonywania swoich kompetencji, urząd Prezydenta wiąże się z pewną niezależnością. Wyraża się ona poprzez: </a:t>
            </a:r>
          </a:p>
        </p:txBody>
      </p:sp>
      <p:sp>
        <p:nvSpPr>
          <p:cNvPr id="5" name="pole tekstowe 4"/>
          <p:cNvSpPr txBox="1"/>
          <p:nvPr/>
        </p:nvSpPr>
        <p:spPr>
          <a:xfrm>
            <a:off x="467544" y="3068960"/>
            <a:ext cx="6319743" cy="967957"/>
          </a:xfrm>
          <a:prstGeom prst="rect">
            <a:avLst/>
          </a:prstGeom>
          <a:noFill/>
        </p:spPr>
        <p:txBody>
          <a:bodyPr wrap="none" rtlCol="0">
            <a:spAutoFit/>
          </a:bodyPr>
          <a:lstStyle/>
          <a:p>
            <a:pPr marL="342900" indent="-342900">
              <a:lnSpc>
                <a:spcPct val="150000"/>
              </a:lnSpc>
              <a:buAutoNum type="alphaLcParenR"/>
            </a:pPr>
            <a:r>
              <a:rPr lang="pl-PL" sz="2000" dirty="0"/>
              <a:t>brak odpowiedzialności politycznej przed parlamentem </a:t>
            </a:r>
          </a:p>
          <a:p>
            <a:pPr marL="342900" indent="-342900">
              <a:lnSpc>
                <a:spcPct val="150000"/>
              </a:lnSpc>
              <a:buAutoNum type="alphaLcParenR"/>
            </a:pPr>
            <a:r>
              <a:rPr lang="pl-PL" sz="2000" dirty="0"/>
              <a:t>zasadę </a:t>
            </a:r>
            <a:r>
              <a:rPr lang="pl-PL" sz="2000" i="1" dirty="0" err="1"/>
              <a:t>incompatibilitas</a:t>
            </a:r>
            <a:r>
              <a:rPr lang="pl-PL" sz="2000" i="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PREZYDENT</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2246769"/>
          </a:xfrm>
          <a:prstGeom prst="rect">
            <a:avLst/>
          </a:prstGeom>
          <a:noFill/>
        </p:spPr>
        <p:txBody>
          <a:bodyPr wrap="square" rtlCol="0">
            <a:spAutoFit/>
          </a:bodyPr>
          <a:lstStyle/>
          <a:p>
            <a:pPr algn="just">
              <a:lnSpc>
                <a:spcPct val="150000"/>
              </a:lnSpc>
            </a:pPr>
            <a:r>
              <a:rPr lang="pl-PL" sz="2000" b="1" dirty="0"/>
              <a:t>Niezależność Prezydenta</a:t>
            </a:r>
          </a:p>
          <a:p>
            <a:pPr algn="just">
              <a:lnSpc>
                <a:spcPct val="150000"/>
              </a:lnSpc>
            </a:pPr>
            <a:endParaRPr lang="pl-PL" sz="2000" b="1" dirty="0"/>
          </a:p>
          <a:p>
            <a:pPr algn="just"/>
            <a:r>
              <a:rPr lang="pl-PL" sz="2000" b="1" dirty="0"/>
              <a:t>Art. 132.</a:t>
            </a:r>
          </a:p>
          <a:p>
            <a:pPr algn="just"/>
            <a:r>
              <a:rPr lang="pl-PL" sz="2000" dirty="0"/>
              <a:t>„Prezydent Rzeczypospolitej nie może piastować żadnego innego urzędu ani pełnić żadnej funkcji publicznej, z wyjątkiem tych, które są związane ze sprawowanym urzędem.”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WYBÓR</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912183"/>
            <a:ext cx="8208912" cy="2092881"/>
          </a:xfrm>
          <a:prstGeom prst="rect">
            <a:avLst/>
          </a:prstGeom>
          <a:noFill/>
        </p:spPr>
        <p:txBody>
          <a:bodyPr wrap="square" rtlCol="0">
            <a:spAutoFit/>
          </a:bodyPr>
          <a:lstStyle/>
          <a:p>
            <a:pPr algn="just"/>
            <a:r>
              <a:rPr lang="pl-PL" sz="2000" b="1" dirty="0"/>
              <a:t>Art. 127.</a:t>
            </a:r>
          </a:p>
          <a:p>
            <a:pPr algn="just">
              <a:lnSpc>
                <a:spcPct val="150000"/>
              </a:lnSpc>
            </a:pPr>
            <a:r>
              <a:rPr lang="pl-PL" sz="2000" dirty="0"/>
              <a:t>„1. Prezydent Rzeczypospolitej jest wybierany przez Naród w wyborach powszechnych, równych, bezpośrednich i w głosowaniu tajnym. (…)”</a:t>
            </a:r>
          </a:p>
          <a:p>
            <a:pPr algn="just">
              <a:lnSpc>
                <a:spcPct val="150000"/>
              </a:lnSpc>
            </a:pPr>
            <a:endParaRPr lang="pl-PL" sz="2000" dirty="0"/>
          </a:p>
          <a:p>
            <a:pPr algn="ctr"/>
            <a:r>
              <a:rPr lang="pl-PL" sz="2000" dirty="0"/>
              <a:t>Wybory czteroprzymiotnikowe!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2094</TotalTime>
  <Words>1411</Words>
  <Application>Microsoft Office PowerPoint</Application>
  <PresentationFormat>Pokaz na ekranie (4:3)</PresentationFormat>
  <Paragraphs>180</Paragraphs>
  <Slides>31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31</vt:i4>
      </vt:variant>
    </vt:vector>
  </HeadingPairs>
  <TitlesOfParts>
    <vt:vector size="36" baseType="lpstr">
      <vt:lpstr>SimSun</vt:lpstr>
      <vt:lpstr>Arial</vt:lpstr>
      <vt:lpstr>Calibri</vt:lpstr>
      <vt:lpstr>Mangal</vt:lpstr>
      <vt:lpstr>Motyw pakietu Office</vt:lpstr>
      <vt:lpstr>PRAWO KONSTYTUCYJNE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człowieka i systemy ich ochrony</dc:title>
  <dc:creator>Magda</dc:creator>
  <cp:lastModifiedBy>Magda A</cp:lastModifiedBy>
  <cp:revision>231</cp:revision>
  <dcterms:created xsi:type="dcterms:W3CDTF">2016-10-01T17:27:20Z</dcterms:created>
  <dcterms:modified xsi:type="dcterms:W3CDTF">2018-03-11T17:23:19Z</dcterms:modified>
</cp:coreProperties>
</file>