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07" r:id="rId2"/>
    <p:sldId id="378" r:id="rId3"/>
    <p:sldId id="377" r:id="rId4"/>
    <p:sldId id="379" r:id="rId5"/>
    <p:sldId id="380" r:id="rId6"/>
    <p:sldId id="381" r:id="rId7"/>
    <p:sldId id="382" r:id="rId8"/>
    <p:sldId id="383" r:id="rId9"/>
    <p:sldId id="374" r:id="rId10"/>
    <p:sldId id="344" r:id="rId11"/>
    <p:sldId id="375" r:id="rId12"/>
    <p:sldId id="395" r:id="rId13"/>
    <p:sldId id="376" r:id="rId14"/>
    <p:sldId id="332" r:id="rId15"/>
    <p:sldId id="384" r:id="rId16"/>
    <p:sldId id="388" r:id="rId17"/>
    <p:sldId id="387" r:id="rId18"/>
    <p:sldId id="385" r:id="rId19"/>
    <p:sldId id="386" r:id="rId20"/>
    <p:sldId id="389" r:id="rId21"/>
    <p:sldId id="391" r:id="rId22"/>
    <p:sldId id="390" r:id="rId23"/>
    <p:sldId id="392" r:id="rId24"/>
    <p:sldId id="393" r:id="rId25"/>
    <p:sldId id="394" r:id="rId2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CZAS PRACY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59632" y="1268760"/>
            <a:ext cx="74890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+mj-lt"/>
              </a:rPr>
              <a:t>DYŻUR</a:t>
            </a:r>
          </a:p>
          <a:p>
            <a:endParaRPr lang="pl-PL" sz="2400" b="1" dirty="0">
              <a:latin typeface="+mj-lt"/>
            </a:endParaRPr>
          </a:p>
          <a:p>
            <a:r>
              <a:rPr lang="pl-PL" sz="2400" b="1" dirty="0">
                <a:solidFill>
                  <a:srgbClr val="333333"/>
                </a:solidFill>
                <a:latin typeface="Open Sans"/>
              </a:rPr>
              <a:t>Art.  151</a:t>
            </a:r>
            <a:r>
              <a:rPr lang="pl-PL" sz="2400" b="1" baseline="30000" dirty="0">
                <a:solidFill>
                  <a:srgbClr val="333333"/>
                </a:solidFill>
                <a:latin typeface="Open Sans"/>
              </a:rPr>
              <a:t>5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.  [Dyżur]§  1. 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Pracodawca może zobowiązać pracownika do pozostawania poza normalnymi godzinami pracy w gotowości do wykonywania pracy wynikającej z umowy o pracę w zakładzie pracy lub w innym miejscu wyznaczonym przez pracodawcę (dyżur).</a:t>
            </a:r>
          </a:p>
          <a:p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043608" y="1772816"/>
            <a:ext cx="8229600" cy="468052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5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300" b="0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5" y="1628800"/>
            <a:ext cx="75610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+mj-lt"/>
              </a:rPr>
              <a:t>PODRÓŻ SŁUŻBOWA</a:t>
            </a:r>
          </a:p>
          <a:p>
            <a:endParaRPr lang="pl-PL" sz="2400" b="1" dirty="0">
              <a:latin typeface="+mj-lt"/>
            </a:endParaRPr>
          </a:p>
          <a:p>
            <a:r>
              <a:rPr lang="pl-PL" sz="2400" dirty="0" smtClean="0">
                <a:solidFill>
                  <a:srgbClr val="333333"/>
                </a:solidFill>
                <a:latin typeface="Open Sans"/>
              </a:rPr>
              <a:t>z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reguły nie jest czasem pracy,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jeżeli w jej trakcie pracownik nie wykonuje pracy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. Wyjątkiem od tej reguły jest podróż odbywana w normalnych godzinach pracy lub gdy praca polega na ciągłym wykonywaniu czynności poza zakładem pracy (tzw. praca w terenie).</a:t>
            </a:r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043608" y="1772816"/>
            <a:ext cx="8229600" cy="468052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 fontAlgn="auto">
              <a:spcAft>
                <a:spcPts val="0"/>
              </a:spcAft>
              <a:defRPr/>
            </a:pPr>
            <a:endParaRPr lang="pl-PL" sz="2500" dirty="0" smtClean="0">
              <a:solidFill>
                <a:srgbClr val="464646"/>
              </a:solidFill>
              <a:effectLst/>
            </a:endParaRPr>
          </a:p>
          <a:p>
            <a:pPr algn="just" fontAlgn="auto">
              <a:spcAft>
                <a:spcPts val="0"/>
              </a:spcAft>
              <a:defRPr/>
            </a:pPr>
            <a:endParaRPr lang="pl-PL" sz="1400" dirty="0" smtClean="0">
              <a:solidFill>
                <a:srgbClr val="464646"/>
              </a:solidFill>
              <a:effectLst/>
            </a:endParaRPr>
          </a:p>
          <a:p>
            <a:pPr algn="just" fontAlgn="auto">
              <a:spcAft>
                <a:spcPts val="0"/>
              </a:spcAft>
              <a:defRPr/>
            </a:pPr>
            <a:endParaRPr lang="pl-PL" sz="3300" b="0" dirty="0">
              <a:solidFill>
                <a:srgbClr val="464646"/>
              </a:solidFill>
              <a:effectLst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5" y="1628800"/>
            <a:ext cx="7561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System czasu pracy</a:t>
            </a:r>
          </a:p>
          <a:p>
            <a:endParaRPr lang="pl-PL" sz="2400" b="1" dirty="0">
              <a:solidFill>
                <a:prstClr val="black"/>
              </a:solidFill>
              <a:latin typeface="Calibri"/>
            </a:endParaRPr>
          </a:p>
          <a:p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- kompleksowy model organizacji czasu pracy</a:t>
            </a:r>
            <a:endParaRPr lang="pl-PL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653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043608" y="980728"/>
            <a:ext cx="78484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SYSTEM CZASU PRACY</a:t>
            </a:r>
          </a:p>
          <a:p>
            <a:pPr algn="just"/>
            <a:endParaRPr lang="pl-PL" sz="2400" dirty="0" smtClean="0">
              <a:latin typeface="+mj-lt"/>
            </a:endParaRPr>
          </a:p>
          <a:p>
            <a:pPr algn="just"/>
            <a:r>
              <a:rPr lang="pl-PL" sz="2400" dirty="0">
                <a:latin typeface="+mj-lt"/>
              </a:rPr>
              <a:t>Kodeks pracy </a:t>
            </a:r>
            <a:r>
              <a:rPr lang="pl-PL" sz="2400" dirty="0" smtClean="0">
                <a:latin typeface="+mj-lt"/>
              </a:rPr>
              <a:t>wskazuje, </a:t>
            </a:r>
            <a:r>
              <a:rPr lang="pl-PL" sz="2400" dirty="0">
                <a:latin typeface="+mj-lt"/>
              </a:rPr>
              <a:t>jakie systemy czasu pracy mogą być stosowane przez pracodawców. </a:t>
            </a:r>
            <a:endParaRPr lang="pl-PL" sz="2400" dirty="0" smtClean="0">
              <a:latin typeface="+mj-lt"/>
            </a:endParaRPr>
          </a:p>
          <a:p>
            <a:pPr algn="just"/>
            <a:r>
              <a:rPr lang="pl-PL" sz="2400" dirty="0" smtClean="0">
                <a:latin typeface="+mj-lt"/>
              </a:rPr>
              <a:t>Można rozróżnić:</a:t>
            </a:r>
          </a:p>
          <a:p>
            <a:pPr algn="just"/>
            <a:endParaRPr lang="pl-PL" sz="2400" dirty="0" smtClean="0">
              <a:latin typeface="+mj-lt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podstawowy </a:t>
            </a:r>
            <a:r>
              <a:rPr lang="pl-PL" sz="2400" dirty="0">
                <a:latin typeface="+mj-lt"/>
              </a:rPr>
              <a:t>system czasu </a:t>
            </a:r>
            <a:r>
              <a:rPr lang="pl-PL" sz="2400" dirty="0" smtClean="0">
                <a:latin typeface="+mj-lt"/>
              </a:rPr>
              <a:t>pracy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równoważny </a:t>
            </a:r>
            <a:r>
              <a:rPr lang="pl-PL" sz="2400" dirty="0">
                <a:latin typeface="+mj-lt"/>
              </a:rPr>
              <a:t>system czasu </a:t>
            </a:r>
            <a:r>
              <a:rPr lang="pl-PL" sz="2400" dirty="0" smtClean="0">
                <a:latin typeface="+mj-lt"/>
              </a:rPr>
              <a:t>pracy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pracę </a:t>
            </a:r>
            <a:r>
              <a:rPr lang="pl-PL" sz="2400" dirty="0">
                <a:latin typeface="+mj-lt"/>
              </a:rPr>
              <a:t>w ruchu </a:t>
            </a:r>
            <a:r>
              <a:rPr lang="pl-PL" sz="2400" dirty="0" smtClean="0">
                <a:latin typeface="+mj-lt"/>
              </a:rPr>
              <a:t>ciągłym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przerywany </a:t>
            </a:r>
            <a:r>
              <a:rPr lang="pl-PL" sz="2400" dirty="0">
                <a:latin typeface="+mj-lt"/>
              </a:rPr>
              <a:t>system czasu </a:t>
            </a:r>
            <a:r>
              <a:rPr lang="pl-PL" sz="2400" dirty="0" smtClean="0">
                <a:latin typeface="+mj-lt"/>
              </a:rPr>
              <a:t>pracy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 smtClean="0">
                <a:latin typeface="+mj-lt"/>
              </a:rPr>
              <a:t>zadaniowy </a:t>
            </a:r>
            <a:r>
              <a:rPr lang="pl-PL" sz="2400" dirty="0">
                <a:latin typeface="+mj-lt"/>
              </a:rPr>
              <a:t>system czasu </a:t>
            </a:r>
            <a:r>
              <a:rPr lang="pl-PL" sz="2400" dirty="0" smtClean="0">
                <a:latin typeface="+mj-lt"/>
              </a:rPr>
              <a:t>pracy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>
                <a:latin typeface="+mj-lt"/>
              </a:rPr>
              <a:t>w</a:t>
            </a:r>
            <a:r>
              <a:rPr lang="pl-PL" sz="2400" dirty="0" smtClean="0">
                <a:latin typeface="+mj-lt"/>
              </a:rPr>
              <a:t>eekendowy system czasu pracy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484784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PODSTAWOWY SYSTEM CZASU PRCY</a:t>
            </a:r>
          </a:p>
          <a:p>
            <a:pPr algn="ctr"/>
            <a:endParaRPr lang="pl-PL" sz="2400" b="1" dirty="0" smtClean="0">
              <a:latin typeface="+mj-lt"/>
            </a:endParaRPr>
          </a:p>
          <a:p>
            <a:r>
              <a:rPr lang="pl-PL" sz="2400" b="1" dirty="0">
                <a:solidFill>
                  <a:srgbClr val="333333"/>
                </a:solidFill>
                <a:latin typeface="Open Sans"/>
              </a:rPr>
              <a:t>Art.  129.  [Wymiar czasu pracy]§  </a:t>
            </a:r>
            <a:r>
              <a:rPr lang="pl-PL" sz="2400" b="1" dirty="0" smtClean="0">
                <a:solidFill>
                  <a:srgbClr val="333333"/>
                </a:solidFill>
                <a:latin typeface="Open Sans"/>
              </a:rPr>
              <a:t>1</a:t>
            </a:r>
          </a:p>
          <a:p>
            <a:endParaRPr lang="pl-PL" sz="2400" b="1" dirty="0">
              <a:solidFill>
                <a:srgbClr val="333333"/>
              </a:solidFill>
              <a:latin typeface="Open Sans"/>
            </a:endParaRPr>
          </a:p>
          <a:p>
            <a:r>
              <a:rPr lang="pl-PL" sz="2400" dirty="0" smtClean="0">
                <a:solidFill>
                  <a:srgbClr val="333333"/>
                </a:solidFill>
                <a:latin typeface="Open Sans"/>
              </a:rPr>
              <a:t>Czas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pracy nie może przekraczać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8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godzin na dobę i przeciętnie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40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godzin w przeciętnie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pięciodniowym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 tygodniu pracy w przyjętym okresie rozliczeniowym nieprzekraczającym 4 miesięcy, z zastrzeżeniem art. 135-138, 143 i 144.</a:t>
            </a:r>
          </a:p>
          <a:p>
            <a:pPr algn="just"/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971154" y="1412775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>
                <a:solidFill>
                  <a:srgbClr val="333333"/>
                </a:solidFill>
                <a:latin typeface="Open Sans"/>
              </a:rPr>
              <a:t>W każdym systemie czasu pracy, jeżeli jest to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uzasadnione przyczynami obiektywnymi 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lub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technicznymi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 lub dotyczącymi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organizacji pracy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, okres rozliczeniowy może być przedłużony, nie więcej jednak niż do </a:t>
            </a:r>
            <a:r>
              <a:rPr lang="pl-PL" sz="2400" b="1" dirty="0">
                <a:solidFill>
                  <a:srgbClr val="333333"/>
                </a:solidFill>
                <a:latin typeface="Open Sans"/>
              </a:rPr>
              <a:t>12 miesięcy</a:t>
            </a:r>
            <a:r>
              <a:rPr lang="pl-PL" sz="2400" dirty="0">
                <a:solidFill>
                  <a:srgbClr val="333333"/>
                </a:solidFill>
                <a:latin typeface="Open Sans"/>
              </a:rPr>
              <a:t>, przy zachowaniu ogólnych zasad dotyczących ochrony bezpieczeństwa i zdrowia pracowników.</a:t>
            </a:r>
            <a:endParaRPr lang="pl-PL" sz="2400" b="1" dirty="0">
              <a:latin typeface="+mj-lt"/>
            </a:endParaRPr>
          </a:p>
          <a:p>
            <a:pPr algn="just"/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17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971154" y="1412775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SYSTEM PRZERYWANEGO CZASU PRACY 139 </a:t>
            </a:r>
            <a:r>
              <a:rPr lang="pl-PL" sz="2400" b="1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algn="just"/>
            <a:endParaRPr lang="pl-PL" sz="2400" b="1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SPOSÓB 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WPROWADZENIA</a:t>
            </a:r>
          </a:p>
          <a:p>
            <a:pPr algn="just"/>
            <a:endParaRPr lang="pl-PL" sz="2400" b="1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CHARAKTERYSTYKA </a:t>
            </a:r>
            <a:endParaRPr lang="pl-PL" sz="24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400" b="1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NORMY CZASU 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PRACY</a:t>
            </a:r>
          </a:p>
          <a:p>
            <a:pPr algn="just"/>
            <a:endParaRPr lang="pl-PL" sz="24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92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971154" y="1412775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SYSTEM PRZERYWANEGO CZASU PRACY 139 </a:t>
            </a:r>
            <a:r>
              <a:rPr lang="pl-PL" sz="2400" b="1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algn="just"/>
            <a:endParaRPr lang="pl-PL" sz="2400" b="1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SPOSÓB WPROWADZENIA: </a:t>
            </a: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UZP, POROZUMIENIE, UMOWA O PRACĘ (rolnictwo, hodowla, brak ZOZ)</a:t>
            </a:r>
          </a:p>
          <a:p>
            <a:pPr algn="just"/>
            <a:endParaRPr lang="pl-PL" sz="2400" b="1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CHARAKTERYSTYKA: </a:t>
            </a: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uzasadnione rodzajem lub organizacją pracy, MAX 1 PRZERWA (MAX 5 GODZIN)- niewliczana do czasu pracy, ½ wynagrodzenia za czas przestoju</a:t>
            </a:r>
          </a:p>
          <a:p>
            <a:pPr algn="just"/>
            <a:endParaRPr lang="pl-PL" sz="2400" b="1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NORMY CZASU PRACY: </a:t>
            </a: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DOBOWA: 8 GODZIN, TYGODNIOWA: PRZECIĘTNIE 5 DNI W TYGODNIU, PRZECIĘTNIE 40 GODZIN</a:t>
            </a:r>
            <a:endParaRPr lang="pl-PL" sz="24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162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187624" y="1124744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RÓWNOWAŻNY SYSTEM CZASU </a:t>
            </a:r>
            <a:r>
              <a:rPr lang="pl-PL" sz="2400" b="1" dirty="0" smtClean="0"/>
              <a:t>PRACY 135,136,137 K.P.</a:t>
            </a:r>
          </a:p>
          <a:p>
            <a:pPr algn="just"/>
            <a:endParaRPr lang="pl-PL" sz="2400" b="1" dirty="0"/>
          </a:p>
          <a:p>
            <a:pPr algn="just"/>
            <a:r>
              <a:rPr lang="pl-PL" b="1" dirty="0" smtClean="0"/>
              <a:t>SPOSÓB WPROWADZENIA: </a:t>
            </a:r>
            <a:r>
              <a:rPr lang="pl-PL" dirty="0" smtClean="0"/>
              <a:t>UZP (W RAZIE JEGO BRAKU REGULAMIN LUB OBWIESZCZENIE PRACODAWCY)</a:t>
            </a:r>
            <a:endParaRPr lang="pl-PL" dirty="0" smtClean="0"/>
          </a:p>
          <a:p>
            <a:pPr algn="just"/>
            <a:endParaRPr lang="pl-PL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/>
              <a:t>t</a:t>
            </a:r>
            <a:r>
              <a:rPr lang="pl-PL" sz="2400" dirty="0" smtClean="0"/>
              <a:t>ypowy równoważny system czasu </a:t>
            </a:r>
            <a:r>
              <a:rPr lang="pl-PL" sz="2400" dirty="0" smtClean="0"/>
              <a:t>pracy (12)</a:t>
            </a:r>
            <a:endParaRPr lang="pl-PL" sz="2400" dirty="0" smtClean="0"/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/>
              <a:t>d</a:t>
            </a:r>
            <a:r>
              <a:rPr lang="pl-PL" sz="2400" dirty="0" smtClean="0"/>
              <a:t>otyczący zatrudnionych przy dozorze urządzeń lub częściowym pozostawaniu w pogotowiu do </a:t>
            </a:r>
            <a:r>
              <a:rPr lang="pl-PL" sz="2400" dirty="0" smtClean="0"/>
              <a:t>pracy (16)</a:t>
            </a:r>
            <a:endParaRPr lang="pl-PL" sz="2400" dirty="0" smtClean="0"/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/>
              <a:t>d</a:t>
            </a:r>
            <a:r>
              <a:rPr lang="pl-PL" sz="2400" dirty="0" smtClean="0"/>
              <a:t>otyczący zatrudnionych przy pilnowaniu mienia lub ochronie </a:t>
            </a:r>
            <a:r>
              <a:rPr lang="pl-PL" sz="2400" dirty="0" smtClean="0"/>
              <a:t>osób (24)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77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TYPOWY RÓWNOWAŻNY SYSTEM CZASU PRACY</a:t>
            </a:r>
          </a:p>
          <a:p>
            <a:pPr algn="just"/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m</a:t>
            </a:r>
            <a:r>
              <a:rPr lang="pl-PL" sz="2400" dirty="0" smtClean="0">
                <a:latin typeface="+mj-lt"/>
              </a:rPr>
              <a:t>ożliwe przedłużenie dobowego wymiaru czasu pracy nie więcej niż do 12 godzin w okresie rozliczeniowym nie dłuższym niż 1 miesiąc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d</a:t>
            </a:r>
            <a:r>
              <a:rPr lang="pl-PL" sz="2400" dirty="0" smtClean="0">
                <a:latin typeface="+mj-lt"/>
              </a:rPr>
              <a:t>łuższy czas pracy w niektórych dniach musi być równoważony krótszym czasem pracy w innych dniach (pozostaje zasada przeciętnie 40 godzin w przeciętnie 5-dniowym tygodniu)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ystem ten jest możliwy do stosowania, jeśli jest to uzasadnione rodzajem pracy lub jego organizacją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31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766127"/>
            <a:ext cx="81724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cap="all" dirty="0">
                <a:solidFill>
                  <a:srgbClr val="333333"/>
                </a:solidFill>
                <a:latin typeface="+mj-lt"/>
              </a:rPr>
              <a:t>Zgodnie z art. </a:t>
            </a:r>
            <a:r>
              <a:rPr lang="pl-PL" sz="2000" b="1" cap="all" dirty="0">
                <a:solidFill>
                  <a:srgbClr val="333333"/>
                </a:solidFill>
                <a:latin typeface="+mj-lt"/>
              </a:rPr>
              <a:t>66 ust. 2 Konstytucji RP </a:t>
            </a:r>
            <a:endParaRPr lang="pl-PL" sz="2000" b="1" cap="all" dirty="0" smtClean="0">
              <a:solidFill>
                <a:srgbClr val="333333"/>
              </a:solidFill>
              <a:latin typeface="+mj-lt"/>
            </a:endParaRPr>
          </a:p>
          <a:p>
            <a:pPr algn="just"/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„maksymalne </a:t>
            </a:r>
            <a:r>
              <a:rPr lang="pl-PL" sz="2000" cap="all" dirty="0">
                <a:solidFill>
                  <a:srgbClr val="333333"/>
                </a:solidFill>
                <a:latin typeface="+mj-lt"/>
              </a:rPr>
              <a:t>normy czasu pracy określa ustawa". </a:t>
            </a:r>
            <a:endParaRPr lang="pl-PL" sz="2000" cap="all" dirty="0" smtClean="0">
              <a:solidFill>
                <a:srgbClr val="333333"/>
              </a:solidFill>
              <a:latin typeface="+mj-lt"/>
            </a:endParaRPr>
          </a:p>
          <a:p>
            <a:pPr algn="just"/>
            <a:endParaRPr lang="pl-PL" sz="2000" cap="all" dirty="0">
              <a:solidFill>
                <a:srgbClr val="333333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TYPOWY RÓWNOWAŻNY SYSTEM CZASU PRACY</a:t>
            </a:r>
          </a:p>
          <a:p>
            <a:pPr algn="just"/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alibri"/>
              </a:rPr>
              <a:t>m</a:t>
            </a: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ożliwe przedłużenie dobowego wymiaru czasu pracy nie więcej niż do 12 godzin w okresie rozliczeniowym nie dłuższym niż 1 miesiąc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alibri"/>
              </a:rPr>
              <a:t>d</a:t>
            </a: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łuższy czas pracy w niektórych dniach musi być równoważony krótszym czasem pracy w innych dniach (pozostaje zasada przeciętnie 40 godzin w przeciętnie 5-dniowym tygodniu)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alibri"/>
              </a:rPr>
              <a:t>s</a:t>
            </a: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ystem ten jest możliwy do stosowania, jeśli jest to uzasadnione rodzajem pracy lub jego organizacją</a:t>
            </a:r>
            <a:endParaRPr lang="pl-PL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271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SYSTEM PRACY W RUCHU CIĄGŁYM</a:t>
            </a:r>
          </a:p>
          <a:p>
            <a:pPr algn="just"/>
            <a:endParaRPr lang="pl-PL" sz="2400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Kiedy można wprowadzić?</a:t>
            </a:r>
          </a:p>
          <a:p>
            <a:pPr algn="just"/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Dobowa i tygodniowa norma czasu pracy</a:t>
            </a:r>
          </a:p>
          <a:p>
            <a:pPr algn="just"/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>
                <a:solidFill>
                  <a:prstClr val="black"/>
                </a:solidFill>
                <a:latin typeface="Calibri"/>
              </a:rPr>
              <a:t>O</a:t>
            </a: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kres rozliczeniowy</a:t>
            </a:r>
          </a:p>
          <a:p>
            <a:pPr algn="just"/>
            <a:endParaRPr lang="pl-PL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12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SYSTEM PRACY W RUCHU CIĄGŁYM</a:t>
            </a:r>
            <a:endParaRPr lang="pl-PL" sz="2400" b="1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400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PRACA NIE MOŻE BYĆ WSTRZYMANA ZE WZGLĘDU NA: </a:t>
            </a:r>
          </a:p>
          <a:p>
            <a:pPr marL="457200" indent="-457200" algn="just">
              <a:buAutoNum type="arabicParenR"/>
            </a:pP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technologię produkcji lub 2) ciągłość zaspokajania potrzeb ludności</a:t>
            </a:r>
          </a:p>
          <a:p>
            <a:pPr marL="457200" indent="-457200" algn="just">
              <a:buAutoNum type="arabicParenR"/>
            </a:pPr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Możliwość przedłużenia dobowej normy czasu pracy do: 12 godzin, przeciętnie 43 godzin w tygodniu, okres rozliczeniowy: 4 tygodnie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(ponad 8 godzin – dodatek jak za pracę w godzinach nadliczbowych 100 %)</a:t>
            </a:r>
            <a:endParaRPr lang="pl-PL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039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ZADANIOWY SYSTEM CZASU PRACY 140 </a:t>
            </a:r>
            <a:r>
              <a:rPr lang="pl-PL" sz="2400" b="1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.</a:t>
            </a:r>
            <a:endParaRPr lang="pl-PL" sz="2400" b="1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400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PRZYPADKI UZASADNIONE RODZAJEM PRACY, ORGANIZACJĄ, MIEJSCEM JEJ WYKONYWANIA</a:t>
            </a:r>
          </a:p>
          <a:p>
            <a:pPr algn="just"/>
            <a:endParaRPr lang="pl-PL" sz="2400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SPOSÓB WPROWADZENIA: </a:t>
            </a: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PRZEWIDUJE UZP/regulamin, USTALENIA: indywidualnie (po konsultacji z pracownikiem)</a:t>
            </a:r>
            <a:endParaRPr lang="pl-PL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64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SYSTEM SKRÓCONEGO TYGODNIA PRACY143 </a:t>
            </a:r>
            <a:r>
              <a:rPr lang="pl-PL" sz="2400" b="1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algn="just"/>
            <a:endParaRPr lang="pl-PL" sz="2400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NA WNIOSEK PRACOWNIKA UZGODNIONE W UMOWIE O PRACĘ</a:t>
            </a:r>
          </a:p>
          <a:p>
            <a:pPr algn="just"/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MNIEJ NIŻ 5 DNI W TYGODNIU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DO 12 GODZIN DZIENNIE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OKRES ROZLICZENIOWY: 1 MIESIĄC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(NA TAKICH SAMYCH ZASADACH WEEKENDOWY)</a:t>
            </a:r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01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SYSTEM SKRÓCONEGO 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CZASU PRACY145 </a:t>
            </a:r>
            <a:r>
              <a:rPr lang="pl-PL" sz="2400" b="1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algn="just"/>
            <a:endParaRPr lang="pl-PL" sz="2400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PRACOWNICY ZATRUDNIENI NA STANOWISKU SZCZEGÓLNIE UCIĄŻLIWYM/SZKODLIWYM</a:t>
            </a:r>
          </a:p>
          <a:p>
            <a:pPr algn="just"/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Wykaz prac ustala 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>pracodawca po konsultacji z pracownikami lub ich przedstawicielami </a:t>
            </a:r>
            <a:endParaRPr lang="pl-PL" sz="24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4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SKRÓCENIE NRM PODSTAWOWYCH 129 K.P.</a:t>
            </a:r>
            <a:endParaRPr lang="pl-PL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603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547664" y="2413338"/>
            <a:ext cx="65527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333333"/>
                </a:solidFill>
                <a:latin typeface="Open Sans"/>
              </a:rPr>
              <a:t/>
            </a:r>
            <a:br>
              <a:rPr lang="pl-PL" b="1" dirty="0">
                <a:solidFill>
                  <a:srgbClr val="333333"/>
                </a:solidFill>
                <a:latin typeface="Open Sans"/>
              </a:rPr>
            </a:br>
            <a:r>
              <a:rPr lang="pl-PL" b="1" dirty="0">
                <a:solidFill>
                  <a:srgbClr val="333333"/>
                </a:solidFill>
                <a:latin typeface="Open Sans"/>
              </a:rPr>
              <a:t>Art.  128.  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§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  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1</a:t>
            </a:r>
          </a:p>
          <a:p>
            <a:endParaRPr lang="pl-PL" b="1" dirty="0">
              <a:solidFill>
                <a:srgbClr val="333333"/>
              </a:solidFill>
              <a:latin typeface="Open Sans"/>
            </a:endParaRPr>
          </a:p>
          <a:p>
            <a:r>
              <a:rPr lang="pl-PL" dirty="0" smtClean="0">
                <a:solidFill>
                  <a:srgbClr val="333333"/>
                </a:solidFill>
                <a:latin typeface="Open Sans"/>
              </a:rPr>
              <a:t>Czasem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pracy jest czas, w którym pracownik pozostaje w 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dyspozycji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pracodawcy w </a:t>
            </a:r>
            <a:r>
              <a:rPr lang="pl-PL" u="sng" dirty="0">
                <a:solidFill>
                  <a:srgbClr val="333333"/>
                </a:solidFill>
                <a:latin typeface="Open Sans"/>
              </a:rPr>
              <a:t>zakładzie pracy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 lub w </a:t>
            </a:r>
            <a:r>
              <a:rPr lang="pl-PL" u="sng" dirty="0">
                <a:solidFill>
                  <a:srgbClr val="333333"/>
                </a:solidFill>
                <a:latin typeface="Open Sans"/>
              </a:rPr>
              <a:t>innym miejscu wyznaczonym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do wykonywania pracy.</a:t>
            </a:r>
            <a:endParaRPr lang="pl-PL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887924" y="2134137"/>
            <a:ext cx="18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SAMORZĄDNA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 rot="18422540">
            <a:off x="170877" y="2901775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NIEZALEŻNA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 rot="19484550">
            <a:off x="2838893" y="511967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DOBROWOLNA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179782" y="3540278"/>
            <a:ext cx="234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POWOŁANA DO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4" name="pole tekstowe 13"/>
          <p:cNvSpPr txBox="1"/>
          <p:nvPr/>
        </p:nvSpPr>
        <p:spPr>
          <a:xfrm rot="3769192">
            <a:off x="6556292" y="3127658"/>
            <a:ext cx="28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REPREZENTOWANIA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I OBRONY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5436096" y="558924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PRAW I INTERESÓW ZAWODOWYCH I SOCJALNYCH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187624" y="2413338"/>
            <a:ext cx="7488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+mj-lt"/>
              </a:rPr>
              <a:t>Pracownik jest obowiązany do pozostawania w dyspozycji pracodawcy </a:t>
            </a:r>
            <a:r>
              <a:rPr lang="pl-PL" b="1" dirty="0">
                <a:latin typeface="+mj-lt"/>
              </a:rPr>
              <a:t>w innym miejscu niż zakład pracy wówczas, gdy </a:t>
            </a:r>
            <a:r>
              <a:rPr lang="pl-PL" dirty="0">
                <a:latin typeface="+mj-lt"/>
              </a:rPr>
              <a:t>wynika to </a:t>
            </a:r>
            <a:r>
              <a:rPr lang="pl-PL" dirty="0" smtClean="0">
                <a:latin typeface="+mj-lt"/>
              </a:rPr>
              <a:t>z:</a:t>
            </a:r>
          </a:p>
          <a:p>
            <a:endParaRPr lang="pl-PL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latin typeface="+mj-lt"/>
              </a:rPr>
              <a:t>umowy </a:t>
            </a:r>
            <a:r>
              <a:rPr lang="pl-PL" dirty="0">
                <a:latin typeface="+mj-lt"/>
              </a:rPr>
              <a:t>o pracę (art. 29 § 1 pkt 2 </a:t>
            </a:r>
            <a:r>
              <a:rPr lang="pl-PL" dirty="0" err="1">
                <a:latin typeface="+mj-lt"/>
              </a:rPr>
              <a:t>k.p</a:t>
            </a:r>
            <a:r>
              <a:rPr lang="pl-PL" dirty="0" smtClean="0">
                <a:latin typeface="+mj-lt"/>
              </a:rPr>
              <a:t>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latin typeface="+mj-lt"/>
              </a:rPr>
              <a:t>polecenia </a:t>
            </a:r>
            <a:r>
              <a:rPr lang="pl-PL" dirty="0">
                <a:latin typeface="+mj-lt"/>
              </a:rPr>
              <a:t>pracodawcy (art. 100 § 1 </a:t>
            </a:r>
            <a:r>
              <a:rPr lang="pl-PL" dirty="0" err="1">
                <a:latin typeface="+mj-lt"/>
              </a:rPr>
              <a:t>k.p</a:t>
            </a:r>
            <a:r>
              <a:rPr lang="pl-PL" dirty="0" smtClean="0">
                <a:latin typeface="+mj-lt"/>
              </a:rPr>
              <a:t>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latin typeface="+mj-lt"/>
              </a:rPr>
              <a:t>regulaminu </a:t>
            </a:r>
            <a:r>
              <a:rPr lang="pl-PL" dirty="0">
                <a:latin typeface="+mj-lt"/>
              </a:rPr>
              <a:t>pracy (art. 104 </a:t>
            </a:r>
            <a:r>
              <a:rPr lang="pl-PL" dirty="0" err="1">
                <a:latin typeface="+mj-lt"/>
              </a:rPr>
              <a:t>k.p</a:t>
            </a:r>
            <a:r>
              <a:rPr lang="pl-PL" dirty="0">
                <a:latin typeface="+mj-lt"/>
              </a:rPr>
              <a:t>.) </a:t>
            </a:r>
            <a:endParaRPr lang="pl-PL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latin typeface="+mj-lt"/>
              </a:rPr>
              <a:t>innych </a:t>
            </a:r>
            <a:r>
              <a:rPr lang="pl-PL" dirty="0">
                <a:latin typeface="+mj-lt"/>
              </a:rPr>
              <a:t>przepisów prawa pracy.</a:t>
            </a: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2551837"/>
            <a:ext cx="79924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333333"/>
                </a:solidFill>
                <a:latin typeface="+mj-lt"/>
              </a:rPr>
              <a:t>W odniesieniu do pracowników </a:t>
            </a:r>
            <a:r>
              <a:rPr lang="pl-PL" b="1" dirty="0">
                <a:solidFill>
                  <a:srgbClr val="333333"/>
                </a:solidFill>
                <a:latin typeface="+mj-lt"/>
              </a:rPr>
              <a:t>mobilnych</a:t>
            </a:r>
            <a:r>
              <a:rPr lang="pl-PL" dirty="0">
                <a:solidFill>
                  <a:srgbClr val="333333"/>
                </a:solidFill>
                <a:latin typeface="+mj-lt"/>
              </a:rPr>
              <a:t>, zgodnie z kierunkiem orzecznictwa wyznaczonym przez uchwałę składu 7 sędziów SN, II PZP 11/08 (zob. </a:t>
            </a:r>
            <a:r>
              <a:rPr lang="pl-PL" dirty="0" err="1">
                <a:solidFill>
                  <a:srgbClr val="333333"/>
                </a:solidFill>
                <a:latin typeface="+mj-lt"/>
              </a:rPr>
              <a:t>uw</a:t>
            </a:r>
            <a:r>
              <a:rPr lang="pl-PL" dirty="0">
                <a:solidFill>
                  <a:srgbClr val="333333"/>
                </a:solidFill>
                <a:latin typeface="+mj-lt"/>
              </a:rPr>
              <a:t>. 4.2 do art. 775 i </a:t>
            </a:r>
            <a:r>
              <a:rPr lang="pl-PL" dirty="0" err="1">
                <a:solidFill>
                  <a:srgbClr val="333333"/>
                </a:solidFill>
                <a:latin typeface="+mj-lt"/>
              </a:rPr>
              <a:t>uw</a:t>
            </a:r>
            <a:r>
              <a:rPr lang="pl-PL" dirty="0">
                <a:solidFill>
                  <a:srgbClr val="333333"/>
                </a:solidFill>
                <a:latin typeface="+mj-lt"/>
              </a:rPr>
              <a:t>. 7 do art. 29), w wyroku z dnia 6 maja 2014 r., II PK 219/13, OSNP 2015, nr 10, poz. 132, przyjęto, że </a:t>
            </a:r>
            <a:endParaRPr lang="pl-PL" dirty="0" smtClean="0">
              <a:solidFill>
                <a:srgbClr val="333333"/>
              </a:solidFill>
              <a:latin typeface="+mj-lt"/>
            </a:endParaRPr>
          </a:p>
          <a:p>
            <a:endParaRPr lang="pl-PL" dirty="0">
              <a:solidFill>
                <a:srgbClr val="333333"/>
              </a:solidFill>
              <a:latin typeface="+mj-lt"/>
            </a:endParaRPr>
          </a:p>
          <a:p>
            <a:endParaRPr lang="pl-PL" dirty="0" smtClean="0">
              <a:solidFill>
                <a:srgbClr val="333333"/>
              </a:solidFill>
              <a:latin typeface="+mj-lt"/>
            </a:endParaRPr>
          </a:p>
          <a:p>
            <a:r>
              <a:rPr lang="pl-PL" dirty="0" smtClean="0">
                <a:solidFill>
                  <a:srgbClr val="333333"/>
                </a:solidFill>
                <a:latin typeface="+mj-lt"/>
              </a:rPr>
              <a:t>czasem </a:t>
            </a:r>
            <a:r>
              <a:rPr lang="pl-PL" dirty="0">
                <a:solidFill>
                  <a:srgbClr val="333333"/>
                </a:solidFill>
                <a:latin typeface="+mj-lt"/>
              </a:rPr>
              <a:t>pracy (art. 128 § 1) pracownika wykonującego obowiązki pracownicze na określonym obszarze, do czego konieczne jest stałe przemieszczanie się, </a:t>
            </a:r>
            <a:r>
              <a:rPr lang="pl-PL" b="1" dirty="0">
                <a:solidFill>
                  <a:srgbClr val="333333"/>
                </a:solidFill>
                <a:latin typeface="+mj-lt"/>
              </a:rPr>
              <a:t>jest także czas poświęcony na niezbędne </a:t>
            </a:r>
            <a:r>
              <a:rPr lang="pl-PL" b="1" dirty="0" smtClean="0">
                <a:solidFill>
                  <a:srgbClr val="333333"/>
                </a:solidFill>
                <a:latin typeface="+mj-lt"/>
              </a:rPr>
              <a:t>przejazdy! </a:t>
            </a:r>
            <a:endParaRPr lang="pl-PL" b="1" i="0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2629641"/>
            <a:ext cx="792043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2400" b="1" dirty="0" smtClean="0">
                <a:solidFill>
                  <a:srgbClr val="333333"/>
                </a:solidFill>
                <a:latin typeface="+mj-lt"/>
              </a:rPr>
              <a:t>POZOSTAWANIE W DYSPOZYCJI PRACODAWCY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b="1" cap="all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719669"/>
            <a:ext cx="8100392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>
                <a:solidFill>
                  <a:srgbClr val="333333"/>
                </a:solidFill>
                <a:latin typeface="Open Sans"/>
              </a:rPr>
              <a:t>Pozostawanie w dyspozycji pracodawcy 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oznacza </a:t>
            </a:r>
            <a:endParaRPr lang="pl-PL" sz="2000" dirty="0" smtClean="0">
              <a:solidFill>
                <a:srgbClr val="333333"/>
              </a:solidFill>
              <a:latin typeface="Open Sans"/>
            </a:endParaRPr>
          </a:p>
          <a:p>
            <a:pPr algn="just"/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stan 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fizycznej i psychicznej gotowości pracownika do wykonywania pracy w wyznaczonym </a:t>
            </a:r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miejscu</a:t>
            </a:r>
          </a:p>
          <a:p>
            <a:pPr algn="just"/>
            <a:endParaRPr lang="pl-PL" sz="2000" cap="al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sz="2000" cap="all" dirty="0" smtClean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latin typeface="Open Sans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259632" y="1330903"/>
            <a:ext cx="777641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Wyrok SN  z dnia 11 kwietnia 2000 r., I PKN 586/99, </a:t>
            </a:r>
            <a:r>
              <a:rPr lang="pl-PL" sz="2000" b="1" dirty="0" err="1" smtClean="0">
                <a:solidFill>
                  <a:srgbClr val="333333"/>
                </a:solidFill>
                <a:latin typeface="+mn-lt"/>
              </a:rPr>
              <a:t>OSNAPiUS</a:t>
            </a:r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 2001, nr 18, poz. 556</a:t>
            </a:r>
          </a:p>
          <a:p>
            <a:pPr algn="just"/>
            <a:endParaRPr lang="pl-PL" sz="2000" cap="all" dirty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2000" dirty="0" smtClean="0">
                <a:solidFill>
                  <a:srgbClr val="333333"/>
                </a:solidFill>
                <a:latin typeface="+mn-lt"/>
              </a:rPr>
              <a:t>Stawienie się pracownika w miejscu wykonywania pracy w stanie </a:t>
            </a:r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nietrzeźwości</a:t>
            </a:r>
            <a:r>
              <a:rPr lang="pl-PL" sz="2000" dirty="0" smtClean="0">
                <a:solidFill>
                  <a:srgbClr val="333333"/>
                </a:solidFill>
                <a:latin typeface="+mn-lt"/>
              </a:rPr>
              <a:t> wyklucza zarówno możliwość świadczenia przez niego pracy, jak i możliwość pozostawania w gotowości do jej świadczenia. </a:t>
            </a:r>
          </a:p>
          <a:p>
            <a:pPr algn="just"/>
            <a:endParaRPr lang="pl-PL" sz="2000" cap="all" dirty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Wyrok SN z dnia 11 kwietnia 2000 r., I PKN 589/99, </a:t>
            </a:r>
            <a:r>
              <a:rPr lang="pl-PL" sz="2000" b="1" dirty="0" err="1" smtClean="0">
                <a:solidFill>
                  <a:srgbClr val="333333"/>
                </a:solidFill>
                <a:latin typeface="+mn-lt"/>
              </a:rPr>
              <a:t>OSNAPiUS</a:t>
            </a:r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 2001, nr 18, poz. 557 </a:t>
            </a:r>
          </a:p>
          <a:p>
            <a:pPr algn="just"/>
            <a:endParaRPr lang="pl-PL" sz="2000" cap="all" dirty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2000" dirty="0" smtClean="0">
                <a:solidFill>
                  <a:srgbClr val="333333"/>
                </a:solidFill>
                <a:latin typeface="+mn-lt"/>
              </a:rPr>
              <a:t>Z art. 17 ustawy z dnia 26 października 1982 r. O wychowaniu w trzeźwości i przeciwdziałaniu alkoholizmowi (tekst jedn.: Dz. U. Z 2016 r. Poz. 487) wynika, że pracodawca, który nie dopuścił pracownika do pracy, </a:t>
            </a:r>
            <a:r>
              <a:rPr lang="pl-PL" sz="2000" b="1" dirty="0" smtClean="0">
                <a:solidFill>
                  <a:srgbClr val="333333"/>
                </a:solidFill>
                <a:latin typeface="+mn-lt"/>
              </a:rPr>
              <a:t>ma obowiązek umożliwić mu wykazanie trzeźwości przez badanie krwi</a:t>
            </a:r>
            <a:r>
              <a:rPr lang="pl-PL" sz="2000" dirty="0" smtClean="0">
                <a:solidFill>
                  <a:srgbClr val="333333"/>
                </a:solidFill>
                <a:latin typeface="+mn-lt"/>
              </a:rPr>
              <a:t>.</a:t>
            </a: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4560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b="1" u="sng" dirty="0" smtClean="0">
                <a:solidFill>
                  <a:prstClr val="black"/>
                </a:solidFill>
                <a:latin typeface="+mj-lt"/>
              </a:rPr>
              <a:t>Czas pracownika </a:t>
            </a: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można podzielić na 4 okresy (różne pod względem prawnym)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Czas pracy 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(art. 128k.p.) i przerwy wliczane do czasu pracy (art. 134 </a:t>
            </a:r>
            <a:r>
              <a:rPr lang="pl-PL" sz="2300" dirty="0" err="1" smtClean="0">
                <a:solidFill>
                  <a:prstClr val="black"/>
                </a:solidFill>
                <a:latin typeface="+mj-lt"/>
              </a:rPr>
              <a:t>k.p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.)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Obligatoryjny </a:t>
            </a:r>
            <a:r>
              <a:rPr lang="pl-PL" sz="2300" b="1" dirty="0">
                <a:solidFill>
                  <a:prstClr val="black"/>
                </a:solidFill>
                <a:latin typeface="+mj-lt"/>
              </a:rPr>
              <a:t>czas </a:t>
            </a: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odpoczynku: </a:t>
            </a:r>
            <a:r>
              <a:rPr lang="pl-PL" sz="2300" dirty="0">
                <a:solidFill>
                  <a:prstClr val="black"/>
                </a:solidFill>
                <a:latin typeface="+mj-lt"/>
              </a:rPr>
              <a:t>dobowego i tygodniowego (art. 132 i 133 </a:t>
            </a:r>
            <a:r>
              <a:rPr lang="pl-PL" sz="2300" dirty="0" err="1">
                <a:solidFill>
                  <a:prstClr val="black"/>
                </a:solidFill>
                <a:latin typeface="+mj-lt"/>
              </a:rPr>
              <a:t>k.p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.) oraz urlop wypoczynkowy (art. 152 </a:t>
            </a:r>
            <a:r>
              <a:rPr lang="pl-PL" sz="2300" dirty="0" err="1" smtClean="0">
                <a:solidFill>
                  <a:prstClr val="black"/>
                </a:solidFill>
                <a:latin typeface="+mj-lt"/>
              </a:rPr>
              <a:t>k.p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.)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Czas </a:t>
            </a:r>
            <a:r>
              <a:rPr lang="pl-PL" sz="2300" b="1" dirty="0">
                <a:solidFill>
                  <a:prstClr val="black"/>
                </a:solidFill>
                <a:latin typeface="+mj-lt"/>
              </a:rPr>
              <a:t>o charakterze mieszanym</a:t>
            </a:r>
            <a:r>
              <a:rPr lang="pl-PL" sz="2300" dirty="0">
                <a:solidFill>
                  <a:prstClr val="black"/>
                </a:solidFill>
                <a:latin typeface="+mj-lt"/>
              </a:rPr>
              <a:t> (np. dyżur). Jest on czasem pracy, ale z uwagi na występujące w nim okresy niewykonywania pracy może być wynagradzany według innych zasad niż normalny czas 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pracy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400" b="1" dirty="0" smtClean="0">
                <a:solidFill>
                  <a:srgbClr val="333333"/>
                </a:solidFill>
                <a:latin typeface="+mj-lt"/>
              </a:rPr>
              <a:t>Fakultatywny </a:t>
            </a:r>
            <a:r>
              <a:rPr lang="pl-PL" sz="2400" b="1" dirty="0">
                <a:solidFill>
                  <a:srgbClr val="333333"/>
                </a:solidFill>
                <a:latin typeface="+mj-lt"/>
              </a:rPr>
              <a:t>czas odpoczynku</a:t>
            </a:r>
            <a:endParaRPr lang="pl-PL" sz="23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15888</TotalTime>
  <Words>1153</Words>
  <Application>Microsoft Office PowerPoint</Application>
  <PresentationFormat>Pokaz na ekranie (4:3)</PresentationFormat>
  <Paragraphs>177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300</cp:revision>
  <dcterms:created xsi:type="dcterms:W3CDTF">2014-01-18T14:20:26Z</dcterms:created>
  <dcterms:modified xsi:type="dcterms:W3CDTF">2019-03-31T09:40:51Z</dcterms:modified>
</cp:coreProperties>
</file>