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8"/>
  </p:notesMasterIdLst>
  <p:handoutMasterIdLst>
    <p:handoutMasterId r:id="rId89"/>
  </p:handoutMasterIdLst>
  <p:sldIdLst>
    <p:sldId id="257" r:id="rId2"/>
    <p:sldId id="258" r:id="rId3"/>
    <p:sldId id="259" r:id="rId4"/>
    <p:sldId id="418" r:id="rId5"/>
    <p:sldId id="419" r:id="rId6"/>
    <p:sldId id="441" r:id="rId7"/>
    <p:sldId id="420" r:id="rId8"/>
    <p:sldId id="421" r:id="rId9"/>
    <p:sldId id="260" r:id="rId10"/>
    <p:sldId id="424" r:id="rId11"/>
    <p:sldId id="443" r:id="rId12"/>
    <p:sldId id="261" r:id="rId13"/>
    <p:sldId id="432" r:id="rId14"/>
    <p:sldId id="453" r:id="rId15"/>
    <p:sldId id="428" r:id="rId16"/>
    <p:sldId id="263" r:id="rId17"/>
    <p:sldId id="264" r:id="rId18"/>
    <p:sldId id="265" r:id="rId19"/>
    <p:sldId id="266" r:id="rId20"/>
    <p:sldId id="268" r:id="rId21"/>
    <p:sldId id="269" r:id="rId22"/>
    <p:sldId id="270" r:id="rId23"/>
    <p:sldId id="271" r:id="rId24"/>
    <p:sldId id="272" r:id="rId25"/>
    <p:sldId id="431" r:id="rId26"/>
    <p:sldId id="276" r:id="rId27"/>
    <p:sldId id="277" r:id="rId28"/>
    <p:sldId id="278" r:id="rId29"/>
    <p:sldId id="280" r:id="rId30"/>
    <p:sldId id="283" r:id="rId31"/>
    <p:sldId id="284" r:id="rId32"/>
    <p:sldId id="288" r:id="rId33"/>
    <p:sldId id="434" r:id="rId34"/>
    <p:sldId id="445" r:id="rId35"/>
    <p:sldId id="342" r:id="rId36"/>
    <p:sldId id="343" r:id="rId37"/>
    <p:sldId id="449" r:id="rId38"/>
    <p:sldId id="450" r:id="rId39"/>
    <p:sldId id="344" r:id="rId40"/>
    <p:sldId id="345" r:id="rId41"/>
    <p:sldId id="346" r:id="rId42"/>
    <p:sldId id="347" r:id="rId43"/>
    <p:sldId id="348" r:id="rId44"/>
    <p:sldId id="378" r:id="rId45"/>
    <p:sldId id="349" r:id="rId46"/>
    <p:sldId id="350" r:id="rId47"/>
    <p:sldId id="351" r:id="rId48"/>
    <p:sldId id="352" r:id="rId49"/>
    <p:sldId id="446" r:id="rId50"/>
    <p:sldId id="353" r:id="rId51"/>
    <p:sldId id="354" r:id="rId52"/>
    <p:sldId id="379" r:id="rId53"/>
    <p:sldId id="355" r:id="rId54"/>
    <p:sldId id="404" r:id="rId55"/>
    <p:sldId id="405" r:id="rId56"/>
    <p:sldId id="387" r:id="rId57"/>
    <p:sldId id="356" r:id="rId58"/>
    <p:sldId id="439" r:id="rId59"/>
    <p:sldId id="357" r:id="rId60"/>
    <p:sldId id="447" r:id="rId61"/>
    <p:sldId id="358" r:id="rId62"/>
    <p:sldId id="375" r:id="rId63"/>
    <p:sldId id="380" r:id="rId64"/>
    <p:sldId id="360" r:id="rId65"/>
    <p:sldId id="362" r:id="rId66"/>
    <p:sldId id="376" r:id="rId67"/>
    <p:sldId id="381" r:id="rId68"/>
    <p:sldId id="363" r:id="rId69"/>
    <p:sldId id="364" r:id="rId70"/>
    <p:sldId id="377" r:id="rId71"/>
    <p:sldId id="382" r:id="rId72"/>
    <p:sldId id="407" r:id="rId73"/>
    <p:sldId id="365" r:id="rId74"/>
    <p:sldId id="366" r:id="rId75"/>
    <p:sldId id="368" r:id="rId76"/>
    <p:sldId id="383" r:id="rId77"/>
    <p:sldId id="369" r:id="rId78"/>
    <p:sldId id="370" r:id="rId79"/>
    <p:sldId id="408" r:id="rId80"/>
    <p:sldId id="410" r:id="rId81"/>
    <p:sldId id="411" r:id="rId82"/>
    <p:sldId id="412" r:id="rId83"/>
    <p:sldId id="416" r:id="rId84"/>
    <p:sldId id="444" r:id="rId85"/>
    <p:sldId id="374" r:id="rId86"/>
    <p:sldId id="417" r:id="rId8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E00C3-F2EB-46F2-A079-1D46F422556E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CD5B3-FEA6-46DB-810E-CA94B6B9A1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456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E99BF-91A7-4DF1-BCC1-B91493AF3D66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0FE36-B303-4BE5-95D3-15FF9BABFB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063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0FE36-B303-4BE5-95D3-15FF9BABFB9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506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L. </a:t>
            </a:r>
            <a:r>
              <a:rPr lang="pl-PL" dirty="0" err="1"/>
              <a:t>Rusoń</a:t>
            </a:r>
            <a:r>
              <a:rPr lang="pl-PL" dirty="0"/>
              <a:t>, O względnej jawności</a:t>
            </a:r>
            <a:r>
              <a:rPr lang="pl-PL" baseline="0" dirty="0"/>
              <a:t> regulacji czynności operacyjno- rozpoznawczych słów kilka, Kwartalnik Policyjny, nr 3/ 2015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0FE36-B303-4BE5-95D3-15FF9BABFB94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64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8615-1FB4-4204-86FE-A2CA7828A2C8}" type="datetimeFigureOut">
              <a:rPr lang="pl-PL" smtClean="0"/>
              <a:pPr/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E9C22-1728-424E-9183-E1A4626495E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    </a:t>
            </a:r>
          </a:p>
          <a:p>
            <a:pPr>
              <a:buNone/>
            </a:pPr>
            <a:r>
              <a:rPr lang="pl-PL" dirty="0"/>
              <a:t>         </a:t>
            </a:r>
            <a:r>
              <a:rPr lang="pl-PL" b="1" dirty="0"/>
              <a:t>Czynności operacyjno-rozpoznawcze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Definicja z projektu ustawy o czynnościach operacyjno- </a:t>
            </a:r>
          </a:p>
          <a:p>
            <a:pPr algn="ctr">
              <a:buNone/>
            </a:pPr>
            <a:r>
              <a:rPr lang="pl-PL" b="1" dirty="0"/>
              <a:t>rozpoznawczych</a:t>
            </a:r>
          </a:p>
          <a:p>
            <a:pPr algn="just">
              <a:buNone/>
            </a:pPr>
            <a:r>
              <a:rPr lang="pl-PL" b="1" dirty="0"/>
              <a:t>Art. 2 </a:t>
            </a:r>
          </a:p>
          <a:p>
            <a:pPr algn="just">
              <a:buNone/>
            </a:pPr>
            <a:r>
              <a:rPr lang="pl-PL" dirty="0"/>
              <a:t>1.Czynności operacyjno-rozpoznawcze są zespołem przedsięwzięć, jawnych i niejawnych prowadzonych wyłącznie w celu:</a:t>
            </a:r>
          </a:p>
          <a:p>
            <a:pPr algn="just">
              <a:buNone/>
            </a:pPr>
            <a:r>
              <a:rPr lang="pl-PL" dirty="0"/>
              <a:t>1) rozpoznania, zapobiegania i wykrywania przestępstw;</a:t>
            </a:r>
          </a:p>
          <a:p>
            <a:pPr algn="just">
              <a:buNone/>
            </a:pPr>
            <a:r>
              <a:rPr lang="pl-PL" dirty="0"/>
              <a:t>2) odnajdywania </a:t>
            </a:r>
            <a:r>
              <a:rPr lang="pl-PL" b="1" dirty="0"/>
              <a:t>osób ukrywających </a:t>
            </a:r>
            <a:r>
              <a:rPr lang="pl-PL" dirty="0"/>
              <a:t>się przed organami ścigania lub wymiarem sprawiedliwości oraz </a:t>
            </a:r>
            <a:r>
              <a:rPr lang="pl-PL" b="1" dirty="0"/>
              <a:t>osób  zaginionych</a:t>
            </a:r>
            <a:r>
              <a:rPr lang="pl-PL" dirty="0"/>
              <a:t>, jeżeli zachodzi uzasadnione podejrzenie,  że ich zaginięcie jest wynikiem przestępstwa, a także odnajdywania </a:t>
            </a:r>
            <a:r>
              <a:rPr lang="pl-PL" b="1" dirty="0"/>
              <a:t>rzeczy utraconych </a:t>
            </a:r>
            <a:r>
              <a:rPr lang="pl-PL" dirty="0"/>
              <a:t>w wyniku  przestępstwa lub mających związek z przestępstwem;</a:t>
            </a:r>
          </a:p>
          <a:p>
            <a:pPr algn="just">
              <a:buNone/>
            </a:pPr>
            <a:r>
              <a:rPr lang="pl-PL" dirty="0"/>
              <a:t>3) ustalenia tożsamości osób i zwłok, w przypadku uzasadnionego podejrzenia przestępczego działania.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Zasady  pracy operacyjnej:</a:t>
            </a:r>
          </a:p>
          <a:p>
            <a:pPr marL="514350" indent="-514350">
              <a:buAutoNum type="arabicPeriod"/>
            </a:pPr>
            <a:r>
              <a:rPr lang="pl-PL" dirty="0"/>
              <a:t>Zasada praworządności</a:t>
            </a:r>
          </a:p>
          <a:p>
            <a:pPr marL="514350" indent="-514350">
              <a:buAutoNum type="arabicPeriod"/>
            </a:pPr>
            <a:r>
              <a:rPr lang="pl-PL" dirty="0"/>
              <a:t>Zasada systematyki</a:t>
            </a:r>
          </a:p>
          <a:p>
            <a:pPr marL="514350" indent="-514350">
              <a:buAutoNum type="arabicPeriod"/>
            </a:pPr>
            <a:r>
              <a:rPr lang="pl-PL" dirty="0"/>
              <a:t>Zasada obiektywizmu</a:t>
            </a:r>
          </a:p>
          <a:p>
            <a:pPr marL="514350" indent="-514350">
              <a:buAutoNum type="arabicPeriod"/>
            </a:pPr>
            <a:r>
              <a:rPr lang="pl-PL" dirty="0"/>
              <a:t>Zasada ekonomiki</a:t>
            </a:r>
          </a:p>
          <a:p>
            <a:pPr marL="514350" indent="-514350">
              <a:buAutoNum type="arabicPeriod"/>
            </a:pPr>
            <a:r>
              <a:rPr lang="pl-PL" dirty="0"/>
              <a:t>Zasada niejawności</a:t>
            </a:r>
          </a:p>
          <a:p>
            <a:pPr marL="514350" indent="-514350">
              <a:buAutoNum type="arabicPeriod"/>
            </a:pPr>
            <a:r>
              <a:rPr lang="pl-PL" dirty="0"/>
              <a:t>Zasada planowości</a:t>
            </a:r>
          </a:p>
          <a:p>
            <a:pPr marL="514350" indent="-514350">
              <a:buAutoNum type="arabicPeriod"/>
            </a:pPr>
            <a:r>
              <a:rPr lang="pl-PL" dirty="0"/>
              <a:t>Zasada dokumentowania.</a:t>
            </a:r>
          </a:p>
          <a:p>
            <a:pPr marL="514350" indent="-514350">
              <a:buNone/>
            </a:pPr>
            <a:r>
              <a:rPr lang="pl-PL" dirty="0"/>
              <a:t>      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/>
              <a:t>Cechy czynności operacyjno-rozpoznawczych</a:t>
            </a:r>
            <a:r>
              <a:rPr lang="pl-PL" dirty="0"/>
              <a:t>:</a:t>
            </a:r>
          </a:p>
          <a:p>
            <a:pPr marL="571500" indent="-571500" algn="just">
              <a:buAutoNum type="romanUcPeriod"/>
            </a:pPr>
            <a:r>
              <a:rPr lang="pl-PL" b="1" dirty="0"/>
              <a:t>Są to czynności organów państwowych</a:t>
            </a:r>
            <a:r>
              <a:rPr lang="pl-PL" dirty="0"/>
              <a:t>.</a:t>
            </a:r>
          </a:p>
          <a:p>
            <a:pPr marL="571500" indent="-571500" algn="just">
              <a:buNone/>
            </a:pPr>
            <a:r>
              <a:rPr lang="pl-PL" dirty="0"/>
              <a:t> </a:t>
            </a:r>
          </a:p>
          <a:p>
            <a:pPr marL="514350" indent="-514350" algn="just">
              <a:buAutoNum type="arabicPeriod"/>
            </a:pPr>
            <a:r>
              <a:rPr lang="pl-PL" dirty="0"/>
              <a:t>Służby policyjne: Policja, Straż Graniczna, Żandarmeria Wojskowa, służby skarbowe Ministerstwa Finansów.</a:t>
            </a:r>
          </a:p>
          <a:p>
            <a:pPr marL="514350" indent="-514350"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2. Służby specjalne: ABW, AW, CBA, SWW, SKW.</a:t>
            </a:r>
          </a:p>
          <a:p>
            <a:pPr marL="514350" indent="-514350"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/>
              <a:t>    </a:t>
            </a:r>
          </a:p>
          <a:p>
            <a:pPr algn="just">
              <a:buNone/>
            </a:pPr>
            <a:r>
              <a:rPr lang="pl-PL" dirty="0"/>
              <a:t>    Podstawy prawne czynności operacyjno-rozpoznawczych mają oparcie  w uregulowaniach ustawowych, natomiast zarządzenia, instrukcje szczegółowo określające  metody pracy operacyjnej są opatrzone klauzulą „poufne”.</a:t>
            </a:r>
          </a:p>
          <a:p>
            <a:pPr algn="just">
              <a:buNone/>
            </a:pPr>
            <a:r>
              <a:rPr lang="pl-PL" dirty="0"/>
              <a:t>    Ustawodawca stosuje sformułowanie czynności operacyjno- rozpoznawcze, nie wyjaśniając go; niektóre z nich, mogące mieć znaczenie dowodowe i są uregulowanie szczegółowo.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>
              <a:buNone/>
            </a:pPr>
            <a:r>
              <a:rPr lang="pl-PL" b="1" dirty="0"/>
              <a:t>II. Czynności operacyjno- rozpoznawcze  są ingerencją w prawa i wolności jednostki</a:t>
            </a:r>
            <a:r>
              <a:rPr lang="pl-PL" dirty="0"/>
              <a:t>.</a:t>
            </a:r>
          </a:p>
          <a:p>
            <a:pPr algn="just">
              <a:buNone/>
            </a:pPr>
            <a:r>
              <a:rPr lang="pl-PL" dirty="0"/>
              <a:t>    Zgodnie z art. 31 ust. 3 Konstytucji RP ograniczenia w zakresie korzystania z konstytucyjnych wolności i praw mogą być ustanawiane tylko w ustawie i tylko wtedy, gdy są konieczne w demokratycznym państwie dla jego bezpieczeństwa lub porządku publicznego, bądź dla ochrony środowiska, zdrowia, moralności i praw.</a:t>
            </a:r>
          </a:p>
        </p:txBody>
      </p:sp>
    </p:spTree>
    <p:extLst>
      <p:ext uri="{BB962C8B-B14F-4D97-AF65-F5344CB8AC3E}">
        <p14:creationId xmlns:p14="http://schemas.microsoft.com/office/powerpoint/2010/main" val="1298664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III. </a:t>
            </a:r>
            <a:r>
              <a:rPr lang="pl-PL" b="1" dirty="0"/>
              <a:t>Mają charakter niejawny </a:t>
            </a:r>
            <a:r>
              <a:rPr lang="pl-PL" dirty="0"/>
              <a:t>(chronione są tajemnicą państwową). Cecha ta jest podkreślana w ustawach kompetencyjnych, w których wprowadza się  regulacje dotyczące udostępniania informacji o pracy operacyjnej na zewnątrz ( na żądanie prokuratora lub sądu).</a:t>
            </a:r>
          </a:p>
          <a:p>
            <a:pPr algn="just">
              <a:buNone/>
            </a:pPr>
            <a:r>
              <a:rPr lang="pl-PL" dirty="0"/>
              <a:t>Przykład: art.  39 ustawy o ABW oraz AW.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IV. </a:t>
            </a:r>
            <a:r>
              <a:rPr lang="pl-PL" b="1" dirty="0"/>
              <a:t>Spełniają różne funkcje</a:t>
            </a:r>
            <a:r>
              <a:rPr lang="pl-PL" dirty="0"/>
              <a:t>: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rozpoznawcza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</a:t>
            </a:r>
            <a:r>
              <a:rPr lang="pl-PL" dirty="0" err="1"/>
              <a:t>wykrywcza</a:t>
            </a:r>
            <a:endParaRPr lang="pl-PL" dirty="0"/>
          </a:p>
          <a:p>
            <a:pPr marL="514350" indent="-514350" algn="just">
              <a:buAutoNum type="arabicPeriod"/>
            </a:pPr>
            <a:r>
              <a:rPr lang="pl-PL" dirty="0"/>
              <a:t>Funkcja kierunkująca późniejsze udowadnianie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weryfikująca uprzednie ustalenia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zapobiegawcza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informacyjna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dezintegracyjna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ochronna</a:t>
            </a:r>
          </a:p>
          <a:p>
            <a:pPr marL="514350" indent="-514350" algn="just">
              <a:buAutoNum type="arabicPeriod"/>
            </a:pPr>
            <a:r>
              <a:rPr lang="pl-PL" dirty="0"/>
              <a:t>Funkcja zabezpieczająca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500043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Funkcja rozpoznawcza</a:t>
            </a:r>
          </a:p>
          <a:p>
            <a:pPr algn="just">
              <a:buNone/>
            </a:pPr>
            <a:r>
              <a:rPr lang="pl-PL" b="1" dirty="0"/>
              <a:t>Rozpoznawanie</a:t>
            </a:r>
            <a:r>
              <a:rPr lang="pl-PL" dirty="0"/>
              <a:t>- działalność organów ścigania, służąca organizacji stałego lub okresowego dopływu informacji oraz ich odbiorowi, a następnie selektywnemu opracowaniu dla dalszego, aktualnego lub przyszłego ich  wykorzystania w celach profilaktycznych, </a:t>
            </a:r>
            <a:r>
              <a:rPr lang="pl-PL" dirty="0" err="1"/>
              <a:t>wykrywczych</a:t>
            </a:r>
            <a:r>
              <a:rPr lang="pl-PL" dirty="0"/>
              <a:t>, dowodowych, lub innych prawnie określonych celach.</a:t>
            </a:r>
          </a:p>
          <a:p>
            <a:pPr algn="just">
              <a:buNone/>
            </a:pPr>
            <a:r>
              <a:rPr lang="pl-PL" b="1" dirty="0"/>
              <a:t>Rozpoznanie</a:t>
            </a:r>
            <a:r>
              <a:rPr lang="pl-PL" dirty="0"/>
              <a:t>- efekt czynności rozpoznawania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Rozpoznanie według kryterium przedmiotu:</a:t>
            </a:r>
          </a:p>
          <a:p>
            <a:pPr marL="514350" indent="-514350">
              <a:buAutoNum type="arabicParenR"/>
            </a:pPr>
            <a:r>
              <a:rPr lang="pl-PL" dirty="0"/>
              <a:t>topograficzne: obiektów i miejsc</a:t>
            </a:r>
          </a:p>
          <a:p>
            <a:pPr marL="514350" indent="-514350">
              <a:buAutoNum type="arabicParenR"/>
            </a:pPr>
            <a:r>
              <a:rPr lang="pl-PL" dirty="0"/>
              <a:t>osobowe</a:t>
            </a:r>
          </a:p>
          <a:p>
            <a:pPr marL="514350" indent="-514350">
              <a:buAutoNum type="arabicParenR"/>
            </a:pPr>
            <a:r>
              <a:rPr lang="pl-PL" dirty="0"/>
              <a:t>środowiskowe</a:t>
            </a:r>
          </a:p>
          <a:p>
            <a:pPr marL="514350" indent="-514350">
              <a:buAutoNum type="arabicParenR"/>
            </a:pPr>
            <a:r>
              <a:rPr lang="pl-PL" dirty="0"/>
              <a:t>zdarzeń i zjawisk.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Funkcja </a:t>
            </a:r>
            <a:r>
              <a:rPr lang="pl-PL" b="1" dirty="0" err="1"/>
              <a:t>wykrywcza</a:t>
            </a:r>
            <a:endParaRPr lang="pl-PL" b="1" dirty="0"/>
          </a:p>
          <a:p>
            <a:pPr algn="just">
              <a:buNone/>
            </a:pPr>
            <a:r>
              <a:rPr lang="pl-PL" dirty="0"/>
              <a:t>    </a:t>
            </a:r>
            <a:r>
              <a:rPr lang="pl-PL" b="1" dirty="0"/>
              <a:t>Wykrywanie</a:t>
            </a:r>
            <a:r>
              <a:rPr lang="pl-PL" dirty="0"/>
              <a:t>- </a:t>
            </a:r>
            <a:r>
              <a:rPr lang="pl-PL" dirty="0" err="1"/>
              <a:t>Wykrywanie</a:t>
            </a:r>
            <a:r>
              <a:rPr lang="pl-PL" dirty="0"/>
              <a:t> to ogół działań organów ścigania nastawionych na ujawnienie przestępstw lub uzyskanie informacji wstępnie określających  sprawcę przestępstwa.</a:t>
            </a:r>
          </a:p>
          <a:p>
            <a:pPr marL="514350" indent="-514350">
              <a:buAutoNum type="arabicPeriod"/>
            </a:pPr>
            <a:r>
              <a:rPr lang="pl-PL" dirty="0"/>
              <a:t>Poszukiwanie przedmiotu wykrywania i informacji o nim</a:t>
            </a:r>
          </a:p>
          <a:p>
            <a:pPr marL="514350" indent="-514350">
              <a:buAutoNum type="arabicPeriod"/>
            </a:pPr>
            <a:r>
              <a:rPr lang="pl-PL" dirty="0"/>
              <a:t>Ujawnianie tych informacji, a w konsekwencji przedmiotu wykrywania</a:t>
            </a:r>
          </a:p>
          <a:p>
            <a:pPr marL="514350" indent="-514350">
              <a:buAutoNum type="arabicPeriod"/>
            </a:pPr>
            <a:r>
              <a:rPr lang="pl-PL" dirty="0"/>
              <a:t>Stwierdzenie tego, że ujawniony przedmiot wykrywania jest tym, który był poszukiwany.</a:t>
            </a:r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1. Poufne zdobywanie informacji  związane było najpierw  z prowadzeniem działań wojennych i politycznych ( </a:t>
            </a:r>
            <a:r>
              <a:rPr lang="pl-PL" dirty="0" err="1"/>
              <a:t>Haute</a:t>
            </a:r>
            <a:r>
              <a:rPr lang="pl-PL" dirty="0"/>
              <a:t> Police utworzona w  1667 we Francji, zajmowała się szpiegostwem, wykrywaniem i unieszkodliwianiem  </a:t>
            </a:r>
            <a:r>
              <a:rPr lang="pl-PL" dirty="0" err="1"/>
              <a:t>antykrólewskich</a:t>
            </a:r>
            <a:r>
              <a:rPr lang="pl-PL" dirty="0"/>
              <a:t> i antypaństwowych elementów, wykorzystywała sieć agentów i konfidentów).</a:t>
            </a:r>
          </a:p>
          <a:p>
            <a:pPr algn="just">
              <a:buNone/>
            </a:pPr>
            <a:r>
              <a:rPr lang="pl-PL" dirty="0"/>
              <a:t>2. Poufne zdobywanie informacji dla celów walki z przestępczością ( </a:t>
            </a:r>
            <a:r>
              <a:rPr lang="pl-PL" dirty="0" err="1"/>
              <a:t>Sûreté</a:t>
            </a:r>
            <a:r>
              <a:rPr lang="pl-PL" dirty="0"/>
              <a:t> powstała w 1810 r., stosowała penetrację środowisk przestępczych, działania maskujące, agenturę, operacje pod przykryciem).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pl-PL" dirty="0"/>
              <a:t> </a:t>
            </a:r>
            <a:r>
              <a:rPr lang="pl-PL" b="1" dirty="0"/>
              <a:t>Funkcja kierunkująca późniejsze udowadnianie</a:t>
            </a:r>
          </a:p>
          <a:p>
            <a:pPr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Wyniki czynności operacyjno-rozpoznawczych  mogą wskazywać organom procesowym   określone osoby, rzeczy, zjawiska, które mogą mieć znaczenie dla prowadzonego postępowania i pozwalają na podjęcie określonych czynności.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   Funkcja weryfikująca uprzednie ustalenia</a:t>
            </a:r>
          </a:p>
          <a:p>
            <a:pPr>
              <a:buNone/>
            </a:pPr>
            <a:endParaRPr lang="pl-PL" b="1" dirty="0"/>
          </a:p>
          <a:p>
            <a:pPr algn="just">
              <a:buNone/>
            </a:pPr>
            <a:r>
              <a:rPr lang="pl-PL" dirty="0"/>
              <a:t>Polega na ocenie zebranych wcześniej informacji </a:t>
            </a:r>
          </a:p>
          <a:p>
            <a:pPr algn="just">
              <a:buNone/>
            </a:pPr>
            <a:r>
              <a:rPr lang="pl-PL" dirty="0"/>
              <a:t>operacyjnych. Sprawdzenie informacji </a:t>
            </a:r>
          </a:p>
          <a:p>
            <a:pPr algn="just">
              <a:buNone/>
            </a:pPr>
            <a:r>
              <a:rPr lang="pl-PL" dirty="0"/>
              <a:t>pochodzących od poufnych źródeł informacji  </a:t>
            </a:r>
          </a:p>
          <a:p>
            <a:pPr algn="just">
              <a:buNone/>
            </a:pPr>
            <a:r>
              <a:rPr lang="pl-PL" dirty="0"/>
              <a:t>lub gdy treść zawiadomienia budzi wątpliwości.</a:t>
            </a:r>
          </a:p>
          <a:p>
            <a:pPr algn="just">
              <a:buNone/>
            </a:pPr>
            <a:r>
              <a:rPr lang="pl-PL" dirty="0"/>
              <a:t>Weryfikacja jest pomocna w eliminowaniu </a:t>
            </a:r>
          </a:p>
          <a:p>
            <a:pPr algn="just">
              <a:buNone/>
            </a:pPr>
            <a:r>
              <a:rPr lang="pl-PL" dirty="0"/>
              <a:t>założonych wcześniej wersji śledczych, może </a:t>
            </a:r>
          </a:p>
          <a:p>
            <a:pPr algn="just">
              <a:buNone/>
            </a:pPr>
            <a:r>
              <a:rPr lang="pl-PL" dirty="0"/>
              <a:t>służyć weryfikacji materiału dowodowego  i </a:t>
            </a:r>
          </a:p>
          <a:p>
            <a:pPr algn="just">
              <a:buNone/>
            </a:pPr>
            <a:r>
              <a:rPr lang="pl-PL" dirty="0"/>
              <a:t>ukierunkować dalsze czynności.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1" y="285729"/>
            <a:ext cx="8472519" cy="5840435"/>
          </a:xfrm>
        </p:spPr>
        <p:txBody>
          <a:bodyPr/>
          <a:lstStyle/>
          <a:p>
            <a:pPr algn="ctr">
              <a:buNone/>
            </a:pPr>
            <a:r>
              <a:rPr lang="pl-PL" b="1" dirty="0"/>
              <a:t>Funkcja zapobiegawcza</a:t>
            </a:r>
          </a:p>
          <a:p>
            <a:pPr algn="just">
              <a:buNone/>
            </a:pPr>
            <a:r>
              <a:rPr lang="pl-PL" dirty="0"/>
              <a:t>Niedopuszczenie do wystąpienia czynu przestępczego .</a:t>
            </a:r>
          </a:p>
          <a:p>
            <a:pPr algn="ctr">
              <a:buNone/>
            </a:pPr>
            <a:r>
              <a:rPr lang="pl-PL" b="1" dirty="0"/>
              <a:t>Funkcja informacyjna </a:t>
            </a:r>
          </a:p>
          <a:p>
            <a:pPr algn="just">
              <a:buNone/>
            </a:pPr>
            <a:r>
              <a:rPr lang="pl-PL" dirty="0"/>
              <a:t>Ma wiodący charakter w zakresie czynności </a:t>
            </a:r>
          </a:p>
          <a:p>
            <a:pPr algn="just">
              <a:buNone/>
            </a:pPr>
            <a:r>
              <a:rPr lang="pl-PL" dirty="0"/>
              <a:t>operacyjno-rozpoznawczych. Zbieranie informacji </a:t>
            </a:r>
          </a:p>
          <a:p>
            <a:pPr algn="just">
              <a:buNone/>
            </a:pPr>
            <a:r>
              <a:rPr lang="pl-PL" dirty="0"/>
              <a:t>o osobach, przedmiotach, zjawiskach. Pozwala na </a:t>
            </a:r>
          </a:p>
          <a:p>
            <a:pPr algn="just">
              <a:buNone/>
            </a:pPr>
            <a:r>
              <a:rPr lang="pl-PL" dirty="0"/>
              <a:t>realizację innych funkcji czynności operacyjno-</a:t>
            </a:r>
          </a:p>
          <a:p>
            <a:pPr algn="just">
              <a:buNone/>
            </a:pPr>
            <a:r>
              <a:rPr lang="pl-PL" dirty="0"/>
              <a:t>rozpoznawczych.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Funkcja dezintegracyjna</a:t>
            </a:r>
          </a:p>
          <a:p>
            <a:pPr algn="just">
              <a:buNone/>
            </a:pPr>
            <a:r>
              <a:rPr lang="pl-PL" dirty="0"/>
              <a:t>Rozbicie i wzajemne zantagonizowanie  sił </a:t>
            </a:r>
          </a:p>
          <a:p>
            <a:pPr algn="just">
              <a:buNone/>
            </a:pPr>
            <a:r>
              <a:rPr lang="pl-PL" dirty="0"/>
              <a:t>przeciwnika, stymulowanie posunięć i zachowań </a:t>
            </a:r>
          </a:p>
          <a:p>
            <a:pPr algn="just">
              <a:buNone/>
            </a:pPr>
            <a:r>
              <a:rPr lang="pl-PL" dirty="0"/>
              <a:t>przeciwnika. Opiera się na wykorzystaniu </a:t>
            </a:r>
          </a:p>
          <a:p>
            <a:pPr algn="just">
              <a:buNone/>
            </a:pPr>
            <a:r>
              <a:rPr lang="pl-PL" dirty="0"/>
              <a:t>podstępu. Dokonywana jest przy pomocy </a:t>
            </a:r>
          </a:p>
          <a:p>
            <a:pPr algn="just">
              <a:buNone/>
            </a:pPr>
            <a:r>
              <a:rPr lang="pl-PL" dirty="0"/>
              <a:t>agentów policji, poprzez działania prowokacyjne.</a:t>
            </a:r>
          </a:p>
          <a:p>
            <a:pPr algn="just">
              <a:buNone/>
            </a:pPr>
            <a:r>
              <a:rPr lang="pl-PL" b="1" dirty="0"/>
              <a:t>                             Funkcja ochronna</a:t>
            </a:r>
          </a:p>
          <a:p>
            <a:pPr algn="just">
              <a:buNone/>
            </a:pPr>
            <a:r>
              <a:rPr lang="pl-PL" dirty="0"/>
              <a:t>Polega na zabezpieczeniu osób lub określonych </a:t>
            </a:r>
          </a:p>
          <a:p>
            <a:pPr algn="just">
              <a:buNone/>
            </a:pPr>
            <a:r>
              <a:rPr lang="pl-PL" dirty="0"/>
              <a:t>dóbr przed działaniami przestępnymi (eliminowanie  </a:t>
            </a:r>
          </a:p>
          <a:p>
            <a:pPr algn="just">
              <a:buNone/>
            </a:pPr>
            <a:r>
              <a:rPr lang="pl-PL" dirty="0"/>
              <a:t>czynników zagrażających, np. zdobywanie </a:t>
            </a:r>
          </a:p>
          <a:p>
            <a:pPr algn="just">
              <a:buNone/>
            </a:pPr>
            <a:r>
              <a:rPr lang="pl-PL" dirty="0"/>
              <a:t>informacji; działania ochronne skierowane na </a:t>
            </a:r>
          </a:p>
          <a:p>
            <a:pPr algn="just">
              <a:buNone/>
            </a:pPr>
            <a:r>
              <a:rPr lang="pl-PL" dirty="0"/>
              <a:t>czynnik zagrożony).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Funkcja zabezpieczająco- operacyjna</a:t>
            </a:r>
          </a:p>
          <a:p>
            <a:pPr marL="514350" indent="-514350" algn="just">
              <a:buAutoNum type="arabicPeriod"/>
            </a:pPr>
            <a:r>
              <a:rPr lang="pl-PL" dirty="0"/>
              <a:t>Zakonspirowanie źródeł informacji.</a:t>
            </a:r>
          </a:p>
          <a:p>
            <a:pPr marL="514350" indent="-514350" algn="just">
              <a:buAutoNum type="arabicPeriod"/>
            </a:pPr>
            <a:r>
              <a:rPr lang="pl-PL" dirty="0"/>
              <a:t>Udokumentowanie czynności , z których pochodzą informacje (notatka służbowa, meldunek, raport).</a:t>
            </a:r>
          </a:p>
          <a:p>
            <a:pPr marL="514350" indent="-514350" algn="just">
              <a:buAutoNum type="arabicPeriod"/>
            </a:pPr>
            <a:r>
              <a:rPr lang="pl-PL" dirty="0"/>
              <a:t>Zabezpieczenie baz danych , zawierających m.in. informacje operacyjne. </a:t>
            </a:r>
          </a:p>
          <a:p>
            <a:pPr marL="514350" indent="-514350" algn="just">
              <a:buAutoNum type="arabicPeriod"/>
            </a:pPr>
            <a:r>
              <a:rPr lang="pl-PL" dirty="0"/>
              <a:t>Stosowanie zasad taktycznych prowadzenia czynności operacyjno-rozpoznawczych, aby mogły spełnić swoje cele. 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643602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V. </a:t>
            </a:r>
            <a:r>
              <a:rPr lang="pl-PL" b="1" dirty="0"/>
              <a:t>Czynności operacyjno- rozpoznawcze  nie mają charakteru działań procesowych </a:t>
            </a:r>
            <a:r>
              <a:rPr lang="pl-PL" dirty="0"/>
              <a:t>i nie mają bezpośredniego znaczenia dowodowego, wymagają  odpowiedniego przełożenia na środki dowodowe.   </a:t>
            </a:r>
          </a:p>
          <a:p>
            <a:pPr algn="just">
              <a:buNone/>
            </a:pPr>
            <a:r>
              <a:rPr lang="pl-PL" dirty="0"/>
              <a:t>    </a:t>
            </a:r>
            <a:r>
              <a:rPr lang="pl-PL" b="1" dirty="0"/>
              <a:t>Wyjątkiem są działania </a:t>
            </a:r>
            <a:r>
              <a:rPr lang="pl-PL" b="1" dirty="0" err="1"/>
              <a:t>wykrywczo</a:t>
            </a:r>
            <a:r>
              <a:rPr lang="pl-PL" b="1" dirty="0"/>
              <a:t>- dowodowe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Podstawy prawne i organy uprawnione do </a:t>
            </a:r>
          </a:p>
          <a:p>
            <a:pPr algn="ctr">
              <a:buNone/>
            </a:pPr>
            <a:r>
              <a:rPr lang="pl-PL" b="1" dirty="0"/>
              <a:t>podejmowania czynności operacyjno-rozpoznawczych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63579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/>
              <a:t>                                        </a:t>
            </a:r>
            <a:r>
              <a:rPr lang="pl-PL" b="1" dirty="0"/>
              <a:t>POLICJA </a:t>
            </a:r>
          </a:p>
          <a:p>
            <a:pPr>
              <a:buNone/>
            </a:pPr>
            <a:r>
              <a:rPr lang="pl-PL" dirty="0"/>
              <a:t>(ochrony bezpieczeństwa ludzi oraz do utrzymywania </a:t>
            </a:r>
          </a:p>
          <a:p>
            <a:pPr>
              <a:buNone/>
            </a:pPr>
            <a:r>
              <a:rPr lang="pl-PL" dirty="0"/>
              <a:t>bezpieczeństwa i porządku publicznego)</a:t>
            </a:r>
            <a:endParaRPr lang="pl-PL" b="1" dirty="0"/>
          </a:p>
          <a:p>
            <a:pPr>
              <a:buNone/>
            </a:pPr>
            <a:r>
              <a:rPr lang="pl-PL" dirty="0"/>
              <a:t>1. Ustawa o Policji z dnia 06.04.1990 r.  art. 14 ust. 1 , art. 19, 19a, 19b, 20, 20a- e, 20b, 20c, 20d, 21, 21a-n, 22.</a:t>
            </a:r>
          </a:p>
          <a:p>
            <a:pPr lvl="0">
              <a:buNone/>
            </a:pPr>
            <a:r>
              <a:rPr lang="pl-PL" dirty="0"/>
              <a:t>Art. 14. 1. W granicach swych zadań Policja wykonuje </a:t>
            </a:r>
            <a:r>
              <a:rPr lang="pl-PL" b="1" dirty="0"/>
              <a:t>czynności: operacyjno- -rozpoznawcze</a:t>
            </a:r>
            <a:r>
              <a:rPr lang="pl-PL" dirty="0"/>
              <a:t>, dochodzeniowo-śledcze i administracyjno-porządkowe w celu: </a:t>
            </a:r>
          </a:p>
          <a:p>
            <a:pPr lvl="0">
              <a:buNone/>
            </a:pPr>
            <a:r>
              <a:rPr lang="pl-PL" dirty="0"/>
              <a:t>1) rozpoznawania, zapobiegania i wykrywania przestępstw i wykroczeń; </a:t>
            </a:r>
          </a:p>
          <a:p>
            <a:pPr lvl="0">
              <a:buNone/>
            </a:pPr>
            <a:r>
              <a:rPr lang="pl-PL" dirty="0"/>
              <a:t>2) poszukiwania osób ukrywających się przed organami ścigania lub wymiaru sprawiedliwości, zwanych dalej „osobami poszukiwanymi”; </a:t>
            </a:r>
          </a:p>
          <a:p>
            <a:pPr lvl="0">
              <a:buNone/>
            </a:pPr>
            <a:r>
              <a:rPr lang="pl-PL" dirty="0"/>
              <a:t>3) poszukiwania osób, które na skutek wystąpienia zdarzenia uniemożliwiającego ustalenie miejsca ich pobytu należy odnaleźć w celu zapewnienia ochrony ich życia, zdrowia lub wolności, zwanych dalej „osobami zaginionymi”.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1" y="214290"/>
            <a:ext cx="8643999" cy="6429420"/>
          </a:xfrm>
        </p:spPr>
        <p:txBody>
          <a:bodyPr>
            <a:normAutofit fontScale="55000" lnSpcReduction="20000"/>
          </a:bodyPr>
          <a:lstStyle/>
          <a:p>
            <a:pPr lvl="0" algn="ctr">
              <a:buNone/>
            </a:pPr>
            <a:r>
              <a:rPr lang="pl-PL" sz="3600" b="1" dirty="0"/>
              <a:t>Centralne Biuro Antykorupcyjne   </a:t>
            </a:r>
          </a:p>
          <a:p>
            <a:pPr lvl="0" algn="just">
              <a:buNone/>
            </a:pPr>
            <a:r>
              <a:rPr lang="pl-PL" sz="3600" dirty="0"/>
              <a:t>Ustawa z 9.06.2006 o Centralnym Biurze Antykorupcyjnym</a:t>
            </a:r>
          </a:p>
          <a:p>
            <a:pPr lvl="0" algn="just">
              <a:buNone/>
            </a:pPr>
            <a:r>
              <a:rPr lang="pl-PL" sz="3600" dirty="0"/>
              <a:t>( zwalczanie korupcji w życiu publicznym i gospodarczym, w szczególności w </a:t>
            </a:r>
          </a:p>
          <a:p>
            <a:pPr lvl="0" algn="just">
              <a:buNone/>
            </a:pPr>
            <a:r>
              <a:rPr lang="pl-PL" sz="3600" dirty="0"/>
              <a:t>instytucjach państwowych i samorządowych, a także do zwalczania </a:t>
            </a:r>
          </a:p>
          <a:p>
            <a:pPr lvl="0" algn="just">
              <a:buNone/>
            </a:pPr>
            <a:r>
              <a:rPr lang="pl-PL" sz="3600" dirty="0"/>
              <a:t>działalności godzącej w interesy ekonomiczne państwa)</a:t>
            </a:r>
          </a:p>
          <a:p>
            <a:pPr lvl="0" algn="just">
              <a:buNone/>
            </a:pPr>
            <a:r>
              <a:rPr lang="pl-PL" sz="3600" dirty="0"/>
              <a:t> </a:t>
            </a:r>
          </a:p>
          <a:p>
            <a:pPr lvl="0" algn="just">
              <a:buNone/>
            </a:pPr>
            <a:r>
              <a:rPr lang="pl-PL" sz="3600" dirty="0"/>
              <a:t>Art. 13. 1. W granicach zadań, o których mowa w art. 2, funkcjonariusze CBA wykonują: </a:t>
            </a:r>
          </a:p>
          <a:p>
            <a:pPr marL="514350" lvl="0" indent="-514350" algn="just">
              <a:buAutoNum type="arabicParenR"/>
            </a:pPr>
            <a:r>
              <a:rPr lang="pl-PL" sz="3600" b="1" dirty="0"/>
              <a:t>czynności operacyjno-rozpoznawcze </a:t>
            </a:r>
            <a:r>
              <a:rPr lang="pl-PL" sz="3600" dirty="0"/>
              <a:t>w celu zapobiegania popełnieniu przestępstw, ich rozpoznania i wykrywania oraz – jeżeli istnieje uzasadnione podejrzenie popełnienia przestępstwa – czynności dochodzeniowo-śledcze w celu ścigania sprawców przestępstw;</a:t>
            </a:r>
          </a:p>
          <a:p>
            <a:pPr marL="514350" lvl="0" indent="-514350" algn="just">
              <a:buAutoNum type="arabicParenR"/>
            </a:pPr>
            <a:r>
              <a:rPr lang="pl-PL" sz="3600" dirty="0"/>
              <a:t> </a:t>
            </a:r>
            <a:r>
              <a:rPr lang="pl-PL" sz="3600" b="1" dirty="0"/>
              <a:t>czynności kontrolne </a:t>
            </a:r>
            <a:r>
              <a:rPr lang="pl-PL" sz="3600" dirty="0"/>
              <a:t>w celu ujawniania przypadków korupcji w instytucjach państwowych i samorządzie terytorialnym oraz nadużyć osób pełniących funkcje publiczne, a także działalności godzącej w interesy ekonomiczne państwa; </a:t>
            </a:r>
          </a:p>
          <a:p>
            <a:pPr marL="514350" lvl="0" indent="-514350" algn="just">
              <a:buAutoNum type="arabicParenR"/>
            </a:pPr>
            <a:r>
              <a:rPr lang="pl-PL" sz="3600" b="1" dirty="0"/>
              <a:t> czynności operacyjno-rozpoznawcze </a:t>
            </a:r>
            <a:r>
              <a:rPr lang="pl-PL" sz="3600" dirty="0"/>
              <a:t>i analityczno-informacyjne w celu uzyskiwania i przetwarzania informacji istotnych dla zwalczania korupcji w instytucjach państwowych i samorządzie terytorialnym oraz działalności godzącej w interesy ekonomiczne państwa.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429420"/>
          </a:xfrm>
        </p:spPr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pl-PL" b="1" dirty="0"/>
              <a:t>Agencja Bezpieczeństwa Wewnętrznego </a:t>
            </a:r>
          </a:p>
          <a:p>
            <a:pPr lvl="0" algn="ctr">
              <a:buNone/>
            </a:pPr>
            <a:r>
              <a:rPr lang="pl-PL" b="1" dirty="0"/>
              <a:t>i Agencja Wywiadu</a:t>
            </a:r>
          </a:p>
          <a:p>
            <a:pPr lvl="0">
              <a:buNone/>
            </a:pPr>
            <a:r>
              <a:rPr lang="pl-PL" dirty="0"/>
              <a:t>(ochrona bezpieczeństwa wewnętrznego państwa i jego </a:t>
            </a:r>
          </a:p>
          <a:p>
            <a:pPr lvl="0">
              <a:buNone/>
            </a:pPr>
            <a:r>
              <a:rPr lang="pl-PL" dirty="0"/>
              <a:t>porządku konstytucyjnego).</a:t>
            </a:r>
            <a:r>
              <a:rPr lang="pl-PL" b="1" dirty="0"/>
              <a:t> </a:t>
            </a:r>
          </a:p>
          <a:p>
            <a:pPr algn="just">
              <a:buNone/>
            </a:pPr>
            <a:r>
              <a:rPr lang="pl-PL" dirty="0"/>
              <a:t>Art. 21. 1. ustawy z 24.05.2002 o Agencji Bezpieczeństwa Wewnętrznego i Agencji Wywiadu</a:t>
            </a:r>
          </a:p>
          <a:p>
            <a:pPr algn="just">
              <a:buNone/>
            </a:pPr>
            <a:r>
              <a:rPr lang="pl-PL" dirty="0"/>
              <a:t> W granicach zadań, o których mowa w art. 5 ust. 1, funkcjonariusze </a:t>
            </a:r>
            <a:r>
              <a:rPr lang="pl-PL" b="1" dirty="0"/>
              <a:t>ABW</a:t>
            </a:r>
            <a:r>
              <a:rPr lang="pl-PL" dirty="0"/>
              <a:t> wykonują: </a:t>
            </a:r>
          </a:p>
          <a:p>
            <a:pPr marL="514350" indent="-514350" algn="just">
              <a:buAutoNum type="arabicParenR"/>
            </a:pPr>
            <a:r>
              <a:rPr lang="pl-PL" b="1" dirty="0"/>
              <a:t>czynności operacyjno-rozpoznawcze </a:t>
            </a:r>
            <a:r>
              <a:rPr lang="pl-PL" dirty="0"/>
              <a:t>i dochodzeniowo-śledcze w celu rozpoznawania, zapobiegania i wykrywania przestępstw oraz ścigania ich sprawców, </a:t>
            </a:r>
          </a:p>
          <a:p>
            <a:pPr marL="514350" indent="-514350" algn="just">
              <a:buAutoNum type="arabicParenR"/>
            </a:pPr>
            <a:r>
              <a:rPr lang="pl-PL" dirty="0"/>
              <a:t> </a:t>
            </a:r>
            <a:r>
              <a:rPr lang="pl-PL" b="1" dirty="0"/>
              <a:t>czynności operacyjno-rozpoznawcze </a:t>
            </a:r>
            <a:r>
              <a:rPr lang="pl-PL" dirty="0"/>
              <a:t>i analityczno-informacyjne w celu uzyskiwania i przetwarzania informacji istotnych dla ochrony bezpieczeństwa państwa i jego porządku konstytucyjnego. </a:t>
            </a:r>
          </a:p>
          <a:p>
            <a:pPr marL="514350" indent="-514350" algn="just">
              <a:buNone/>
            </a:pPr>
            <a:r>
              <a:rPr lang="pl-PL" dirty="0"/>
              <a:t>W granicach zadań wskazanych w ustawie, funkcjonariusze </a:t>
            </a:r>
            <a:r>
              <a:rPr lang="pl-PL" b="1" dirty="0"/>
              <a:t>AW</a:t>
            </a:r>
            <a:r>
              <a:rPr lang="pl-PL" dirty="0"/>
              <a:t> wykonują czynności operacyjno - rozpoznawcze i analityczno-informacyjne.</a:t>
            </a:r>
          </a:p>
          <a:p>
            <a:pPr marL="514350" indent="-514350" algn="just">
              <a:buAutoNum type="arabicParenR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Współcześnie czynności operacyjno- rozpoznawcze są wykorzystywane do dyskretnego uzyskiwania informacji przez wszystkie policje na świecie i przez niektóre służby chroniące porządek i bezpieczeństwo publiczne.</a:t>
            </a:r>
          </a:p>
          <a:p>
            <a:pPr algn="just">
              <a:buNone/>
            </a:pPr>
            <a:r>
              <a:rPr lang="pl-PL" dirty="0"/>
              <a:t>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/>
              <a:t>                             </a:t>
            </a:r>
            <a:r>
              <a:rPr lang="pl-PL" b="1" dirty="0"/>
              <a:t>Straż Graniczna</a:t>
            </a:r>
          </a:p>
          <a:p>
            <a:pPr>
              <a:buNone/>
            </a:pPr>
            <a:r>
              <a:rPr lang="pl-PL" dirty="0"/>
              <a:t>(ochrona granicy państwowej, kontroli ruchu granicznego oraz </a:t>
            </a:r>
          </a:p>
          <a:p>
            <a:pPr>
              <a:buNone/>
            </a:pPr>
            <a:r>
              <a:rPr lang="pl-PL" dirty="0"/>
              <a:t>zapobiegania i przeciwdziałania nielegalnej migracji)</a:t>
            </a:r>
          </a:p>
          <a:p>
            <a:pPr>
              <a:buNone/>
            </a:pPr>
            <a:endParaRPr lang="pl-PL" b="1" dirty="0"/>
          </a:p>
          <a:p>
            <a:pPr lvl="0" algn="just">
              <a:buNone/>
            </a:pPr>
            <a:r>
              <a:rPr lang="pl-PL" dirty="0"/>
              <a:t>art. 9 ustawy z 12.10.1990 o Straży Granicznej</a:t>
            </a:r>
          </a:p>
          <a:p>
            <a:pPr lvl="0" algn="just">
              <a:buNone/>
            </a:pPr>
            <a:r>
              <a:rPr lang="pl-PL" dirty="0"/>
              <a:t>    1. W celu rozpoznawania, zapobiegania i wykrywania przestępstw i wykroczeń w zakresie określonym w art. 1 ust. 2 </a:t>
            </a:r>
            <a:r>
              <a:rPr lang="pl-PL" dirty="0" err="1"/>
              <a:t>pkt</a:t>
            </a:r>
            <a:r>
              <a:rPr lang="pl-PL" dirty="0"/>
              <a:t> 4 i w ust. 2a funkcjonariusze Straży Granicznej pełnią służbę graniczną, prowadzą działania graniczne, </a:t>
            </a:r>
            <a:r>
              <a:rPr lang="pl-PL" b="1" dirty="0"/>
              <a:t>wykonują czynności operacyjno-rozpoznawcze</a:t>
            </a:r>
            <a:r>
              <a:rPr lang="pl-PL" dirty="0"/>
              <a:t> i administracyjno-porządkowe oraz prowadzą postępowania przygotowawcze według przepisów Kodeksu postępowania karnego, a także wykonują czynności na polecenie sądu i prokuratury oraz innych właściwych organów państwowych w zakresie, w jakim obowiązek ten został określony w odrębnych przepisach.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55000" lnSpcReduction="20000"/>
          </a:bodyPr>
          <a:lstStyle/>
          <a:p>
            <a:pPr lvl="0" algn="ctr">
              <a:buNone/>
            </a:pPr>
            <a:r>
              <a:rPr lang="pl-PL" b="1" dirty="0"/>
              <a:t>Służba Kontrwywiadu Wojskowego i Służbie Wywiadu Wojskowego</a:t>
            </a:r>
          </a:p>
          <a:p>
            <a:pPr lvl="0" algn="ctr">
              <a:buNone/>
            </a:pPr>
            <a:r>
              <a:rPr lang="pl-PL" b="1" dirty="0"/>
              <a:t>  </a:t>
            </a:r>
          </a:p>
          <a:p>
            <a:pPr lvl="0" algn="just">
              <a:buNone/>
            </a:pPr>
            <a:r>
              <a:rPr lang="pl-PL" dirty="0"/>
              <a:t>(ochrona przed zagrożeniami wewnętrznymi dla obronności Państwa, </a:t>
            </a:r>
          </a:p>
          <a:p>
            <a:pPr lvl="0" algn="just">
              <a:buNone/>
            </a:pPr>
            <a:r>
              <a:rPr lang="pl-PL" dirty="0"/>
              <a:t>bezpieczeństwa i zdolności bojowej Sił Zbrojnych Rzeczypospolitej </a:t>
            </a:r>
          </a:p>
          <a:p>
            <a:pPr lvl="0" algn="just">
              <a:buNone/>
            </a:pPr>
            <a:r>
              <a:rPr lang="pl-PL" dirty="0"/>
              <a:t>Polskiej; ochrona przed zagrożeniami zewnętrznymi </a:t>
            </a:r>
            <a:r>
              <a:rPr lang="pl-PL"/>
              <a:t>dla obronności </a:t>
            </a:r>
          </a:p>
          <a:p>
            <a:pPr lvl="0" algn="just">
              <a:buNone/>
            </a:pPr>
            <a:r>
              <a:rPr lang="pl-PL"/>
              <a:t>Państwa, bezpieczeństwa i zdolności bojowej Sił Zbrojnych RP oraz </a:t>
            </a:r>
          </a:p>
          <a:p>
            <a:pPr lvl="0" algn="just">
              <a:buNone/>
            </a:pPr>
            <a:r>
              <a:rPr lang="pl-PL"/>
              <a:t>innych jednostek podlegych lub nadzowrowanych przez Ministra </a:t>
            </a:r>
          </a:p>
          <a:p>
            <a:pPr lvl="0" algn="just">
              <a:buNone/>
            </a:pPr>
            <a:r>
              <a:rPr lang="pl-PL"/>
              <a:t>Obrony Narodowej).</a:t>
            </a:r>
            <a:endParaRPr lang="pl-PL" b="1" dirty="0"/>
          </a:p>
          <a:p>
            <a:pPr algn="just">
              <a:buNone/>
            </a:pPr>
            <a:r>
              <a:rPr lang="pl-PL"/>
              <a:t>Art</a:t>
            </a:r>
            <a:r>
              <a:rPr lang="pl-PL" dirty="0"/>
              <a:t>. 25. ustawy  z 9.6.2006 o Służbie Kontrwywiadu Wojskowego i Służbie Wywiadu Wojskowego W granicach zadań, o których mowa w art. 5, funkcjonariusze SKW wykonują czynności: </a:t>
            </a:r>
          </a:p>
          <a:p>
            <a:pPr marL="514350" indent="-514350" algn="just">
              <a:buAutoNum type="arabicParenR"/>
            </a:pPr>
            <a:r>
              <a:rPr lang="pl-PL" b="1"/>
              <a:t>operacyjno-rozpoznawcze </a:t>
            </a:r>
            <a:r>
              <a:rPr lang="pl-PL"/>
              <a:t>(w zakresie zapobiegania, wykrywania przestępstw; w zakresie innych zadań ważnych dla obronności Państwa, bezpieczeństwa lub zdolności bojowej SZ RP),</a:t>
            </a:r>
            <a:endParaRPr lang="pl-PL" dirty="0"/>
          </a:p>
          <a:p>
            <a:pPr marL="514350" indent="-514350" algn="just">
              <a:buAutoNum type="arabicParenR"/>
            </a:pPr>
            <a:r>
              <a:rPr lang="pl-PL" dirty="0"/>
              <a:t>analityczno-informacyjne; </a:t>
            </a:r>
          </a:p>
          <a:p>
            <a:pPr marL="514350" indent="-514350" algn="just">
              <a:buAutoNum type="arabicParenR"/>
            </a:pPr>
            <a:r>
              <a:rPr lang="pl-PL" dirty="0"/>
              <a:t>wynikające z przepisów ustawy z dnia 5 sierpnia 2010 r. o ochronie informacji niejawnych. </a:t>
            </a:r>
          </a:p>
          <a:p>
            <a:pPr algn="just">
              <a:buNone/>
            </a:pPr>
            <a:r>
              <a:rPr lang="pl-PL" dirty="0"/>
              <a:t>Art. 26. W granicach zadań, o których mowa w art. 6 ust. 1, funkcjonariusze SWW wykonują czynności: </a:t>
            </a:r>
          </a:p>
          <a:p>
            <a:pPr marL="514350" indent="-514350" algn="just">
              <a:buAutoNum type="arabicParenR"/>
            </a:pPr>
            <a:r>
              <a:rPr lang="pl-PL" b="1"/>
              <a:t>operacyjno-rozpoznawcz </a:t>
            </a:r>
            <a:r>
              <a:rPr lang="pl-PL"/>
              <a:t>(w zakresie rozpoznawania i przeciwdziałania zagrożeniom, w zakresie uzyskiwania informacji ważnych dla bezpieczeństwa Panstwa itp.),</a:t>
            </a:r>
            <a:endParaRPr lang="pl-PL" dirty="0"/>
          </a:p>
          <a:p>
            <a:pPr marL="514350" indent="-514350" algn="just">
              <a:buAutoNum type="arabicParenR"/>
            </a:pPr>
            <a:r>
              <a:rPr lang="pl-PL" dirty="0"/>
              <a:t>analityczno-informacyjne.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1" y="285729"/>
            <a:ext cx="8472519" cy="5840435"/>
          </a:xfrm>
        </p:spPr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pl-PL" b="1" dirty="0"/>
              <a:t>Żandarmeria Wojskowa</a:t>
            </a:r>
          </a:p>
          <a:p>
            <a:pPr lvl="0">
              <a:buNone/>
            </a:pPr>
            <a:r>
              <a:rPr lang="pl-PL" dirty="0"/>
              <a:t>(wspomaga ochronę  bezpieczeństwa wewnętrznego) </a:t>
            </a:r>
          </a:p>
          <a:p>
            <a:pPr lvl="0">
              <a:buNone/>
            </a:pPr>
            <a:r>
              <a:rPr lang="pl-PL" dirty="0"/>
              <a:t>   </a:t>
            </a:r>
          </a:p>
          <a:p>
            <a:pPr lvl="0">
              <a:buNone/>
            </a:pPr>
            <a:r>
              <a:rPr lang="pl-PL" dirty="0"/>
              <a:t>Art. 3. 1. ustawy z 24.8.2001 r.  Żandarmeria Wojskowa wykonuje zadania należące do jej zakresu działania w Siłach Zbrojnych oraz w stosunku do osób określonych w ust. 2. ustawy.</a:t>
            </a:r>
          </a:p>
          <a:p>
            <a:pPr lvl="0">
              <a:buNone/>
            </a:pPr>
            <a:endParaRPr lang="pl-PL" dirty="0"/>
          </a:p>
          <a:p>
            <a:pPr lvl="0">
              <a:buNone/>
            </a:pPr>
            <a:r>
              <a:rPr lang="pl-PL" dirty="0"/>
              <a:t>2. Zadania, o których mowa w ust. 1, Żandarmeria Wojskowa wykonuje poprzez: </a:t>
            </a:r>
          </a:p>
          <a:p>
            <a:pPr lvl="0">
              <a:buNone/>
            </a:pPr>
            <a:r>
              <a:rPr lang="pl-PL" dirty="0"/>
              <a:t>…….4) wykonywanie </a:t>
            </a:r>
            <a:r>
              <a:rPr lang="pl-PL" b="1" dirty="0"/>
              <a:t>czynności operacyjno-rozpoznawczych……..  </a:t>
            </a:r>
            <a:r>
              <a:rPr lang="pl-PL" dirty="0"/>
              <a:t>( w zakresie zapobiegania i wykrywania przestępstw i wykroczeń, ochraniania porządku publicznego na terenach i obiektach jednostek wojskowych oraz w miejscach publicznych itp. – Art. 4 ustawy).</a:t>
            </a:r>
          </a:p>
          <a:p>
            <a:pPr lvl="0">
              <a:buNone/>
            </a:pPr>
            <a:r>
              <a:rPr lang="pl-PL" dirty="0"/>
              <a:t>     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3" y="285729"/>
            <a:ext cx="8715436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dirty="0"/>
              <a:t>                                  </a:t>
            </a:r>
            <a:r>
              <a:rPr lang="pl-PL" sz="2800" dirty="0"/>
              <a:t>Krajowa Administracja Skarbowa</a:t>
            </a:r>
          </a:p>
          <a:p>
            <a:pPr>
              <a:buNone/>
            </a:pPr>
            <a:endParaRPr lang="pl-PL" sz="2800" dirty="0"/>
          </a:p>
          <a:p>
            <a:pPr algn="just">
              <a:buNone/>
            </a:pPr>
            <a:r>
              <a:rPr lang="pl-PL" sz="2000" dirty="0"/>
              <a:t>1. </a:t>
            </a:r>
            <a:r>
              <a:rPr lang="pl-PL" sz="2200" dirty="0"/>
              <a:t>W celu wykonywania zadań określonych w ustawie o KAS, właściwe organy KAS, na  potrzeby realizacji czynności określonych w ustawie </a:t>
            </a:r>
            <a:r>
              <a:rPr lang="pl-PL" sz="2200" b="1" dirty="0"/>
              <a:t>mogą uzyskiwać, gromadzić,  przetwarzać i wykorzystywać</a:t>
            </a:r>
            <a:r>
              <a:rPr lang="pl-PL" sz="2200" dirty="0"/>
              <a:t>:</a:t>
            </a:r>
          </a:p>
          <a:p>
            <a:pPr algn="just">
              <a:buNone/>
            </a:pPr>
            <a:r>
              <a:rPr lang="pl-PL" sz="2200" dirty="0"/>
              <a:t>1) informacje zawierające dane osobowe,</a:t>
            </a:r>
          </a:p>
          <a:p>
            <a:pPr algn="just">
              <a:buNone/>
            </a:pPr>
            <a:r>
              <a:rPr lang="pl-PL" sz="2200" dirty="0"/>
              <a:t>2) dane, niestanowiące treści odpowiednio, przekazu telekomunikacyjnego, </a:t>
            </a:r>
          </a:p>
          <a:p>
            <a:pPr algn="just">
              <a:buNone/>
            </a:pPr>
            <a:r>
              <a:rPr lang="pl-PL" sz="2200" dirty="0"/>
              <a:t>     przesyłki pocztowej albo przekazu w ramach usługi świadczonej drogą </a:t>
            </a:r>
          </a:p>
          <a:p>
            <a:pPr algn="just">
              <a:buNone/>
            </a:pPr>
            <a:r>
              <a:rPr lang="pl-PL" sz="2200" dirty="0"/>
              <a:t>     elektroniczną, określone w ustawie prawo telekomunikacyjne, prawo pocztowe, o świadczeniu usług  drogą  elektroniczną,</a:t>
            </a:r>
          </a:p>
          <a:p>
            <a:pPr algn="just">
              <a:buNone/>
            </a:pPr>
            <a:r>
              <a:rPr lang="pl-PL" sz="2200" dirty="0"/>
              <a:t>3) informacje o dochodach,  obrotach, rzeczach i prawach majątkowych </a:t>
            </a:r>
          </a:p>
          <a:p>
            <a:pPr algn="just">
              <a:buNone/>
            </a:pPr>
            <a:r>
              <a:rPr lang="pl-PL" sz="2200" dirty="0"/>
              <a:t>     podmiotów podlegających kontroli oraz podmiotów, co do których zachodzi uzasadnione podejrzenie popełnienia przestępstwa albo przestępstwa skarbowego lub posiadania mienia zagrożonego przepadkiem.</a:t>
            </a:r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 algn="just">
              <a:buNone/>
            </a:pPr>
            <a:endParaRPr lang="pl-PL" sz="2000" dirty="0"/>
          </a:p>
          <a:p>
            <a:pPr algn="just">
              <a:buNone/>
            </a:pPr>
            <a:endParaRPr lang="pl-PL" sz="2000" dirty="0"/>
          </a:p>
          <a:p>
            <a:pPr algn="just"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 lvl="0"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9350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Czynności te mogą być prowadzone w </a:t>
            </a:r>
            <a:r>
              <a:rPr lang="pl-PL" b="1" dirty="0"/>
              <a:t>formie </a:t>
            </a:r>
          </a:p>
          <a:p>
            <a:pPr algn="just">
              <a:buNone/>
            </a:pPr>
            <a:r>
              <a:rPr lang="pl-PL" b="1" dirty="0"/>
              <a:t>działań operacyjno -  rozpoznawczych</a:t>
            </a:r>
            <a:r>
              <a:rPr lang="pl-PL" dirty="0"/>
              <a:t>, w tym </a:t>
            </a:r>
          </a:p>
          <a:p>
            <a:pPr algn="just">
              <a:buNone/>
            </a:pPr>
            <a:r>
              <a:rPr lang="pl-PL" dirty="0"/>
              <a:t>umożliwiających uzyskiwanie  informacji oraz </a:t>
            </a:r>
          </a:p>
          <a:p>
            <a:pPr algn="just">
              <a:buNone/>
            </a:pPr>
            <a:r>
              <a:rPr lang="pl-PL" dirty="0"/>
              <a:t>utrwalanie śladów i dowodów w sposób niejawny.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/>
              <a:t>Kiedy przeprowadza się czynności operacyjno-</a:t>
            </a:r>
          </a:p>
          <a:p>
            <a:pPr algn="just">
              <a:buNone/>
            </a:pPr>
            <a:r>
              <a:rPr lang="pl-PL" b="1" dirty="0"/>
              <a:t>rozpoznawcze?</a:t>
            </a:r>
          </a:p>
          <a:p>
            <a:pPr algn="just">
              <a:buNone/>
            </a:pPr>
            <a:r>
              <a:rPr lang="pl-PL" dirty="0"/>
              <a:t>1) Gdy uzyskano wiarygodną informację o planowaniu przestępstwa.</a:t>
            </a:r>
          </a:p>
          <a:p>
            <a:pPr algn="just">
              <a:buNone/>
            </a:pPr>
            <a:r>
              <a:rPr lang="pl-PL" dirty="0"/>
              <a:t>2) Gdy nie ustalono osoby, która przygotowywała lub dokonała przestępstwa.</a:t>
            </a:r>
          </a:p>
          <a:p>
            <a:pPr algn="just">
              <a:buNone/>
            </a:pPr>
            <a:r>
              <a:rPr lang="pl-PL" dirty="0"/>
              <a:t>3) Gdy pierwotna, sprawdzona informacja wskazuje na przestępczą działalność osoby.</a:t>
            </a:r>
          </a:p>
          <a:p>
            <a:pPr algn="just">
              <a:buNone/>
            </a:pPr>
            <a:r>
              <a:rPr lang="pl-PL" dirty="0"/>
              <a:t>4) Gdy uzyskano sprawdzone informacje o przynależności osoby do zorganizowanej grupy przestępczej.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/>
              <a:t>5) Gdy uzyskano informacje o działalności przestępczej od  służb specjalnych innych państw.</a:t>
            </a:r>
          </a:p>
          <a:p>
            <a:pPr algn="just">
              <a:buNone/>
            </a:pPr>
            <a:r>
              <a:rPr lang="pl-PL" dirty="0"/>
              <a:t>6) Gdy skazany, oskarżony lub podejrzany ukrywa się przed wymiarem sprawiedliwości i organami ścigania.</a:t>
            </a:r>
          </a:p>
          <a:p>
            <a:pPr algn="just">
              <a:buNone/>
            </a:pPr>
            <a:r>
              <a:rPr lang="pl-PL" dirty="0"/>
              <a:t>7) Gdy uzyskano sprawdzone informacje o zaginięciu osoby.</a:t>
            </a:r>
          </a:p>
          <a:p>
            <a:pPr algn="just">
              <a:buNone/>
            </a:pPr>
            <a:r>
              <a:rPr lang="pl-PL" dirty="0"/>
              <a:t>8) Gdy przeprowadzone ustalenia, sprawdzenia i wyjaśnienia oraz inne czynności służbowe nie przyczyniły się do zapobieżenia lub wykrycia przestępstwa, ujawnienia jego sprawców oraz zabezpieczenia rzeczy lub dowodów.</a:t>
            </a:r>
          </a:p>
          <a:p>
            <a:pPr algn="just">
              <a:buNone/>
            </a:pPr>
            <a:r>
              <a:rPr lang="pl-PL" dirty="0"/>
              <a:t>9) Gdy brak jest innych możliwości ustalenia lub dochodzenia do prawdy materialnej.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Projekt ustawy wyróżnia formy czynności operacyjno- </a:t>
            </a:r>
          </a:p>
          <a:p>
            <a:pPr algn="just">
              <a:buNone/>
            </a:pPr>
            <a:r>
              <a:rPr lang="pl-PL" dirty="0"/>
              <a:t>rozpoznawczych:</a:t>
            </a:r>
          </a:p>
          <a:p>
            <a:pPr algn="just">
              <a:buNone/>
            </a:pPr>
            <a:r>
              <a:rPr lang="pl-PL" dirty="0"/>
              <a:t>   1. </a:t>
            </a:r>
            <a:r>
              <a:rPr lang="pl-PL" b="1" dirty="0"/>
              <a:t>Operacyjne sprawdzenie- </a:t>
            </a:r>
            <a:r>
              <a:rPr lang="pl-PL" dirty="0"/>
              <a:t>czynności zmierzające do </a:t>
            </a:r>
            <a:r>
              <a:rPr lang="pl-PL" b="1" dirty="0"/>
              <a:t>wstępnej weryfikacji jednostkowej informacji</a:t>
            </a:r>
            <a:r>
              <a:rPr lang="pl-PL" dirty="0"/>
              <a:t> także na podstawie sprawdzeń w zbiorach kartotecznych i archiwalnych;</a:t>
            </a:r>
          </a:p>
          <a:p>
            <a:pPr algn="just">
              <a:buNone/>
            </a:pPr>
            <a:r>
              <a:rPr lang="pl-PL" dirty="0"/>
              <a:t>   2. </a:t>
            </a:r>
            <a:r>
              <a:rPr lang="pl-PL" b="1" dirty="0"/>
              <a:t>Operacyjne rozpoznanie- </a:t>
            </a:r>
            <a:r>
              <a:rPr lang="pl-PL" dirty="0"/>
              <a:t>to zespół czynności operacyjno-rozpoznawczych mających na celu </a:t>
            </a:r>
            <a:r>
              <a:rPr lang="pl-PL" b="1" dirty="0"/>
              <a:t>uzyskanie, gromadzenie i sprawdzanie </a:t>
            </a:r>
            <a:r>
              <a:rPr lang="pl-PL" dirty="0"/>
              <a:t> informacji o osobach, przedsiębiorstwach lub instytucjach, środowiskach, zdarzeniach, zjawiskach oraz przedmiotach, obiektach lub miejscach;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/>
              <a:t>3. </a:t>
            </a:r>
            <a:r>
              <a:rPr lang="pl-PL" b="1" dirty="0"/>
              <a:t>Rozpracowanie operacyjne </a:t>
            </a:r>
            <a:r>
              <a:rPr lang="pl-PL" dirty="0"/>
              <a:t>– to zespół zaplanowanych i systematycznie realizowanych czynności operacyjno-rozpoznawczych wobec osoby fizycznej lub prawnej albo grupy osób w związku z przypuszczeniem lub stwierdzeniem przygotowywania, usiłowania lub dokonania określonego przestępstwa albo nieustalonego rodzaju działalności przestępczej; </a:t>
            </a:r>
          </a:p>
          <a:p>
            <a:pPr algn="just">
              <a:buNone/>
            </a:pPr>
            <a:r>
              <a:rPr lang="pl-PL" dirty="0"/>
              <a:t>   4. </a:t>
            </a:r>
            <a:r>
              <a:rPr lang="pl-PL" b="1" dirty="0"/>
              <a:t>Poszukiwanie- </a:t>
            </a:r>
            <a:r>
              <a:rPr lang="pl-PL" dirty="0"/>
              <a:t>to zespół czynności operacyjno-rozpoznawczych, dochodzeniowo-śledczych lub administracyjno-porządkowych, których celem jest zatrzymanie lub ustalenie miejsca pobytu osoby objętej zainteresowaniem procesowym lub operacyjnym uprawnionych organów względnie odnalezienie rzeczy utraconej w wyniku przestępstwa lub mającej z nim związek.</a:t>
            </a: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624018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Wybrane czynności operacyjno-rozpoznawcze (metody pracy operacyjnej)</a:t>
            </a:r>
          </a:p>
          <a:p>
            <a:pPr marL="514350" indent="-514350">
              <a:buAutoNum type="arabicPeriod"/>
            </a:pPr>
            <a:r>
              <a:rPr lang="pl-PL" dirty="0"/>
              <a:t>Obserwacja</a:t>
            </a:r>
          </a:p>
          <a:p>
            <a:pPr marL="514350" indent="-514350">
              <a:buAutoNum type="arabicPeriod"/>
            </a:pPr>
            <a:r>
              <a:rPr lang="pl-PL" dirty="0"/>
              <a:t>Wywiad policyjny</a:t>
            </a:r>
          </a:p>
          <a:p>
            <a:pPr marL="514350" indent="-514350">
              <a:buAutoNum type="arabicPeriod"/>
            </a:pPr>
            <a:r>
              <a:rPr lang="pl-PL" dirty="0"/>
              <a:t>Współpraca z osobowymi źródłami dowodowymi, przedsięwzięcia werbunkowe</a:t>
            </a:r>
          </a:p>
          <a:p>
            <a:pPr marL="514350" indent="-514350">
              <a:buAutoNum type="arabicPeriod"/>
            </a:pPr>
            <a:r>
              <a:rPr lang="pl-PL" dirty="0"/>
              <a:t>Kombinacja operacyjna</a:t>
            </a:r>
          </a:p>
          <a:p>
            <a:pPr marL="514350" indent="-514350">
              <a:buAutoNum type="arabicPeriod"/>
            </a:pPr>
            <a:r>
              <a:rPr lang="pl-PL" dirty="0"/>
              <a:t>Legalizacja</a:t>
            </a:r>
          </a:p>
          <a:p>
            <a:pPr marL="514350" indent="-514350">
              <a:buAutoNum type="arabicPeriod"/>
            </a:pPr>
            <a:r>
              <a:rPr lang="pl-PL" dirty="0"/>
              <a:t>Działanie pod przykryciem</a:t>
            </a:r>
          </a:p>
          <a:p>
            <a:pPr marL="514350" indent="-514350">
              <a:buAutoNum type="arabicPeriod"/>
            </a:pPr>
            <a:r>
              <a:rPr lang="pl-PL" b="1" dirty="0"/>
              <a:t>Kontrola operacyjna</a:t>
            </a:r>
          </a:p>
          <a:p>
            <a:pPr marL="514350" indent="-514350">
              <a:buAutoNum type="arabicPeriod"/>
            </a:pPr>
            <a:r>
              <a:rPr lang="pl-PL" b="1" dirty="0"/>
              <a:t>Przesyłka niejawne nadzorowana</a:t>
            </a:r>
          </a:p>
          <a:p>
            <a:pPr marL="514350" indent="-514350">
              <a:buAutoNum type="arabicPeriod"/>
            </a:pPr>
            <a:r>
              <a:rPr lang="pl-PL" b="1" dirty="0"/>
              <a:t>Zakup kontrolowany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    Czynności operacyjno-rozpoznawcze (praca operacyjna) przez wiele lat  pozostawały w sferze tajemnicy. Podejmowanie określonych działań unormowane było jedynie za pomocą aktów o charakterze wewnętrznym (zarządzenia, instrukcje do użytku służbowego, opatrzone klauzulą niejawności).</a:t>
            </a:r>
          </a:p>
          <a:p>
            <a:pPr algn="just">
              <a:buNone/>
            </a:pPr>
            <a:r>
              <a:rPr lang="pl-PL" dirty="0"/>
              <a:t>    1.  </a:t>
            </a:r>
            <a:r>
              <a:rPr lang="pl-PL" b="1" dirty="0"/>
              <a:t>1983 r. </a:t>
            </a:r>
            <a:r>
              <a:rPr lang="pl-PL" dirty="0"/>
              <a:t>- pierwszy raz użyto pojęcia czynności operacyjno-rozpoznawczych w ustawie o urzędzie Ministra Spraw Wewnętrznych (nie wyjaśniono pojęcia).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3" y="285729"/>
            <a:ext cx="8715436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Obserwacja </a:t>
            </a:r>
          </a:p>
          <a:p>
            <a:pPr algn="just">
              <a:buNone/>
            </a:pPr>
            <a:r>
              <a:rPr lang="pl-PL" dirty="0"/>
              <a:t>    Dokonywanie celowych spostrzeżeń osób, przedmiotów i zjawisk – śledzenie - w celu rozpoznania i dokumentowania zachowań  tych osób i okoliczności towarzyszących  przedmiotom i zjawiskom, zbieranie informacji dotyczących np. stylu życia  osoby obserwowanej.</a:t>
            </a:r>
          </a:p>
          <a:p>
            <a:pPr algn="just">
              <a:buNone/>
            </a:pPr>
            <a:r>
              <a:rPr lang="pl-PL" dirty="0"/>
              <a:t>    Obserwacja może być prowadzona doraźnie, przez każdego funkcjonariusza, bez  przygotowania taktycznego i specjalistycznego, oraz jako czynność  planowa, wymagająca przygotowania.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Rodzaje obserwacji:</a:t>
            </a:r>
          </a:p>
          <a:p>
            <a:pPr marL="514350" indent="-514350">
              <a:buAutoNum type="arabicPeriod"/>
            </a:pPr>
            <a:r>
              <a:rPr lang="pl-PL" dirty="0"/>
              <a:t>Statyczna- gdy obserwujący znajduje się w bezruchu.</a:t>
            </a:r>
          </a:p>
          <a:p>
            <a:pPr marL="514350" indent="-514350">
              <a:buAutoNum type="arabicPeriod"/>
            </a:pPr>
            <a:r>
              <a:rPr lang="pl-PL" dirty="0"/>
              <a:t>Dynamiczna- w której obserwujący przemieszcza się.</a:t>
            </a:r>
          </a:p>
          <a:p>
            <a:pPr marL="514350" indent="-514350">
              <a:buAutoNum type="arabicPeriod"/>
            </a:pPr>
            <a:r>
              <a:rPr lang="pl-PL" dirty="0"/>
              <a:t>Tajna- prowadzoną tak, aby obserwowany obiekt nie wiedział o tym.</a:t>
            </a:r>
          </a:p>
          <a:p>
            <a:pPr marL="514350" indent="-514350">
              <a:buAutoNum type="arabicPeriod"/>
            </a:pPr>
            <a:r>
              <a:rPr lang="pl-PL" dirty="0"/>
              <a:t>Jawna- czynności obserwowania nie ukrywa się  przed obiektem obserwowanym (nie powinny o niej wiedzieć osoby postronne).</a:t>
            </a:r>
          </a:p>
          <a:p>
            <a:pPr marL="514350" indent="-514350">
              <a:buAutoNum type="arabicPeriod"/>
            </a:pPr>
            <a:r>
              <a:rPr lang="pl-PL" dirty="0"/>
              <a:t>Kombinowana – prowadzona przez kilku obserwatorów, jedni prowadzą obserwację  jawną, inni obserwują z ukrycia.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562612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/>
              <a:t>Obserwacja:</a:t>
            </a:r>
          </a:p>
          <a:p>
            <a:pPr marL="514350" indent="-514350" algn="just">
              <a:buAutoNum type="arabicPeriod"/>
            </a:pPr>
            <a:r>
              <a:rPr lang="pl-PL" dirty="0"/>
              <a:t>Osób- śledzenie osoby,  bez względu gdzie się znajdują,</a:t>
            </a:r>
          </a:p>
          <a:p>
            <a:pPr marL="514350" indent="-514350" algn="just">
              <a:buAutoNum type="arabicPeriod"/>
            </a:pPr>
            <a:r>
              <a:rPr lang="pl-PL" dirty="0"/>
              <a:t>Miejsc- obserwowanie mające na celu  ustalenie, kto przebywa w danym miejscu, z kim się kontaktuje, co robi itd.</a:t>
            </a:r>
          </a:p>
          <a:p>
            <a:pPr marL="514350" indent="-514350" algn="just">
              <a:buNone/>
            </a:pPr>
            <a:r>
              <a:rPr lang="pl-PL" dirty="0"/>
              <a:t>      Grupa operacyjna powinna mieć możliwość szybkiego przystosowania się do zmian (pojazd, rejestracja wydarzeń, komunikacja między obserwatorami, dobra znajomość terenu).  </a:t>
            </a:r>
          </a:p>
          <a:p>
            <a:pPr marL="514350" indent="-51435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Obserwacja powinna być udokumentowana</a:t>
            </a:r>
          </a:p>
          <a:p>
            <a:pPr marL="514350" indent="-514350">
              <a:buAutoNum type="arabicPeriod"/>
            </a:pPr>
            <a:r>
              <a:rPr lang="pl-PL" dirty="0"/>
              <a:t>Pisemnie</a:t>
            </a:r>
          </a:p>
          <a:p>
            <a:pPr marL="514350" indent="-514350">
              <a:buAutoNum type="arabicPeriod"/>
            </a:pPr>
            <a:r>
              <a:rPr lang="pl-PL" dirty="0"/>
              <a:t>Za pomocą środków technicznych (aparaty fotograficzne, kamery).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pl-PL" dirty="0"/>
              <a:t>Organy uprawnione do podejmowania obserwacji:</a:t>
            </a:r>
          </a:p>
          <a:p>
            <a:pPr>
              <a:buNone/>
            </a:pPr>
            <a:r>
              <a:rPr lang="pl-PL" dirty="0"/>
              <a:t>- Policja,</a:t>
            </a:r>
          </a:p>
          <a:p>
            <a:pPr>
              <a:buFontTx/>
              <a:buChar char="-"/>
            </a:pPr>
            <a:r>
              <a:rPr lang="pl-PL" dirty="0"/>
              <a:t>ABW,</a:t>
            </a:r>
          </a:p>
          <a:p>
            <a:pPr>
              <a:buFontTx/>
              <a:buChar char="-"/>
            </a:pPr>
            <a:r>
              <a:rPr lang="pl-PL" dirty="0"/>
              <a:t>CBA,</a:t>
            </a:r>
          </a:p>
          <a:p>
            <a:pPr>
              <a:buFontTx/>
              <a:buChar char="-"/>
            </a:pPr>
            <a:r>
              <a:rPr lang="pl-PL" dirty="0"/>
              <a:t>SKW,</a:t>
            </a:r>
          </a:p>
          <a:p>
            <a:pPr>
              <a:buFontTx/>
              <a:buChar char="-"/>
            </a:pPr>
            <a:r>
              <a:rPr lang="pl-PL" dirty="0"/>
              <a:t>KAS.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                     </a:t>
            </a:r>
            <a:r>
              <a:rPr lang="pl-PL" b="1" dirty="0"/>
              <a:t>Wywiad policyjny</a:t>
            </a:r>
          </a:p>
          <a:p>
            <a:pPr>
              <a:buNone/>
            </a:pPr>
            <a:endParaRPr lang="pl-PL" b="1" dirty="0"/>
          </a:p>
          <a:p>
            <a:pPr algn="just">
              <a:buNone/>
            </a:pPr>
            <a:r>
              <a:rPr lang="pl-PL" b="1" dirty="0"/>
              <a:t>    </a:t>
            </a:r>
            <a:r>
              <a:rPr lang="pl-PL" dirty="0"/>
              <a:t>Dyskretne  zbieranie informacji na temat osób, przedmiotów, zdarzeń przez prowadzenie odpowiednio ukierunkowanych, planowanych rozmów. Celem jest uzyskanie informacji  o osobach  oraz zdarzeniach , w związku z toczącym się postępowaniem lub w ramach czynności  sprawdzających.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 Wywiad:</a:t>
            </a:r>
          </a:p>
          <a:p>
            <a:pPr algn="just">
              <a:buNone/>
            </a:pPr>
            <a:r>
              <a:rPr lang="pl-PL" dirty="0"/>
              <a:t>-   niejawny – gdy funkcjonariusz występuje w sposób zamaskowany, np. jako osoba cywilna, a rozmówca nie wie o celu rozmowy i kim jest rozmówca,</a:t>
            </a:r>
          </a:p>
          <a:p>
            <a:pPr algn="just">
              <a:buNone/>
            </a:pPr>
            <a:r>
              <a:rPr lang="pl-PL" dirty="0"/>
              <a:t>-  jawny- rozmówca wie, ze rozmawia z funkcjonariuszem, ale nie zna faktycznego celu rozmowy,  funkcjonariusz powinien upozorować swoją rozmowę innymi czynnościami, interesować się większą liczbą osób czy zdarzeń itp.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/>
              <a:t>        </a:t>
            </a:r>
            <a:r>
              <a:rPr lang="pl-PL" b="1" dirty="0"/>
              <a:t>Współpraca z osobowymi źródłami informacyjnymi</a:t>
            </a:r>
          </a:p>
          <a:p>
            <a:pPr algn="just">
              <a:buNone/>
            </a:pPr>
            <a:r>
              <a:rPr lang="pl-PL" b="1" dirty="0"/>
              <a:t>    Współpraca </a:t>
            </a:r>
            <a:r>
              <a:rPr lang="pl-PL" dirty="0"/>
              <a:t>z osobami  przekazującymi informacje funkcjonariuszom prowadzącym pracę operacyjną lub wykonującymi zadania zlecone przez tych funkcjonariuszy ( zbierania i przekazywania informacji, współdziałania w rozpracowywaniu osób, środowisk, dezintegracji i dezinformacji  środowisk przestępczych, nie mogą wykonywać zadań, które byłyby przestępstwem).</a:t>
            </a:r>
          </a:p>
          <a:p>
            <a:pPr algn="just">
              <a:buNone/>
            </a:pPr>
            <a:r>
              <a:rPr lang="pl-PL" dirty="0"/>
              <a:t>    art. 22 ust.1 ustawy o Policji 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dirty="0"/>
              <a:t>Osoby informujące przekazują informacje okazjonalnie, czasami anonimowo, z własnej inicjatywy.</a:t>
            </a:r>
          </a:p>
          <a:p>
            <a:pPr marL="514350" indent="-514350" algn="just">
              <a:buAutoNum type="arabicPeriod"/>
            </a:pPr>
            <a:r>
              <a:rPr lang="pl-PL" dirty="0"/>
              <a:t>Informatorzy – współpracownicy, celowo pozyskani przez funkcjonariuszy:</a:t>
            </a:r>
          </a:p>
          <a:p>
            <a:pPr marL="514350" indent="-514350" algn="just">
              <a:buNone/>
            </a:pPr>
            <a:r>
              <a:rPr lang="pl-PL" dirty="0"/>
              <a:t>       -stali  i doraźni; </a:t>
            </a:r>
          </a:p>
          <a:p>
            <a:pPr marL="514350" indent="-514350" algn="just">
              <a:buNone/>
            </a:pPr>
            <a:r>
              <a:rPr lang="pl-PL" dirty="0"/>
              <a:t>       -wywodzący się ze środowisk kryminogennych i tkwiących w nich;</a:t>
            </a:r>
          </a:p>
          <a:p>
            <a:pPr marL="514350" indent="-514350" algn="just">
              <a:buNone/>
            </a:pPr>
            <a:r>
              <a:rPr lang="pl-PL" dirty="0"/>
              <a:t>      -osoby, które mają kontakt jedynie z określonym środowiskiem (taksówkarze, barmani, szatniarze itp.). </a:t>
            </a:r>
          </a:p>
          <a:p>
            <a:pPr marL="514350" indent="-514350" algn="just">
              <a:buNone/>
            </a:pPr>
            <a:r>
              <a:rPr lang="pl-PL" dirty="0"/>
              <a:t>      </a:t>
            </a:r>
          </a:p>
          <a:p>
            <a:pPr marL="514350" indent="-514350"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>
              <a:buNone/>
            </a:pPr>
            <a:r>
              <a:rPr lang="pl-PL" dirty="0"/>
              <a:t>3. Agenci- zazwyczaj mają sprecyzowane zadania do wykonania, stanowią przejaw najwyższej, najściślejszej formy współpracy  z funkcjonariuszem.</a:t>
            </a:r>
          </a:p>
          <a:p>
            <a:pPr>
              <a:buNone/>
            </a:pPr>
            <a:r>
              <a:rPr lang="pl-PL" dirty="0"/>
              <a:t>4. Współpraca z osobowymi źródłami informacji może polegać na świadczeniu usług dla uprawnionych służb (np. wykonanie opinii). Zadania te wykonuje konsultant.  </a:t>
            </a:r>
          </a:p>
          <a:p>
            <a:pPr>
              <a:buNone/>
            </a:pPr>
            <a:r>
              <a:rPr lang="pl-PL" dirty="0"/>
              <a:t>Tajni współpracownicy są wynagradzani za   </a:t>
            </a:r>
          </a:p>
          <a:p>
            <a:pPr>
              <a:buNone/>
            </a:pPr>
            <a:r>
              <a:rPr lang="pl-PL" dirty="0"/>
              <a:t>przekazywane informacje.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/>
              <a:t>2. Po pierwszych wolnych wyborach ustawy o Policji, UOP, o Straży Granicznej przyznawały kompetencję do wykonywania między innymi czynności operacyjno - rozpoznawczych. Wskazano niektóre metody i środki pracy operacyjnej (np. kontrola korespondencji, stosowanie środków technicznych umożliwiających  w sposób tajny uzyskiwanie informacji, współpraca z osobowymi źródłami informacji). Nie przyznawano im jeszcze wtedy   funkcji dowodowej (funkcja rozpoznawcza, profilaktyczna, </a:t>
            </a:r>
            <a:r>
              <a:rPr lang="pl-PL" dirty="0" err="1"/>
              <a:t>wykrywcza</a:t>
            </a:r>
            <a:r>
              <a:rPr lang="pl-PL" dirty="0"/>
              <a:t>). </a:t>
            </a:r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Zasada utrzymania w tajemnicy źródła informacji.</a:t>
            </a:r>
          </a:p>
          <a:p>
            <a:pPr algn="just">
              <a:buNone/>
            </a:pPr>
            <a:r>
              <a:rPr lang="pl-PL" dirty="0"/>
              <a:t>    Zasada kontaktowania się z tymi źródłami w neutralnych miejscach.</a:t>
            </a:r>
          </a:p>
          <a:p>
            <a:pPr algn="just">
              <a:buNone/>
            </a:pPr>
            <a:r>
              <a:rPr lang="pl-PL" dirty="0"/>
              <a:t>    Przekazywane informacje mogą być udzielane ustnie.</a:t>
            </a:r>
          </a:p>
          <a:p>
            <a:pPr algn="just">
              <a:buNone/>
            </a:pPr>
            <a:r>
              <a:rPr lang="pl-PL" dirty="0"/>
              <a:t>    Nie należy informować tych osób o zamierzeniach organów ścigania.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pl-PL" dirty="0"/>
              <a:t>   </a:t>
            </a:r>
          </a:p>
          <a:p>
            <a:pPr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</a:t>
            </a:r>
            <a:r>
              <a:rPr lang="pl-PL" b="1" dirty="0"/>
              <a:t>Przedsięwzięcia werbunkowe </a:t>
            </a:r>
            <a:r>
              <a:rPr lang="pl-PL" dirty="0"/>
              <a:t>polegają na zbieraniu informacji  na temat osoby, wykorzystując wyniki obserwacji, wywiadu policyjnego, wskazań osób współpracujących z funkcjonariuszami. 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pl-PL" dirty="0"/>
              <a:t>    Organy uprawnione do korzystania z osobowych źródeł informacji:</a:t>
            </a:r>
          </a:p>
          <a:p>
            <a:pPr>
              <a:buNone/>
            </a:pPr>
            <a:r>
              <a:rPr lang="pl-PL" dirty="0"/>
              <a:t>- Policja</a:t>
            </a:r>
          </a:p>
          <a:p>
            <a:pPr>
              <a:buFontTx/>
              <a:buChar char="-"/>
            </a:pPr>
            <a:r>
              <a:rPr lang="pl-PL" dirty="0"/>
              <a:t>ABW, AW,</a:t>
            </a:r>
          </a:p>
          <a:p>
            <a:pPr>
              <a:buFontTx/>
              <a:buChar char="-"/>
            </a:pPr>
            <a:r>
              <a:rPr lang="pl-PL" dirty="0"/>
              <a:t>CBA,</a:t>
            </a:r>
          </a:p>
          <a:p>
            <a:pPr>
              <a:buFontTx/>
              <a:buChar char="-"/>
            </a:pPr>
            <a:r>
              <a:rPr lang="pl-PL" dirty="0"/>
              <a:t>Żandarmeria Wojskowa,</a:t>
            </a:r>
          </a:p>
          <a:p>
            <a:pPr>
              <a:buFontTx/>
              <a:buChar char="-"/>
            </a:pPr>
            <a:r>
              <a:rPr lang="pl-PL" dirty="0"/>
              <a:t>SKW, SWW,</a:t>
            </a:r>
          </a:p>
          <a:p>
            <a:pPr>
              <a:buFontTx/>
              <a:buChar char="-"/>
            </a:pPr>
            <a:r>
              <a:rPr lang="pl-PL" dirty="0"/>
              <a:t>Straż Graniczna</a:t>
            </a:r>
          </a:p>
          <a:p>
            <a:pPr>
              <a:buFontTx/>
              <a:buChar char="-"/>
            </a:pPr>
            <a:r>
              <a:rPr lang="pl-PL" dirty="0"/>
              <a:t>KAS.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Kombinacja operacyjna</a:t>
            </a:r>
          </a:p>
          <a:p>
            <a:pPr algn="just">
              <a:buNone/>
            </a:pPr>
            <a:r>
              <a:rPr lang="pl-PL" dirty="0"/>
              <a:t>    Zespół zaplanowanych , uzupełniających się przedsięwzięć i czynności operacyjno –rozpoznawczych realizowanych przy użyciu  dopuszczalnych metod i środków pracy operacyjnej, w celu </a:t>
            </a:r>
            <a:r>
              <a:rPr lang="pl-PL" b="1" dirty="0"/>
              <a:t>weryfikacji posiadanych informacji,</a:t>
            </a:r>
            <a:r>
              <a:rPr lang="pl-PL" dirty="0"/>
              <a:t> </a:t>
            </a:r>
            <a:r>
              <a:rPr lang="pl-PL" b="1" dirty="0"/>
              <a:t>ujęcia sprawców, ujawnienia lub uzyskania dowodów popełnionych przestępstw oraz dezinformacji  środowisk przestępczych</a:t>
            </a:r>
            <a:r>
              <a:rPr lang="pl-PL" dirty="0"/>
              <a:t>. Operacja specjalna- rodzaj kombinacji operacyjnej przy udziale policjantów pod  przykryciem. Ich działalność regulują  poufne przepisy.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pl-PL" b="1" dirty="0"/>
              <a:t>Działanie pod przykryciem:</a:t>
            </a:r>
          </a:p>
          <a:p>
            <a:pPr>
              <a:buFontTx/>
              <a:buChar char="-"/>
            </a:pPr>
            <a:r>
              <a:rPr lang="pl-PL" dirty="0"/>
              <a:t>zatrudnianie funkcjonariusza poza służbą np. w firmie, banku, </a:t>
            </a:r>
          </a:p>
          <a:p>
            <a:pPr>
              <a:buFontTx/>
              <a:buChar char="-"/>
            </a:pPr>
            <a:r>
              <a:rPr lang="pl-PL" dirty="0"/>
              <a:t>wprowadzenie do grupy przestępczej,</a:t>
            </a:r>
          </a:p>
          <a:p>
            <a:pPr>
              <a:buFontTx/>
              <a:buChar char="-"/>
            </a:pPr>
            <a:r>
              <a:rPr lang="pl-PL" dirty="0"/>
              <a:t>założenie firmy prowadzącej oficjalnie określoną działalność, której istotą działania będzie praca operacyjna,</a:t>
            </a:r>
          </a:p>
          <a:p>
            <a:pPr>
              <a:buFontTx/>
              <a:buChar char="-"/>
            </a:pPr>
            <a:r>
              <a:rPr lang="pl-PL" dirty="0"/>
              <a:t>powierzenie stanowiska dyplomatycznego w zagranicznej placówce.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    </a:t>
            </a:r>
            <a:r>
              <a:rPr lang="pl-PL" b="1" dirty="0"/>
              <a:t>Legalizacja </a:t>
            </a:r>
            <a:r>
              <a:rPr lang="pl-PL" dirty="0"/>
              <a:t>- posługiwanie się przez funkcjonariuszy tożsamością niezgodną z rzeczywistością.  Legalizacja może dotyczyć obiektu. </a:t>
            </a:r>
          </a:p>
          <a:p>
            <a:pPr algn="just">
              <a:buNone/>
            </a:pPr>
            <a:r>
              <a:rPr lang="pl-PL" dirty="0"/>
              <a:t>    </a:t>
            </a:r>
          </a:p>
          <a:p>
            <a:pPr algn="just">
              <a:buNone/>
            </a:pPr>
            <a:r>
              <a:rPr lang="pl-PL" dirty="0"/>
              <a:t>   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Czynności operacyjne mające charakter </a:t>
            </a:r>
            <a:r>
              <a:rPr lang="pl-PL" dirty="0" err="1"/>
              <a:t>wykrywczo</a:t>
            </a:r>
            <a:r>
              <a:rPr lang="pl-PL" dirty="0"/>
              <a:t>-dowodowy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Kontrola operacyjna</a:t>
            </a:r>
          </a:p>
          <a:p>
            <a:pPr algn="just">
              <a:buNone/>
            </a:pPr>
            <a:r>
              <a:rPr lang="pl-PL" dirty="0"/>
              <a:t>    Kontrolę operacyjną – art. 19 ustawy o Policji  zarządza się, w przypadku przestępstw wymienionych w ustawie, </a:t>
            </a:r>
            <a:r>
              <a:rPr lang="pl-PL" b="1" dirty="0"/>
              <a:t>gdy inne środki okazały się bezskuteczne albo  będą  nieprzydatne</a:t>
            </a:r>
            <a:r>
              <a:rPr lang="pl-PL" dirty="0"/>
              <a:t>. Kontrola odbywa się  niejawnie. </a:t>
            </a:r>
          </a:p>
          <a:p>
            <a:pPr algn="just">
              <a:buNone/>
            </a:pPr>
            <a:r>
              <a:rPr lang="pl-PL" dirty="0"/>
              <a:t>    Cele kontroli operacyjnej: zapobieżenie, wykrycie, ustalenie sprawców, a także uzyskanie i utrwalenie dowodów umyślnych przestępstw ściganych z oskarżenia publicznego (wymienione w art. 19 ust.1 ustawy o Policji).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/>
              <a:t>Art.. 19.6. Kontrola operacyjna prowadzona jest niejawnie i polega na: </a:t>
            </a:r>
          </a:p>
          <a:p>
            <a:pPr marL="514350" indent="-514350">
              <a:buAutoNum type="arabicParenR"/>
            </a:pPr>
            <a:r>
              <a:rPr lang="pl-PL" b="1" dirty="0"/>
              <a:t>uzyskiwaniu i utrwalaniu treści rozmów </a:t>
            </a:r>
            <a:r>
              <a:rPr lang="pl-PL" dirty="0"/>
              <a:t>prowadzonych przy użyciu środków technicznych, w tym za pomocą sieci telekomunikacyjnych; </a:t>
            </a:r>
          </a:p>
          <a:p>
            <a:pPr marL="514350" indent="-514350">
              <a:buAutoNum type="arabicParenR"/>
            </a:pPr>
            <a:r>
              <a:rPr lang="pl-PL" b="1" dirty="0"/>
              <a:t>uzyskiwaniu i utrwalaniu obrazu lub dźwięku osób </a:t>
            </a:r>
            <a:r>
              <a:rPr lang="pl-PL" dirty="0"/>
              <a:t>z pomieszczeń, środków transportu lub miejsc innych niż miejsca publiczne; </a:t>
            </a:r>
          </a:p>
          <a:p>
            <a:pPr marL="514350" indent="-514350">
              <a:buAutoNum type="arabicParenR"/>
            </a:pPr>
            <a:r>
              <a:rPr lang="pl-PL" b="1" dirty="0"/>
              <a:t>uzyskiwaniu i utrwalaniu treści korespondencji</a:t>
            </a:r>
            <a:r>
              <a:rPr lang="pl-PL" dirty="0"/>
              <a:t>, w tym korespondencji prowadzonej za pomocą środków komunikacji elektronicznej; </a:t>
            </a:r>
          </a:p>
          <a:p>
            <a:pPr marL="514350" indent="-514350">
              <a:buAutoNum type="arabicParenR"/>
            </a:pPr>
            <a:r>
              <a:rPr lang="pl-PL" b="1" dirty="0"/>
              <a:t>uzyskiwaniu i utrwalaniu danych </a:t>
            </a:r>
            <a:r>
              <a:rPr lang="pl-PL" dirty="0"/>
              <a:t>zawartych w informatycznych nośnikach danych, telekomunikacyjnych urządzeniach końcowych, systemach informatycznych i teleinformatycznych;</a:t>
            </a:r>
          </a:p>
          <a:p>
            <a:pPr marL="514350" indent="-514350">
              <a:buAutoNum type="arabicParenR"/>
            </a:pPr>
            <a:r>
              <a:rPr lang="pl-PL" b="1" dirty="0"/>
              <a:t>uzyskiwaniu dostępu i kontroli zawartości przesyłek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57167"/>
            <a:ext cx="8784976" cy="6240185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/>
              <a:t>     Kontrolę operacyjna zarządza :</a:t>
            </a:r>
          </a:p>
          <a:p>
            <a:pPr algn="just">
              <a:buNone/>
            </a:pPr>
            <a:endParaRPr lang="pl-PL" dirty="0"/>
          </a:p>
          <a:p>
            <a:pPr algn="just">
              <a:buFontTx/>
              <a:buChar char="-"/>
            </a:pPr>
            <a:r>
              <a:rPr lang="pl-PL" b="1" dirty="0"/>
              <a:t>sąd okręgowy (postanowienie)</a:t>
            </a:r>
            <a:r>
              <a:rPr lang="pl-PL" dirty="0"/>
              <a:t> na pisemny wniosek Komendanta Głównego  Policji albo Komendanta CBŚP, złożony po uzyskaniu pisemnej zgody Prokuratora Generalnego albo na pisemny wniosek  komendanta wojewódzkiego Policji, złożony po uzyskaniu pisemnej zgody właściwego prokuratora okręgowego, </a:t>
            </a:r>
          </a:p>
          <a:p>
            <a:pPr algn="just">
              <a:buFontTx/>
              <a:buChar char="-"/>
            </a:pPr>
            <a:r>
              <a:rPr lang="pl-PL" b="1" dirty="0"/>
              <a:t>na okres nie dłuższy niż 3 </a:t>
            </a:r>
            <a:r>
              <a:rPr lang="pl-PL" dirty="0"/>
              <a:t>miesiące, może być przedłużony na kolejne trzy miesiące w takim samym trybie, jeżeli nie ustały przyczyny kontroli.</a:t>
            </a:r>
          </a:p>
          <a:p>
            <a:pPr algn="just">
              <a:buFontTx/>
              <a:buChar char="-"/>
            </a:pPr>
            <a:r>
              <a:rPr lang="pl-PL" b="1" dirty="0"/>
              <a:t>w przypadkach niecierpiących zwłoki</a:t>
            </a:r>
            <a:r>
              <a:rPr lang="pl-PL" dirty="0"/>
              <a:t>, zarządzenie Komendanta Głównego Policji lub komendanta wojewódzkiego policji po uzyskaniu pisemnej zgody  właściwego prokuratora z równoczesnym zwróceniem się do sądu okręgowego z wnioskiem o wydanie postanowienia w tej sprawie. 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3. Połowa lat 90-tych- poszerzono katalog ustawowy czynności operacyjno - rozpoznawczych o tzw. zakup kontrolowany, prowokację „policyjną”, przesyłkę niejawnie nadzorowaną, możliwość posługiwania się  przez funkcjonariuszy tzw. dokumentami legalizacyjnymi. </a:t>
            </a:r>
          </a:p>
          <a:p>
            <a:pPr algn="just">
              <a:buNone/>
            </a:pPr>
            <a:r>
              <a:rPr lang="pl-PL" dirty="0"/>
              <a:t>4. Przyznanie niektórym czynnościom waloru dowodowego  (cel czynności: utrwalenie dowodów, uzyskanie dowodów,  udokumentowanie przestępstw).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   </a:t>
            </a:r>
          </a:p>
          <a:p>
            <a:pPr>
              <a:buNone/>
            </a:pPr>
            <a:r>
              <a:rPr lang="pl-PL" dirty="0"/>
              <a:t>    - przedłużenie na czas nieoznaczony, jednak nie dłużej niż łącznie 12 miesięcy, gdy podczas kontroli pojawią się nowe okoliczności , które są istotne dla zapobieżenia przestępstwa  albo ustalenia sprawców i uzyskania dowodów przestępstwa, sąd okręgowy, na pisemny wniosek  Komendanta Głównego Policji, za pisemną zgodą Prokuratora Generalnego.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    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Wszystkie podmioty  wykonujące działalność telekomunikacyjną oraz świadczące usługi pocztowe mają obowiązek  zapewnienia na własny  koszt warunków technicznych i organizacyjnych umożliwiających prowadzenie kontroli operacyjnej.</a:t>
            </a:r>
          </a:p>
          <a:p>
            <a:pPr algn="just">
              <a:buNone/>
            </a:pPr>
            <a:r>
              <a:rPr lang="pl-PL" dirty="0"/>
              <a:t>   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    Informacje uzyskane w wyniku kontroli operacyjnej </a:t>
            </a:r>
            <a:r>
              <a:rPr lang="pl-PL" b="1" dirty="0"/>
              <a:t>mogą mieć znaczenie dowodowe.</a:t>
            </a:r>
            <a:endParaRPr lang="pl-PL" dirty="0"/>
          </a:p>
          <a:p>
            <a:pPr algn="just">
              <a:buNone/>
            </a:pPr>
            <a:r>
              <a:rPr lang="pl-PL" dirty="0"/>
              <a:t>    Informacje pozwalające na wszczęcie postępowania karnego lub mające znaczenie dla toczącego się postępowania karnego  </a:t>
            </a:r>
            <a:r>
              <a:rPr lang="pl-PL" b="1" dirty="0"/>
              <a:t>przekazywane są Prokuratorowi Generalnemu.</a:t>
            </a:r>
          </a:p>
          <a:p>
            <a:pPr algn="just">
              <a:buNone/>
            </a:pPr>
            <a:r>
              <a:rPr lang="pl-PL" dirty="0"/>
              <a:t>     Takie dowody można  wykorzystać tylko w postępowaniu karnym w sprawie o przestępstwo lub przestępstwo skarbowe, w stosunku do którego jest dopuszczalne stosowanie takiej kontroli przez jakikolwiek uprawniony podmiot (art. 19 ust. 15a ustawy o Policji).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pl-PL" dirty="0"/>
              <a:t>Inne organy uprawnione do kontroli operacyjnej:</a:t>
            </a:r>
          </a:p>
          <a:p>
            <a:pPr>
              <a:buFontTx/>
              <a:buChar char="-"/>
            </a:pPr>
            <a:r>
              <a:rPr lang="pl-PL" dirty="0"/>
              <a:t>ABW, AW,</a:t>
            </a:r>
          </a:p>
          <a:p>
            <a:pPr>
              <a:buFontTx/>
              <a:buChar char="-"/>
            </a:pPr>
            <a:r>
              <a:rPr lang="pl-PL" dirty="0"/>
              <a:t>CBA,</a:t>
            </a:r>
          </a:p>
          <a:p>
            <a:pPr>
              <a:buFontTx/>
              <a:buChar char="-"/>
            </a:pPr>
            <a:r>
              <a:rPr lang="pl-PL" dirty="0"/>
              <a:t>Żandarmeria Wojskowa,</a:t>
            </a:r>
          </a:p>
          <a:p>
            <a:pPr>
              <a:buFontTx/>
              <a:buChar char="-"/>
            </a:pPr>
            <a:r>
              <a:rPr lang="pl-PL" dirty="0"/>
              <a:t>SKW,</a:t>
            </a:r>
          </a:p>
          <a:p>
            <a:pPr>
              <a:buFontTx/>
              <a:buChar char="-"/>
            </a:pPr>
            <a:r>
              <a:rPr lang="pl-PL" dirty="0"/>
              <a:t>Straż Graniczna</a:t>
            </a:r>
          </a:p>
          <a:p>
            <a:pPr>
              <a:buFontTx/>
              <a:buChar char="-"/>
            </a:pPr>
            <a:r>
              <a:rPr lang="pl-PL" dirty="0"/>
              <a:t>KAS.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85729"/>
            <a:ext cx="8712968" cy="631162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dirty="0"/>
              <a:t>    </a:t>
            </a:r>
            <a:r>
              <a:rPr lang="pl-PL" b="1" dirty="0"/>
              <a:t>Zakup kontrolowany (prowokacja policyjna)</a:t>
            </a:r>
          </a:p>
          <a:p>
            <a:pPr>
              <a:buNone/>
            </a:pPr>
            <a:r>
              <a:rPr lang="pl-PL" b="1" dirty="0"/>
              <a:t> </a:t>
            </a:r>
            <a:r>
              <a:rPr lang="pl-PL" dirty="0"/>
              <a:t>art. 19 a ustawy o Policji</a:t>
            </a:r>
          </a:p>
          <a:p>
            <a:pPr>
              <a:buNone/>
            </a:pPr>
            <a:r>
              <a:rPr lang="pl-PL" dirty="0"/>
              <a:t>    Przeprowadzany jest w sprawach o przestępstwa wymienionych w ustawie o Policji </a:t>
            </a:r>
          </a:p>
          <a:p>
            <a:pPr>
              <a:buFontTx/>
              <a:buChar char="-"/>
            </a:pPr>
            <a:r>
              <a:rPr lang="pl-PL" b="1" dirty="0"/>
              <a:t>w celu sprawdzenia uzyskanych wcześniej, wiarygodnych  informacji o przestępstwie, </a:t>
            </a:r>
          </a:p>
          <a:p>
            <a:pPr>
              <a:buFontTx/>
              <a:buChar char="-"/>
            </a:pPr>
            <a:r>
              <a:rPr lang="pl-PL" b="1" dirty="0"/>
              <a:t>w celu ustalenia sprawców i uzyskania dowodów.</a:t>
            </a:r>
          </a:p>
          <a:p>
            <a:pPr>
              <a:buNone/>
            </a:pPr>
            <a:r>
              <a:rPr lang="pl-PL" dirty="0"/>
              <a:t>    Dokonanie w sposób niejawny  </a:t>
            </a:r>
            <a:r>
              <a:rPr lang="pl-PL" b="1" dirty="0"/>
              <a:t>nabycia, przejęcia </a:t>
            </a:r>
            <a:r>
              <a:rPr lang="pl-PL" dirty="0"/>
              <a:t>przedmiotów pochodzących z przestępstwa , ulegających przepadkowi, albo których wytwarzanie, posiadanie, przewożenie lub którymi obrót są zabronione, a </a:t>
            </a:r>
            <a:r>
              <a:rPr lang="pl-PL" b="1" dirty="0"/>
              <a:t>także przyjęciu lub wręczeniu korzyści majątkowej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    Czynności mogą polegać na złożeniu propozycji nabycia, przejęcia…….</a:t>
            </a:r>
          </a:p>
          <a:p>
            <a:pPr>
              <a:buNone/>
            </a:pPr>
            <a:r>
              <a:rPr lang="pl-PL" dirty="0"/>
              <a:t>    (ABW, SKW nie mogą składać propozycji nabycia….)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    Zakup kontrolowany może zarządzić Komendant Główny Policji, Komendant CBŚP albo komendant wojewódzki  Policji na czas określony ( nie dłuższy niż 3 miesiące, z możliwością przedłużenia na kolejne 3 miesiące) po uzyskaniu pisemnej zgody  właściwego prokuratora okręgowego, którego na bieżąco  należy informować o przebiegu i wynikach czynności.</a:t>
            </a:r>
          </a:p>
          <a:p>
            <a:pPr algn="just">
              <a:buNone/>
            </a:pPr>
            <a:r>
              <a:rPr lang="pl-PL" dirty="0"/>
              <a:t>    Istnieje możliwość kolejnego jej przedłużenia.</a:t>
            </a:r>
          </a:p>
          <a:p>
            <a:pPr algn="just">
              <a:buNone/>
            </a:pPr>
            <a:r>
              <a:rPr lang="pl-PL" dirty="0"/>
              <a:t>    Czynność może być niejawnie rejestrowana.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5626121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   </a:t>
            </a:r>
          </a:p>
          <a:p>
            <a:pPr algn="just">
              <a:buNone/>
            </a:pPr>
            <a:r>
              <a:rPr lang="pl-PL" dirty="0"/>
              <a:t>    W przypadku uzyskania dowodów  pozwalających na wszczęcie  postępowania karnego lub mających znaczenie dla toczącego się postępowania karnego KGP, Komendant CBŚP albo komendant wojewódzki przekazuje prokuratorowi okręgowemu materiały zgromadzone w sprawie.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pl-PL" dirty="0"/>
              <a:t>Organy uprawnione do zakupu kontrolowanego:</a:t>
            </a:r>
          </a:p>
          <a:p>
            <a:pPr>
              <a:buFontTx/>
              <a:buChar char="-"/>
            </a:pPr>
            <a:r>
              <a:rPr lang="pl-PL" dirty="0"/>
              <a:t>ABW (AW za pośrednictwem szefa ABW) , </a:t>
            </a:r>
          </a:p>
          <a:p>
            <a:pPr>
              <a:buFontTx/>
              <a:buChar char="-"/>
            </a:pPr>
            <a:r>
              <a:rPr lang="pl-PL" dirty="0"/>
              <a:t>CBA,</a:t>
            </a:r>
          </a:p>
          <a:p>
            <a:pPr>
              <a:buFontTx/>
              <a:buChar char="-"/>
            </a:pPr>
            <a:r>
              <a:rPr lang="pl-PL" dirty="0"/>
              <a:t>Żandarmeria Wojskowa,</a:t>
            </a:r>
          </a:p>
          <a:p>
            <a:pPr>
              <a:buFontTx/>
              <a:buChar char="-"/>
            </a:pPr>
            <a:r>
              <a:rPr lang="pl-PL" dirty="0"/>
              <a:t>SKW (SWW za pośrednictwem szefa SKW),</a:t>
            </a:r>
          </a:p>
          <a:p>
            <a:pPr>
              <a:buFontTx/>
              <a:buChar char="-"/>
            </a:pPr>
            <a:r>
              <a:rPr lang="pl-PL" dirty="0"/>
              <a:t>Straż Graniczna</a:t>
            </a:r>
          </a:p>
          <a:p>
            <a:pPr>
              <a:buFontTx/>
              <a:buChar char="-"/>
            </a:pPr>
            <a:r>
              <a:rPr lang="pl-PL" dirty="0"/>
              <a:t>KAS.</a:t>
            </a:r>
          </a:p>
          <a:p>
            <a:pPr>
              <a:buNone/>
            </a:pPr>
            <a:endParaRPr lang="pl-PL" dirty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591187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/>
              <a:t>    </a:t>
            </a:r>
            <a:r>
              <a:rPr lang="pl-PL" b="1" dirty="0"/>
              <a:t>Przesyłka niejawnie nadzorowana- </a:t>
            </a:r>
            <a:r>
              <a:rPr lang="pl-PL" dirty="0"/>
              <a:t>art. 19b ustawy o Policji.</a:t>
            </a:r>
          </a:p>
          <a:p>
            <a:pPr algn="just">
              <a:buNone/>
            </a:pPr>
            <a:r>
              <a:rPr lang="pl-PL" dirty="0"/>
              <a:t>    W celu </a:t>
            </a:r>
            <a:r>
              <a:rPr lang="pl-PL" b="1" dirty="0"/>
              <a:t>udokumentowania przestępstw </a:t>
            </a:r>
            <a:r>
              <a:rPr lang="pl-PL" dirty="0"/>
              <a:t>z art. 19 ust. 1 albo w celu </a:t>
            </a:r>
            <a:r>
              <a:rPr lang="pl-PL" b="1" dirty="0"/>
              <a:t>ustalenia tożsamości  osób uczestniczących </a:t>
            </a:r>
            <a:r>
              <a:rPr lang="pl-PL" dirty="0"/>
              <a:t>w tych przestępstwach lub </a:t>
            </a:r>
            <a:r>
              <a:rPr lang="pl-PL" b="1" dirty="0"/>
              <a:t>przejęcia przedmiotów przestępstwa</a:t>
            </a:r>
            <a:r>
              <a:rPr lang="pl-PL" dirty="0"/>
              <a:t>,  Komendant Główny Policji  może zarządzić </a:t>
            </a:r>
            <a:r>
              <a:rPr lang="pl-PL" b="1" dirty="0"/>
              <a:t>niejawne nadzorowanie wytwarzania, przemieszczania, przechowywania i obrotu</a:t>
            </a:r>
            <a:r>
              <a:rPr lang="pl-PL" dirty="0"/>
              <a:t> przedmiotami przestępstwa, jeżeli nie stworzy  to zagrożenia dla życia lub zdrowia  ludzkiego.</a:t>
            </a:r>
          </a:p>
          <a:p>
            <a:pPr algn="just">
              <a:buNone/>
            </a:pPr>
            <a:r>
              <a:rPr lang="pl-PL" dirty="0"/>
              <a:t>   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628654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/>
              <a:t>    O zarządzeniu niejawnego nadzorowania , organ ten ma obowiązek poinformowania prokuratora okręgowego, właściwego  miejscowo. Ma obowiązek informowania go o przebiegu i wynikach czynności. Prokurator może nakazać  zaniechanie czynności.</a:t>
            </a:r>
          </a:p>
          <a:p>
            <a:pPr algn="just">
              <a:buNone/>
            </a:pPr>
            <a:r>
              <a:rPr lang="pl-PL" dirty="0"/>
              <a:t>    Właściwe organy i instytucje publiczne oraz przedsiębiorcy są zobowiązane dopuścić do dalszego przewozu przesyłki zawierającej przedmioty przestępstwa w stanie nienaruszonym lub po ich usunięciu, albo zastąpieniu w całości lub części.</a:t>
            </a:r>
          </a:p>
          <a:p>
            <a:pPr algn="just">
              <a:buNone/>
            </a:pPr>
            <a:r>
              <a:rPr lang="pl-PL" dirty="0"/>
              <a:t>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dirty="0"/>
              <a:t>5. 2001 r. – wprowadzenie do ustawy o Policji i o Straży Granicznej katalogu przestępstw dla wszystkich przewidzianych w nich czynności operacyjno - rozpoznawczych.  Katalog ten powtarzany jest w odniesieniu do kontroli operacyjnej.</a:t>
            </a:r>
          </a:p>
          <a:p>
            <a:pPr>
              <a:buNone/>
            </a:pPr>
            <a:r>
              <a:rPr lang="pl-PL" dirty="0"/>
              <a:t>6. 2001 r. uprawnienie wojskowego organu ścigania- Żandarmerii Wojskowej do stosowania niektórych metod i środków pracy operacyjnej. </a:t>
            </a:r>
          </a:p>
          <a:p>
            <a:pPr>
              <a:buNone/>
            </a:pPr>
            <a:r>
              <a:rPr lang="pl-PL" dirty="0"/>
              <a:t>    Uprawnienia te przyznano ABW  i AW (po zlikwidowaniu UOP), a następnie WSI, w miejsce których  w 2006 r. powołano SKW oraz SWW.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pl-PL" dirty="0"/>
              <a:t>   </a:t>
            </a:r>
          </a:p>
          <a:p>
            <a:pPr algn="just">
              <a:buNone/>
            </a:pPr>
            <a:r>
              <a:rPr lang="pl-PL" dirty="0"/>
              <a:t>    W przypadku uzyskania dowodów  pozwalających na wszczęcie  postępowania karnego lub mających znaczenie dla toczącego się postępowania karnego KGP, Komendant CBŚP albo komendant wojewódzki przekazuje prokuratorowi okręgowemu materiały zgromadzone w sprawie (art. 19b ust. 5 ustawy o Policji).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None/>
            </a:pPr>
            <a:r>
              <a:rPr lang="pl-PL" dirty="0"/>
              <a:t>Inne organy uprawnione do niejawnego nadzorowania:</a:t>
            </a:r>
          </a:p>
          <a:p>
            <a:pPr>
              <a:buFontTx/>
              <a:buChar char="-"/>
            </a:pPr>
            <a:r>
              <a:rPr lang="pl-PL" dirty="0"/>
              <a:t>ABW, AW,</a:t>
            </a:r>
          </a:p>
          <a:p>
            <a:pPr>
              <a:buFontTx/>
              <a:buChar char="-"/>
            </a:pPr>
            <a:r>
              <a:rPr lang="pl-PL" dirty="0"/>
              <a:t>Żandarmeria Wojskowa,</a:t>
            </a:r>
          </a:p>
          <a:p>
            <a:pPr>
              <a:buFontTx/>
              <a:buChar char="-"/>
            </a:pPr>
            <a:r>
              <a:rPr lang="pl-PL" dirty="0"/>
              <a:t>SKW, </a:t>
            </a:r>
          </a:p>
          <a:p>
            <a:pPr>
              <a:buFontTx/>
              <a:buChar char="-"/>
            </a:pPr>
            <a:r>
              <a:rPr lang="pl-PL" dirty="0"/>
              <a:t>Straż Graniczna,</a:t>
            </a:r>
          </a:p>
          <a:p>
            <a:pPr>
              <a:buFontTx/>
              <a:buChar char="-"/>
            </a:pPr>
            <a:r>
              <a:rPr lang="pl-PL" dirty="0"/>
              <a:t>KAS.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pl-PL" sz="10400" dirty="0"/>
              <a:t>    W pracy operacyjnej  wykorzystuje się a</a:t>
            </a:r>
            <a:r>
              <a:rPr lang="pl-PL" sz="10400" b="1" dirty="0"/>
              <a:t>nalizę kryminalną </a:t>
            </a:r>
            <a:r>
              <a:rPr lang="pl-PL" sz="10400" dirty="0"/>
              <a:t>– metoda wykorzystująca dane o przestępczości.</a:t>
            </a:r>
          </a:p>
          <a:p>
            <a:pPr algn="just">
              <a:buNone/>
            </a:pPr>
            <a:endParaRPr lang="pl-PL" sz="10400" dirty="0"/>
          </a:p>
          <a:p>
            <a:pPr algn="just">
              <a:buNone/>
            </a:pPr>
            <a:r>
              <a:rPr lang="pl-PL" sz="10400" dirty="0"/>
              <a:t>     Oznacza poszukiwania i identyfikację powiązań  między informacjami  dotyczącymi przestępstwa lub przestępcy oraz wszelkimi innymi danymi  uzyskanymi z różnych źródeł  i wykorzystanie ich  do celów operacyjnych i procesowych.</a:t>
            </a:r>
          </a:p>
          <a:p>
            <a:pPr algn="just">
              <a:buNone/>
            </a:pPr>
            <a:r>
              <a:rPr lang="pl-PL" sz="10400" dirty="0"/>
              <a:t>      Podstawa prawna art. 20  ustawy o Policji</a:t>
            </a:r>
          </a:p>
          <a:p>
            <a:pPr algn="just">
              <a:buNone/>
            </a:pPr>
            <a:r>
              <a:rPr lang="pl-PL" sz="10400" dirty="0"/>
              <a:t>      Policja z zachowaniem ograniczeń wynikających z art. 19 (lista przestępstw) może uzyskiwać informacje, w tym także niejawne, gromadzić je, sprawdzać oraz przetwarzać.</a:t>
            </a:r>
          </a:p>
          <a:p>
            <a:pPr algn="just">
              <a:buNone/>
            </a:pPr>
            <a:endParaRPr lang="pl-PL" sz="10400" dirty="0"/>
          </a:p>
          <a:p>
            <a:pPr algn="just">
              <a:buNone/>
            </a:pPr>
            <a:r>
              <a:rPr lang="pl-PL" sz="10400" dirty="0"/>
              <a:t>       Zarządzenie Komendanta Głównego Policji nr 1012 z    </a:t>
            </a:r>
          </a:p>
          <a:p>
            <a:pPr algn="just">
              <a:buNone/>
            </a:pPr>
            <a:r>
              <a:rPr lang="pl-PL" sz="10400" dirty="0"/>
              <a:t>       dnia 23  września 2004 r. w sprawie stosowania przez </a:t>
            </a:r>
          </a:p>
          <a:p>
            <a:pPr algn="just">
              <a:buNone/>
            </a:pPr>
            <a:r>
              <a:rPr lang="pl-PL" sz="10400" dirty="0"/>
              <a:t>       Policję analizy kryminalnej.</a:t>
            </a:r>
          </a:p>
          <a:p>
            <a:pPr algn="just">
              <a:buNone/>
            </a:pPr>
            <a:endParaRPr lang="pl-PL" sz="10400" dirty="0"/>
          </a:p>
          <a:p>
            <a:pPr algn="just">
              <a:buNone/>
            </a:pPr>
            <a:endParaRPr lang="pl-PL" sz="10400" dirty="0"/>
          </a:p>
          <a:p>
            <a:pPr algn="just">
              <a:buNone/>
            </a:pPr>
            <a:r>
              <a:rPr lang="pl-PL" sz="10400" dirty="0"/>
              <a:t>  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635798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 Funkcje:</a:t>
            </a:r>
          </a:p>
          <a:p>
            <a:pPr algn="just">
              <a:buNone/>
            </a:pPr>
            <a:r>
              <a:rPr lang="pl-PL" dirty="0"/>
              <a:t>   - wspomaganie pracy </a:t>
            </a:r>
            <a:r>
              <a:rPr lang="pl-PL" dirty="0" err="1"/>
              <a:t>wykrywczej</a:t>
            </a:r>
            <a:endParaRPr lang="pl-PL" dirty="0"/>
          </a:p>
          <a:p>
            <a:pPr algn="just">
              <a:buNone/>
            </a:pPr>
            <a:r>
              <a:rPr lang="pl-PL" dirty="0"/>
              <a:t>   - funkcja zapobiegawcza.  </a:t>
            </a:r>
          </a:p>
          <a:p>
            <a:pPr algn="just">
              <a:buNone/>
            </a:pPr>
            <a:r>
              <a:rPr lang="pl-PL" dirty="0"/>
              <a:t>    Analiza kryminalna jest częścią wywiadu kryminalnego.</a:t>
            </a:r>
          </a:p>
          <a:p>
            <a:pPr algn="just">
              <a:buNone/>
            </a:pPr>
            <a:r>
              <a:rPr lang="pl-PL" dirty="0"/>
              <a:t>   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 algn="just">
              <a:buNone/>
            </a:pPr>
            <a:r>
              <a:rPr lang="pl-PL" dirty="0"/>
              <a:t>    §3. zarządzenia: </a:t>
            </a:r>
          </a:p>
          <a:p>
            <a:pPr algn="just">
              <a:buNone/>
            </a:pPr>
            <a:r>
              <a:rPr lang="pl-PL" dirty="0"/>
              <a:t>    Analizy kryminalne dokonywane są przez analityków kryminalnych (komórki analizy kryminalnej) w szczególności:</a:t>
            </a:r>
          </a:p>
          <a:p>
            <a:pPr algn="just">
              <a:buFontTx/>
              <a:buChar char="-"/>
            </a:pPr>
            <a:r>
              <a:rPr lang="pl-PL" dirty="0"/>
              <a:t>w sprawach wielowątkowych , o dużym zasięgu terytorialnym, </a:t>
            </a:r>
          </a:p>
          <a:p>
            <a:pPr algn="just">
              <a:buFontTx/>
              <a:buChar char="-"/>
            </a:pPr>
            <a:r>
              <a:rPr lang="pl-PL" dirty="0"/>
              <a:t>w sprawach, w których sposób popełnienia przestępstwa wskazuje na wysoką specjalizację działalności przestępczej lub rozwojowy charakter sprawy. 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sz="2800" dirty="0"/>
              <a:t>§ 4. Komórki analizy kryminalnej działające w jednostkach organizacyjnych Policji wykonują zadania polegające w szczególności na: </a:t>
            </a:r>
          </a:p>
          <a:p>
            <a:pPr marL="742950" indent="-742950" algn="just">
              <a:buAutoNum type="arabicParenR"/>
            </a:pPr>
            <a:r>
              <a:rPr lang="pl-PL" sz="2800" dirty="0"/>
              <a:t>sporządzaniu analiz kryminalnych wspomagających proces </a:t>
            </a:r>
            <a:r>
              <a:rPr lang="pl-PL" sz="2800" dirty="0" err="1"/>
              <a:t>wykrywczy</a:t>
            </a:r>
            <a:r>
              <a:rPr lang="pl-PL" sz="2800" dirty="0"/>
              <a:t> lub werbowanie osobowych źródeł informacji; </a:t>
            </a:r>
          </a:p>
          <a:p>
            <a:pPr marL="742950" indent="-742950" algn="just">
              <a:buAutoNum type="arabicParenR"/>
            </a:pPr>
            <a:r>
              <a:rPr lang="pl-PL" sz="2800" dirty="0"/>
              <a:t>analizowaniu informacji zgromadzonych w Systemie Meldunku Informacyjnego oraz innych policyjnych i </a:t>
            </a:r>
            <a:r>
              <a:rPr lang="pl-PL" sz="2800" dirty="0" err="1"/>
              <a:t>pozapolicyjnych</a:t>
            </a:r>
            <a:r>
              <a:rPr lang="pl-PL" sz="2800" dirty="0"/>
              <a:t> bazach danych pod kątem </a:t>
            </a:r>
            <a:r>
              <a:rPr lang="pl-PL" sz="2800" b="1" dirty="0"/>
              <a:t>rozpoznania organizacji przestępczych, ich lokalizacji, rodzaju działalności, składu osobowego i struktury oraz sposobu zagospodarowania nielegalnych zysków</a:t>
            </a:r>
            <a:r>
              <a:rPr lang="pl-PL" sz="2800" dirty="0"/>
              <a:t>;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768997"/>
          </a:xfrm>
        </p:spPr>
        <p:txBody>
          <a:bodyPr>
            <a:normAutofit lnSpcReduction="10000"/>
          </a:bodyPr>
          <a:lstStyle/>
          <a:p>
            <a:pPr marL="742950" indent="-742950" algn="just">
              <a:buNone/>
            </a:pPr>
            <a:r>
              <a:rPr lang="pl-PL" dirty="0"/>
              <a:t>3) inicjowaniu spraw operacyjnych na podstawie </a:t>
            </a:r>
          </a:p>
          <a:p>
            <a:pPr marL="742950" indent="-742950" algn="just">
              <a:buNone/>
            </a:pPr>
            <a:r>
              <a:rPr lang="pl-PL" dirty="0"/>
              <a:t>     analizy danych zgromadzonych w Systemie </a:t>
            </a:r>
          </a:p>
          <a:p>
            <a:pPr marL="742950" indent="-742950" algn="just">
              <a:buNone/>
            </a:pPr>
            <a:r>
              <a:rPr lang="pl-PL" dirty="0"/>
              <a:t>     Meldunku Informacyjnego oraz w innych </a:t>
            </a:r>
          </a:p>
          <a:p>
            <a:pPr marL="742950" indent="-742950" algn="just">
              <a:buNone/>
            </a:pPr>
            <a:r>
              <a:rPr lang="pl-PL" dirty="0"/>
              <a:t>     policyjnych i </a:t>
            </a:r>
            <a:r>
              <a:rPr lang="pl-PL" dirty="0" err="1"/>
              <a:t>pozapolicyjnych</a:t>
            </a:r>
            <a:r>
              <a:rPr lang="pl-PL" dirty="0"/>
              <a:t> bazach danych; </a:t>
            </a:r>
          </a:p>
          <a:p>
            <a:pPr marL="742950" indent="-742950" algn="just">
              <a:buNone/>
            </a:pPr>
            <a:r>
              <a:rPr lang="pl-PL" dirty="0"/>
              <a:t>4) prowadzeniu szkoleń propagujących analizę kryminalną jako metodę pracy Policji; </a:t>
            </a:r>
          </a:p>
          <a:p>
            <a:pPr marL="742950" indent="-742950" algn="just">
              <a:buNone/>
            </a:pPr>
            <a:r>
              <a:rPr lang="pl-PL" dirty="0"/>
              <a:t>5) współpracy z organami ochrony prawnej, instytucjami i organizacjami </a:t>
            </a:r>
            <a:r>
              <a:rPr lang="pl-PL" dirty="0" err="1"/>
              <a:t>pozapolicyjnymi</a:t>
            </a:r>
            <a:r>
              <a:rPr lang="pl-PL" dirty="0"/>
              <a:t> w zakresie analizy kryminalnej w zwalczaniu, zapobieganiu przestępczości oraz ściganiu sprawców.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3" y="285729"/>
            <a:ext cx="8715436" cy="61261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2400" dirty="0"/>
              <a:t>W literaturze wymienia się </a:t>
            </a:r>
          </a:p>
          <a:p>
            <a:pPr marL="514350" indent="-514350" algn="just">
              <a:buAutoNum type="arabicParenR"/>
            </a:pPr>
            <a:r>
              <a:rPr lang="pl-PL" sz="2400" dirty="0"/>
              <a:t>analizę taktyczną – podjęcie działań przeciwko konkretnemu przestępstwu lub przestępcy (również grupie) w celu ujawnienia przestępstwa, wykrycia i aresztowania  sprawcy, zajęcia lub konfiskaty przedmiotu przestępstwa; ma na celu wspomożenie procesu </a:t>
            </a:r>
            <a:r>
              <a:rPr lang="pl-PL" sz="2400" dirty="0" err="1"/>
              <a:t>wykrywczego</a:t>
            </a:r>
            <a:r>
              <a:rPr lang="pl-PL" sz="2400" dirty="0"/>
              <a:t>;</a:t>
            </a:r>
          </a:p>
          <a:p>
            <a:pPr marL="514350" indent="-514350" algn="just">
              <a:buAutoNum type="arabicParenR"/>
            </a:pPr>
            <a:r>
              <a:rPr lang="pl-PL" sz="2400" dirty="0"/>
              <a:t>analizę strategiczną – może być zastosowana w przypadku zagrożenia określonym typem przestępstw w danym rejonie, kraju, krajach. Ma charakter długoterminowy, a jej celem jest ustalanie priorytetów i strategii zwalczania przestępczości kryminalnej na podstawie jej badań, a także prognozowanie jej rozwoju (dzięki niej można badać tendencje rozwojowe określonego rodzaju przestępczości na przestrzeni czasu,  zmiany zachodzące w sposobie popełniania przestępstw, prognozowanie tendencji wzrostowej lub zniżkowej, zmiany zachowania sprawców). 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/>
              <a:t>    Analiza strategiczna daje możliwość:</a:t>
            </a:r>
          </a:p>
          <a:p>
            <a:pPr algn="just">
              <a:buNone/>
            </a:pPr>
            <a:r>
              <a:rPr lang="pl-PL" dirty="0"/>
              <a:t>    -opracowania  strategii walki z przestępczością, </a:t>
            </a:r>
          </a:p>
          <a:p>
            <a:pPr algn="just">
              <a:buNone/>
            </a:pPr>
            <a:r>
              <a:rPr lang="pl-PL" dirty="0"/>
              <a:t>    -wprowadzania programów profilaktycznych, </a:t>
            </a:r>
          </a:p>
          <a:p>
            <a:pPr algn="just">
              <a:buNone/>
            </a:pPr>
            <a:r>
              <a:rPr lang="pl-PL" dirty="0"/>
              <a:t>    -wskazania konieczności zmian uregulowań prawnych.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/>
              <a:t>Przykładowe pytania do analityka:</a:t>
            </a:r>
          </a:p>
          <a:p>
            <a:pPr algn="just">
              <a:buFontTx/>
              <a:buChar char="-"/>
            </a:pPr>
            <a:r>
              <a:rPr lang="pl-PL" dirty="0"/>
              <a:t>jakie są możliwości podjęcia działań prewencyjnych wobec określonego rodzaju  przestępczości?</a:t>
            </a:r>
          </a:p>
          <a:p>
            <a:pPr algn="just">
              <a:buFontTx/>
              <a:buChar char="-"/>
            </a:pPr>
            <a:r>
              <a:rPr lang="pl-PL" dirty="0"/>
              <a:t>jaka jest charakterystyka osobowościowa sprawcy przestępstwa określonego rodzaju?</a:t>
            </a:r>
          </a:p>
          <a:p>
            <a:pPr algn="just">
              <a:buFontTx/>
              <a:buChar char="-"/>
            </a:pPr>
            <a:r>
              <a:rPr lang="pl-PL" dirty="0"/>
              <a:t>czy możliwe jest stworzenie innej, porównywalnej do już opracowanej koncepcji rozwiązania określonej sprawy?</a:t>
            </a:r>
          </a:p>
          <a:p>
            <a:pPr algn="just">
              <a:buFontTx/>
              <a:buChar char="-"/>
            </a:pPr>
            <a:r>
              <a:rPr lang="pl-PL" dirty="0"/>
              <a:t>jaka była sekwencja zdarzeń  w badanej sprawie?</a:t>
            </a:r>
          </a:p>
          <a:p>
            <a:pPr algn="just">
              <a:buFontTx/>
              <a:buChar char="-"/>
            </a:pPr>
            <a:r>
              <a:rPr lang="pl-PL" dirty="0"/>
              <a:t>czy jest możliwe powiązanie śladów w różnych, prowadzonych równolegle sprawach? </a:t>
            </a:r>
          </a:p>
          <a:p>
            <a:pPr algn="just">
              <a:buFontTx/>
              <a:buChar char="-"/>
            </a:pPr>
            <a:r>
              <a:rPr lang="pl-PL" dirty="0"/>
              <a:t>jaka jest hierarchia i podział ról w objętej rozpracowaniem grupie przestępczej?</a:t>
            </a:r>
          </a:p>
          <a:p>
            <a:pPr algn="just">
              <a:buFontTx/>
              <a:buChar char="-"/>
            </a:pPr>
            <a:r>
              <a:rPr lang="pl-PL" dirty="0"/>
              <a:t>jakimi szczególnymi sprawnościami charakteryzował się sprawca przestępstwa? itp.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7. Katalog  metod pracy operacyjnej poszczególnych organów jest zróżnicowany i zależy od ich zadań.</a:t>
            </a:r>
          </a:p>
          <a:p>
            <a:pPr>
              <a:buNone/>
            </a:pPr>
            <a:r>
              <a:rPr lang="pl-PL" dirty="0"/>
              <a:t>8. Kompetencje w zakresie czynności operacyjno-rozpoznawczych określone są w ustawach kompetencyjnych.</a:t>
            </a:r>
          </a:p>
          <a:p>
            <a:pPr>
              <a:buNone/>
            </a:pPr>
            <a:r>
              <a:rPr lang="pl-PL" dirty="0"/>
              <a:t>9. Postulat uregulowania czynności operacyjno – rozpoznawczych w jednej ustawie.</a:t>
            </a:r>
          </a:p>
          <a:p>
            <a:pPr>
              <a:buNone/>
            </a:pPr>
            <a:r>
              <a:rPr lang="pl-PL" dirty="0"/>
              <a:t>10. Postulat stworzenia odrębnej gałęzi prawa - prawo operacyjne.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4282" y="5934670"/>
            <a:ext cx="8929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L. </a:t>
            </a:r>
            <a:r>
              <a:rPr lang="pl-PL" dirty="0" err="1"/>
              <a:t>Rusoń</a:t>
            </a:r>
            <a:r>
              <a:rPr lang="pl-PL" dirty="0"/>
              <a:t>, O względnej jawności regulacji czynności operacyjno- rozpoznawczych słów kilka, Kwartalnik Policyjny, nr 3/ 2015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/>
              <a:t>    Informacja wprowadzona do analizy jest klasyfikowana ze względu na:</a:t>
            </a:r>
          </a:p>
          <a:p>
            <a:pPr algn="just">
              <a:buFontTx/>
              <a:buChar char="-"/>
            </a:pPr>
            <a:r>
              <a:rPr lang="pl-PL" dirty="0"/>
              <a:t>źródło jej pochodzenia: A, B, C, D,  szacowane  malejąco</a:t>
            </a:r>
          </a:p>
          <a:p>
            <a:pPr algn="just">
              <a:buFontTx/>
              <a:buChar char="-"/>
            </a:pPr>
            <a:r>
              <a:rPr lang="pl-PL" dirty="0"/>
              <a:t>wiarygodność:  1,2,3,4; szacowane  malejąco.</a:t>
            </a:r>
          </a:p>
          <a:p>
            <a:pPr algn="just">
              <a:buNone/>
            </a:pPr>
            <a:r>
              <a:rPr lang="pl-PL" dirty="0"/>
              <a:t>     Możliwości wykorzystania informacji są poddawane ograniczeniom zgodnie z oznaczeniami. Np. H1- wiadomość nie może być wykorzystana procesowo , H2 dysponent informacji musi wyrazić zgodę na jej udostępnienie innym odbiorcom, H3 inne, konkretnie określone zastrzeżenie, dotyczące wykorzystania informacji.  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dirty="0"/>
              <a:t>Metodyka pracy opiera się na tworzeniu diagramów za pomocą grafów, ikon, innych symboli.</a:t>
            </a:r>
          </a:p>
          <a:p>
            <a:pPr>
              <a:buNone/>
            </a:pPr>
            <a:r>
              <a:rPr lang="pl-PL" dirty="0"/>
              <a:t>1. Diagramy powiązań- zbiory ikon symbolizujące określone osoby (karalność, posiadanie broni, wykonywane zajęcie itp.) i ewentualnie obiekty. Ikony łączone są liniami, oznaczającymi relacje (znajomość osobista, przekazywanie kwot pieniężnych, korespondencja itp. ), z zaznaczeniem ilości spotkań i ich czasu. Diagram pozwala na ustalenie liczebności grupy, hierarchię, osoby powiązane z grupą itp. 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pl-PL" dirty="0"/>
              <a:t>2. Diagramy przepływów  (osoby fizyczne, organizacje, miejsca, rachunki bankowe…)pokazują kierunki przepływów  pieniędzy, narkotyków, skradzionych przedmiotów, wpływy polityczne itd. </a:t>
            </a:r>
          </a:p>
          <a:p>
            <a:pPr>
              <a:buNone/>
            </a:pPr>
            <a:r>
              <a:rPr lang="pl-PL" dirty="0"/>
              <a:t>3. Diagramy wydarzeń- rekonstrukcja zdarzenia, z uwzględnieniem  czasu i relacji między nimi. </a:t>
            </a:r>
          </a:p>
          <a:p>
            <a:pPr>
              <a:buNone/>
            </a:pPr>
            <a:r>
              <a:rPr lang="pl-PL" dirty="0"/>
              <a:t>4. Diagramy połączeń telefonicznych wykorzystywane są do celów </a:t>
            </a:r>
            <a:r>
              <a:rPr lang="pl-PL" dirty="0" err="1"/>
              <a:t>wykrywczych</a:t>
            </a:r>
            <a:r>
              <a:rPr lang="pl-PL" dirty="0"/>
              <a:t> i dowodowych.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pl-PL" dirty="0"/>
              <a:t>Analizy informacji dokonują również:</a:t>
            </a:r>
          </a:p>
          <a:p>
            <a:pPr>
              <a:buFontTx/>
              <a:buChar char="-"/>
            </a:pPr>
            <a:r>
              <a:rPr lang="pl-PL" dirty="0"/>
              <a:t>CBA,</a:t>
            </a:r>
          </a:p>
          <a:p>
            <a:pPr>
              <a:buFontTx/>
              <a:buChar char="-"/>
            </a:pPr>
            <a:r>
              <a:rPr lang="pl-PL" dirty="0"/>
              <a:t>ABW, </a:t>
            </a:r>
          </a:p>
          <a:p>
            <a:pPr>
              <a:buFontTx/>
              <a:buChar char="-"/>
            </a:pPr>
            <a:r>
              <a:rPr lang="pl-PL" dirty="0"/>
              <a:t>AW,</a:t>
            </a:r>
          </a:p>
          <a:p>
            <a:pPr>
              <a:buFontTx/>
              <a:buChar char="-"/>
            </a:pPr>
            <a:r>
              <a:rPr lang="pl-PL" dirty="0"/>
              <a:t>SKW, </a:t>
            </a:r>
          </a:p>
          <a:p>
            <a:pPr>
              <a:buFontTx/>
              <a:buChar char="-"/>
            </a:pPr>
            <a:r>
              <a:rPr lang="pl-PL" dirty="0"/>
              <a:t>SWW,</a:t>
            </a:r>
          </a:p>
          <a:p>
            <a:pPr>
              <a:buFontTx/>
              <a:buChar char="-"/>
            </a:pPr>
            <a:r>
              <a:rPr lang="pl-PL" dirty="0"/>
              <a:t>KAS.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    </a:t>
            </a:r>
            <a:r>
              <a:rPr lang="pl-PL" b="1" dirty="0"/>
              <a:t>DECYZJA NR 126 KOMENDANTA GŁÓWNEGO POLICJI z dnia 5 kwietnia 2013 r. w sprawie prowadzenia w Policji zestawu zbiorów danych „System Informacji Operacyjnych”</a:t>
            </a:r>
          </a:p>
          <a:p>
            <a:pPr>
              <a:buNone/>
            </a:pPr>
            <a:r>
              <a:rPr lang="pl-PL" dirty="0"/>
              <a:t>   1) SIO – zestaw zbiorów danych o nazwie „System Informacji Operacyjnych”; </a:t>
            </a:r>
          </a:p>
          <a:p>
            <a:pPr>
              <a:buNone/>
            </a:pPr>
            <a:r>
              <a:rPr lang="pl-PL" dirty="0"/>
              <a:t>   2) SMI – zbiór danych o nazwie „System Meldunku Informacyjnego”; </a:t>
            </a:r>
          </a:p>
          <a:p>
            <a:pPr>
              <a:buNone/>
            </a:pPr>
            <a:r>
              <a:rPr lang="pl-PL" dirty="0"/>
              <a:t>   3) CBIU – zbiór danych o nazwie „Centralna Baza Informacji z Ustaleń”; </a:t>
            </a:r>
          </a:p>
          <a:p>
            <a:pPr>
              <a:buNone/>
            </a:pPr>
            <a:r>
              <a:rPr lang="pl-PL" dirty="0"/>
              <a:t>   4) MWD – Moduł Wprowadzania Danych będący funkcjonalnością zestawu zbioru danych SIO poprzez który wprowadza się informacje do SIO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844" y="285729"/>
            <a:ext cx="8786874" cy="5840435"/>
          </a:xfrm>
        </p:spPr>
        <p:txBody>
          <a:bodyPr/>
          <a:lstStyle/>
          <a:p>
            <a:pPr>
              <a:buNone/>
            </a:pPr>
            <a:r>
              <a:rPr lang="pl-PL" b="1" dirty="0"/>
              <a:t>               Technika operacyjna</a:t>
            </a:r>
          </a:p>
          <a:p>
            <a:pPr algn="just">
              <a:buNone/>
            </a:pPr>
            <a:r>
              <a:rPr lang="pl-PL" dirty="0"/>
              <a:t>Środki techniczne wspomagające umożliwiające </a:t>
            </a:r>
          </a:p>
          <a:p>
            <a:pPr algn="just">
              <a:buNone/>
            </a:pPr>
            <a:r>
              <a:rPr lang="pl-PL" dirty="0"/>
              <a:t>pracę operacyjną:</a:t>
            </a:r>
          </a:p>
          <a:p>
            <a:pPr algn="just">
              <a:buFontTx/>
              <a:buChar char="-"/>
            </a:pPr>
            <a:r>
              <a:rPr lang="pl-PL" dirty="0"/>
              <a:t>urządzenia podsłuchowe,</a:t>
            </a:r>
          </a:p>
          <a:p>
            <a:pPr algn="just">
              <a:buFontTx/>
              <a:buChar char="-"/>
            </a:pPr>
            <a:r>
              <a:rPr lang="pl-PL" dirty="0"/>
              <a:t>urządzenia do podglądu pomieszczeń</a:t>
            </a:r>
          </a:p>
          <a:p>
            <a:pPr algn="just">
              <a:buNone/>
            </a:pPr>
            <a:r>
              <a:rPr lang="pl-PL" dirty="0"/>
              <a:t>(aparatura do ukrytego zapisu wideo, filmowego, do </a:t>
            </a:r>
          </a:p>
          <a:p>
            <a:pPr algn="just">
              <a:buNone/>
            </a:pPr>
            <a:r>
              <a:rPr lang="pl-PL" dirty="0"/>
              <a:t>wykonywania fotografii),</a:t>
            </a:r>
          </a:p>
          <a:p>
            <a:pPr algn="just">
              <a:buFontTx/>
              <a:buChar char="-"/>
            </a:pPr>
            <a:r>
              <a:rPr lang="pl-PL" dirty="0"/>
              <a:t>urządzenia do podsłuchu telefonicznego.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576899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pl-PL" dirty="0" err="1"/>
              <a:t>Taracha</a:t>
            </a:r>
            <a:r>
              <a:rPr lang="pl-PL" dirty="0"/>
              <a:t>, Czynności operacyjno-rozpoznawcze. Aspekty kryminalistyczne i </a:t>
            </a:r>
            <a:r>
              <a:rPr lang="pl-PL" dirty="0" err="1"/>
              <a:t>prawnodowodowe</a:t>
            </a:r>
            <a:endParaRPr lang="pl-PL" dirty="0"/>
          </a:p>
          <a:p>
            <a:pPr>
              <a:buNone/>
            </a:pPr>
            <a:r>
              <a:rPr lang="pl-PL" dirty="0"/>
              <a:t>Kryminalistyka</a:t>
            </a:r>
            <a:r>
              <a:rPr lang="pl-PL" b="1" dirty="0"/>
              <a:t>, </a:t>
            </a:r>
            <a:r>
              <a:rPr lang="pl-PL" dirty="0"/>
              <a:t>red.  Jan </a:t>
            </a:r>
            <a:r>
              <a:rPr lang="pl-PL" dirty="0" err="1"/>
              <a:t>Widacki</a:t>
            </a:r>
            <a:r>
              <a:rPr lang="pl-PL" dirty="0"/>
              <a:t>, Wydawnictwo C.H. 2012,</a:t>
            </a:r>
          </a:p>
          <a:p>
            <a:pPr>
              <a:buNone/>
            </a:pPr>
            <a:r>
              <a:rPr lang="pl-PL" dirty="0"/>
              <a:t>E. Gruza, M. Goc, J. Moszczyński, Kryminalistyka, czyli rzecz o metodach śledczych, 2009</a:t>
            </a:r>
          </a:p>
          <a:p>
            <a:pPr>
              <a:buNone/>
            </a:pPr>
            <a:r>
              <a:rPr lang="pl-PL" dirty="0"/>
              <a:t>S. Pieprzny, Policja. Organizacja i funkcjonowanie Policji</a:t>
            </a:r>
          </a:p>
          <a:p>
            <a:pPr>
              <a:buNone/>
            </a:pPr>
            <a:r>
              <a:rPr lang="pl-PL" dirty="0"/>
              <a:t>    </a:t>
            </a:r>
            <a:r>
              <a:rPr lang="pl-PL" dirty="0" err="1"/>
              <a:t>Wolters</a:t>
            </a:r>
            <a:r>
              <a:rPr lang="pl-PL" dirty="0"/>
              <a:t> </a:t>
            </a:r>
            <a:r>
              <a:rPr lang="pl-PL" dirty="0" err="1"/>
              <a:t>Kluwer</a:t>
            </a:r>
            <a:r>
              <a:rPr lang="pl-PL" dirty="0"/>
              <a:t>, 2011,</a:t>
            </a:r>
          </a:p>
          <a:p>
            <a:pPr>
              <a:buNone/>
            </a:pPr>
            <a:r>
              <a:rPr lang="pl-PL" dirty="0"/>
              <a:t>J. Gierszewski, Bezpieczeństwo wewnętrzne. Zarys systemu, </a:t>
            </a:r>
            <a:r>
              <a:rPr lang="pl-PL" dirty="0" err="1"/>
              <a:t>Difin</a:t>
            </a:r>
            <a:r>
              <a:rPr lang="pl-PL" dirty="0"/>
              <a:t> 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697559"/>
          </a:xfrm>
        </p:spPr>
        <p:txBody>
          <a:bodyPr/>
          <a:lstStyle/>
          <a:p>
            <a:pPr algn="just">
              <a:buNone/>
            </a:pPr>
            <a:r>
              <a:rPr lang="pl-PL" b="1" dirty="0"/>
              <a:t>    Czynności operacyjno-rozpoznawcze-  </a:t>
            </a:r>
            <a:r>
              <a:rPr lang="pl-PL" dirty="0"/>
              <a:t>odrębny system  poufnych działań organów Policji i innych uprawnionych służb prowadzonych poza procesem karnym, służących aktualnym bądź przyszłym celom tego procesu i wykonywanych dla zapobiegania i zwalczania przestępczości i innych prawnie określonych negatywnych zjawisk społecznych. </a:t>
            </a:r>
          </a:p>
          <a:p>
            <a:pPr algn="just">
              <a:buNone/>
            </a:pPr>
            <a:r>
              <a:rPr lang="pl-PL" b="1" dirty="0"/>
              <a:t>    (</a:t>
            </a:r>
            <a:r>
              <a:rPr lang="pl-PL" b="1" dirty="0" err="1"/>
              <a:t>def</a:t>
            </a:r>
            <a:r>
              <a:rPr lang="pl-PL" b="1" dirty="0"/>
              <a:t>.  T. </a:t>
            </a:r>
            <a:r>
              <a:rPr lang="pl-PL" b="1" dirty="0" err="1"/>
              <a:t>Hanauska</a:t>
            </a:r>
            <a:r>
              <a:rPr lang="pl-PL" b="1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4995</TotalTime>
  <Words>4938</Words>
  <Application>Microsoft Office PowerPoint</Application>
  <PresentationFormat>Pokaz na ekranie (4:3)</PresentationFormat>
  <Paragraphs>457</Paragraphs>
  <Slides>86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86</vt:i4>
      </vt:variant>
    </vt:vector>
  </HeadingPairs>
  <TitlesOfParts>
    <vt:vector size="89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 Zieniewicz</cp:lastModifiedBy>
  <cp:revision>85</cp:revision>
  <dcterms:created xsi:type="dcterms:W3CDTF">2015-10-15T08:49:00Z</dcterms:created>
  <dcterms:modified xsi:type="dcterms:W3CDTF">2019-04-08T09:50:10Z</dcterms:modified>
</cp:coreProperties>
</file>