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8"/>
  </p:notesMasterIdLst>
  <p:sldIdLst>
    <p:sldId id="256" r:id="rId2"/>
    <p:sldId id="257" r:id="rId3"/>
    <p:sldId id="258" r:id="rId4"/>
    <p:sldId id="259" r:id="rId5"/>
    <p:sldId id="261" r:id="rId6"/>
    <p:sldId id="263" r:id="rId7"/>
    <p:sldId id="264" r:id="rId8"/>
    <p:sldId id="265" r:id="rId9"/>
    <p:sldId id="266" r:id="rId10"/>
    <p:sldId id="267" r:id="rId11"/>
    <p:sldId id="268" r:id="rId12"/>
    <p:sldId id="306" r:id="rId13"/>
    <p:sldId id="269" r:id="rId14"/>
    <p:sldId id="270" r:id="rId15"/>
    <p:sldId id="271" r:id="rId16"/>
    <p:sldId id="272" r:id="rId17"/>
    <p:sldId id="273" r:id="rId18"/>
    <p:sldId id="274" r:id="rId19"/>
    <p:sldId id="275" r:id="rId20"/>
    <p:sldId id="277" r:id="rId21"/>
    <p:sldId id="278" r:id="rId22"/>
    <p:sldId id="301" r:id="rId23"/>
    <p:sldId id="290" r:id="rId24"/>
    <p:sldId id="279" r:id="rId25"/>
    <p:sldId id="280" r:id="rId26"/>
    <p:sldId id="281" r:id="rId27"/>
    <p:sldId id="291" r:id="rId28"/>
    <p:sldId id="282" r:id="rId29"/>
    <p:sldId id="284" r:id="rId30"/>
    <p:sldId id="289" r:id="rId31"/>
    <p:sldId id="286" r:id="rId32"/>
    <p:sldId id="292" r:id="rId33"/>
    <p:sldId id="285" r:id="rId34"/>
    <p:sldId id="287" r:id="rId35"/>
    <p:sldId id="293" r:id="rId36"/>
    <p:sldId id="295" r:id="rId37"/>
    <p:sldId id="294" r:id="rId38"/>
    <p:sldId id="296" r:id="rId39"/>
    <p:sldId id="300" r:id="rId40"/>
    <p:sldId id="297" r:id="rId41"/>
    <p:sldId id="298" r:id="rId42"/>
    <p:sldId id="302" r:id="rId43"/>
    <p:sldId id="299" r:id="rId44"/>
    <p:sldId id="303" r:id="rId45"/>
    <p:sldId id="304" r:id="rId46"/>
    <p:sldId id="305" r:id="rId4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5839" autoAdjust="0"/>
  </p:normalViewPr>
  <p:slideViewPr>
    <p:cSldViewPr snapToGrid="0">
      <p:cViewPr varScale="1">
        <p:scale>
          <a:sx n="51" d="100"/>
          <a:sy n="51" d="100"/>
        </p:scale>
        <p:origin x="1232"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182D12-EB6E-46DE-B00A-5B109C82EFD3}" type="datetimeFigureOut">
              <a:rPr lang="pl-PL" smtClean="0"/>
              <a:t>2020-03-31</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2BA8FEB-E291-435E-9F94-298FB9576613}" type="slidenum">
              <a:rPr lang="pl-PL" smtClean="0"/>
              <a:t>‹#›</a:t>
            </a:fld>
            <a:endParaRPr lang="pl-PL"/>
          </a:p>
        </p:txBody>
      </p:sp>
    </p:spTree>
    <p:extLst>
      <p:ext uri="{BB962C8B-B14F-4D97-AF65-F5344CB8AC3E}">
        <p14:creationId xmlns:p14="http://schemas.microsoft.com/office/powerpoint/2010/main" val="29376380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D2BA8FEB-E291-435E-9F94-298FB9576613}" type="slidenum">
              <a:rPr lang="pl-PL" smtClean="0"/>
              <a:t>4</a:t>
            </a:fld>
            <a:endParaRPr lang="pl-PL"/>
          </a:p>
        </p:txBody>
      </p:sp>
    </p:spTree>
    <p:extLst>
      <p:ext uri="{BB962C8B-B14F-4D97-AF65-F5344CB8AC3E}">
        <p14:creationId xmlns:p14="http://schemas.microsoft.com/office/powerpoint/2010/main" val="6125511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D2BA8FEB-E291-435E-9F94-298FB9576613}" type="slidenum">
              <a:rPr lang="pl-PL" smtClean="0"/>
              <a:t>17</a:t>
            </a:fld>
            <a:endParaRPr lang="pl-PL"/>
          </a:p>
        </p:txBody>
      </p:sp>
    </p:spTree>
    <p:extLst>
      <p:ext uri="{BB962C8B-B14F-4D97-AF65-F5344CB8AC3E}">
        <p14:creationId xmlns:p14="http://schemas.microsoft.com/office/powerpoint/2010/main" val="31293631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D2BA8FEB-E291-435E-9F94-298FB9576613}" type="slidenum">
              <a:rPr lang="pl-PL" smtClean="0"/>
              <a:t>18</a:t>
            </a:fld>
            <a:endParaRPr lang="pl-PL"/>
          </a:p>
        </p:txBody>
      </p:sp>
    </p:spTree>
    <p:extLst>
      <p:ext uri="{BB962C8B-B14F-4D97-AF65-F5344CB8AC3E}">
        <p14:creationId xmlns:p14="http://schemas.microsoft.com/office/powerpoint/2010/main" val="16662540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D2BA8FEB-E291-435E-9F94-298FB9576613}" type="slidenum">
              <a:rPr lang="pl-PL" smtClean="0"/>
              <a:t>20</a:t>
            </a:fld>
            <a:endParaRPr lang="pl-PL"/>
          </a:p>
        </p:txBody>
      </p:sp>
    </p:spTree>
    <p:extLst>
      <p:ext uri="{BB962C8B-B14F-4D97-AF65-F5344CB8AC3E}">
        <p14:creationId xmlns:p14="http://schemas.microsoft.com/office/powerpoint/2010/main" val="8655328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D2BA8FEB-E291-435E-9F94-298FB9576613}" type="slidenum">
              <a:rPr lang="pl-PL" smtClean="0"/>
              <a:t>21</a:t>
            </a:fld>
            <a:endParaRPr lang="pl-PL"/>
          </a:p>
        </p:txBody>
      </p:sp>
    </p:spTree>
    <p:extLst>
      <p:ext uri="{BB962C8B-B14F-4D97-AF65-F5344CB8AC3E}">
        <p14:creationId xmlns:p14="http://schemas.microsoft.com/office/powerpoint/2010/main" val="16129665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D2BA8FEB-E291-435E-9F94-298FB9576613}" type="slidenum">
              <a:rPr lang="pl-PL" smtClean="0"/>
              <a:t>22</a:t>
            </a:fld>
            <a:endParaRPr lang="pl-PL"/>
          </a:p>
        </p:txBody>
      </p:sp>
    </p:spTree>
    <p:extLst>
      <p:ext uri="{BB962C8B-B14F-4D97-AF65-F5344CB8AC3E}">
        <p14:creationId xmlns:p14="http://schemas.microsoft.com/office/powerpoint/2010/main" val="31346975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D2BA8FEB-E291-435E-9F94-298FB9576613}" type="slidenum">
              <a:rPr lang="pl-PL" smtClean="0"/>
              <a:t>23</a:t>
            </a:fld>
            <a:endParaRPr lang="pl-PL"/>
          </a:p>
        </p:txBody>
      </p:sp>
    </p:spTree>
    <p:extLst>
      <p:ext uri="{BB962C8B-B14F-4D97-AF65-F5344CB8AC3E}">
        <p14:creationId xmlns:p14="http://schemas.microsoft.com/office/powerpoint/2010/main" val="29167600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D2BA8FEB-E291-435E-9F94-298FB9576613}" type="slidenum">
              <a:rPr lang="pl-PL" smtClean="0"/>
              <a:t>27</a:t>
            </a:fld>
            <a:endParaRPr lang="pl-PL"/>
          </a:p>
        </p:txBody>
      </p:sp>
    </p:spTree>
    <p:extLst>
      <p:ext uri="{BB962C8B-B14F-4D97-AF65-F5344CB8AC3E}">
        <p14:creationId xmlns:p14="http://schemas.microsoft.com/office/powerpoint/2010/main" val="16987964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D2BA8FEB-E291-435E-9F94-298FB9576613}" type="slidenum">
              <a:rPr lang="pl-PL" smtClean="0"/>
              <a:t>28</a:t>
            </a:fld>
            <a:endParaRPr lang="pl-PL"/>
          </a:p>
        </p:txBody>
      </p:sp>
    </p:spTree>
    <p:extLst>
      <p:ext uri="{BB962C8B-B14F-4D97-AF65-F5344CB8AC3E}">
        <p14:creationId xmlns:p14="http://schemas.microsoft.com/office/powerpoint/2010/main" val="7538991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D2BA8FEB-E291-435E-9F94-298FB9576613}" type="slidenum">
              <a:rPr lang="pl-PL" smtClean="0"/>
              <a:t>29</a:t>
            </a:fld>
            <a:endParaRPr lang="pl-PL"/>
          </a:p>
        </p:txBody>
      </p:sp>
    </p:spTree>
    <p:extLst>
      <p:ext uri="{BB962C8B-B14F-4D97-AF65-F5344CB8AC3E}">
        <p14:creationId xmlns:p14="http://schemas.microsoft.com/office/powerpoint/2010/main" val="41085063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D2BA8FEB-E291-435E-9F94-298FB9576613}" type="slidenum">
              <a:rPr lang="pl-PL" smtClean="0"/>
              <a:t>31</a:t>
            </a:fld>
            <a:endParaRPr lang="pl-PL"/>
          </a:p>
        </p:txBody>
      </p:sp>
    </p:spTree>
    <p:extLst>
      <p:ext uri="{BB962C8B-B14F-4D97-AF65-F5344CB8AC3E}">
        <p14:creationId xmlns:p14="http://schemas.microsoft.com/office/powerpoint/2010/main" val="13766636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D2BA8FEB-E291-435E-9F94-298FB9576613}" type="slidenum">
              <a:rPr lang="pl-PL" smtClean="0"/>
              <a:t>5</a:t>
            </a:fld>
            <a:endParaRPr lang="pl-PL"/>
          </a:p>
        </p:txBody>
      </p:sp>
    </p:spTree>
    <p:extLst>
      <p:ext uri="{BB962C8B-B14F-4D97-AF65-F5344CB8AC3E}">
        <p14:creationId xmlns:p14="http://schemas.microsoft.com/office/powerpoint/2010/main" val="400561524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D2BA8FEB-E291-435E-9F94-298FB9576613}" type="slidenum">
              <a:rPr lang="pl-PL" smtClean="0"/>
              <a:t>33</a:t>
            </a:fld>
            <a:endParaRPr lang="pl-PL"/>
          </a:p>
        </p:txBody>
      </p:sp>
    </p:spTree>
    <p:extLst>
      <p:ext uri="{BB962C8B-B14F-4D97-AF65-F5344CB8AC3E}">
        <p14:creationId xmlns:p14="http://schemas.microsoft.com/office/powerpoint/2010/main" val="394551963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D2BA8FEB-E291-435E-9F94-298FB9576613}" type="slidenum">
              <a:rPr lang="pl-PL" smtClean="0"/>
              <a:t>34</a:t>
            </a:fld>
            <a:endParaRPr lang="pl-PL"/>
          </a:p>
        </p:txBody>
      </p:sp>
    </p:spTree>
    <p:extLst>
      <p:ext uri="{BB962C8B-B14F-4D97-AF65-F5344CB8AC3E}">
        <p14:creationId xmlns:p14="http://schemas.microsoft.com/office/powerpoint/2010/main" val="11552368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D2BA8FEB-E291-435E-9F94-298FB9576613}" type="slidenum">
              <a:rPr lang="pl-PL" smtClean="0"/>
              <a:t>35</a:t>
            </a:fld>
            <a:endParaRPr lang="pl-PL"/>
          </a:p>
        </p:txBody>
      </p:sp>
    </p:spTree>
    <p:extLst>
      <p:ext uri="{BB962C8B-B14F-4D97-AF65-F5344CB8AC3E}">
        <p14:creationId xmlns:p14="http://schemas.microsoft.com/office/powerpoint/2010/main" val="162875351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D2BA8FEB-E291-435E-9F94-298FB9576613}" type="slidenum">
              <a:rPr lang="pl-PL" smtClean="0"/>
              <a:t>36</a:t>
            </a:fld>
            <a:endParaRPr lang="pl-PL"/>
          </a:p>
        </p:txBody>
      </p:sp>
    </p:spTree>
    <p:extLst>
      <p:ext uri="{BB962C8B-B14F-4D97-AF65-F5344CB8AC3E}">
        <p14:creationId xmlns:p14="http://schemas.microsoft.com/office/powerpoint/2010/main" val="268607994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D2BA8FEB-E291-435E-9F94-298FB9576613}" type="slidenum">
              <a:rPr lang="pl-PL" smtClean="0"/>
              <a:t>37</a:t>
            </a:fld>
            <a:endParaRPr lang="pl-PL"/>
          </a:p>
        </p:txBody>
      </p:sp>
    </p:spTree>
    <p:extLst>
      <p:ext uri="{BB962C8B-B14F-4D97-AF65-F5344CB8AC3E}">
        <p14:creationId xmlns:p14="http://schemas.microsoft.com/office/powerpoint/2010/main" val="175856980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D2BA8FEB-E291-435E-9F94-298FB9576613}" type="slidenum">
              <a:rPr lang="pl-PL" smtClean="0"/>
              <a:t>38</a:t>
            </a:fld>
            <a:endParaRPr lang="pl-PL"/>
          </a:p>
        </p:txBody>
      </p:sp>
    </p:spTree>
    <p:extLst>
      <p:ext uri="{BB962C8B-B14F-4D97-AF65-F5344CB8AC3E}">
        <p14:creationId xmlns:p14="http://schemas.microsoft.com/office/powerpoint/2010/main" val="139340553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D2BA8FEB-E291-435E-9F94-298FB9576613}" type="slidenum">
              <a:rPr lang="pl-PL" smtClean="0"/>
              <a:t>39</a:t>
            </a:fld>
            <a:endParaRPr lang="pl-PL"/>
          </a:p>
        </p:txBody>
      </p:sp>
    </p:spTree>
    <p:extLst>
      <p:ext uri="{BB962C8B-B14F-4D97-AF65-F5344CB8AC3E}">
        <p14:creationId xmlns:p14="http://schemas.microsoft.com/office/powerpoint/2010/main" val="14097352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D2BA8FEB-E291-435E-9F94-298FB9576613}" type="slidenum">
              <a:rPr lang="pl-PL" smtClean="0"/>
              <a:t>41</a:t>
            </a:fld>
            <a:endParaRPr lang="pl-PL"/>
          </a:p>
        </p:txBody>
      </p:sp>
    </p:spTree>
    <p:extLst>
      <p:ext uri="{BB962C8B-B14F-4D97-AF65-F5344CB8AC3E}">
        <p14:creationId xmlns:p14="http://schemas.microsoft.com/office/powerpoint/2010/main" val="98449241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D2BA8FEB-E291-435E-9F94-298FB9576613}" type="slidenum">
              <a:rPr lang="pl-PL" smtClean="0"/>
              <a:t>42</a:t>
            </a:fld>
            <a:endParaRPr lang="pl-PL"/>
          </a:p>
        </p:txBody>
      </p:sp>
    </p:spTree>
    <p:extLst>
      <p:ext uri="{BB962C8B-B14F-4D97-AF65-F5344CB8AC3E}">
        <p14:creationId xmlns:p14="http://schemas.microsoft.com/office/powerpoint/2010/main" val="143175886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Art.. </a:t>
            </a:r>
            <a:r>
              <a:rPr lang="pl-PL"/>
              <a:t>43</a:t>
            </a:r>
            <a:endParaRPr lang="pl-PL" dirty="0"/>
          </a:p>
        </p:txBody>
      </p:sp>
      <p:sp>
        <p:nvSpPr>
          <p:cNvPr id="4" name="Symbol zastępczy numeru slajdu 3"/>
          <p:cNvSpPr>
            <a:spLocks noGrp="1"/>
          </p:cNvSpPr>
          <p:nvPr>
            <p:ph type="sldNum" sz="quarter" idx="5"/>
          </p:nvPr>
        </p:nvSpPr>
        <p:spPr/>
        <p:txBody>
          <a:bodyPr/>
          <a:lstStyle/>
          <a:p>
            <a:fld id="{D2BA8FEB-E291-435E-9F94-298FB9576613}" type="slidenum">
              <a:rPr lang="pl-PL" smtClean="0"/>
              <a:t>43</a:t>
            </a:fld>
            <a:endParaRPr lang="pl-PL"/>
          </a:p>
        </p:txBody>
      </p:sp>
    </p:spTree>
    <p:extLst>
      <p:ext uri="{BB962C8B-B14F-4D97-AF65-F5344CB8AC3E}">
        <p14:creationId xmlns:p14="http://schemas.microsoft.com/office/powerpoint/2010/main" val="32065548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D2BA8FEB-E291-435E-9F94-298FB9576613}" type="slidenum">
              <a:rPr lang="pl-PL" smtClean="0"/>
              <a:t>6</a:t>
            </a:fld>
            <a:endParaRPr lang="pl-PL"/>
          </a:p>
        </p:txBody>
      </p:sp>
    </p:spTree>
    <p:extLst>
      <p:ext uri="{BB962C8B-B14F-4D97-AF65-F5344CB8AC3E}">
        <p14:creationId xmlns:p14="http://schemas.microsoft.com/office/powerpoint/2010/main" val="236723604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D2BA8FEB-E291-435E-9F94-298FB9576613}" type="slidenum">
              <a:rPr lang="pl-PL" smtClean="0"/>
              <a:t>45</a:t>
            </a:fld>
            <a:endParaRPr lang="pl-PL"/>
          </a:p>
        </p:txBody>
      </p:sp>
    </p:spTree>
    <p:extLst>
      <p:ext uri="{BB962C8B-B14F-4D97-AF65-F5344CB8AC3E}">
        <p14:creationId xmlns:p14="http://schemas.microsoft.com/office/powerpoint/2010/main" val="1145244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D2BA8FEB-E291-435E-9F94-298FB9576613}" type="slidenum">
              <a:rPr lang="pl-PL" smtClean="0"/>
              <a:t>8</a:t>
            </a:fld>
            <a:endParaRPr lang="pl-PL"/>
          </a:p>
        </p:txBody>
      </p:sp>
    </p:spTree>
    <p:extLst>
      <p:ext uri="{BB962C8B-B14F-4D97-AF65-F5344CB8AC3E}">
        <p14:creationId xmlns:p14="http://schemas.microsoft.com/office/powerpoint/2010/main" val="37489585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D2BA8FEB-E291-435E-9F94-298FB9576613}" type="slidenum">
              <a:rPr lang="pl-PL" smtClean="0"/>
              <a:t>9</a:t>
            </a:fld>
            <a:endParaRPr lang="pl-PL"/>
          </a:p>
        </p:txBody>
      </p:sp>
    </p:spTree>
    <p:extLst>
      <p:ext uri="{BB962C8B-B14F-4D97-AF65-F5344CB8AC3E}">
        <p14:creationId xmlns:p14="http://schemas.microsoft.com/office/powerpoint/2010/main" val="20022142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D2BA8FEB-E291-435E-9F94-298FB9576613}" type="slidenum">
              <a:rPr lang="pl-PL" smtClean="0"/>
              <a:t>10</a:t>
            </a:fld>
            <a:endParaRPr lang="pl-PL"/>
          </a:p>
        </p:txBody>
      </p:sp>
    </p:spTree>
    <p:extLst>
      <p:ext uri="{BB962C8B-B14F-4D97-AF65-F5344CB8AC3E}">
        <p14:creationId xmlns:p14="http://schemas.microsoft.com/office/powerpoint/2010/main" val="34560951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D2BA8FEB-E291-435E-9F94-298FB9576613}" type="slidenum">
              <a:rPr lang="pl-PL" smtClean="0"/>
              <a:t>12</a:t>
            </a:fld>
            <a:endParaRPr lang="pl-PL"/>
          </a:p>
        </p:txBody>
      </p:sp>
    </p:spTree>
    <p:extLst>
      <p:ext uri="{BB962C8B-B14F-4D97-AF65-F5344CB8AC3E}">
        <p14:creationId xmlns:p14="http://schemas.microsoft.com/office/powerpoint/2010/main" val="27263061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D2BA8FEB-E291-435E-9F94-298FB9576613}" type="slidenum">
              <a:rPr lang="pl-PL" smtClean="0"/>
              <a:t>13</a:t>
            </a:fld>
            <a:endParaRPr lang="pl-PL"/>
          </a:p>
        </p:txBody>
      </p:sp>
    </p:spTree>
    <p:extLst>
      <p:ext uri="{BB962C8B-B14F-4D97-AF65-F5344CB8AC3E}">
        <p14:creationId xmlns:p14="http://schemas.microsoft.com/office/powerpoint/2010/main" val="5828053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D2BA8FEB-E291-435E-9F94-298FB9576613}" type="slidenum">
              <a:rPr lang="pl-PL" smtClean="0"/>
              <a:t>14</a:t>
            </a:fld>
            <a:endParaRPr lang="pl-PL"/>
          </a:p>
        </p:txBody>
      </p:sp>
    </p:spTree>
    <p:extLst>
      <p:ext uri="{BB962C8B-B14F-4D97-AF65-F5344CB8AC3E}">
        <p14:creationId xmlns:p14="http://schemas.microsoft.com/office/powerpoint/2010/main" val="27377590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pl-PL"/>
              <a:t>Kliknij, aby edytować styl</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70E8467E-3CEB-4318-AFB4-CEE7CEF97838}" type="datetimeFigureOut">
              <a:rPr lang="pl-PL" smtClean="0"/>
              <a:t>2020-03-31</a:t>
            </a:fld>
            <a:endParaRPr lang="pl-PL"/>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pl-PL"/>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15DAA379-009D-4C71-9028-54524B811612}" type="slidenum">
              <a:rPr lang="pl-PL" smtClean="0"/>
              <a:t>‹#›</a:t>
            </a:fld>
            <a:endParaRPr lang="pl-PL"/>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1300415530"/>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70E8467E-3CEB-4318-AFB4-CEE7CEF97838}" type="datetimeFigureOut">
              <a:rPr lang="pl-PL" smtClean="0"/>
              <a:t>2020-03-31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15DAA379-009D-4C71-9028-54524B811612}" type="slidenum">
              <a:rPr lang="pl-PL" smtClean="0"/>
              <a:t>‹#›</a:t>
            </a:fld>
            <a:endParaRPr lang="pl-PL"/>
          </a:p>
        </p:txBody>
      </p:sp>
    </p:spTree>
    <p:extLst>
      <p:ext uri="{BB962C8B-B14F-4D97-AF65-F5344CB8AC3E}">
        <p14:creationId xmlns:p14="http://schemas.microsoft.com/office/powerpoint/2010/main" val="8113910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70E8467E-3CEB-4318-AFB4-CEE7CEF97838}" type="datetimeFigureOut">
              <a:rPr lang="pl-PL" smtClean="0"/>
              <a:t>2020-03-31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15DAA379-009D-4C71-9028-54524B811612}" type="slidenum">
              <a:rPr lang="pl-PL" smtClean="0"/>
              <a:t>‹#›</a:t>
            </a:fld>
            <a:endParaRPr lang="pl-PL"/>
          </a:p>
        </p:txBody>
      </p:sp>
    </p:spTree>
    <p:extLst>
      <p:ext uri="{BB962C8B-B14F-4D97-AF65-F5344CB8AC3E}">
        <p14:creationId xmlns:p14="http://schemas.microsoft.com/office/powerpoint/2010/main" val="45831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70E8467E-3CEB-4318-AFB4-CEE7CEF97838}" type="datetimeFigureOut">
              <a:rPr lang="pl-PL" smtClean="0"/>
              <a:t>2020-03-31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15DAA379-009D-4C71-9028-54524B811612}" type="slidenum">
              <a:rPr lang="pl-PL" smtClean="0"/>
              <a:t>‹#›</a:t>
            </a:fld>
            <a:endParaRPr lang="pl-PL"/>
          </a:p>
        </p:txBody>
      </p:sp>
    </p:spTree>
    <p:extLst>
      <p:ext uri="{BB962C8B-B14F-4D97-AF65-F5344CB8AC3E}">
        <p14:creationId xmlns:p14="http://schemas.microsoft.com/office/powerpoint/2010/main" val="3687042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pl-PL"/>
              <a:t>Kliknij, aby edytować styl</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70E8467E-3CEB-4318-AFB4-CEE7CEF97838}" type="datetimeFigureOut">
              <a:rPr lang="pl-PL" smtClean="0"/>
              <a:t>2020-03-31</a:t>
            </a:fld>
            <a:endParaRPr lang="pl-PL"/>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pl-PL"/>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15DAA379-009D-4C71-9028-54524B811612}" type="slidenum">
              <a:rPr lang="pl-PL" smtClean="0"/>
              <a:t>‹#›</a:t>
            </a:fld>
            <a:endParaRPr lang="pl-PL"/>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731380573"/>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pl-PL"/>
              <a:t>Kliknij, aby edytować styl</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0E8467E-3CEB-4318-AFB4-CEE7CEF97838}" type="datetimeFigureOut">
              <a:rPr lang="pl-PL" smtClean="0"/>
              <a:t>2020-03-31</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15DAA379-009D-4C71-9028-54524B811612}" type="slidenum">
              <a:rPr lang="pl-PL" smtClean="0"/>
              <a:t>‹#›</a:t>
            </a:fld>
            <a:endParaRPr lang="pl-PL"/>
          </a:p>
        </p:txBody>
      </p:sp>
    </p:spTree>
    <p:extLst>
      <p:ext uri="{BB962C8B-B14F-4D97-AF65-F5344CB8AC3E}">
        <p14:creationId xmlns:p14="http://schemas.microsoft.com/office/powerpoint/2010/main" val="1466224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pl-PL"/>
              <a:t>Kliknij, aby edytować styl</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70E8467E-3CEB-4318-AFB4-CEE7CEF97838}" type="datetimeFigureOut">
              <a:rPr lang="pl-PL" smtClean="0"/>
              <a:t>2020-03-31</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15DAA379-009D-4C71-9028-54524B811612}" type="slidenum">
              <a:rPr lang="pl-PL" smtClean="0"/>
              <a:t>‹#›</a:t>
            </a:fld>
            <a:endParaRPr lang="pl-PL"/>
          </a:p>
        </p:txBody>
      </p:sp>
    </p:spTree>
    <p:extLst>
      <p:ext uri="{BB962C8B-B14F-4D97-AF65-F5344CB8AC3E}">
        <p14:creationId xmlns:p14="http://schemas.microsoft.com/office/powerpoint/2010/main" val="14642684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70E8467E-3CEB-4318-AFB4-CEE7CEF97838}" type="datetimeFigureOut">
              <a:rPr lang="pl-PL" smtClean="0"/>
              <a:t>2020-03-31</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15DAA379-009D-4C71-9028-54524B811612}" type="slidenum">
              <a:rPr lang="pl-PL" smtClean="0"/>
              <a:t>‹#›</a:t>
            </a:fld>
            <a:endParaRPr lang="pl-PL"/>
          </a:p>
        </p:txBody>
      </p:sp>
    </p:spTree>
    <p:extLst>
      <p:ext uri="{BB962C8B-B14F-4D97-AF65-F5344CB8AC3E}">
        <p14:creationId xmlns:p14="http://schemas.microsoft.com/office/powerpoint/2010/main" val="21334749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E8467E-3CEB-4318-AFB4-CEE7CEF97838}" type="datetimeFigureOut">
              <a:rPr lang="pl-PL" smtClean="0"/>
              <a:t>2020-03-31</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15DAA379-009D-4C71-9028-54524B811612}" type="slidenum">
              <a:rPr lang="pl-PL" smtClean="0"/>
              <a:t>‹#›</a:t>
            </a:fld>
            <a:endParaRPr lang="pl-PL"/>
          </a:p>
        </p:txBody>
      </p:sp>
    </p:spTree>
    <p:extLst>
      <p:ext uri="{BB962C8B-B14F-4D97-AF65-F5344CB8AC3E}">
        <p14:creationId xmlns:p14="http://schemas.microsoft.com/office/powerpoint/2010/main" val="19333000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pl-PL"/>
              <a:t>Kliknij, aby edytować styl</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70E8467E-3CEB-4318-AFB4-CEE7CEF97838}" type="datetimeFigureOut">
              <a:rPr lang="pl-PL" smtClean="0"/>
              <a:t>2020-03-31</a:t>
            </a:fld>
            <a:endParaRPr lang="pl-PL"/>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pl-PL"/>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15DAA379-009D-4C71-9028-54524B811612}" type="slidenum">
              <a:rPr lang="pl-PL" smtClean="0"/>
              <a:t>‹#›</a:t>
            </a:fld>
            <a:endParaRPr lang="pl-PL"/>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3690476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pl-PL"/>
              <a:t>Kliknij, aby edytować styl</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70E8467E-3CEB-4318-AFB4-CEE7CEF97838}" type="datetimeFigureOut">
              <a:rPr lang="pl-PL" smtClean="0"/>
              <a:t>2020-03-31</a:t>
            </a:fld>
            <a:endParaRPr lang="pl-PL"/>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pl-PL"/>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15DAA379-009D-4C71-9028-54524B811612}" type="slidenum">
              <a:rPr lang="pl-PL" smtClean="0"/>
              <a:t>‹#›</a:t>
            </a:fld>
            <a:endParaRPr lang="pl-PL"/>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0483769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pl-PL"/>
              <a:t>Kliknij, aby edytować styl</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70E8467E-3CEB-4318-AFB4-CEE7CEF97838}" type="datetimeFigureOut">
              <a:rPr lang="pl-PL" smtClean="0"/>
              <a:t>2020-03-31</a:t>
            </a:fld>
            <a:endParaRPr lang="pl-PL"/>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pl-PL"/>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15DAA379-009D-4C71-9028-54524B811612}" type="slidenum">
              <a:rPr lang="pl-PL" smtClean="0"/>
              <a:t>‹#›</a:t>
            </a:fld>
            <a:endParaRPr lang="pl-PL"/>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1376586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49AD564-CE25-403E-95B2-6DA220EA754D}"/>
              </a:ext>
            </a:extLst>
          </p:cNvPr>
          <p:cNvSpPr>
            <a:spLocks noGrp="1"/>
          </p:cNvSpPr>
          <p:nvPr>
            <p:ph type="ctrTitle"/>
          </p:nvPr>
        </p:nvSpPr>
        <p:spPr>
          <a:xfrm>
            <a:off x="1915385" y="2194854"/>
            <a:ext cx="8361229" cy="2098226"/>
          </a:xfrm>
        </p:spPr>
        <p:txBody>
          <a:bodyPr/>
          <a:lstStyle/>
          <a:p>
            <a:r>
              <a:rPr lang="pl-PL" dirty="0"/>
              <a:t>Dokumenty paszportowe</a:t>
            </a:r>
          </a:p>
        </p:txBody>
      </p:sp>
    </p:spTree>
    <p:extLst>
      <p:ext uri="{BB962C8B-B14F-4D97-AF65-F5344CB8AC3E}">
        <p14:creationId xmlns:p14="http://schemas.microsoft.com/office/powerpoint/2010/main" val="18925473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7CCF299-E97C-4058-981F-2E6EDA66307D}"/>
              </a:ext>
            </a:extLst>
          </p:cNvPr>
          <p:cNvSpPr>
            <a:spLocks noGrp="1"/>
          </p:cNvSpPr>
          <p:nvPr>
            <p:ph type="title"/>
          </p:nvPr>
        </p:nvSpPr>
        <p:spPr>
          <a:xfrm>
            <a:off x="1295400" y="364524"/>
            <a:ext cx="9601200" cy="908222"/>
          </a:xfrm>
        </p:spPr>
        <p:txBody>
          <a:bodyPr/>
          <a:lstStyle/>
          <a:p>
            <a:r>
              <a:rPr lang="pl-PL" dirty="0"/>
              <a:t>Wydanie dokumentu paszportowego</a:t>
            </a:r>
          </a:p>
        </p:txBody>
      </p:sp>
      <p:sp>
        <p:nvSpPr>
          <p:cNvPr id="3" name="Symbol zastępczy zawartości 2">
            <a:extLst>
              <a:ext uri="{FF2B5EF4-FFF2-40B4-BE49-F238E27FC236}">
                <a16:creationId xmlns:a16="http://schemas.microsoft.com/office/drawing/2014/main" id="{FB312B07-3AA6-4ED2-893B-D9AF6908EC0B}"/>
              </a:ext>
            </a:extLst>
          </p:cNvPr>
          <p:cNvSpPr>
            <a:spLocks noGrp="1"/>
          </p:cNvSpPr>
          <p:nvPr>
            <p:ph idx="1"/>
          </p:nvPr>
        </p:nvSpPr>
        <p:spPr>
          <a:xfrm>
            <a:off x="1371600" y="1458096"/>
            <a:ext cx="9601200" cy="5035379"/>
          </a:xfrm>
        </p:spPr>
        <p:txBody>
          <a:bodyPr>
            <a:normAutofit/>
          </a:bodyPr>
          <a:lstStyle/>
          <a:p>
            <a:r>
              <a:rPr lang="pl-PL" dirty="0"/>
              <a:t>Wniosek o wydanie dokumentu paszportowego składa się osobiście, z wyjątkiem sytuacji gdy:</a:t>
            </a:r>
          </a:p>
          <a:p>
            <a:pPr lvl="1"/>
            <a:r>
              <a:rPr lang="pl-PL" dirty="0"/>
              <a:t>wniosek o wydanie dokumentu paszportowego </a:t>
            </a:r>
            <a:r>
              <a:rPr lang="pl-PL" b="1" dirty="0"/>
              <a:t>osobie małoletniej składają rodzice </a:t>
            </a:r>
            <a:r>
              <a:rPr lang="pl-PL" dirty="0"/>
              <a:t>lub </a:t>
            </a:r>
            <a:r>
              <a:rPr lang="pl-PL" b="1" dirty="0"/>
              <a:t>ustanowieni przez sąd opiekunowie </a:t>
            </a:r>
            <a:r>
              <a:rPr lang="pl-PL" dirty="0"/>
              <a:t>albo jeden z rodziców lub ustanowionych przez sąd opiekunów wraz z pisemną zgodą drugiego z rodziców lub ustanowionego przez sąd opiekuna, poświadczoną za zgodność podpisu przez organ paszportowy lub notariusza; </a:t>
            </a:r>
          </a:p>
          <a:p>
            <a:pPr lvl="1"/>
            <a:r>
              <a:rPr lang="pl-PL" dirty="0"/>
              <a:t>wniosek o wydanie dokumentu paszportowego </a:t>
            </a:r>
            <a:r>
              <a:rPr lang="pl-PL" b="1" dirty="0"/>
              <a:t>osobie ubezwłasnowolnionej całkowicie </a:t>
            </a:r>
            <a:r>
              <a:rPr lang="pl-PL" dirty="0"/>
              <a:t>pozostającej pod władzą rodzicielską </a:t>
            </a:r>
            <a:r>
              <a:rPr lang="pl-PL" b="1" dirty="0"/>
              <a:t>składają rodzice</a:t>
            </a:r>
            <a:r>
              <a:rPr lang="pl-PL" dirty="0"/>
              <a:t>, a niepozostającej pod władzą rodzicielską składa </a:t>
            </a:r>
            <a:r>
              <a:rPr lang="pl-PL" b="1" dirty="0"/>
              <a:t>opiekun ustanowiony przez sąd</a:t>
            </a:r>
          </a:p>
          <a:p>
            <a:pPr marL="530352" lvl="1" indent="0">
              <a:buNone/>
            </a:pPr>
            <a:r>
              <a:rPr lang="pl-PL" dirty="0"/>
              <a:t>Przy składaniu wniosku o wydanie dokumentu paszportowego jest wymagana </a:t>
            </a:r>
            <a:r>
              <a:rPr lang="pl-PL" b="1" dirty="0"/>
              <a:t>obecność osoby małoletniej, która ukończyła 5 lat</a:t>
            </a:r>
            <a:r>
              <a:rPr lang="pl-PL" dirty="0"/>
              <a:t>, oraz </a:t>
            </a:r>
            <a:r>
              <a:rPr lang="pl-PL" b="1" dirty="0"/>
              <a:t>osoby ubezwłasnowolnionej całkowicie </a:t>
            </a:r>
            <a:r>
              <a:rPr lang="pl-PL" dirty="0"/>
              <a:t>(przy paszporcie dyplomatycznym oraz paszporcie służbowym MSZ brak ograniczenia wiekowego – osoba małoletnia zawsze musi być obecna przy składaniu wniosku)</a:t>
            </a:r>
            <a:endParaRPr lang="pl-PL" b="1" dirty="0"/>
          </a:p>
          <a:p>
            <a:endParaRPr lang="pl-PL" dirty="0"/>
          </a:p>
        </p:txBody>
      </p:sp>
    </p:spTree>
    <p:extLst>
      <p:ext uri="{BB962C8B-B14F-4D97-AF65-F5344CB8AC3E}">
        <p14:creationId xmlns:p14="http://schemas.microsoft.com/office/powerpoint/2010/main" val="38242741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FF45F1A-AE6A-49A3-9A2D-F1E54FEF84F6}"/>
              </a:ext>
            </a:extLst>
          </p:cNvPr>
          <p:cNvSpPr>
            <a:spLocks noGrp="1"/>
          </p:cNvSpPr>
          <p:nvPr>
            <p:ph type="title"/>
          </p:nvPr>
        </p:nvSpPr>
        <p:spPr>
          <a:xfrm>
            <a:off x="1295400" y="263639"/>
            <a:ext cx="9601200" cy="876229"/>
          </a:xfrm>
        </p:spPr>
        <p:txBody>
          <a:bodyPr>
            <a:normAutofit/>
          </a:bodyPr>
          <a:lstStyle/>
          <a:p>
            <a:r>
              <a:rPr lang="pl-PL" sz="4000" dirty="0"/>
              <a:t>Wydanie dokumentu paszportowego</a:t>
            </a:r>
          </a:p>
        </p:txBody>
      </p:sp>
      <p:sp>
        <p:nvSpPr>
          <p:cNvPr id="3" name="Symbol zastępczy zawartości 2">
            <a:extLst>
              <a:ext uri="{FF2B5EF4-FFF2-40B4-BE49-F238E27FC236}">
                <a16:creationId xmlns:a16="http://schemas.microsoft.com/office/drawing/2014/main" id="{AA2FBEE6-6E12-4BA0-B873-0B744EC82AE2}"/>
              </a:ext>
            </a:extLst>
          </p:cNvPr>
          <p:cNvSpPr>
            <a:spLocks noGrp="1"/>
          </p:cNvSpPr>
          <p:nvPr>
            <p:ph idx="1"/>
          </p:nvPr>
        </p:nvSpPr>
        <p:spPr>
          <a:xfrm>
            <a:off x="1371600" y="1578278"/>
            <a:ext cx="9601200" cy="4622105"/>
          </a:xfrm>
        </p:spPr>
        <p:txBody>
          <a:bodyPr>
            <a:normAutofit/>
          </a:bodyPr>
          <a:lstStyle/>
          <a:p>
            <a:r>
              <a:rPr lang="pl-PL" dirty="0"/>
              <a:t>Wniosek o wydanie dokumentu paszportowego zawiera:</a:t>
            </a:r>
          </a:p>
          <a:p>
            <a:pPr lvl="1"/>
            <a:r>
              <a:rPr lang="pl-PL" dirty="0"/>
              <a:t>numer PESEL;</a:t>
            </a:r>
          </a:p>
          <a:p>
            <a:pPr lvl="1"/>
            <a:r>
              <a:rPr lang="pl-PL" dirty="0"/>
              <a:t> nazwisko;</a:t>
            </a:r>
          </a:p>
          <a:p>
            <a:pPr lvl="1"/>
            <a:r>
              <a:rPr lang="pl-PL" dirty="0"/>
              <a:t>nazwisko rodowe oraz inne nazwiska, jeżeli były zmieniane; </a:t>
            </a:r>
          </a:p>
          <a:p>
            <a:pPr lvl="1"/>
            <a:r>
              <a:rPr lang="pl-PL" dirty="0"/>
              <a:t> imię (imiona); </a:t>
            </a:r>
          </a:p>
          <a:p>
            <a:pPr lvl="1"/>
            <a:r>
              <a:rPr lang="pl-PL" dirty="0"/>
              <a:t>imiona rodziców i nazwisko rodowe matki; </a:t>
            </a:r>
          </a:p>
          <a:p>
            <a:pPr lvl="1"/>
            <a:r>
              <a:rPr lang="pl-PL" dirty="0"/>
              <a:t>datę i miejsce urodzenia; </a:t>
            </a:r>
          </a:p>
          <a:p>
            <a:pPr lvl="1"/>
            <a:r>
              <a:rPr lang="pl-PL" dirty="0"/>
              <a:t> płeć; </a:t>
            </a:r>
          </a:p>
          <a:p>
            <a:pPr lvl="1"/>
            <a:r>
              <a:rPr lang="pl-PL" dirty="0"/>
              <a:t>podpis osoby, dla której ma być wydany dokument paszportowy, z wyjątkiem osób małoletnich do 13 roku życia oraz osób, które ukończyły 13 rok życia jednak z uwagi na niepełnosprawność nie mogą złożyć podpisu samodzielnie</a:t>
            </a:r>
          </a:p>
        </p:txBody>
      </p:sp>
    </p:spTree>
    <p:extLst>
      <p:ext uri="{BB962C8B-B14F-4D97-AF65-F5344CB8AC3E}">
        <p14:creationId xmlns:p14="http://schemas.microsoft.com/office/powerpoint/2010/main" val="18350100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FF45F1A-AE6A-49A3-9A2D-F1E54FEF84F6}"/>
              </a:ext>
            </a:extLst>
          </p:cNvPr>
          <p:cNvSpPr>
            <a:spLocks noGrp="1"/>
          </p:cNvSpPr>
          <p:nvPr>
            <p:ph type="title"/>
          </p:nvPr>
        </p:nvSpPr>
        <p:spPr>
          <a:xfrm>
            <a:off x="1295400" y="289283"/>
            <a:ext cx="9601200" cy="938860"/>
          </a:xfrm>
        </p:spPr>
        <p:txBody>
          <a:bodyPr>
            <a:normAutofit/>
          </a:bodyPr>
          <a:lstStyle/>
          <a:p>
            <a:r>
              <a:rPr lang="pl-PL" dirty="0"/>
              <a:t>Wydanie dokumentu paszportowego</a:t>
            </a:r>
          </a:p>
        </p:txBody>
      </p:sp>
      <p:sp>
        <p:nvSpPr>
          <p:cNvPr id="3" name="Symbol zastępczy zawartości 2">
            <a:extLst>
              <a:ext uri="{FF2B5EF4-FFF2-40B4-BE49-F238E27FC236}">
                <a16:creationId xmlns:a16="http://schemas.microsoft.com/office/drawing/2014/main" id="{AA2FBEE6-6E12-4BA0-B873-0B744EC82AE2}"/>
              </a:ext>
            </a:extLst>
          </p:cNvPr>
          <p:cNvSpPr>
            <a:spLocks noGrp="1"/>
          </p:cNvSpPr>
          <p:nvPr>
            <p:ph idx="1"/>
          </p:nvPr>
        </p:nvSpPr>
        <p:spPr>
          <a:xfrm>
            <a:off x="1371600" y="1677894"/>
            <a:ext cx="9601200" cy="4916467"/>
          </a:xfrm>
        </p:spPr>
        <p:txBody>
          <a:bodyPr>
            <a:normAutofit/>
          </a:bodyPr>
          <a:lstStyle/>
          <a:p>
            <a:r>
              <a:rPr lang="pl-PL" dirty="0"/>
              <a:t>Wniosek o wydanie dokumentu paszportowego zawiera:</a:t>
            </a:r>
          </a:p>
          <a:p>
            <a:pPr lvl="1"/>
            <a:r>
              <a:rPr lang="pl-PL" dirty="0"/>
              <a:t>imię, nazwisko, rodzaj, serie i numery dokumentów tożsamości, podpisy rodziców lub ustanowionych przez sąd opiekunów albo jednego z rodziców lub ustanowionych przez sąd opiekunów wyrażających zgodę na wydanie dokumentu paszportowego osobie małoletniej oraz datę ich złożenia; </a:t>
            </a:r>
          </a:p>
          <a:p>
            <a:pPr lvl="1"/>
            <a:r>
              <a:rPr lang="pl-PL" dirty="0"/>
              <a:t> opcjonalnie numer telefonu lub adres poczty elektronicznej; </a:t>
            </a:r>
          </a:p>
          <a:p>
            <a:pPr lvl="1"/>
            <a:r>
              <a:rPr lang="pl-PL" dirty="0"/>
              <a:t>pouczenie o odpowiedzialności karnej za podanie nieprawdziwych danych lub zatajenie danych; </a:t>
            </a:r>
          </a:p>
          <a:p>
            <a:pPr lvl="1"/>
            <a:r>
              <a:rPr lang="pl-PL" dirty="0"/>
              <a:t>miejscowość, datę i podpis osoby składającej wniosek; </a:t>
            </a:r>
          </a:p>
          <a:p>
            <a:pPr lvl="1"/>
            <a:r>
              <a:rPr lang="pl-PL" dirty="0"/>
              <a:t> datę i podpis osoby odbierającej dokument paszportowy; </a:t>
            </a:r>
          </a:p>
          <a:p>
            <a:pPr lvl="1"/>
            <a:r>
              <a:rPr lang="pl-PL" dirty="0"/>
              <a:t>adnotacje urzędowe</a:t>
            </a:r>
          </a:p>
        </p:txBody>
      </p:sp>
    </p:spTree>
    <p:extLst>
      <p:ext uri="{BB962C8B-B14F-4D97-AF65-F5344CB8AC3E}">
        <p14:creationId xmlns:p14="http://schemas.microsoft.com/office/powerpoint/2010/main" val="41181911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FF45F1A-AE6A-49A3-9A2D-F1E54FEF84F6}"/>
              </a:ext>
            </a:extLst>
          </p:cNvPr>
          <p:cNvSpPr>
            <a:spLocks noGrp="1"/>
          </p:cNvSpPr>
          <p:nvPr>
            <p:ph type="title"/>
          </p:nvPr>
        </p:nvSpPr>
        <p:spPr>
          <a:xfrm>
            <a:off x="1295400" y="413952"/>
            <a:ext cx="9601200" cy="932935"/>
          </a:xfrm>
        </p:spPr>
        <p:txBody>
          <a:bodyPr/>
          <a:lstStyle/>
          <a:p>
            <a:r>
              <a:rPr lang="pl-PL" dirty="0"/>
              <a:t>Wydanie dokumentu paszportowego</a:t>
            </a:r>
          </a:p>
        </p:txBody>
      </p:sp>
      <p:sp>
        <p:nvSpPr>
          <p:cNvPr id="3" name="Symbol zastępczy zawartości 2">
            <a:extLst>
              <a:ext uri="{FF2B5EF4-FFF2-40B4-BE49-F238E27FC236}">
                <a16:creationId xmlns:a16="http://schemas.microsoft.com/office/drawing/2014/main" id="{AA2FBEE6-6E12-4BA0-B873-0B744EC82AE2}"/>
              </a:ext>
            </a:extLst>
          </p:cNvPr>
          <p:cNvSpPr>
            <a:spLocks noGrp="1"/>
          </p:cNvSpPr>
          <p:nvPr>
            <p:ph idx="1"/>
          </p:nvPr>
        </p:nvSpPr>
        <p:spPr>
          <a:xfrm>
            <a:off x="1371600" y="1519880"/>
            <a:ext cx="9601200" cy="5202196"/>
          </a:xfrm>
        </p:spPr>
        <p:txBody>
          <a:bodyPr>
            <a:normAutofit fontScale="92500" lnSpcReduction="20000"/>
          </a:bodyPr>
          <a:lstStyle/>
          <a:p>
            <a:r>
              <a:rPr lang="pl-PL" dirty="0"/>
              <a:t>Wniosek o wydanie dokumentu paszportowego zawiera dodatkowe dane w zależności od organu paszportowego, do którego jest składany </a:t>
            </a:r>
          </a:p>
          <a:p>
            <a:r>
              <a:rPr lang="pl-PL" dirty="0"/>
              <a:t>Wniosek o wydanie </a:t>
            </a:r>
            <a:r>
              <a:rPr lang="pl-PL" b="1" dirty="0"/>
              <a:t>paszportu albo paszportu tymczasowego </a:t>
            </a:r>
            <a:r>
              <a:rPr lang="pl-PL" dirty="0"/>
              <a:t>składany do </a:t>
            </a:r>
            <a:r>
              <a:rPr lang="pl-PL" b="1" dirty="0"/>
              <a:t>wojewody i ministra właściwego do spraw wewnętrznych </a:t>
            </a:r>
            <a:r>
              <a:rPr lang="pl-PL" dirty="0"/>
              <a:t>zawiera dodatkowo:</a:t>
            </a:r>
          </a:p>
          <a:p>
            <a:pPr lvl="1"/>
            <a:r>
              <a:rPr lang="pl-PL" dirty="0"/>
              <a:t>adres do korespondencji, </a:t>
            </a:r>
          </a:p>
          <a:p>
            <a:pPr lvl="1"/>
            <a:r>
              <a:rPr lang="pl-PL" dirty="0"/>
              <a:t>datę i podpis osoby odbierającej anulowany, posiadany dotychczas, dokument paszportowy</a:t>
            </a:r>
          </a:p>
          <a:p>
            <a:pPr lvl="1"/>
            <a:r>
              <a:rPr lang="pl-PL" dirty="0"/>
              <a:t>adres miejsca stałego pobytu ( w przypadku osób przebywających czasowo w Rzeczypospolitej Polskiej i za granicą, którym wydaje się paszport tymczasowy  na powrót do miejsca stałego pobytu)</a:t>
            </a:r>
          </a:p>
          <a:p>
            <a:r>
              <a:rPr lang="pl-PL" dirty="0"/>
              <a:t>Wniosek o </a:t>
            </a:r>
            <a:r>
              <a:rPr lang="pl-PL" b="1" dirty="0"/>
              <a:t>wydanie paszportu albo paszportu tymczasowego </a:t>
            </a:r>
            <a:r>
              <a:rPr lang="pl-PL" dirty="0"/>
              <a:t>składany do </a:t>
            </a:r>
            <a:r>
              <a:rPr lang="pl-PL" b="1" dirty="0"/>
              <a:t>konsula</a:t>
            </a:r>
            <a:r>
              <a:rPr lang="pl-PL" dirty="0"/>
              <a:t> zawiera dodatkowo: </a:t>
            </a:r>
          </a:p>
          <a:p>
            <a:pPr lvl="1"/>
            <a:r>
              <a:rPr lang="pl-PL" dirty="0"/>
              <a:t>adres do korespondencji za granicą</a:t>
            </a:r>
          </a:p>
          <a:p>
            <a:pPr lvl="1"/>
            <a:r>
              <a:rPr lang="pl-PL" dirty="0"/>
              <a:t>datę i podpis osoby odbierającej anulowany, posiadany dotychczas, dokument paszportowy</a:t>
            </a:r>
          </a:p>
          <a:p>
            <a:pPr lvl="1"/>
            <a:r>
              <a:rPr lang="pl-PL" dirty="0"/>
              <a:t>adres miejsca stałego pobytu ( w przypadku osób przebywających czasowo w Rzeczypospolitej Polskiej i za granicą, którym wydaje się paszport tymczasowy  na powrót do miejsca stałego pobytu)</a:t>
            </a:r>
          </a:p>
          <a:p>
            <a:pPr lvl="1"/>
            <a:endParaRPr lang="pl-PL" b="1" dirty="0"/>
          </a:p>
        </p:txBody>
      </p:sp>
    </p:spTree>
    <p:extLst>
      <p:ext uri="{BB962C8B-B14F-4D97-AF65-F5344CB8AC3E}">
        <p14:creationId xmlns:p14="http://schemas.microsoft.com/office/powerpoint/2010/main" val="7777955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FF45F1A-AE6A-49A3-9A2D-F1E54FEF84F6}"/>
              </a:ext>
            </a:extLst>
          </p:cNvPr>
          <p:cNvSpPr>
            <a:spLocks noGrp="1"/>
          </p:cNvSpPr>
          <p:nvPr>
            <p:ph type="title"/>
          </p:nvPr>
        </p:nvSpPr>
        <p:spPr>
          <a:xfrm>
            <a:off x="1295400" y="413952"/>
            <a:ext cx="9601200" cy="932935"/>
          </a:xfrm>
        </p:spPr>
        <p:txBody>
          <a:bodyPr/>
          <a:lstStyle/>
          <a:p>
            <a:r>
              <a:rPr lang="pl-PL" dirty="0"/>
              <a:t>Wydanie dokumentu paszportowego</a:t>
            </a:r>
          </a:p>
        </p:txBody>
      </p:sp>
      <p:sp>
        <p:nvSpPr>
          <p:cNvPr id="3" name="Symbol zastępczy zawartości 2">
            <a:extLst>
              <a:ext uri="{FF2B5EF4-FFF2-40B4-BE49-F238E27FC236}">
                <a16:creationId xmlns:a16="http://schemas.microsoft.com/office/drawing/2014/main" id="{AA2FBEE6-6E12-4BA0-B873-0B744EC82AE2}"/>
              </a:ext>
            </a:extLst>
          </p:cNvPr>
          <p:cNvSpPr>
            <a:spLocks noGrp="1"/>
          </p:cNvSpPr>
          <p:nvPr>
            <p:ph idx="1"/>
          </p:nvPr>
        </p:nvSpPr>
        <p:spPr>
          <a:xfrm>
            <a:off x="1396652" y="1655804"/>
            <a:ext cx="9601200" cy="4644788"/>
          </a:xfrm>
        </p:spPr>
        <p:txBody>
          <a:bodyPr>
            <a:normAutofit/>
          </a:bodyPr>
          <a:lstStyle/>
          <a:p>
            <a:r>
              <a:rPr lang="pl-PL" dirty="0"/>
              <a:t>Wniosek o wydanie </a:t>
            </a:r>
            <a:r>
              <a:rPr lang="pl-PL" b="1" dirty="0"/>
              <a:t>paszportu dyplomatycznego</a:t>
            </a:r>
            <a:r>
              <a:rPr lang="pl-PL" dirty="0"/>
              <a:t> lub </a:t>
            </a:r>
            <a:r>
              <a:rPr lang="pl-PL" b="1" dirty="0"/>
              <a:t>paszportu służbowego Ministerstwa Spraw Zagranicznych </a:t>
            </a:r>
            <a:r>
              <a:rPr lang="pl-PL" dirty="0"/>
              <a:t>zawiera dodatkowo:</a:t>
            </a:r>
          </a:p>
          <a:p>
            <a:pPr lvl="1"/>
            <a:r>
              <a:rPr lang="pl-PL" dirty="0"/>
              <a:t>adres do korespondencji</a:t>
            </a:r>
          </a:p>
          <a:p>
            <a:pPr lvl="1"/>
            <a:r>
              <a:rPr lang="pl-PL" dirty="0"/>
              <a:t>aktualne miejsce pracy i stanowisko</a:t>
            </a:r>
          </a:p>
          <a:p>
            <a:pPr lvl="1"/>
            <a:r>
              <a:rPr lang="pl-PL" dirty="0"/>
              <a:t> zobowiązanie posiadacza dokumentu paszportowego do zwrotu dokumentu paszportowego niezwłocznie po wykorzystaniu lub w przypadku utraty prawa do korzystania z tego dokumentu</a:t>
            </a:r>
          </a:p>
        </p:txBody>
      </p:sp>
    </p:spTree>
    <p:extLst>
      <p:ext uri="{BB962C8B-B14F-4D97-AF65-F5344CB8AC3E}">
        <p14:creationId xmlns:p14="http://schemas.microsoft.com/office/powerpoint/2010/main" val="33197247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BE241C6-06E6-43A3-904C-175DCADF0CC5}"/>
              </a:ext>
            </a:extLst>
          </p:cNvPr>
          <p:cNvSpPr>
            <a:spLocks noGrp="1"/>
          </p:cNvSpPr>
          <p:nvPr>
            <p:ph type="title"/>
          </p:nvPr>
        </p:nvSpPr>
        <p:spPr>
          <a:xfrm>
            <a:off x="1371600" y="685800"/>
            <a:ext cx="9601200" cy="871151"/>
          </a:xfrm>
        </p:spPr>
        <p:txBody>
          <a:bodyPr/>
          <a:lstStyle/>
          <a:p>
            <a:r>
              <a:rPr lang="pl-PL" dirty="0"/>
              <a:t>Wydanie dokumentu paszportowego</a:t>
            </a:r>
          </a:p>
        </p:txBody>
      </p:sp>
      <p:sp>
        <p:nvSpPr>
          <p:cNvPr id="3" name="Symbol zastępczy zawartości 2">
            <a:extLst>
              <a:ext uri="{FF2B5EF4-FFF2-40B4-BE49-F238E27FC236}">
                <a16:creationId xmlns:a16="http://schemas.microsoft.com/office/drawing/2014/main" id="{CF00F93C-A9F9-4373-95AB-A5723690C273}"/>
              </a:ext>
            </a:extLst>
          </p:cNvPr>
          <p:cNvSpPr>
            <a:spLocks noGrp="1"/>
          </p:cNvSpPr>
          <p:nvPr>
            <p:ph idx="1"/>
          </p:nvPr>
        </p:nvSpPr>
        <p:spPr>
          <a:xfrm>
            <a:off x="1371600" y="1853513"/>
            <a:ext cx="9601200" cy="4460789"/>
          </a:xfrm>
        </p:spPr>
        <p:txBody>
          <a:bodyPr>
            <a:normAutofit/>
          </a:bodyPr>
          <a:lstStyle/>
          <a:p>
            <a:r>
              <a:rPr lang="pl-PL" dirty="0"/>
              <a:t>do wydania dokumentu paszportowego osobie małoletniej wymagana jest:</a:t>
            </a:r>
          </a:p>
          <a:p>
            <a:pPr lvl="1"/>
            <a:r>
              <a:rPr lang="pl-PL" dirty="0"/>
              <a:t>pisemna zgoda obojga rodziców, których własnoręczność podpisów poświadcza organ paszportowy lub notariusz, chyba że na podstawie orzeczenia sądu jeden z rodziców został pozbawiony władzy rodzicielskiej lub władza ta została ograniczona. W przypadku braku zgodności stanowisk rodziców lub niemożności uzyskania zgody jednego z nich, zgodę na wydanie dokumentu paszportowego zastępuje orzeczenie sądu rodzinnego</a:t>
            </a:r>
          </a:p>
          <a:p>
            <a:r>
              <a:rPr lang="pl-PL" dirty="0"/>
              <a:t>Wyjątek:</a:t>
            </a:r>
          </a:p>
          <a:p>
            <a:pPr lvl="1"/>
            <a:r>
              <a:rPr lang="pl-PL" dirty="0"/>
              <a:t>Jeżeli uzyskanie zgody jednego z rodziców jest niemożliwe lub znacznie utrudnione, dokument paszportowy </a:t>
            </a:r>
            <a:r>
              <a:rPr lang="pl-PL" b="1" dirty="0"/>
              <a:t>za granicą </a:t>
            </a:r>
            <a:r>
              <a:rPr lang="pl-PL" dirty="0"/>
              <a:t>może być wydany za zgodą tylko jednego z rodziców, o ile przemawia za tym dobro małoletniego</a:t>
            </a:r>
          </a:p>
          <a:p>
            <a:pPr lvl="1"/>
            <a:r>
              <a:rPr lang="pl-PL" dirty="0"/>
              <a:t>W przypadku gdy małoletni przebywa </a:t>
            </a:r>
            <a:r>
              <a:rPr lang="pl-PL" b="1" dirty="0"/>
              <a:t>za granicą </a:t>
            </a:r>
            <a:r>
              <a:rPr lang="pl-PL" dirty="0"/>
              <a:t>bez opieki rodziców, paszport tymczasowy może być wydany bez ich zgody</a:t>
            </a:r>
          </a:p>
        </p:txBody>
      </p:sp>
    </p:spTree>
    <p:extLst>
      <p:ext uri="{BB962C8B-B14F-4D97-AF65-F5344CB8AC3E}">
        <p14:creationId xmlns:p14="http://schemas.microsoft.com/office/powerpoint/2010/main" val="34044574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BE241C6-06E6-43A3-904C-175DCADF0CC5}"/>
              </a:ext>
            </a:extLst>
          </p:cNvPr>
          <p:cNvSpPr>
            <a:spLocks noGrp="1"/>
          </p:cNvSpPr>
          <p:nvPr>
            <p:ph type="title"/>
          </p:nvPr>
        </p:nvSpPr>
        <p:spPr>
          <a:xfrm>
            <a:off x="1371600" y="543698"/>
            <a:ext cx="9601200" cy="871151"/>
          </a:xfrm>
        </p:spPr>
        <p:txBody>
          <a:bodyPr/>
          <a:lstStyle/>
          <a:p>
            <a:r>
              <a:rPr lang="pl-PL" dirty="0"/>
              <a:t>Wydanie dokumentu paszportowego</a:t>
            </a:r>
          </a:p>
        </p:txBody>
      </p:sp>
      <p:sp>
        <p:nvSpPr>
          <p:cNvPr id="3" name="Symbol zastępczy zawartości 2">
            <a:extLst>
              <a:ext uri="{FF2B5EF4-FFF2-40B4-BE49-F238E27FC236}">
                <a16:creationId xmlns:a16="http://schemas.microsoft.com/office/drawing/2014/main" id="{CF00F93C-A9F9-4373-95AB-A5723690C273}"/>
              </a:ext>
            </a:extLst>
          </p:cNvPr>
          <p:cNvSpPr>
            <a:spLocks noGrp="1"/>
          </p:cNvSpPr>
          <p:nvPr>
            <p:ph idx="1"/>
          </p:nvPr>
        </p:nvSpPr>
        <p:spPr>
          <a:xfrm>
            <a:off x="1371600" y="1853513"/>
            <a:ext cx="9601200" cy="4460789"/>
          </a:xfrm>
        </p:spPr>
        <p:txBody>
          <a:bodyPr>
            <a:normAutofit lnSpcReduction="10000"/>
          </a:bodyPr>
          <a:lstStyle/>
          <a:p>
            <a:r>
              <a:rPr lang="pl-PL" dirty="0"/>
              <a:t>Odbiór dokumentu paszportowego </a:t>
            </a:r>
            <a:r>
              <a:rPr lang="pl-PL" b="1" dirty="0"/>
              <a:t>następuje osobiście</a:t>
            </a:r>
            <a:r>
              <a:rPr lang="pl-PL" dirty="0"/>
              <a:t>, z wyjątkiem:</a:t>
            </a:r>
          </a:p>
          <a:p>
            <a:pPr lvl="1"/>
            <a:r>
              <a:rPr lang="pl-PL" dirty="0"/>
              <a:t>osoby małoletniej </a:t>
            </a:r>
          </a:p>
          <a:p>
            <a:pPr lvl="1"/>
            <a:r>
              <a:rPr lang="pl-PL" dirty="0"/>
              <a:t>osoby ubezwłasnowolnionej całkowicie</a:t>
            </a:r>
          </a:p>
          <a:p>
            <a:pPr marL="530352" lvl="1" indent="0">
              <a:buNone/>
            </a:pPr>
            <a:r>
              <a:rPr lang="pl-PL" dirty="0"/>
              <a:t> dla których odbioru dokumentu paszportowego może dokonać jeden z rodziców lub ustanowionych przez sąd opiekunów</a:t>
            </a:r>
          </a:p>
          <a:p>
            <a:r>
              <a:rPr lang="pl-PL" b="1" dirty="0"/>
              <a:t>Wyjątek:</a:t>
            </a:r>
          </a:p>
          <a:p>
            <a:pPr marL="530352" lvl="1" indent="0">
              <a:buNone/>
            </a:pPr>
            <a:r>
              <a:rPr lang="pl-PL" dirty="0"/>
              <a:t>W uzasadnionych przypadkach, zwłaszcza w warunkach szczególnie utrudnionego dojazdu do urzędu konsularnego, na wniosek osoby ubiegającej się o wydanie dokumentu paszportowego, konsul może odstąpić od wymogu osobistego odbioru dokumentu paszportowego.</a:t>
            </a:r>
          </a:p>
          <a:p>
            <a:r>
              <a:rPr lang="pl-PL" dirty="0"/>
              <a:t>Osoba odbierająca dokument paszportowy sprawdza za pomocą czytnika elektronicznego, czy dane osobowe i biometryczne zamieszczone w tym dokumencie są zgodne ze stanem faktycznym (chyba, że odstąpiono od wymogu osobistego odbioru)</a:t>
            </a:r>
          </a:p>
        </p:txBody>
      </p:sp>
    </p:spTree>
    <p:extLst>
      <p:ext uri="{BB962C8B-B14F-4D97-AF65-F5344CB8AC3E}">
        <p14:creationId xmlns:p14="http://schemas.microsoft.com/office/powerpoint/2010/main" val="22347792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780188C-9101-4D20-954F-435F1F6E6F18}"/>
              </a:ext>
            </a:extLst>
          </p:cNvPr>
          <p:cNvSpPr>
            <a:spLocks noGrp="1"/>
          </p:cNvSpPr>
          <p:nvPr>
            <p:ph type="title"/>
          </p:nvPr>
        </p:nvSpPr>
        <p:spPr>
          <a:xfrm>
            <a:off x="1295399" y="463380"/>
            <a:ext cx="9965499" cy="851854"/>
          </a:xfrm>
        </p:spPr>
        <p:txBody>
          <a:bodyPr>
            <a:normAutofit/>
          </a:bodyPr>
          <a:lstStyle/>
          <a:p>
            <a:r>
              <a:rPr lang="pl-PL" sz="4000" dirty="0"/>
              <a:t>Odmowa wydania dokumentu paszportowego</a:t>
            </a:r>
          </a:p>
        </p:txBody>
      </p:sp>
      <p:sp>
        <p:nvSpPr>
          <p:cNvPr id="3" name="Symbol zastępczy zawartości 2">
            <a:extLst>
              <a:ext uri="{FF2B5EF4-FFF2-40B4-BE49-F238E27FC236}">
                <a16:creationId xmlns:a16="http://schemas.microsoft.com/office/drawing/2014/main" id="{EF10029D-CC8F-4572-BF2A-0A17E41A7289}"/>
              </a:ext>
            </a:extLst>
          </p:cNvPr>
          <p:cNvSpPr>
            <a:spLocks noGrp="1"/>
          </p:cNvSpPr>
          <p:nvPr>
            <p:ph idx="1"/>
          </p:nvPr>
        </p:nvSpPr>
        <p:spPr>
          <a:xfrm>
            <a:off x="1371600" y="1503123"/>
            <a:ext cx="9601200" cy="4891498"/>
          </a:xfrm>
        </p:spPr>
        <p:txBody>
          <a:bodyPr>
            <a:normAutofit/>
          </a:bodyPr>
          <a:lstStyle/>
          <a:p>
            <a:r>
              <a:rPr lang="pl-PL" dirty="0"/>
              <a:t>Odmawia się wydania dokumentu paszportowego w przypadku złożenia wniosku o jego niewydawanie przez:</a:t>
            </a:r>
          </a:p>
          <a:p>
            <a:pPr lvl="1"/>
            <a:r>
              <a:rPr lang="pl-PL" dirty="0"/>
              <a:t>sąd prowadzący przeciwko osobie ubiegającej się o dokument paszportowy postępowanie w sprawie karnej lub postępowanie w sprawie o przestępstwo skarbowe, postępowanie w sprawie nieletniego lub prowadzącego postępowanie cywilne</a:t>
            </a:r>
          </a:p>
          <a:p>
            <a:pPr lvl="1"/>
            <a:r>
              <a:rPr lang="pl-PL" dirty="0"/>
              <a:t>organ prowadzący postępowanie przygotowawcze, organ postępowania wykonawczego w sprawie karnej, w tym o przestępstwo skarbowe, przeciwko osobie ubiegającej się o wydanie dokumentu paszportowego</a:t>
            </a:r>
          </a:p>
          <a:p>
            <a:r>
              <a:rPr lang="pl-PL" b="1" dirty="0"/>
              <a:t>Wyjątek</a:t>
            </a:r>
            <a:r>
              <a:rPr lang="pl-PL" dirty="0"/>
              <a:t>:</a:t>
            </a:r>
          </a:p>
          <a:p>
            <a:pPr marL="0" indent="0">
              <a:buNone/>
            </a:pPr>
            <a:r>
              <a:rPr lang="pl-PL" dirty="0"/>
              <a:t>W przypadkach uzasadnionych ważnym interesem osoby ubiegającej się o dokument paszportowy, pomimo istnienia przesłanek uzasadniających odmowę jego wydania, konsul może wydać paszport tymczasowy. O wydaniu takiego paszportu konsul informuje organ, który wystąpił z wnioskiem o niewydawanie dokumentu paszportowego</a:t>
            </a:r>
          </a:p>
        </p:txBody>
      </p:sp>
    </p:spTree>
    <p:extLst>
      <p:ext uri="{BB962C8B-B14F-4D97-AF65-F5344CB8AC3E}">
        <p14:creationId xmlns:p14="http://schemas.microsoft.com/office/powerpoint/2010/main" val="976824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BB9C5C5-C85A-49DA-8AE6-E207A9808496}"/>
              </a:ext>
            </a:extLst>
          </p:cNvPr>
          <p:cNvSpPr>
            <a:spLocks noGrp="1"/>
          </p:cNvSpPr>
          <p:nvPr>
            <p:ph type="title"/>
          </p:nvPr>
        </p:nvSpPr>
        <p:spPr>
          <a:xfrm>
            <a:off x="1295400" y="352167"/>
            <a:ext cx="9601200" cy="797011"/>
          </a:xfrm>
        </p:spPr>
        <p:txBody>
          <a:bodyPr>
            <a:normAutofit/>
          </a:bodyPr>
          <a:lstStyle/>
          <a:p>
            <a:r>
              <a:rPr lang="pl-PL" sz="3600" dirty="0"/>
              <a:t>Dane zamieszone w dokumencie paszportowym</a:t>
            </a:r>
          </a:p>
        </p:txBody>
      </p:sp>
      <p:sp>
        <p:nvSpPr>
          <p:cNvPr id="3" name="Symbol zastępczy zawartości 2">
            <a:extLst>
              <a:ext uri="{FF2B5EF4-FFF2-40B4-BE49-F238E27FC236}">
                <a16:creationId xmlns:a16="http://schemas.microsoft.com/office/drawing/2014/main" id="{67F71554-5653-4DBC-BEF7-6B247C64C4B8}"/>
              </a:ext>
            </a:extLst>
          </p:cNvPr>
          <p:cNvSpPr>
            <a:spLocks noGrp="1"/>
          </p:cNvSpPr>
          <p:nvPr>
            <p:ph idx="1"/>
          </p:nvPr>
        </p:nvSpPr>
        <p:spPr>
          <a:xfrm>
            <a:off x="1371600" y="1248033"/>
            <a:ext cx="9601200" cy="5412260"/>
          </a:xfrm>
        </p:spPr>
        <p:txBody>
          <a:bodyPr>
            <a:normAutofit fontScale="92500" lnSpcReduction="20000"/>
          </a:bodyPr>
          <a:lstStyle/>
          <a:p>
            <a:r>
              <a:rPr lang="pl-PL" dirty="0"/>
              <a:t>W dokumencie paszportowym zamieszcza się:</a:t>
            </a:r>
          </a:p>
          <a:p>
            <a:pPr lvl="1"/>
            <a:r>
              <a:rPr lang="pl-PL" dirty="0"/>
              <a:t>nazwisko;</a:t>
            </a:r>
          </a:p>
          <a:p>
            <a:pPr lvl="1"/>
            <a:r>
              <a:rPr lang="pl-PL" dirty="0"/>
              <a:t> imię (imiona); </a:t>
            </a:r>
          </a:p>
          <a:p>
            <a:pPr lvl="1"/>
            <a:r>
              <a:rPr lang="pl-PL" dirty="0"/>
              <a:t> datę i miejsce urodzenia; </a:t>
            </a:r>
          </a:p>
          <a:p>
            <a:pPr lvl="1"/>
            <a:r>
              <a:rPr lang="pl-PL" dirty="0"/>
              <a:t>obywatelstwo; </a:t>
            </a:r>
          </a:p>
          <a:p>
            <a:pPr lvl="1"/>
            <a:r>
              <a:rPr lang="pl-PL" dirty="0"/>
              <a:t>płeć; </a:t>
            </a:r>
          </a:p>
          <a:p>
            <a:pPr lvl="1"/>
            <a:r>
              <a:rPr lang="pl-PL" dirty="0"/>
              <a:t>wizerunek twarzy i podpis posiadacza; </a:t>
            </a:r>
            <a:br>
              <a:rPr lang="pl-PL" dirty="0"/>
            </a:br>
            <a:r>
              <a:rPr lang="pl-PL" b="1" dirty="0"/>
              <a:t>Jeżeli dokument paszportowy jest wydawany osobie, która nie ukończyła 13 lat, podpisu nie zamieszcza się. Podpisu nie zamieszcza się również w przypadku osób powyżej 13 roku życia, których niepełnosprawność nie pozwala na samodzielne złożenie podpisu </a:t>
            </a:r>
          </a:p>
          <a:p>
            <a:pPr lvl="1"/>
            <a:r>
              <a:rPr lang="pl-PL" dirty="0"/>
              <a:t>datę wydania i datę upływu ważności dokumentu paszportowego; </a:t>
            </a:r>
          </a:p>
          <a:p>
            <a:pPr lvl="1"/>
            <a:r>
              <a:rPr lang="pl-PL" dirty="0"/>
              <a:t>serię i numer dokumentu paszportowego;</a:t>
            </a:r>
          </a:p>
          <a:p>
            <a:pPr lvl="1"/>
            <a:r>
              <a:rPr lang="pl-PL" dirty="0"/>
              <a:t> numer PESEL; </a:t>
            </a:r>
          </a:p>
          <a:p>
            <a:pPr lvl="1"/>
            <a:r>
              <a:rPr lang="pl-PL" dirty="0"/>
              <a:t>nazwę organu wydającego; </a:t>
            </a:r>
          </a:p>
          <a:p>
            <a:pPr lvl="1"/>
            <a:r>
              <a:rPr lang="pl-PL" dirty="0"/>
              <a:t> dane biometryczne</a:t>
            </a:r>
            <a:br>
              <a:rPr lang="pl-PL" dirty="0"/>
            </a:br>
            <a:r>
              <a:rPr lang="pl-PL" b="1" dirty="0"/>
              <a:t>W przypadku osób, które nie ukończyły 12 lat nie zamieszcza się obrazu linii papilarnych. Obrazu linii papilarnych nie zamieszcza się również w przypadku osób, od których pobranie odcisków palców jest fizycznie niemożliwe </a:t>
            </a:r>
          </a:p>
        </p:txBody>
      </p:sp>
    </p:spTree>
    <p:extLst>
      <p:ext uri="{BB962C8B-B14F-4D97-AF65-F5344CB8AC3E}">
        <p14:creationId xmlns:p14="http://schemas.microsoft.com/office/powerpoint/2010/main" val="16923057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96E6766-4606-4DBA-B72E-5155FF8DC10F}"/>
              </a:ext>
            </a:extLst>
          </p:cNvPr>
          <p:cNvSpPr>
            <a:spLocks noGrp="1"/>
          </p:cNvSpPr>
          <p:nvPr>
            <p:ph type="title"/>
          </p:nvPr>
        </p:nvSpPr>
        <p:spPr>
          <a:xfrm>
            <a:off x="1295400" y="475735"/>
            <a:ext cx="9601200" cy="821724"/>
          </a:xfrm>
        </p:spPr>
        <p:txBody>
          <a:bodyPr>
            <a:normAutofit/>
          </a:bodyPr>
          <a:lstStyle/>
          <a:p>
            <a:r>
              <a:rPr lang="pl-PL" sz="3600" dirty="0"/>
              <a:t>Zmiana danych</a:t>
            </a:r>
          </a:p>
        </p:txBody>
      </p:sp>
      <p:sp>
        <p:nvSpPr>
          <p:cNvPr id="3" name="Symbol zastępczy zawartości 2">
            <a:extLst>
              <a:ext uri="{FF2B5EF4-FFF2-40B4-BE49-F238E27FC236}">
                <a16:creationId xmlns:a16="http://schemas.microsoft.com/office/drawing/2014/main" id="{F0CCEDF5-A649-4B65-912A-7EB2FA00DDA1}"/>
              </a:ext>
            </a:extLst>
          </p:cNvPr>
          <p:cNvSpPr>
            <a:spLocks noGrp="1"/>
          </p:cNvSpPr>
          <p:nvPr>
            <p:ph idx="1"/>
          </p:nvPr>
        </p:nvSpPr>
        <p:spPr>
          <a:xfrm>
            <a:off x="1371600" y="1297459"/>
            <a:ext cx="9601200" cy="5084806"/>
          </a:xfrm>
        </p:spPr>
        <p:txBody>
          <a:bodyPr>
            <a:normAutofit/>
          </a:bodyPr>
          <a:lstStyle/>
          <a:p>
            <a:r>
              <a:rPr lang="pl-PL" dirty="0"/>
              <a:t>W przypadku </a:t>
            </a:r>
            <a:r>
              <a:rPr lang="pl-PL" b="1" i="1" dirty="0"/>
              <a:t>zmiany</a:t>
            </a:r>
            <a:r>
              <a:rPr lang="pl-PL" dirty="0"/>
              <a:t> lub </a:t>
            </a:r>
            <a:r>
              <a:rPr lang="pl-PL" b="1" dirty="0"/>
              <a:t>konieczności sprostowania </a:t>
            </a:r>
            <a:r>
              <a:rPr lang="pl-PL" dirty="0"/>
              <a:t>zamieszczonych w dokumencie paszportowym danych dotyczących: </a:t>
            </a:r>
          </a:p>
          <a:p>
            <a:pPr lvl="1"/>
            <a:r>
              <a:rPr lang="pl-PL" dirty="0"/>
              <a:t>nazwiska </a:t>
            </a:r>
          </a:p>
          <a:p>
            <a:pPr lvl="1"/>
            <a:r>
              <a:rPr lang="pl-PL" dirty="0"/>
              <a:t>imienia (imiona); </a:t>
            </a:r>
          </a:p>
          <a:p>
            <a:pPr lvl="1"/>
            <a:r>
              <a:rPr lang="pl-PL" dirty="0"/>
              <a:t> daty i miejsce urodzenia</a:t>
            </a:r>
          </a:p>
          <a:p>
            <a:pPr lvl="1"/>
            <a:r>
              <a:rPr lang="pl-PL" dirty="0"/>
              <a:t>płci</a:t>
            </a:r>
          </a:p>
          <a:p>
            <a:pPr lvl="1"/>
            <a:r>
              <a:rPr lang="pl-PL" dirty="0"/>
              <a:t>numeru PESEL</a:t>
            </a:r>
          </a:p>
          <a:p>
            <a:pPr marL="530352" lvl="1" indent="0">
              <a:buNone/>
            </a:pPr>
            <a:r>
              <a:rPr lang="pl-PL" dirty="0"/>
              <a:t>osoba posiadająca ważny dokument paszportowy jest obowiązana </a:t>
            </a:r>
            <a:r>
              <a:rPr lang="pl-PL" b="1" dirty="0"/>
              <a:t>wystąpić o jego wymianę niezwłocznie</a:t>
            </a:r>
            <a:r>
              <a:rPr lang="pl-PL" dirty="0"/>
              <a:t>, </a:t>
            </a:r>
            <a:r>
              <a:rPr lang="pl-PL" b="1" dirty="0"/>
              <a:t>nie później jednak niż w terminie 30 dni </a:t>
            </a:r>
            <a:r>
              <a:rPr lang="pl-PL" dirty="0"/>
              <a:t>od dnia doręczenia ostatecznej decyzji administracyjnej lub prawomocnego orzeczenia sądu stwierdzającego zmianę albo sporządzenia aktu małżeństwa stwierdzającego zmianę nazwiska, a w przypadku małżeństwa zawartego przed konsulem lub organem zagranicznym – od dnia doręczenia odpisu aktu małżeństwa</a:t>
            </a:r>
          </a:p>
          <a:p>
            <a:pPr marL="530352" lvl="1" indent="0">
              <a:buNone/>
            </a:pPr>
            <a:r>
              <a:rPr lang="pl-PL" dirty="0"/>
              <a:t>Jeżeli </a:t>
            </a:r>
            <a:r>
              <a:rPr lang="pl-PL" b="1" dirty="0"/>
              <a:t>obywatel polski przebywa za granicą </a:t>
            </a:r>
            <a:r>
              <a:rPr lang="pl-PL" dirty="0"/>
              <a:t>obowiązany jest wystąpić o zmianę dokumentu paszportowego </a:t>
            </a:r>
            <a:r>
              <a:rPr lang="pl-PL" b="1" dirty="0"/>
              <a:t>nie później niż w terminie 90 dni</a:t>
            </a:r>
          </a:p>
        </p:txBody>
      </p:sp>
    </p:spTree>
    <p:extLst>
      <p:ext uri="{BB962C8B-B14F-4D97-AF65-F5344CB8AC3E}">
        <p14:creationId xmlns:p14="http://schemas.microsoft.com/office/powerpoint/2010/main" val="32524937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DE04ED7-5CE4-4B78-ADC3-5ECF1CB85E4A}"/>
              </a:ext>
            </a:extLst>
          </p:cNvPr>
          <p:cNvSpPr>
            <a:spLocks noGrp="1"/>
          </p:cNvSpPr>
          <p:nvPr>
            <p:ph type="title"/>
          </p:nvPr>
        </p:nvSpPr>
        <p:spPr>
          <a:xfrm>
            <a:off x="1371600" y="685800"/>
            <a:ext cx="9601200" cy="868680"/>
          </a:xfrm>
        </p:spPr>
        <p:txBody>
          <a:bodyPr/>
          <a:lstStyle/>
          <a:p>
            <a:r>
              <a:rPr lang="pl-PL" dirty="0"/>
              <a:t>Dokumenty paszportowe</a:t>
            </a:r>
          </a:p>
        </p:txBody>
      </p:sp>
      <p:sp>
        <p:nvSpPr>
          <p:cNvPr id="3" name="Symbol zastępczy zawartości 2">
            <a:extLst>
              <a:ext uri="{FF2B5EF4-FFF2-40B4-BE49-F238E27FC236}">
                <a16:creationId xmlns:a16="http://schemas.microsoft.com/office/drawing/2014/main" id="{F6E06ABF-DFD0-4BD8-A888-A6626AFB2CAD}"/>
              </a:ext>
            </a:extLst>
          </p:cNvPr>
          <p:cNvSpPr>
            <a:spLocks noGrp="1"/>
          </p:cNvSpPr>
          <p:nvPr>
            <p:ph idx="1"/>
          </p:nvPr>
        </p:nvSpPr>
        <p:spPr>
          <a:xfrm>
            <a:off x="1371600" y="1899920"/>
            <a:ext cx="9601200" cy="4272280"/>
          </a:xfrm>
        </p:spPr>
        <p:txBody>
          <a:bodyPr>
            <a:normAutofit/>
          </a:bodyPr>
          <a:lstStyle/>
          <a:p>
            <a:r>
              <a:rPr lang="pl-PL" dirty="0"/>
              <a:t>Ustawa z dnia 13 lipca 2006 r. o dokumentach paszportowych </a:t>
            </a:r>
          </a:p>
          <a:p>
            <a:r>
              <a:rPr lang="pl-PL" dirty="0"/>
              <a:t>Konstytucyjnie gwarantowana wolność poruszania się</a:t>
            </a:r>
          </a:p>
          <a:p>
            <a:pPr marL="0" indent="0">
              <a:buNone/>
            </a:pPr>
            <a:r>
              <a:rPr lang="pl-PL" dirty="0"/>
              <a:t>Art. 54 KRP </a:t>
            </a:r>
          </a:p>
          <a:p>
            <a:pPr marL="0" indent="0">
              <a:buNone/>
            </a:pPr>
            <a:r>
              <a:rPr lang="pl-PL" dirty="0"/>
              <a:t>1. Każdemu zapewnia się wolność poruszania się po terytorium Rzeczypospolitej Polskiej oraz wyboru miejsca zamieszkania i pobytu. </a:t>
            </a:r>
          </a:p>
          <a:p>
            <a:pPr marL="0" indent="0">
              <a:buNone/>
            </a:pPr>
            <a:r>
              <a:rPr lang="pl-PL" dirty="0"/>
              <a:t>2. Każdy może swobodnie opuścić terytorium Rzeczypospolitej Polskiej. </a:t>
            </a:r>
          </a:p>
          <a:p>
            <a:pPr marL="0" indent="0">
              <a:buNone/>
            </a:pPr>
            <a:r>
              <a:rPr lang="pl-PL" dirty="0"/>
              <a:t>3. Wolności, o których mowa w ust. 1 i 2, mogą podlegać ograniczeniom określonym w ustawie. </a:t>
            </a:r>
          </a:p>
          <a:p>
            <a:pPr marL="0" indent="0">
              <a:buNone/>
            </a:pPr>
            <a:r>
              <a:rPr lang="pl-PL" dirty="0"/>
              <a:t>4. Obywatela polskiego nie można wydalić z kraju ani zakazać mu powrotu do kraju. (wolność nienaruszalna) </a:t>
            </a:r>
          </a:p>
        </p:txBody>
      </p:sp>
    </p:spTree>
    <p:extLst>
      <p:ext uri="{BB962C8B-B14F-4D97-AF65-F5344CB8AC3E}">
        <p14:creationId xmlns:p14="http://schemas.microsoft.com/office/powerpoint/2010/main" val="2166528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84583D4-1183-48CA-BC42-6C36DDC7C4D4}"/>
              </a:ext>
            </a:extLst>
          </p:cNvPr>
          <p:cNvSpPr>
            <a:spLocks noGrp="1"/>
          </p:cNvSpPr>
          <p:nvPr>
            <p:ph type="title"/>
          </p:nvPr>
        </p:nvSpPr>
        <p:spPr>
          <a:xfrm>
            <a:off x="1371600" y="493198"/>
            <a:ext cx="9601200" cy="722870"/>
          </a:xfrm>
        </p:spPr>
        <p:txBody>
          <a:bodyPr/>
          <a:lstStyle/>
          <a:p>
            <a:r>
              <a:rPr lang="pl-PL" dirty="0"/>
              <a:t>Paszport </a:t>
            </a:r>
          </a:p>
        </p:txBody>
      </p:sp>
      <p:sp>
        <p:nvSpPr>
          <p:cNvPr id="3" name="Symbol zastępczy zawartości 2">
            <a:extLst>
              <a:ext uri="{FF2B5EF4-FFF2-40B4-BE49-F238E27FC236}">
                <a16:creationId xmlns:a16="http://schemas.microsoft.com/office/drawing/2014/main" id="{CD32D84E-0AFA-44A4-9ADC-6152488FE751}"/>
              </a:ext>
            </a:extLst>
          </p:cNvPr>
          <p:cNvSpPr>
            <a:spLocks noGrp="1"/>
          </p:cNvSpPr>
          <p:nvPr>
            <p:ph idx="1"/>
          </p:nvPr>
        </p:nvSpPr>
        <p:spPr>
          <a:xfrm>
            <a:off x="1371600" y="1544595"/>
            <a:ext cx="9601200" cy="4322805"/>
          </a:xfrm>
        </p:spPr>
        <p:txBody>
          <a:bodyPr>
            <a:normAutofit fontScale="92500" lnSpcReduction="10000"/>
          </a:bodyPr>
          <a:lstStyle/>
          <a:p>
            <a:r>
              <a:rPr lang="pl-PL" b="1" dirty="0"/>
              <a:t>Każdy obywatel polski </a:t>
            </a:r>
            <a:r>
              <a:rPr lang="pl-PL" dirty="0"/>
              <a:t>ma prawo do otrzymania </a:t>
            </a:r>
            <a:r>
              <a:rPr lang="pl-PL" b="1" dirty="0"/>
              <a:t>paszportu</a:t>
            </a:r>
            <a:r>
              <a:rPr lang="pl-PL" dirty="0"/>
              <a:t>. </a:t>
            </a:r>
            <a:br>
              <a:rPr lang="pl-PL" dirty="0"/>
            </a:br>
            <a:r>
              <a:rPr lang="pl-PL" dirty="0"/>
              <a:t>Pozbawienie lub ograniczenie tego prawa może nastąpić wyłącznie w przypadkach przewidzianych w ustawie</a:t>
            </a:r>
          </a:p>
          <a:p>
            <a:r>
              <a:rPr lang="pl-PL" dirty="0"/>
              <a:t>Paszport jest ważny przez:</a:t>
            </a:r>
          </a:p>
          <a:p>
            <a:pPr lvl="1"/>
            <a:r>
              <a:rPr lang="pl-PL" dirty="0"/>
              <a:t>Okres </a:t>
            </a:r>
            <a:r>
              <a:rPr lang="pl-PL" b="1" dirty="0"/>
              <a:t>10 lat </a:t>
            </a:r>
            <a:r>
              <a:rPr lang="pl-PL" dirty="0"/>
              <a:t>od daty jego wydania</a:t>
            </a:r>
          </a:p>
          <a:p>
            <a:pPr lvl="1"/>
            <a:r>
              <a:rPr lang="pl-PL" dirty="0"/>
              <a:t>Okres </a:t>
            </a:r>
            <a:r>
              <a:rPr lang="pl-PL" b="1" dirty="0"/>
              <a:t>5 lat </a:t>
            </a:r>
            <a:r>
              <a:rPr lang="pl-PL" dirty="0"/>
              <a:t>od daty jego wydania, jeżeli paszport jest wydawany małoletniemu, który nie ukończył 13 lat </a:t>
            </a:r>
          </a:p>
          <a:p>
            <a:r>
              <a:rPr lang="pl-PL" dirty="0"/>
              <a:t>Paszport jest wydawany przez:</a:t>
            </a:r>
          </a:p>
          <a:p>
            <a:pPr lvl="1"/>
            <a:r>
              <a:rPr lang="pl-PL" dirty="0"/>
              <a:t>Wojewodę, do którego wpłynął wniosek w granicach RP</a:t>
            </a:r>
          </a:p>
          <a:p>
            <a:pPr lvl="1"/>
            <a:r>
              <a:rPr lang="pl-PL" dirty="0"/>
              <a:t>Konsula, do którego wpłynął wniosek w sprawach mających miejsce za granicą </a:t>
            </a:r>
          </a:p>
          <a:p>
            <a:pPr lvl="1"/>
            <a:r>
              <a:rPr lang="pl-PL" dirty="0"/>
              <a:t>Minister właściwy ds. wewnętrznych w uzasadnionych przypadkach, gdy przemawia za tym ważny interes państwa</a:t>
            </a:r>
          </a:p>
          <a:p>
            <a:r>
              <a:rPr lang="pl-PL" dirty="0"/>
              <a:t>Paszport sporządzany jest w terminie do 30 dni</a:t>
            </a:r>
          </a:p>
          <a:p>
            <a:endParaRPr lang="pl-PL" dirty="0"/>
          </a:p>
          <a:p>
            <a:endParaRPr lang="pl-PL" dirty="0"/>
          </a:p>
        </p:txBody>
      </p:sp>
    </p:spTree>
    <p:extLst>
      <p:ext uri="{BB962C8B-B14F-4D97-AF65-F5344CB8AC3E}">
        <p14:creationId xmlns:p14="http://schemas.microsoft.com/office/powerpoint/2010/main" val="21327299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3414529-C8FE-4C94-9F12-CF22D7901051}"/>
              </a:ext>
            </a:extLst>
          </p:cNvPr>
          <p:cNvSpPr>
            <a:spLocks noGrp="1"/>
          </p:cNvSpPr>
          <p:nvPr>
            <p:ph type="title"/>
          </p:nvPr>
        </p:nvSpPr>
        <p:spPr>
          <a:xfrm>
            <a:off x="1295400" y="502904"/>
            <a:ext cx="9601200" cy="611659"/>
          </a:xfrm>
        </p:spPr>
        <p:txBody>
          <a:bodyPr>
            <a:normAutofit fontScale="90000"/>
          </a:bodyPr>
          <a:lstStyle/>
          <a:p>
            <a:r>
              <a:rPr lang="pl-PL" dirty="0"/>
              <a:t>Paszport </a:t>
            </a:r>
          </a:p>
        </p:txBody>
      </p:sp>
      <p:sp>
        <p:nvSpPr>
          <p:cNvPr id="3" name="Symbol zastępczy zawartości 2">
            <a:extLst>
              <a:ext uri="{FF2B5EF4-FFF2-40B4-BE49-F238E27FC236}">
                <a16:creationId xmlns:a16="http://schemas.microsoft.com/office/drawing/2014/main" id="{EC166A65-015F-4BB2-BA06-13A2526D2C26}"/>
              </a:ext>
            </a:extLst>
          </p:cNvPr>
          <p:cNvSpPr>
            <a:spLocks noGrp="1"/>
          </p:cNvSpPr>
          <p:nvPr>
            <p:ph idx="1"/>
          </p:nvPr>
        </p:nvSpPr>
        <p:spPr>
          <a:xfrm>
            <a:off x="1371600" y="1565753"/>
            <a:ext cx="9601200" cy="4789343"/>
          </a:xfrm>
        </p:spPr>
        <p:txBody>
          <a:bodyPr/>
          <a:lstStyle/>
          <a:p>
            <a:r>
              <a:rPr lang="pl-PL" dirty="0"/>
              <a:t>Wyjątkowo możliwe </a:t>
            </a:r>
            <a:r>
              <a:rPr lang="pl-PL" b="1" dirty="0"/>
              <a:t>jest posiadanie dwóch paszportów </a:t>
            </a:r>
            <a:r>
              <a:rPr lang="pl-PL" dirty="0"/>
              <a:t>przez tą samą osobę </a:t>
            </a:r>
          </a:p>
          <a:p>
            <a:r>
              <a:rPr lang="pl-PL" dirty="0"/>
              <a:t>W wyjątkowych sytuacjach dotyczących osoby występującej o paszport, w szczególności uzasadnionych: </a:t>
            </a:r>
          </a:p>
          <a:p>
            <a:pPr lvl="1"/>
            <a:r>
              <a:rPr lang="pl-PL" dirty="0"/>
              <a:t>względami ochrony życia i zdrowia tej osoby, </a:t>
            </a:r>
          </a:p>
          <a:p>
            <a:pPr lvl="1"/>
            <a:r>
              <a:rPr lang="pl-PL" dirty="0"/>
              <a:t>poważnymi trudnościami w prowadzeniu przez nią działalności humanitarnej, </a:t>
            </a:r>
          </a:p>
          <a:p>
            <a:pPr lvl="1"/>
            <a:r>
              <a:rPr lang="pl-PL" dirty="0"/>
              <a:t>posiadaniem w paszporcie wiz lub pieczęci potwierdzających przekraczanie granicy państw lub pobyt na ich terytorium, co uniemożliwia lub znacznie utrudnia wjazd na terytorium innego państwa, </a:t>
            </a:r>
          </a:p>
          <a:p>
            <a:pPr lvl="1"/>
            <a:r>
              <a:rPr lang="pl-PL" dirty="0"/>
              <a:t> względami bezpieczeństwa państwa </a:t>
            </a:r>
            <a:br>
              <a:rPr lang="pl-PL" dirty="0"/>
            </a:br>
            <a:br>
              <a:rPr lang="pl-PL" dirty="0"/>
            </a:br>
            <a:r>
              <a:rPr lang="pl-PL" dirty="0"/>
              <a:t>po uprawdopodobnieniu tych okoliczności, tej samej osobie można wydać drugi paszport, z tym że okres jego ważności wynosi 2 lata od daty jego wydania</a:t>
            </a:r>
          </a:p>
          <a:p>
            <a:endParaRPr lang="pl-PL" dirty="0"/>
          </a:p>
        </p:txBody>
      </p:sp>
    </p:spTree>
    <p:extLst>
      <p:ext uri="{BB962C8B-B14F-4D97-AF65-F5344CB8AC3E}">
        <p14:creationId xmlns:p14="http://schemas.microsoft.com/office/powerpoint/2010/main" val="19265478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3414529-C8FE-4C94-9F12-CF22D7901051}"/>
              </a:ext>
            </a:extLst>
          </p:cNvPr>
          <p:cNvSpPr>
            <a:spLocks noGrp="1"/>
          </p:cNvSpPr>
          <p:nvPr>
            <p:ph type="title"/>
          </p:nvPr>
        </p:nvSpPr>
        <p:spPr>
          <a:xfrm>
            <a:off x="1295400" y="502904"/>
            <a:ext cx="9601200" cy="611659"/>
          </a:xfrm>
        </p:spPr>
        <p:txBody>
          <a:bodyPr>
            <a:normAutofit fontScale="90000"/>
          </a:bodyPr>
          <a:lstStyle/>
          <a:p>
            <a:r>
              <a:rPr lang="pl-PL" dirty="0"/>
              <a:t>Paszport </a:t>
            </a:r>
          </a:p>
        </p:txBody>
      </p:sp>
      <p:sp>
        <p:nvSpPr>
          <p:cNvPr id="3" name="Symbol zastępczy zawartości 2">
            <a:extLst>
              <a:ext uri="{FF2B5EF4-FFF2-40B4-BE49-F238E27FC236}">
                <a16:creationId xmlns:a16="http://schemas.microsoft.com/office/drawing/2014/main" id="{EC166A65-015F-4BB2-BA06-13A2526D2C26}"/>
              </a:ext>
            </a:extLst>
          </p:cNvPr>
          <p:cNvSpPr>
            <a:spLocks noGrp="1"/>
          </p:cNvSpPr>
          <p:nvPr>
            <p:ph idx="1"/>
          </p:nvPr>
        </p:nvSpPr>
        <p:spPr>
          <a:xfrm>
            <a:off x="1471809" y="1966586"/>
            <a:ext cx="9601200" cy="4789343"/>
          </a:xfrm>
        </p:spPr>
        <p:txBody>
          <a:bodyPr/>
          <a:lstStyle/>
          <a:p>
            <a:r>
              <a:rPr lang="pl-PL" dirty="0"/>
              <a:t>zgodę lub odmowę wyrażenia zgody na wydanie obywatelowi drugiego paszportu wydaje minister właściwy ds. wewnętrznych w drodze decyzji administracyjnej </a:t>
            </a:r>
          </a:p>
          <a:p>
            <a:r>
              <a:rPr lang="pl-PL" dirty="0"/>
              <a:t>w przypadku decyzji wyrażającej zgodę na wydanie drugiego paszportu, wniosek o jego wydanie składa się do ministra właściwego do spraw wewnętrznych albo wybranego przez siebie wojewody, a za granicą – do konsula</a:t>
            </a:r>
          </a:p>
          <a:p>
            <a:r>
              <a:rPr lang="pl-PL" dirty="0"/>
              <a:t>Decyzja wyrażająca zgodę na wydanie drugiego paszportu wygasa, jeżeli złożenie wniosku o wydanie paszportu nie nastąpi przed upływem 3 miesięcy od dnia jej wydania</a:t>
            </a:r>
          </a:p>
        </p:txBody>
      </p:sp>
    </p:spTree>
    <p:extLst>
      <p:ext uri="{BB962C8B-B14F-4D97-AF65-F5344CB8AC3E}">
        <p14:creationId xmlns:p14="http://schemas.microsoft.com/office/powerpoint/2010/main" val="21428498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C1362E9-DE5D-4EDF-A360-09DEBE09E9B2}"/>
              </a:ext>
            </a:extLst>
          </p:cNvPr>
          <p:cNvSpPr>
            <a:spLocks noGrp="1"/>
          </p:cNvSpPr>
          <p:nvPr>
            <p:ph type="title"/>
          </p:nvPr>
        </p:nvSpPr>
        <p:spPr>
          <a:xfrm>
            <a:off x="1371600" y="685800"/>
            <a:ext cx="9601200" cy="779745"/>
          </a:xfrm>
        </p:spPr>
        <p:txBody>
          <a:bodyPr/>
          <a:lstStyle/>
          <a:p>
            <a:r>
              <a:rPr lang="pl-PL" dirty="0"/>
              <a:t>Paszport tymczasowy</a:t>
            </a:r>
          </a:p>
        </p:txBody>
      </p:sp>
      <p:sp>
        <p:nvSpPr>
          <p:cNvPr id="3" name="Symbol zastępczy zawartości 2">
            <a:extLst>
              <a:ext uri="{FF2B5EF4-FFF2-40B4-BE49-F238E27FC236}">
                <a16:creationId xmlns:a16="http://schemas.microsoft.com/office/drawing/2014/main" id="{4A2086BB-0B71-46DB-8404-07465A317EF6}"/>
              </a:ext>
            </a:extLst>
          </p:cNvPr>
          <p:cNvSpPr>
            <a:spLocks noGrp="1"/>
          </p:cNvSpPr>
          <p:nvPr>
            <p:ph idx="1"/>
          </p:nvPr>
        </p:nvSpPr>
        <p:spPr>
          <a:xfrm>
            <a:off x="1371600" y="1828800"/>
            <a:ext cx="9601200" cy="4038600"/>
          </a:xfrm>
        </p:spPr>
        <p:txBody>
          <a:bodyPr/>
          <a:lstStyle/>
          <a:p>
            <a:endParaRPr lang="pl-PL" dirty="0"/>
          </a:p>
          <a:p>
            <a:r>
              <a:rPr lang="pl-PL" dirty="0"/>
              <a:t>Paszport tymczasowy wydaje się w sytuacjach nagłych, najczęściej są to sytuacje, kiedy osoba posiadająca prawo do paszportu potrzebuje uzyskać dokument zezwalający na przekroczenie granicy w terminie szybszym niż ma to miejsce w przypadku sporządzenia paszportu. Paszport tymczasowy sporządzany jest w terminie do 14 dni. </a:t>
            </a:r>
          </a:p>
          <a:p>
            <a:r>
              <a:rPr lang="pl-PL" dirty="0"/>
              <a:t>Paszport tymczasowy jest ważny przez okres w nim wskazany, nie dłużej jednak niż przez 12 miesięcy od daty jego wydania.</a:t>
            </a:r>
          </a:p>
          <a:p>
            <a:r>
              <a:rPr lang="pl-PL" dirty="0"/>
              <a:t>Paszport tymczasowy jest wydawany przez:</a:t>
            </a:r>
          </a:p>
          <a:p>
            <a:pPr lvl="1"/>
            <a:r>
              <a:rPr lang="pl-PL" dirty="0"/>
              <a:t>Wojewodę, do którego wpłynął wniosek w granicach RP</a:t>
            </a:r>
          </a:p>
          <a:p>
            <a:pPr lvl="1"/>
            <a:r>
              <a:rPr lang="pl-PL" dirty="0"/>
              <a:t>Konsula, do którego wpłynął wniosek w sprawach mających miejsce za granicą </a:t>
            </a:r>
          </a:p>
          <a:p>
            <a:endParaRPr lang="pl-PL" dirty="0"/>
          </a:p>
        </p:txBody>
      </p:sp>
    </p:spTree>
    <p:extLst>
      <p:ext uri="{BB962C8B-B14F-4D97-AF65-F5344CB8AC3E}">
        <p14:creationId xmlns:p14="http://schemas.microsoft.com/office/powerpoint/2010/main" val="6026685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6249351-B9E6-4281-BC59-99786CA7ED2C}"/>
              </a:ext>
            </a:extLst>
          </p:cNvPr>
          <p:cNvSpPr>
            <a:spLocks noGrp="1"/>
          </p:cNvSpPr>
          <p:nvPr>
            <p:ph type="title"/>
          </p:nvPr>
        </p:nvSpPr>
        <p:spPr>
          <a:xfrm>
            <a:off x="1371600" y="685800"/>
            <a:ext cx="9601200" cy="809368"/>
          </a:xfrm>
        </p:spPr>
        <p:txBody>
          <a:bodyPr/>
          <a:lstStyle/>
          <a:p>
            <a:r>
              <a:rPr lang="pl-PL" dirty="0"/>
              <a:t>Paszport tymczasowy </a:t>
            </a:r>
          </a:p>
        </p:txBody>
      </p:sp>
      <p:sp>
        <p:nvSpPr>
          <p:cNvPr id="3" name="Symbol zastępczy zawartości 2">
            <a:extLst>
              <a:ext uri="{FF2B5EF4-FFF2-40B4-BE49-F238E27FC236}">
                <a16:creationId xmlns:a16="http://schemas.microsoft.com/office/drawing/2014/main" id="{EED53143-A665-4970-9689-57D8FABD3EED}"/>
              </a:ext>
            </a:extLst>
          </p:cNvPr>
          <p:cNvSpPr>
            <a:spLocks noGrp="1"/>
          </p:cNvSpPr>
          <p:nvPr>
            <p:ph idx="1"/>
          </p:nvPr>
        </p:nvSpPr>
        <p:spPr>
          <a:xfrm>
            <a:off x="1371600" y="1779373"/>
            <a:ext cx="9601200" cy="4880919"/>
          </a:xfrm>
        </p:spPr>
        <p:txBody>
          <a:bodyPr>
            <a:normAutofit/>
          </a:bodyPr>
          <a:lstStyle/>
          <a:p>
            <a:r>
              <a:rPr lang="pl-PL" dirty="0"/>
              <a:t>Paszport tymczasowy wydaje się:</a:t>
            </a:r>
          </a:p>
          <a:p>
            <a:pPr lvl="1"/>
            <a:r>
              <a:rPr lang="pl-PL" dirty="0"/>
              <a:t>osobom przebywającym za granicą, na czas oczekiwania przez nie na doręczenie paszportu sporządzonego w Rzeczypospolitej Polskiej; </a:t>
            </a:r>
          </a:p>
          <a:p>
            <a:pPr lvl="1"/>
            <a:r>
              <a:rPr lang="pl-PL" dirty="0"/>
              <a:t>osobom przebywającym czasowo w Rzeczypospolitej Polskiej i za granicą, na powrót do miejsca stałego pobytu; </a:t>
            </a:r>
          </a:p>
          <a:p>
            <a:pPr lvl="1"/>
            <a:r>
              <a:rPr lang="pl-PL" dirty="0"/>
              <a:t>osobom przebywającym w Rzeczypospolitej Polskiej i za granicą, w udokumentowanych nagłych przypadkach związanych z chorobą lub pogrzebem członka rodziny; </a:t>
            </a:r>
          </a:p>
          <a:p>
            <a:pPr lvl="1"/>
            <a:r>
              <a:rPr lang="pl-PL" dirty="0"/>
              <a:t>osobom przebywającym w Rzeczypospolitej Polskiej i za granicą, w udokumentowanych nagłych przypadkach związanych z prowadzoną działalnością zawodową; </a:t>
            </a:r>
          </a:p>
          <a:p>
            <a:pPr lvl="1"/>
            <a:r>
              <a:rPr lang="pl-PL" dirty="0"/>
              <a:t>osobom, od których pobranie odcisków palców jest fizycznie niemożliwe, a przeszkoda ta ma charakter czasowy</a:t>
            </a:r>
          </a:p>
        </p:txBody>
      </p:sp>
    </p:spTree>
    <p:extLst>
      <p:ext uri="{BB962C8B-B14F-4D97-AF65-F5344CB8AC3E}">
        <p14:creationId xmlns:p14="http://schemas.microsoft.com/office/powerpoint/2010/main" val="27927724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6249351-B9E6-4281-BC59-99786CA7ED2C}"/>
              </a:ext>
            </a:extLst>
          </p:cNvPr>
          <p:cNvSpPr>
            <a:spLocks noGrp="1"/>
          </p:cNvSpPr>
          <p:nvPr>
            <p:ph type="title"/>
          </p:nvPr>
        </p:nvSpPr>
        <p:spPr>
          <a:xfrm>
            <a:off x="1371600" y="685800"/>
            <a:ext cx="9601200" cy="809368"/>
          </a:xfrm>
        </p:spPr>
        <p:txBody>
          <a:bodyPr/>
          <a:lstStyle/>
          <a:p>
            <a:r>
              <a:rPr lang="pl-PL" dirty="0"/>
              <a:t>Paszport tymczasowy </a:t>
            </a:r>
          </a:p>
        </p:txBody>
      </p:sp>
      <p:sp>
        <p:nvSpPr>
          <p:cNvPr id="3" name="Symbol zastępczy zawartości 2">
            <a:extLst>
              <a:ext uri="{FF2B5EF4-FFF2-40B4-BE49-F238E27FC236}">
                <a16:creationId xmlns:a16="http://schemas.microsoft.com/office/drawing/2014/main" id="{EED53143-A665-4970-9689-57D8FABD3EED}"/>
              </a:ext>
            </a:extLst>
          </p:cNvPr>
          <p:cNvSpPr>
            <a:spLocks noGrp="1"/>
          </p:cNvSpPr>
          <p:nvPr>
            <p:ph idx="1"/>
          </p:nvPr>
        </p:nvSpPr>
        <p:spPr>
          <a:xfrm>
            <a:off x="1371600" y="2142628"/>
            <a:ext cx="9601200" cy="4880919"/>
          </a:xfrm>
        </p:spPr>
        <p:txBody>
          <a:bodyPr>
            <a:normAutofit/>
          </a:bodyPr>
          <a:lstStyle/>
          <a:p>
            <a:r>
              <a:rPr lang="pl-PL" dirty="0"/>
              <a:t>Art. 7. 1. Dokument paszportowy wydaje się na wniosek osoby pełnoletniej po przedłożeniu wymaganych dokumentów, pobraniu danych biometrycznych i uiszczeniu należnej opłaty.</a:t>
            </a:r>
          </a:p>
          <a:p>
            <a:r>
              <a:rPr lang="pl-PL" b="1" dirty="0"/>
              <a:t>Wyjątek</a:t>
            </a:r>
            <a:r>
              <a:rPr lang="pl-PL" dirty="0"/>
              <a:t>:</a:t>
            </a:r>
            <a:br>
              <a:rPr lang="pl-PL" dirty="0"/>
            </a:br>
            <a:r>
              <a:rPr lang="pl-PL" dirty="0"/>
              <a:t>Dopuszcza się możliwość wydania </a:t>
            </a:r>
            <a:r>
              <a:rPr lang="pl-PL" b="1" dirty="0"/>
              <a:t>paszportu tymczasowego z urzędu </a:t>
            </a:r>
            <a:r>
              <a:rPr lang="pl-PL" dirty="0"/>
              <a:t>osobom przebywającym za granicą, które nie posiadają dokumentu paszportowego, jeżeli przemawiają za tym ważne okoliczności</a:t>
            </a:r>
          </a:p>
        </p:txBody>
      </p:sp>
    </p:spTree>
    <p:extLst>
      <p:ext uri="{BB962C8B-B14F-4D97-AF65-F5344CB8AC3E}">
        <p14:creationId xmlns:p14="http://schemas.microsoft.com/office/powerpoint/2010/main" val="22322942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6249351-B9E6-4281-BC59-99786CA7ED2C}"/>
              </a:ext>
            </a:extLst>
          </p:cNvPr>
          <p:cNvSpPr>
            <a:spLocks noGrp="1"/>
          </p:cNvSpPr>
          <p:nvPr>
            <p:ph type="title"/>
          </p:nvPr>
        </p:nvSpPr>
        <p:spPr>
          <a:xfrm>
            <a:off x="1371600" y="685800"/>
            <a:ext cx="9601200" cy="809368"/>
          </a:xfrm>
        </p:spPr>
        <p:txBody>
          <a:bodyPr/>
          <a:lstStyle/>
          <a:p>
            <a:r>
              <a:rPr lang="pl-PL" dirty="0"/>
              <a:t>Paszport tymczasowy </a:t>
            </a:r>
          </a:p>
        </p:txBody>
      </p:sp>
      <p:sp>
        <p:nvSpPr>
          <p:cNvPr id="3" name="Symbol zastępczy zawartości 2">
            <a:extLst>
              <a:ext uri="{FF2B5EF4-FFF2-40B4-BE49-F238E27FC236}">
                <a16:creationId xmlns:a16="http://schemas.microsoft.com/office/drawing/2014/main" id="{EED53143-A665-4970-9689-57D8FABD3EED}"/>
              </a:ext>
            </a:extLst>
          </p:cNvPr>
          <p:cNvSpPr>
            <a:spLocks noGrp="1"/>
          </p:cNvSpPr>
          <p:nvPr>
            <p:ph idx="1"/>
          </p:nvPr>
        </p:nvSpPr>
        <p:spPr>
          <a:xfrm>
            <a:off x="1371600" y="1779373"/>
            <a:ext cx="9601200" cy="4880919"/>
          </a:xfrm>
        </p:spPr>
        <p:txBody>
          <a:bodyPr>
            <a:normAutofit/>
          </a:bodyPr>
          <a:lstStyle/>
          <a:p>
            <a:r>
              <a:rPr lang="pl-PL" dirty="0"/>
              <a:t>Zgodnie z art. 18 ust. 1 pkt 9 w dokumencie paszportowym zamieszcza się numer PESEL</a:t>
            </a:r>
          </a:p>
          <a:p>
            <a:r>
              <a:rPr lang="pl-PL" b="1" dirty="0"/>
              <a:t>Wyjątek</a:t>
            </a:r>
            <a:r>
              <a:rPr lang="pl-PL" dirty="0"/>
              <a:t>:</a:t>
            </a:r>
            <a:br>
              <a:rPr lang="pl-PL" dirty="0"/>
            </a:br>
            <a:r>
              <a:rPr lang="pl-PL" dirty="0"/>
              <a:t>W szczególnie uzasadnionych przypadkach dopuszcza się wydawanie przez konsula paszportu tymczasowego bez zamieszczania w tym paszporcie numeru PESEL:</a:t>
            </a:r>
          </a:p>
          <a:p>
            <a:pPr lvl="1"/>
            <a:r>
              <a:rPr lang="pl-PL" dirty="0"/>
              <a:t>małoletniemu urodzonemu za granicą;</a:t>
            </a:r>
          </a:p>
          <a:p>
            <a:pPr lvl="1"/>
            <a:r>
              <a:rPr lang="pl-PL" dirty="0"/>
              <a:t> obywatelowi polskiemu zamieszkałemu poza okręgiem konsularnym;</a:t>
            </a:r>
          </a:p>
          <a:p>
            <a:pPr lvl="1"/>
            <a:r>
              <a:rPr lang="pl-PL" dirty="0"/>
              <a:t>obywatelowi polskiemu stale zamieszkałemu w okręgu konsularnym, któremu do chwili złożenia wniosku o paszport nie został nadany numer PESEL</a:t>
            </a:r>
          </a:p>
        </p:txBody>
      </p:sp>
    </p:spTree>
    <p:extLst>
      <p:ext uri="{BB962C8B-B14F-4D97-AF65-F5344CB8AC3E}">
        <p14:creationId xmlns:p14="http://schemas.microsoft.com/office/powerpoint/2010/main" val="35212108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BFF8632-D7C1-4193-806F-70F301B85728}"/>
              </a:ext>
            </a:extLst>
          </p:cNvPr>
          <p:cNvSpPr>
            <a:spLocks noGrp="1"/>
          </p:cNvSpPr>
          <p:nvPr>
            <p:ph type="title"/>
          </p:nvPr>
        </p:nvSpPr>
        <p:spPr/>
        <p:txBody>
          <a:bodyPr/>
          <a:lstStyle/>
          <a:p>
            <a:r>
              <a:rPr lang="pl-PL" dirty="0"/>
              <a:t>Paszport dyplomatyczny</a:t>
            </a:r>
          </a:p>
        </p:txBody>
      </p:sp>
      <p:sp>
        <p:nvSpPr>
          <p:cNvPr id="3" name="Symbol zastępczy zawartości 2">
            <a:extLst>
              <a:ext uri="{FF2B5EF4-FFF2-40B4-BE49-F238E27FC236}">
                <a16:creationId xmlns:a16="http://schemas.microsoft.com/office/drawing/2014/main" id="{C9AFE1B8-E05C-4BA1-8C85-040525A1FA63}"/>
              </a:ext>
            </a:extLst>
          </p:cNvPr>
          <p:cNvSpPr>
            <a:spLocks noGrp="1"/>
          </p:cNvSpPr>
          <p:nvPr>
            <p:ph idx="1"/>
          </p:nvPr>
        </p:nvSpPr>
        <p:spPr>
          <a:xfrm>
            <a:off x="1371600" y="1954060"/>
            <a:ext cx="9601200" cy="4396636"/>
          </a:xfrm>
        </p:spPr>
        <p:txBody>
          <a:bodyPr>
            <a:normAutofit lnSpcReduction="10000"/>
          </a:bodyPr>
          <a:lstStyle/>
          <a:p>
            <a:r>
              <a:rPr lang="pl-PL" dirty="0"/>
              <a:t>Paszport dyplomatyczny jest ważny przez okres w nim wskazany, z tym że okres jego ważności nie może przekroczyć 10 lat od daty jego wydania</a:t>
            </a:r>
          </a:p>
          <a:p>
            <a:r>
              <a:rPr lang="pl-PL" dirty="0"/>
              <a:t>Wydaje oraz odmawia wydania paszportu dyplomatycznego minister właściwy ds. zagranicznych</a:t>
            </a:r>
          </a:p>
          <a:p>
            <a:r>
              <a:rPr lang="pl-PL" dirty="0"/>
              <a:t>Unieważnienie paszportu dyplomatycznego następuje przez:</a:t>
            </a:r>
          </a:p>
          <a:p>
            <a:pPr lvl="1"/>
            <a:r>
              <a:rPr lang="pl-PL" dirty="0"/>
              <a:t>Ministra właściwego ds. zagranicznych</a:t>
            </a:r>
          </a:p>
          <a:p>
            <a:pPr lvl="1"/>
            <a:r>
              <a:rPr lang="pl-PL" dirty="0"/>
              <a:t>Konsula, za granicą po wyrażeniu zgody przez ministra właściwego ds. zagranicznych</a:t>
            </a:r>
          </a:p>
          <a:p>
            <a:r>
              <a:rPr lang="pl-PL" dirty="0"/>
              <a:t>Złożenie wniosku o wydanie paszportu tymczasowego, odbiór oraz dokonanie dodatkowego wpisu w paszporcie dyplomatycznym powinno nastąpić w ministerstwie spraw zagranicznych. W uzasadnionych przypadkach, na polecenie ministra właściwego do spraw zagranicznych, powyższe może nastąpić w urzędzie konsularnym</a:t>
            </a:r>
          </a:p>
          <a:p>
            <a:pPr lvl="1"/>
            <a:endParaRPr lang="pl-PL" dirty="0"/>
          </a:p>
        </p:txBody>
      </p:sp>
    </p:spTree>
    <p:extLst>
      <p:ext uri="{BB962C8B-B14F-4D97-AF65-F5344CB8AC3E}">
        <p14:creationId xmlns:p14="http://schemas.microsoft.com/office/powerpoint/2010/main" val="11338034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93830AF-6C8C-4891-A187-9ED9942FBFF7}"/>
              </a:ext>
            </a:extLst>
          </p:cNvPr>
          <p:cNvSpPr>
            <a:spLocks noGrp="1"/>
          </p:cNvSpPr>
          <p:nvPr>
            <p:ph type="title"/>
          </p:nvPr>
        </p:nvSpPr>
        <p:spPr>
          <a:xfrm>
            <a:off x="1371600" y="308920"/>
            <a:ext cx="9601200" cy="871151"/>
          </a:xfrm>
        </p:spPr>
        <p:txBody>
          <a:bodyPr/>
          <a:lstStyle/>
          <a:p>
            <a:r>
              <a:rPr lang="pl-PL" dirty="0"/>
              <a:t>Paszport dyplomatyczny </a:t>
            </a:r>
          </a:p>
        </p:txBody>
      </p:sp>
      <p:sp>
        <p:nvSpPr>
          <p:cNvPr id="3" name="Symbol zastępczy zawartości 2">
            <a:extLst>
              <a:ext uri="{FF2B5EF4-FFF2-40B4-BE49-F238E27FC236}">
                <a16:creationId xmlns:a16="http://schemas.microsoft.com/office/drawing/2014/main" id="{71BA7387-148D-4A54-9DC1-3EA8704266C9}"/>
              </a:ext>
            </a:extLst>
          </p:cNvPr>
          <p:cNvSpPr>
            <a:spLocks noGrp="1"/>
          </p:cNvSpPr>
          <p:nvPr>
            <p:ph idx="1"/>
          </p:nvPr>
        </p:nvSpPr>
        <p:spPr>
          <a:xfrm>
            <a:off x="1371600" y="1383957"/>
            <a:ext cx="9601200" cy="5165123"/>
          </a:xfrm>
        </p:spPr>
        <p:txBody>
          <a:bodyPr>
            <a:normAutofit fontScale="92500" lnSpcReduction="10000"/>
          </a:bodyPr>
          <a:lstStyle/>
          <a:p>
            <a:r>
              <a:rPr lang="pl-PL" dirty="0"/>
              <a:t>Uprawnionymi do otrzymania paszportu dyplomatycznego są:</a:t>
            </a:r>
          </a:p>
          <a:p>
            <a:pPr lvl="1"/>
            <a:r>
              <a:rPr lang="pl-PL" dirty="0"/>
              <a:t>Prezydent Rzeczypospolitej Polskiej; </a:t>
            </a:r>
          </a:p>
          <a:p>
            <a:pPr lvl="1"/>
            <a:r>
              <a:rPr lang="pl-PL" dirty="0"/>
              <a:t>Marszałek i wicemarszałkowie Sejmu; </a:t>
            </a:r>
          </a:p>
          <a:p>
            <a:pPr lvl="1"/>
            <a:r>
              <a:rPr lang="pl-PL" dirty="0"/>
              <a:t>Marszałek i wicemarszałkowie Senatu; </a:t>
            </a:r>
          </a:p>
          <a:p>
            <a:pPr lvl="1"/>
            <a:r>
              <a:rPr lang="pl-PL" dirty="0"/>
              <a:t>Prezes i wiceprezesi Rady Ministrów;</a:t>
            </a:r>
          </a:p>
          <a:p>
            <a:pPr lvl="1"/>
            <a:r>
              <a:rPr lang="pl-PL" dirty="0"/>
              <a:t>ministrowie, sekretarze i podsekretarze stanu; </a:t>
            </a:r>
          </a:p>
          <a:p>
            <a:pPr lvl="1"/>
            <a:r>
              <a:rPr lang="pl-PL" dirty="0"/>
              <a:t>posłowie i senatorowie; </a:t>
            </a:r>
          </a:p>
          <a:p>
            <a:pPr lvl="1"/>
            <a:r>
              <a:rPr lang="pl-PL" dirty="0"/>
              <a:t>posłowie do Parlamentu Europejskiego wybrani w Rzeczypospolitej Polskiej; </a:t>
            </a:r>
          </a:p>
          <a:p>
            <a:pPr lvl="1"/>
            <a:r>
              <a:rPr lang="pl-PL" dirty="0"/>
              <a:t> Prezes, Wiceprezes i sędziowie Trybunału Konstytucyjnego;</a:t>
            </a:r>
          </a:p>
          <a:p>
            <a:pPr lvl="1"/>
            <a:r>
              <a:rPr lang="pl-PL" dirty="0"/>
              <a:t> Pierwszy Prezes i Prezesi Sądu Najwyższego; </a:t>
            </a:r>
          </a:p>
          <a:p>
            <a:pPr lvl="1"/>
            <a:r>
              <a:rPr lang="pl-PL" dirty="0"/>
              <a:t>Prezes i wiceprezesi Naczelnego Sądu Administracyjnego;</a:t>
            </a:r>
          </a:p>
          <a:p>
            <a:pPr lvl="1"/>
            <a:r>
              <a:rPr lang="pl-PL" dirty="0"/>
              <a:t> Prokurator Krajowy i pozostali zastępcy Prokuratora Generalnego</a:t>
            </a:r>
          </a:p>
          <a:p>
            <a:pPr lvl="1"/>
            <a:r>
              <a:rPr lang="pl-PL" dirty="0"/>
              <a:t>Małżonkowie ww. osób (za wyjątkiem małżonków posłów, senatorów, posłów do PE, Prezesa, Wiceprezesa i sędziów TK, Prokuratora Krajowego i zastępców Prokuratora Generalnego) jeżeli towarzyszą im w podróży służbowej poza granicami kraju</a:t>
            </a:r>
          </a:p>
        </p:txBody>
      </p:sp>
    </p:spTree>
    <p:extLst>
      <p:ext uri="{BB962C8B-B14F-4D97-AF65-F5344CB8AC3E}">
        <p14:creationId xmlns:p14="http://schemas.microsoft.com/office/powerpoint/2010/main" val="42729636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93830AF-6C8C-4891-A187-9ED9942FBFF7}"/>
              </a:ext>
            </a:extLst>
          </p:cNvPr>
          <p:cNvSpPr>
            <a:spLocks noGrp="1"/>
          </p:cNvSpPr>
          <p:nvPr>
            <p:ph type="title"/>
          </p:nvPr>
        </p:nvSpPr>
        <p:spPr>
          <a:xfrm>
            <a:off x="1371600" y="308920"/>
            <a:ext cx="9601200" cy="871151"/>
          </a:xfrm>
        </p:spPr>
        <p:txBody>
          <a:bodyPr/>
          <a:lstStyle/>
          <a:p>
            <a:r>
              <a:rPr lang="pl-PL" dirty="0"/>
              <a:t>Paszport dyplomatyczny </a:t>
            </a:r>
          </a:p>
        </p:txBody>
      </p:sp>
      <p:sp>
        <p:nvSpPr>
          <p:cNvPr id="3" name="Symbol zastępczy zawartości 2">
            <a:extLst>
              <a:ext uri="{FF2B5EF4-FFF2-40B4-BE49-F238E27FC236}">
                <a16:creationId xmlns:a16="http://schemas.microsoft.com/office/drawing/2014/main" id="{71BA7387-148D-4A54-9DC1-3EA8704266C9}"/>
              </a:ext>
            </a:extLst>
          </p:cNvPr>
          <p:cNvSpPr>
            <a:spLocks noGrp="1"/>
          </p:cNvSpPr>
          <p:nvPr>
            <p:ph idx="1"/>
          </p:nvPr>
        </p:nvSpPr>
        <p:spPr>
          <a:xfrm>
            <a:off x="1371600" y="1383957"/>
            <a:ext cx="9601200" cy="5165123"/>
          </a:xfrm>
        </p:spPr>
        <p:txBody>
          <a:bodyPr>
            <a:normAutofit lnSpcReduction="10000"/>
          </a:bodyPr>
          <a:lstStyle/>
          <a:p>
            <a:r>
              <a:rPr lang="pl-PL" dirty="0"/>
              <a:t>Uprawnionymi do otrzymania paszportu dyplomatycznego są:</a:t>
            </a:r>
          </a:p>
          <a:p>
            <a:pPr lvl="1"/>
            <a:r>
              <a:rPr lang="pl-PL" i="0" dirty="0"/>
              <a:t>byli Prezydenci </a:t>
            </a:r>
            <a:r>
              <a:rPr lang="pl-PL" dirty="0"/>
              <a:t>Rzeczypospolitej Polskiej</a:t>
            </a:r>
          </a:p>
          <a:p>
            <a:pPr lvl="1"/>
            <a:r>
              <a:rPr lang="pl-PL" dirty="0"/>
              <a:t>byli Prezesi Rady Ministrów</a:t>
            </a:r>
          </a:p>
          <a:p>
            <a:pPr lvl="1"/>
            <a:r>
              <a:rPr lang="pl-PL" dirty="0"/>
              <a:t>byli Ministrowie Spraw Zagranicznych</a:t>
            </a:r>
          </a:p>
          <a:p>
            <a:pPr marL="530352" lvl="1" indent="0">
              <a:buNone/>
            </a:pPr>
            <a:r>
              <a:rPr lang="pl-PL" i="0" dirty="0"/>
              <a:t>Którzy zostali powołani do </a:t>
            </a:r>
            <a:r>
              <a:rPr lang="pl-PL" dirty="0"/>
              <a:t>pełnienia tych funkcji, poczynając od dnia 24 sierpnia 1989 r.</a:t>
            </a:r>
          </a:p>
          <a:p>
            <a:pPr marL="530352" lvl="1" indent="0">
              <a:buNone/>
            </a:pPr>
            <a:r>
              <a:rPr lang="pl-PL" i="0" dirty="0"/>
              <a:t>osoby zajmujące stanowiska lub pełniące funkcje:</a:t>
            </a:r>
          </a:p>
          <a:p>
            <a:pPr lvl="1"/>
            <a:r>
              <a:rPr lang="pl-PL" dirty="0"/>
              <a:t>w służbie zagranicznej, które posiadają stopień dyplomatyczny</a:t>
            </a:r>
          </a:p>
          <a:p>
            <a:pPr lvl="1"/>
            <a:r>
              <a:rPr lang="pl-PL" dirty="0"/>
              <a:t>związane z przywilejami i immunitetami dyplomatycznymi na podstawie umów międzynarodowych, których stroną jest Rzeczpospolita Polska, lub zwyczajów międzynarodowych</a:t>
            </a:r>
          </a:p>
          <a:p>
            <a:pPr lvl="1"/>
            <a:r>
              <a:rPr lang="pl-PL" dirty="0"/>
              <a:t>w wyniku skierowania do pracy w organizacjach międzynarodowych</a:t>
            </a:r>
          </a:p>
          <a:p>
            <a:pPr lvl="1"/>
            <a:r>
              <a:rPr lang="pl-PL" i="0" dirty="0"/>
              <a:t>członkowie rodzin ww. osób, </a:t>
            </a:r>
            <a:r>
              <a:rPr lang="pl-PL" dirty="0"/>
              <a:t>jeżeli pozostają z nimi we wspólnocie domowej i przesiedlają się z nimi za granicę lub członkowie rodzin nieprzesiedlający się z za granicę w celu odwiedzin tych osób</a:t>
            </a:r>
            <a:endParaRPr lang="pl-PL" i="0" dirty="0"/>
          </a:p>
        </p:txBody>
      </p:sp>
    </p:spTree>
    <p:extLst>
      <p:ext uri="{BB962C8B-B14F-4D97-AF65-F5344CB8AC3E}">
        <p14:creationId xmlns:p14="http://schemas.microsoft.com/office/powerpoint/2010/main" val="4742842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6877160-04D9-40FD-B18F-2F0EBEEAD184}"/>
              </a:ext>
            </a:extLst>
          </p:cNvPr>
          <p:cNvSpPr>
            <a:spLocks noGrp="1"/>
          </p:cNvSpPr>
          <p:nvPr>
            <p:ph type="title"/>
          </p:nvPr>
        </p:nvSpPr>
        <p:spPr>
          <a:xfrm>
            <a:off x="1371600" y="685800"/>
            <a:ext cx="9601200" cy="817880"/>
          </a:xfrm>
        </p:spPr>
        <p:txBody>
          <a:bodyPr/>
          <a:lstStyle/>
          <a:p>
            <a:r>
              <a:rPr lang="pl-PL" dirty="0"/>
              <a:t>Dokumenty paszportowe </a:t>
            </a:r>
          </a:p>
        </p:txBody>
      </p:sp>
      <p:sp>
        <p:nvSpPr>
          <p:cNvPr id="3" name="Symbol zastępczy zawartości 2">
            <a:extLst>
              <a:ext uri="{FF2B5EF4-FFF2-40B4-BE49-F238E27FC236}">
                <a16:creationId xmlns:a16="http://schemas.microsoft.com/office/drawing/2014/main" id="{B1B328B7-3A27-4BC7-AD57-1905E2F7517C}"/>
              </a:ext>
            </a:extLst>
          </p:cNvPr>
          <p:cNvSpPr>
            <a:spLocks noGrp="1"/>
          </p:cNvSpPr>
          <p:nvPr>
            <p:ph idx="1"/>
          </p:nvPr>
        </p:nvSpPr>
        <p:spPr/>
        <p:txBody>
          <a:bodyPr/>
          <a:lstStyle/>
          <a:p>
            <a:r>
              <a:rPr lang="pl-PL" dirty="0"/>
              <a:t>Zakres regulacji ustawowej:</a:t>
            </a:r>
          </a:p>
          <a:p>
            <a:pPr lvl="1"/>
            <a:r>
              <a:rPr lang="pl-PL" dirty="0"/>
              <a:t>rodzaje dokumentów paszportowych;</a:t>
            </a:r>
          </a:p>
          <a:p>
            <a:pPr lvl="1"/>
            <a:r>
              <a:rPr lang="pl-PL" dirty="0"/>
              <a:t> właściwość organów wydających dokumenty paszportowe; </a:t>
            </a:r>
          </a:p>
          <a:p>
            <a:pPr lvl="1"/>
            <a:r>
              <a:rPr lang="pl-PL" dirty="0"/>
              <a:t>okoliczności uzasadniające odmowę wydania lub unieważnienie dokumentu paszportowego; </a:t>
            </a:r>
          </a:p>
          <a:p>
            <a:pPr lvl="1"/>
            <a:r>
              <a:rPr lang="pl-PL" dirty="0"/>
              <a:t>zakres danych wpisywanych do dokumentu paszportowego; </a:t>
            </a:r>
          </a:p>
          <a:p>
            <a:pPr lvl="1"/>
            <a:r>
              <a:rPr lang="pl-PL" dirty="0"/>
              <a:t>zakres danych zawartych w ewidencjach paszportowych oraz sposób prowadzenia tych ewidencji i zasady udostępniania danych w nich gromadzonych oraz organy właściwe w tych sprawach. </a:t>
            </a:r>
          </a:p>
        </p:txBody>
      </p:sp>
    </p:spTree>
    <p:extLst>
      <p:ext uri="{BB962C8B-B14F-4D97-AF65-F5344CB8AC3E}">
        <p14:creationId xmlns:p14="http://schemas.microsoft.com/office/powerpoint/2010/main" val="97277405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DAD9AC5-BC3F-4F59-9B0F-D041FCB8993F}"/>
              </a:ext>
            </a:extLst>
          </p:cNvPr>
          <p:cNvSpPr>
            <a:spLocks noGrp="1"/>
          </p:cNvSpPr>
          <p:nvPr>
            <p:ph type="title"/>
          </p:nvPr>
        </p:nvSpPr>
        <p:spPr/>
        <p:txBody>
          <a:bodyPr/>
          <a:lstStyle/>
          <a:p>
            <a:r>
              <a:rPr lang="pl-PL" dirty="0"/>
              <a:t>Paszport dyplomatyczny</a:t>
            </a:r>
          </a:p>
        </p:txBody>
      </p:sp>
      <p:sp>
        <p:nvSpPr>
          <p:cNvPr id="3" name="Symbol zastępczy zawartości 2">
            <a:extLst>
              <a:ext uri="{FF2B5EF4-FFF2-40B4-BE49-F238E27FC236}">
                <a16:creationId xmlns:a16="http://schemas.microsoft.com/office/drawing/2014/main" id="{D5499042-F4FF-40FF-B4CE-72282E735BB6}"/>
              </a:ext>
            </a:extLst>
          </p:cNvPr>
          <p:cNvSpPr>
            <a:spLocks noGrp="1"/>
          </p:cNvSpPr>
          <p:nvPr>
            <p:ph idx="1"/>
          </p:nvPr>
        </p:nvSpPr>
        <p:spPr>
          <a:xfrm>
            <a:off x="1371600" y="1847589"/>
            <a:ext cx="9601200" cy="4077222"/>
          </a:xfrm>
        </p:spPr>
        <p:txBody>
          <a:bodyPr>
            <a:normAutofit/>
          </a:bodyPr>
          <a:lstStyle/>
          <a:p>
            <a:r>
              <a:rPr lang="pl-PL" dirty="0"/>
              <a:t>W przypadkach uzasadnionych potrzebą ochrony interesów Rzeczypospolitej Polskiej za granicą minister właściwy do spraw zagranicznych może podjąć decyzję o wydaniu paszportu dyplomatycznego również obywatelom polskim innym niż wskazane w katalogu osób uprawnionych do otrzymania paszportu dyplomatycznego</a:t>
            </a:r>
            <a:br>
              <a:rPr lang="pl-PL" dirty="0"/>
            </a:br>
            <a:endParaRPr lang="pl-PL" dirty="0"/>
          </a:p>
          <a:p>
            <a:r>
              <a:rPr lang="pl-PL" dirty="0"/>
              <a:t> W paszporcie dyplomatycznym zamieszcza się:</a:t>
            </a:r>
          </a:p>
          <a:p>
            <a:pPr lvl="1"/>
            <a:r>
              <a:rPr lang="pl-PL" dirty="0"/>
              <a:t>dane wskazane w art. 18  oraz</a:t>
            </a:r>
          </a:p>
          <a:p>
            <a:pPr lvl="1"/>
            <a:r>
              <a:rPr lang="pl-PL" dirty="0"/>
              <a:t>stopień dyplomatyczny, funkcję, stanowisko lub tytuł posiadacza paszportu</a:t>
            </a:r>
          </a:p>
          <a:p>
            <a:r>
              <a:rPr lang="pl-PL" dirty="0"/>
              <a:t>W przypadkach uzasadnionych potrzebami służby zagranicznej oraz względami bezpieczeństwa państwa tej samej osobie można wydać drugi paszport dyplomatyczny</a:t>
            </a:r>
          </a:p>
          <a:p>
            <a:endParaRPr lang="pl-PL" dirty="0"/>
          </a:p>
        </p:txBody>
      </p:sp>
    </p:spTree>
    <p:extLst>
      <p:ext uri="{BB962C8B-B14F-4D97-AF65-F5344CB8AC3E}">
        <p14:creationId xmlns:p14="http://schemas.microsoft.com/office/powerpoint/2010/main" val="37608832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93830AF-6C8C-4891-A187-9ED9942FBFF7}"/>
              </a:ext>
            </a:extLst>
          </p:cNvPr>
          <p:cNvSpPr>
            <a:spLocks noGrp="1"/>
          </p:cNvSpPr>
          <p:nvPr>
            <p:ph type="title"/>
          </p:nvPr>
        </p:nvSpPr>
        <p:spPr>
          <a:xfrm>
            <a:off x="1371600" y="435280"/>
            <a:ext cx="9601200" cy="871151"/>
          </a:xfrm>
        </p:spPr>
        <p:txBody>
          <a:bodyPr/>
          <a:lstStyle/>
          <a:p>
            <a:r>
              <a:rPr lang="pl-PL" dirty="0"/>
              <a:t>Paszport dyplomatyczny </a:t>
            </a:r>
          </a:p>
        </p:txBody>
      </p:sp>
      <p:sp>
        <p:nvSpPr>
          <p:cNvPr id="3" name="Symbol zastępczy zawartości 2">
            <a:extLst>
              <a:ext uri="{FF2B5EF4-FFF2-40B4-BE49-F238E27FC236}">
                <a16:creationId xmlns:a16="http://schemas.microsoft.com/office/drawing/2014/main" id="{71BA7387-148D-4A54-9DC1-3EA8704266C9}"/>
              </a:ext>
            </a:extLst>
          </p:cNvPr>
          <p:cNvSpPr>
            <a:spLocks noGrp="1"/>
          </p:cNvSpPr>
          <p:nvPr>
            <p:ph idx="1"/>
          </p:nvPr>
        </p:nvSpPr>
        <p:spPr>
          <a:xfrm>
            <a:off x="1371600" y="1653435"/>
            <a:ext cx="9601200" cy="4339225"/>
          </a:xfrm>
        </p:spPr>
        <p:txBody>
          <a:bodyPr>
            <a:normAutofit lnSpcReduction="10000"/>
          </a:bodyPr>
          <a:lstStyle/>
          <a:p>
            <a:r>
              <a:rPr lang="pl-PL" dirty="0"/>
              <a:t>paszportem dyplomatycznym można się legitymować </a:t>
            </a:r>
            <a:r>
              <a:rPr lang="pl-PL" b="1" dirty="0"/>
              <a:t>wyłącznie w trakcie podróży służbowej </a:t>
            </a:r>
            <a:r>
              <a:rPr lang="pl-PL" dirty="0"/>
              <a:t>lub </a:t>
            </a:r>
            <a:r>
              <a:rPr lang="pl-PL" b="1" dirty="0"/>
              <a:t>w związku z wykonywaniem czynności służbowych poza granicami kraju</a:t>
            </a:r>
          </a:p>
          <a:p>
            <a:r>
              <a:rPr lang="pl-PL" dirty="0"/>
              <a:t>ograniczenie w zakresie możliwości legitymowania się paszportem dyplomatycznym nie dotyczy:</a:t>
            </a:r>
          </a:p>
          <a:p>
            <a:pPr lvl="1"/>
            <a:r>
              <a:rPr lang="pl-PL" dirty="0"/>
              <a:t>Osób zajmujących stanowiska lub pełniących funkcje  w służbie zagranicznej, które posiadają stopień dyplomatyczny oraz związanych z przywilejami i immunitetami dyplomatycznymi na podstawie umów międzynarodowych, których stroną jest RP lub zwyczajów międzynarodowych – jeżeli zostały wyznaczone do pełnienia funkcji lub zajmowania stanowiska poza granicami Rzeczypospolitej Polskiej</a:t>
            </a:r>
          </a:p>
          <a:p>
            <a:pPr lvl="1"/>
            <a:r>
              <a:rPr lang="pl-PL" dirty="0"/>
              <a:t>Byłych Prezydentów RP, byłych PRM oraz byłych Ministrów Spraw Zagranicznych, którzy zostali powołani do pełnienia tych funkcji, poczynając od dnia 24 sierpnia 1989 r.</a:t>
            </a:r>
          </a:p>
        </p:txBody>
      </p:sp>
    </p:spTree>
    <p:extLst>
      <p:ext uri="{BB962C8B-B14F-4D97-AF65-F5344CB8AC3E}">
        <p14:creationId xmlns:p14="http://schemas.microsoft.com/office/powerpoint/2010/main" val="6168439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81F54BE-5B53-41F9-81DC-D0794866074D}"/>
              </a:ext>
            </a:extLst>
          </p:cNvPr>
          <p:cNvSpPr>
            <a:spLocks noGrp="1"/>
          </p:cNvSpPr>
          <p:nvPr>
            <p:ph type="title"/>
          </p:nvPr>
        </p:nvSpPr>
        <p:spPr>
          <a:xfrm>
            <a:off x="1295400" y="385176"/>
            <a:ext cx="9601200" cy="1305838"/>
          </a:xfrm>
        </p:spPr>
        <p:txBody>
          <a:bodyPr>
            <a:normAutofit/>
          </a:bodyPr>
          <a:lstStyle/>
          <a:p>
            <a:r>
              <a:rPr lang="pl-PL" sz="4000" dirty="0"/>
              <a:t>Paszport służbowy Ministerstwa Spraw Zagranicznych</a:t>
            </a:r>
          </a:p>
        </p:txBody>
      </p:sp>
      <p:sp>
        <p:nvSpPr>
          <p:cNvPr id="3" name="Symbol zastępczy zawartości 2">
            <a:extLst>
              <a:ext uri="{FF2B5EF4-FFF2-40B4-BE49-F238E27FC236}">
                <a16:creationId xmlns:a16="http://schemas.microsoft.com/office/drawing/2014/main" id="{51C883DF-2DA3-4D69-86A2-FC216F1E9083}"/>
              </a:ext>
            </a:extLst>
          </p:cNvPr>
          <p:cNvSpPr>
            <a:spLocks noGrp="1"/>
          </p:cNvSpPr>
          <p:nvPr>
            <p:ph idx="1"/>
          </p:nvPr>
        </p:nvSpPr>
        <p:spPr>
          <a:xfrm>
            <a:off x="1371600" y="2091847"/>
            <a:ext cx="9601200" cy="3775553"/>
          </a:xfrm>
        </p:spPr>
        <p:txBody>
          <a:bodyPr/>
          <a:lstStyle/>
          <a:p>
            <a:r>
              <a:rPr lang="pl-PL" dirty="0"/>
              <a:t>Paszport służbowy MSZ  jest ważny przez okres w nim wskazany, z tym że okres jego ważności nie może przekroczyć 10 lat od daty jego wydania</a:t>
            </a:r>
          </a:p>
          <a:p>
            <a:r>
              <a:rPr lang="pl-PL" dirty="0"/>
              <a:t>Paszport służbowy MSZ przysługuje:</a:t>
            </a:r>
          </a:p>
          <a:p>
            <a:pPr lvl="1"/>
            <a:r>
              <a:rPr lang="pl-PL" dirty="0"/>
              <a:t>członkom służby zagranicznej nieposiadającym stopnia dyplomatycznego oraz innym osobom skierowanym do wykonywania obowiązków służbowych w placówce zagranicznej</a:t>
            </a:r>
          </a:p>
          <a:p>
            <a:pPr lvl="1"/>
            <a:r>
              <a:rPr lang="pl-PL" dirty="0"/>
              <a:t>członkom rodziny ww. osób jeżeli pozostają z nimi we wspólnocie domowej i przesiedlają się z nimi za granicę lub w razie nieprzesiedlania się za granicę w celu odwiedzin tych osób  </a:t>
            </a:r>
          </a:p>
          <a:p>
            <a:pPr marL="0" indent="0">
              <a:buNone/>
            </a:pPr>
            <a:endParaRPr lang="pl-PL" dirty="0"/>
          </a:p>
          <a:p>
            <a:endParaRPr lang="pl-PL" dirty="0"/>
          </a:p>
        </p:txBody>
      </p:sp>
    </p:spTree>
    <p:extLst>
      <p:ext uri="{BB962C8B-B14F-4D97-AF65-F5344CB8AC3E}">
        <p14:creationId xmlns:p14="http://schemas.microsoft.com/office/powerpoint/2010/main" val="72140154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D04E3B9-4DC9-4CD8-B09B-7D6B495AEBE3}"/>
              </a:ext>
            </a:extLst>
          </p:cNvPr>
          <p:cNvSpPr>
            <a:spLocks noGrp="1"/>
          </p:cNvSpPr>
          <p:nvPr>
            <p:ph type="title"/>
          </p:nvPr>
        </p:nvSpPr>
        <p:spPr>
          <a:xfrm>
            <a:off x="1371600" y="448066"/>
            <a:ext cx="9601200" cy="1485900"/>
          </a:xfrm>
        </p:spPr>
        <p:txBody>
          <a:bodyPr>
            <a:normAutofit/>
          </a:bodyPr>
          <a:lstStyle/>
          <a:p>
            <a:r>
              <a:rPr lang="pl-PL" sz="4000" dirty="0"/>
              <a:t>Paszport służbowy Ministerstwa Spraw Zagranicznych</a:t>
            </a:r>
          </a:p>
        </p:txBody>
      </p:sp>
      <p:sp>
        <p:nvSpPr>
          <p:cNvPr id="3" name="Symbol zastępczy zawartości 2">
            <a:extLst>
              <a:ext uri="{FF2B5EF4-FFF2-40B4-BE49-F238E27FC236}">
                <a16:creationId xmlns:a16="http://schemas.microsoft.com/office/drawing/2014/main" id="{B80E67D8-947B-4110-A58E-6FAD421B2B9B}"/>
              </a:ext>
            </a:extLst>
          </p:cNvPr>
          <p:cNvSpPr>
            <a:spLocks noGrp="1"/>
          </p:cNvSpPr>
          <p:nvPr>
            <p:ph idx="1"/>
          </p:nvPr>
        </p:nvSpPr>
        <p:spPr>
          <a:xfrm>
            <a:off x="1371600" y="2317315"/>
            <a:ext cx="9601200" cy="3875762"/>
          </a:xfrm>
        </p:spPr>
        <p:txBody>
          <a:bodyPr/>
          <a:lstStyle/>
          <a:p>
            <a:r>
              <a:rPr lang="pl-PL" dirty="0"/>
              <a:t>W przypadkach uzasadnionych potrzebą ochrony interesów Rzeczypospolitej Polskiej za granicą minister właściwy do spraw zagranicznych może podjąć decyzję o wydaniu paszportu służbowego MZS również obywatelom polskim innym niż wskazane w katalogu osób uprawnionych do otrzymania paszportu służbowego MSZ</a:t>
            </a:r>
          </a:p>
          <a:p>
            <a:r>
              <a:rPr lang="pl-PL" dirty="0"/>
              <a:t>W przypadkach uzasadnionych potrzebami służby zagranicznej oraz względami bezpieczeństwa państwa tej samej osobie można wydać drugi paszport służbowy MSZ</a:t>
            </a:r>
          </a:p>
          <a:p>
            <a:endParaRPr lang="pl-PL" dirty="0"/>
          </a:p>
        </p:txBody>
      </p:sp>
    </p:spTree>
    <p:extLst>
      <p:ext uri="{BB962C8B-B14F-4D97-AF65-F5344CB8AC3E}">
        <p14:creationId xmlns:p14="http://schemas.microsoft.com/office/powerpoint/2010/main" val="105202131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D04E3B9-4DC9-4CD8-B09B-7D6B495AEBE3}"/>
              </a:ext>
            </a:extLst>
          </p:cNvPr>
          <p:cNvSpPr>
            <a:spLocks noGrp="1"/>
          </p:cNvSpPr>
          <p:nvPr>
            <p:ph type="title"/>
          </p:nvPr>
        </p:nvSpPr>
        <p:spPr>
          <a:xfrm>
            <a:off x="1371600" y="247650"/>
            <a:ext cx="9601200" cy="1485900"/>
          </a:xfrm>
        </p:spPr>
        <p:txBody>
          <a:bodyPr>
            <a:normAutofit/>
          </a:bodyPr>
          <a:lstStyle/>
          <a:p>
            <a:r>
              <a:rPr lang="pl-PL" sz="3600" dirty="0"/>
              <a:t>Paszport służbowy Ministerstwa Spraw Zagranicznych</a:t>
            </a:r>
          </a:p>
        </p:txBody>
      </p:sp>
      <p:sp>
        <p:nvSpPr>
          <p:cNvPr id="3" name="Symbol zastępczy zawartości 2">
            <a:extLst>
              <a:ext uri="{FF2B5EF4-FFF2-40B4-BE49-F238E27FC236}">
                <a16:creationId xmlns:a16="http://schemas.microsoft.com/office/drawing/2014/main" id="{B80E67D8-947B-4110-A58E-6FAD421B2B9B}"/>
              </a:ext>
            </a:extLst>
          </p:cNvPr>
          <p:cNvSpPr>
            <a:spLocks noGrp="1"/>
          </p:cNvSpPr>
          <p:nvPr>
            <p:ph idx="1"/>
          </p:nvPr>
        </p:nvSpPr>
        <p:spPr>
          <a:xfrm>
            <a:off x="1371600" y="1991638"/>
            <a:ext cx="9601200" cy="3875762"/>
          </a:xfrm>
        </p:spPr>
        <p:txBody>
          <a:bodyPr/>
          <a:lstStyle/>
          <a:p>
            <a:r>
              <a:rPr lang="pl-PL" dirty="0"/>
              <a:t>paszportem służbowym MSZ można się legitymować </a:t>
            </a:r>
            <a:r>
              <a:rPr lang="pl-PL" b="1" dirty="0"/>
              <a:t>wyłącznie w trakcie podróży służbowej</a:t>
            </a:r>
            <a:r>
              <a:rPr lang="pl-PL" dirty="0"/>
              <a:t> lub </a:t>
            </a:r>
            <a:r>
              <a:rPr lang="pl-PL" b="1" dirty="0"/>
              <a:t>w związku z wykonywaniem czynności służbowych poza granicami kraju</a:t>
            </a:r>
          </a:p>
          <a:p>
            <a:r>
              <a:rPr lang="pl-PL" dirty="0"/>
              <a:t>ograniczenie w zakresie możliwości legitymowania się paszportem służbowym MSZ nie dotyczy:</a:t>
            </a:r>
          </a:p>
          <a:p>
            <a:pPr lvl="1"/>
            <a:r>
              <a:rPr lang="pl-PL" dirty="0"/>
              <a:t>członków służby zagranicznej nieposiadających stopnia dyplomatycznego oraz innych osób skierowanych do wykonywania obowiązków służbowych w placówce zagranicznej, jeżeli zostali wyznaczeni do pełnienia funkcji lub zajmowania stanowiska poza granicami Rzeczypospolitej Polskiej</a:t>
            </a:r>
          </a:p>
          <a:p>
            <a:pPr lvl="1"/>
            <a:r>
              <a:rPr lang="pl-PL" dirty="0"/>
              <a:t>członków rodziny ww., jeżeli pozostają z nimi we wspólnocie domowej i przesiedlają się z nimi za granicę</a:t>
            </a:r>
          </a:p>
        </p:txBody>
      </p:sp>
    </p:spTree>
    <p:extLst>
      <p:ext uri="{BB962C8B-B14F-4D97-AF65-F5344CB8AC3E}">
        <p14:creationId xmlns:p14="http://schemas.microsoft.com/office/powerpoint/2010/main" val="92805699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F2E973D-9129-4086-A60F-567DDE15FDB1}"/>
              </a:ext>
            </a:extLst>
          </p:cNvPr>
          <p:cNvSpPr>
            <a:spLocks noGrp="1"/>
          </p:cNvSpPr>
          <p:nvPr>
            <p:ph type="title"/>
          </p:nvPr>
        </p:nvSpPr>
        <p:spPr>
          <a:xfrm>
            <a:off x="1295400" y="372650"/>
            <a:ext cx="9601200" cy="967635"/>
          </a:xfrm>
        </p:spPr>
        <p:txBody>
          <a:bodyPr>
            <a:normAutofit/>
          </a:bodyPr>
          <a:lstStyle/>
          <a:p>
            <a:r>
              <a:rPr lang="pl-PL" sz="3600" dirty="0"/>
              <a:t>Utrata ważności dokumentu paszportowego</a:t>
            </a:r>
          </a:p>
        </p:txBody>
      </p:sp>
      <p:sp>
        <p:nvSpPr>
          <p:cNvPr id="3" name="Symbol zastępczy zawartości 2">
            <a:extLst>
              <a:ext uri="{FF2B5EF4-FFF2-40B4-BE49-F238E27FC236}">
                <a16:creationId xmlns:a16="http://schemas.microsoft.com/office/drawing/2014/main" id="{27359D03-CC6C-4CF2-9EED-9A0D21AA3109}"/>
              </a:ext>
            </a:extLst>
          </p:cNvPr>
          <p:cNvSpPr>
            <a:spLocks noGrp="1"/>
          </p:cNvSpPr>
          <p:nvPr>
            <p:ph idx="1"/>
          </p:nvPr>
        </p:nvSpPr>
        <p:spPr>
          <a:xfrm>
            <a:off x="1371600" y="1340285"/>
            <a:ext cx="9601200" cy="5311035"/>
          </a:xfrm>
        </p:spPr>
        <p:txBody>
          <a:bodyPr>
            <a:normAutofit fontScale="92500" lnSpcReduction="10000"/>
          </a:bodyPr>
          <a:lstStyle/>
          <a:p>
            <a:r>
              <a:rPr lang="pl-PL" dirty="0"/>
              <a:t>Dokument paszportowy traci ważność: </a:t>
            </a:r>
          </a:p>
          <a:p>
            <a:pPr lvl="1"/>
            <a:r>
              <a:rPr lang="pl-PL" dirty="0"/>
              <a:t>z dniem zawiadomienia o jego utracie, zniszczeniu lub znalezieniu; </a:t>
            </a:r>
          </a:p>
          <a:p>
            <a:pPr lvl="1"/>
            <a:r>
              <a:rPr lang="pl-PL" dirty="0"/>
              <a:t>z dniem utraty obywatelstwa polskiego przez posiadacza dokumentu paszportowego; </a:t>
            </a:r>
          </a:p>
          <a:p>
            <a:pPr lvl="1"/>
            <a:r>
              <a:rPr lang="pl-PL" dirty="0"/>
              <a:t>z dniem śmierci jego posiadacza; </a:t>
            </a:r>
          </a:p>
          <a:p>
            <a:pPr lvl="1"/>
            <a:r>
              <a:rPr lang="pl-PL" dirty="0"/>
              <a:t>po upływie 60 dni (a w przypadku obywateli polskich przebywających za granicą – po upływie 4 miesięcy) od dnia doręczenia ostatecznej decyzji administracyjnej lub prawomocnego orzeczenia sądu stwierdzającego zmianę danych (nazwiska, imienia (imion) daty i miejsca urodzenia, płci, numeru PESEL) albo sporządzenia aktu małżeństwa stwierdzającego zmianę nazwiska, a w przypadku małżeństwa zawartego przed konsulem lub organem zagranicznym – od dnia doręczenia odpisu aktu małżeństwa</a:t>
            </a:r>
          </a:p>
          <a:p>
            <a:r>
              <a:rPr lang="pl-PL" dirty="0"/>
              <a:t>Utrata ważności dokumentu paszportowego:</a:t>
            </a:r>
          </a:p>
          <a:p>
            <a:pPr lvl="1"/>
            <a:r>
              <a:rPr lang="pl-PL" dirty="0"/>
              <a:t>powoduje brak możliwości wjazdu na terytorium innego kraju, w którym wymagane jest posiadanie dokumentu paszportowego </a:t>
            </a:r>
          </a:p>
          <a:p>
            <a:pPr lvl="1"/>
            <a:r>
              <a:rPr lang="pl-PL" dirty="0"/>
              <a:t>nie pozbawia jego posiadacza prawa wjazdu na podstawie tego dokumentu na terytorium Rzeczypospolitej Polskiej</a:t>
            </a:r>
          </a:p>
        </p:txBody>
      </p:sp>
    </p:spTree>
    <p:extLst>
      <p:ext uri="{BB962C8B-B14F-4D97-AF65-F5344CB8AC3E}">
        <p14:creationId xmlns:p14="http://schemas.microsoft.com/office/powerpoint/2010/main" val="328621491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F2E973D-9129-4086-A60F-567DDE15FDB1}"/>
              </a:ext>
            </a:extLst>
          </p:cNvPr>
          <p:cNvSpPr>
            <a:spLocks noGrp="1"/>
          </p:cNvSpPr>
          <p:nvPr>
            <p:ph type="title"/>
          </p:nvPr>
        </p:nvSpPr>
        <p:spPr>
          <a:xfrm>
            <a:off x="1295399" y="372650"/>
            <a:ext cx="9915395" cy="942583"/>
          </a:xfrm>
        </p:spPr>
        <p:txBody>
          <a:bodyPr>
            <a:normAutofit fontScale="90000"/>
          </a:bodyPr>
          <a:lstStyle/>
          <a:p>
            <a:r>
              <a:rPr lang="pl-PL" sz="4000" dirty="0"/>
              <a:t>Zniszczenie, utrata dokumentu paszportowego </a:t>
            </a:r>
          </a:p>
        </p:txBody>
      </p:sp>
      <p:sp>
        <p:nvSpPr>
          <p:cNvPr id="3" name="Symbol zastępczy zawartości 2">
            <a:extLst>
              <a:ext uri="{FF2B5EF4-FFF2-40B4-BE49-F238E27FC236}">
                <a16:creationId xmlns:a16="http://schemas.microsoft.com/office/drawing/2014/main" id="{27359D03-CC6C-4CF2-9EED-9A0D21AA3109}"/>
              </a:ext>
            </a:extLst>
          </p:cNvPr>
          <p:cNvSpPr>
            <a:spLocks noGrp="1"/>
          </p:cNvSpPr>
          <p:nvPr>
            <p:ph idx="1"/>
          </p:nvPr>
        </p:nvSpPr>
        <p:spPr>
          <a:xfrm>
            <a:off x="1371600" y="1490597"/>
            <a:ext cx="9601200" cy="5160723"/>
          </a:xfrm>
        </p:spPr>
        <p:txBody>
          <a:bodyPr>
            <a:normAutofit/>
          </a:bodyPr>
          <a:lstStyle/>
          <a:p>
            <a:r>
              <a:rPr lang="pl-PL" dirty="0"/>
              <a:t>Osoba, która utraciła dokument paszportowy lub której dokument paszportowy uległ zniszczeniu, jest obowiązana niezwłocznie zawiadomić o tym organ paszportowy, który dokument wydał lub organ paszportowy właściwy ze względu na miejsce pobytu tej osoby</a:t>
            </a:r>
          </a:p>
          <a:p>
            <a:r>
              <a:rPr lang="pl-PL" dirty="0"/>
              <a:t>Odnaleziony dokument paszportowy nie podlega zwrotowi osobie, której został uprzednio wydany</a:t>
            </a:r>
          </a:p>
          <a:p>
            <a:r>
              <a:rPr lang="pl-PL" dirty="0"/>
              <a:t>Osoba, która znalazła dokument paszportowy innej osoby, jest obowiązana do przekazania tego dokumentu do najbliższego organu paszportowego, Policji lub innego organu administracji publicznej. Organy te przekazują dokument organowi paszportowemu, który go wydał</a:t>
            </a:r>
          </a:p>
          <a:p>
            <a:r>
              <a:rPr lang="pl-PL" dirty="0"/>
              <a:t>Jeżeli osoba odnalazła własny dokument paszportowy wcześniej zgłoszony jako utracony, jest obowiązana do jego zwrotu właściwemu miejscowo organowi paszportowemu. Obowiązek zwrotu dokumentu paszportowego następuje bez względu na to, czy osoba posiada już nowy dokument wydany w miejsce utraconego, czy też o wydanie nowego dokumentu nie występowała</a:t>
            </a:r>
          </a:p>
        </p:txBody>
      </p:sp>
    </p:spTree>
    <p:extLst>
      <p:ext uri="{BB962C8B-B14F-4D97-AF65-F5344CB8AC3E}">
        <p14:creationId xmlns:p14="http://schemas.microsoft.com/office/powerpoint/2010/main" val="339964824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4FB3D70-19CE-4FDB-B4F0-8BE16F802F13}"/>
              </a:ext>
            </a:extLst>
          </p:cNvPr>
          <p:cNvSpPr>
            <a:spLocks noGrp="1"/>
          </p:cNvSpPr>
          <p:nvPr>
            <p:ph type="title"/>
          </p:nvPr>
        </p:nvSpPr>
        <p:spPr>
          <a:xfrm>
            <a:off x="1371600" y="581938"/>
            <a:ext cx="9601200" cy="817323"/>
          </a:xfrm>
        </p:spPr>
        <p:txBody>
          <a:bodyPr>
            <a:normAutofit/>
          </a:bodyPr>
          <a:lstStyle/>
          <a:p>
            <a:r>
              <a:rPr lang="pl-PL" sz="3600" dirty="0"/>
              <a:t>Unieważnienie dokumentu paszportowego</a:t>
            </a:r>
          </a:p>
        </p:txBody>
      </p:sp>
      <p:sp>
        <p:nvSpPr>
          <p:cNvPr id="3" name="Symbol zastępczy zawartości 2">
            <a:extLst>
              <a:ext uri="{FF2B5EF4-FFF2-40B4-BE49-F238E27FC236}">
                <a16:creationId xmlns:a16="http://schemas.microsoft.com/office/drawing/2014/main" id="{7FF016D1-B63A-49A0-AF29-EAF908F65AA5}"/>
              </a:ext>
            </a:extLst>
          </p:cNvPr>
          <p:cNvSpPr>
            <a:spLocks noGrp="1"/>
          </p:cNvSpPr>
          <p:nvPr>
            <p:ph idx="1"/>
          </p:nvPr>
        </p:nvSpPr>
        <p:spPr>
          <a:xfrm>
            <a:off x="1371600" y="1703540"/>
            <a:ext cx="9601200" cy="4672208"/>
          </a:xfrm>
        </p:spPr>
        <p:txBody>
          <a:bodyPr>
            <a:normAutofit fontScale="92500" lnSpcReduction="10000"/>
          </a:bodyPr>
          <a:lstStyle/>
          <a:p>
            <a:r>
              <a:rPr lang="pl-PL" dirty="0"/>
              <a:t>Dokument paszportowy podlega unieważnieniu na wniosek lub z urzędu</a:t>
            </a:r>
          </a:p>
          <a:p>
            <a:r>
              <a:rPr lang="pl-PL" dirty="0"/>
              <a:t>Dokument paszportowy podlega unieważnieniu:</a:t>
            </a:r>
          </a:p>
          <a:p>
            <a:pPr lvl="1"/>
            <a:r>
              <a:rPr lang="pl-PL" dirty="0"/>
              <a:t>jeżeli został wydany z naruszeniem przepisów ustawy</a:t>
            </a:r>
            <a:br>
              <a:rPr lang="pl-PL" dirty="0"/>
            </a:br>
            <a:br>
              <a:rPr lang="pl-PL" dirty="0"/>
            </a:br>
            <a:r>
              <a:rPr lang="pl-PL" dirty="0"/>
              <a:t>na wniosek:</a:t>
            </a:r>
          </a:p>
          <a:p>
            <a:pPr lvl="1"/>
            <a:r>
              <a:rPr lang="pl-PL" dirty="0"/>
              <a:t>sądu prowadzącego przeciwko posiadaczowi dokumentu paszportowego postępowanie w sprawie karnej lub postępowanie w sprawie o przestępstwo skarbowe, postępowanie w sprawie nieletniego lub prowadzącego postępowanie cywilne</a:t>
            </a:r>
          </a:p>
          <a:p>
            <a:pPr lvl="1"/>
            <a:r>
              <a:rPr lang="pl-PL" dirty="0"/>
              <a:t>organu prowadzącego postępowanie przygotowawcze, organu postępowania wykonawczego w sprawie karnej, w tym o przestępstwo skarbowe, przeciwko posiadaczowi dokumentu paszportowego</a:t>
            </a:r>
          </a:p>
          <a:p>
            <a:pPr lvl="1"/>
            <a:r>
              <a:rPr lang="pl-PL" dirty="0"/>
              <a:t>Na wniosek sądu prowadzącego postępowanie w sprawie o wykonywanie władzy rodzicielskiej, unieważnia się dokument paszportowy małoletniego, w stosunku do którego ma zostać wydane orzeczenie w przedmiocie wykonywania władzy rodzicielskiej</a:t>
            </a:r>
          </a:p>
        </p:txBody>
      </p:sp>
    </p:spTree>
    <p:extLst>
      <p:ext uri="{BB962C8B-B14F-4D97-AF65-F5344CB8AC3E}">
        <p14:creationId xmlns:p14="http://schemas.microsoft.com/office/powerpoint/2010/main" val="326845968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35EA867-1F98-4980-BFE7-E5AE43A50AC6}"/>
              </a:ext>
            </a:extLst>
          </p:cNvPr>
          <p:cNvSpPr>
            <a:spLocks noGrp="1"/>
          </p:cNvSpPr>
          <p:nvPr>
            <p:ph type="title"/>
          </p:nvPr>
        </p:nvSpPr>
        <p:spPr>
          <a:xfrm>
            <a:off x="1295400" y="460332"/>
            <a:ext cx="9601200" cy="641959"/>
          </a:xfrm>
        </p:spPr>
        <p:txBody>
          <a:bodyPr>
            <a:normAutofit/>
          </a:bodyPr>
          <a:lstStyle/>
          <a:p>
            <a:r>
              <a:rPr lang="pl-PL" sz="3600" dirty="0"/>
              <a:t>Unieważnienie dokumentu paszportowego</a:t>
            </a:r>
          </a:p>
        </p:txBody>
      </p:sp>
      <p:sp>
        <p:nvSpPr>
          <p:cNvPr id="3" name="Symbol zastępczy zawartości 2">
            <a:extLst>
              <a:ext uri="{FF2B5EF4-FFF2-40B4-BE49-F238E27FC236}">
                <a16:creationId xmlns:a16="http://schemas.microsoft.com/office/drawing/2014/main" id="{3772D022-BC0E-49A1-B111-3DBC83732693}"/>
              </a:ext>
            </a:extLst>
          </p:cNvPr>
          <p:cNvSpPr>
            <a:spLocks noGrp="1"/>
          </p:cNvSpPr>
          <p:nvPr>
            <p:ph idx="1"/>
          </p:nvPr>
        </p:nvSpPr>
        <p:spPr>
          <a:xfrm>
            <a:off x="1371600" y="1703540"/>
            <a:ext cx="9601200" cy="4163860"/>
          </a:xfrm>
        </p:spPr>
        <p:txBody>
          <a:bodyPr/>
          <a:lstStyle/>
          <a:p>
            <a:r>
              <a:rPr lang="pl-PL" dirty="0"/>
              <a:t>Unieważnienie dokumentu paszportowego następuje w drodze decyzji administracyjnej</a:t>
            </a:r>
          </a:p>
          <a:p>
            <a:r>
              <a:rPr lang="pl-PL" dirty="0"/>
              <a:t>Wniesienie odwołania od decyzji o unieważnieniu tego dokumentu nie wstrzymuje jej wykonania</a:t>
            </a:r>
          </a:p>
          <a:p>
            <a:r>
              <a:rPr lang="pl-PL" dirty="0"/>
              <a:t>Osoba, wobec której wydano decyzję o unieważnieniu dokumentu paszportowego, jest obowiązana do jego zwrotu organowi paszportowemu</a:t>
            </a:r>
          </a:p>
          <a:p>
            <a:r>
              <a:rPr lang="pl-PL" dirty="0"/>
              <a:t>W przypadku wydania decyzji unieważniającej dokument paszportowy przysługuje zwrot opłaty paszportowej za każdy pełny rok objęty unieważnieniem paszportu</a:t>
            </a:r>
          </a:p>
          <a:p>
            <a:r>
              <a:rPr lang="pl-PL" dirty="0"/>
              <a:t>Wysokość opłaty podlegającej zwrotowi organ paszportowy ustala w drodze decyzji administracyjnej wydawanej z urzędu. Wysokość opłaty podlegającej zwrotowi może być ustalona również w decyzji o unieważnieniu paszportu</a:t>
            </a:r>
          </a:p>
        </p:txBody>
      </p:sp>
    </p:spTree>
    <p:extLst>
      <p:ext uri="{BB962C8B-B14F-4D97-AF65-F5344CB8AC3E}">
        <p14:creationId xmlns:p14="http://schemas.microsoft.com/office/powerpoint/2010/main" val="238988601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35EA867-1F98-4980-BFE7-E5AE43A50AC6}"/>
              </a:ext>
            </a:extLst>
          </p:cNvPr>
          <p:cNvSpPr>
            <a:spLocks noGrp="1"/>
          </p:cNvSpPr>
          <p:nvPr>
            <p:ph type="title"/>
          </p:nvPr>
        </p:nvSpPr>
        <p:spPr>
          <a:xfrm>
            <a:off x="1371600" y="560540"/>
            <a:ext cx="9601200" cy="817323"/>
          </a:xfrm>
        </p:spPr>
        <p:txBody>
          <a:bodyPr>
            <a:normAutofit/>
          </a:bodyPr>
          <a:lstStyle/>
          <a:p>
            <a:r>
              <a:rPr lang="pl-PL" dirty="0"/>
              <a:t>Unieważnienie </a:t>
            </a:r>
          </a:p>
        </p:txBody>
      </p:sp>
      <p:sp>
        <p:nvSpPr>
          <p:cNvPr id="3" name="Symbol zastępczy zawartości 2">
            <a:extLst>
              <a:ext uri="{FF2B5EF4-FFF2-40B4-BE49-F238E27FC236}">
                <a16:creationId xmlns:a16="http://schemas.microsoft.com/office/drawing/2014/main" id="{3772D022-BC0E-49A1-B111-3DBC83732693}"/>
              </a:ext>
            </a:extLst>
          </p:cNvPr>
          <p:cNvSpPr>
            <a:spLocks noGrp="1"/>
          </p:cNvSpPr>
          <p:nvPr>
            <p:ph idx="1"/>
          </p:nvPr>
        </p:nvSpPr>
        <p:spPr>
          <a:xfrm>
            <a:off x="1371600" y="1979112"/>
            <a:ext cx="9601200" cy="4163860"/>
          </a:xfrm>
        </p:spPr>
        <p:txBody>
          <a:bodyPr/>
          <a:lstStyle/>
          <a:p>
            <a:r>
              <a:rPr lang="pl-PL" dirty="0"/>
              <a:t>Decyzję o unieważnieniu paszportu, paszportu tymczasowego wydaje:</a:t>
            </a:r>
          </a:p>
          <a:p>
            <a:pPr lvl="1"/>
            <a:r>
              <a:rPr lang="pl-PL" dirty="0"/>
              <a:t>Wojewoda właściwy ze względu na miejsce zameldowania na pobyt stały lub czasowy osoby posiadającej dokument paszportowy, a w razie braku takiego miejsca – według ostatniego miejsca zameldowania na pobyt stały lub czasowy tej osoby</a:t>
            </a:r>
          </a:p>
          <a:p>
            <a:pPr lvl="1"/>
            <a:r>
              <a:rPr lang="pl-PL" dirty="0"/>
              <a:t>Konsul w sprawach, które mają miejsce za granicą </a:t>
            </a:r>
          </a:p>
          <a:p>
            <a:pPr lvl="1"/>
            <a:r>
              <a:rPr lang="pl-PL" dirty="0"/>
              <a:t>Organ paszportowy, który jako ostatni wydał dokument paszportowy osobie zamieszkującej w RP, wobec której nie można ustalić właściwości miejscowej</a:t>
            </a:r>
          </a:p>
        </p:txBody>
      </p:sp>
    </p:spTree>
    <p:extLst>
      <p:ext uri="{BB962C8B-B14F-4D97-AF65-F5344CB8AC3E}">
        <p14:creationId xmlns:p14="http://schemas.microsoft.com/office/powerpoint/2010/main" val="10851505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6877160-04D9-40FD-B18F-2F0EBEEAD184}"/>
              </a:ext>
            </a:extLst>
          </p:cNvPr>
          <p:cNvSpPr>
            <a:spLocks noGrp="1"/>
          </p:cNvSpPr>
          <p:nvPr>
            <p:ph type="title"/>
          </p:nvPr>
        </p:nvSpPr>
        <p:spPr>
          <a:xfrm>
            <a:off x="1295400" y="401595"/>
            <a:ext cx="9601200" cy="817880"/>
          </a:xfrm>
        </p:spPr>
        <p:txBody>
          <a:bodyPr/>
          <a:lstStyle/>
          <a:p>
            <a:r>
              <a:rPr lang="pl-PL" dirty="0"/>
              <a:t>Dokumenty paszportowe – pojęcia  </a:t>
            </a:r>
          </a:p>
        </p:txBody>
      </p:sp>
      <p:sp>
        <p:nvSpPr>
          <p:cNvPr id="3" name="Symbol zastępczy zawartości 2">
            <a:extLst>
              <a:ext uri="{FF2B5EF4-FFF2-40B4-BE49-F238E27FC236}">
                <a16:creationId xmlns:a16="http://schemas.microsoft.com/office/drawing/2014/main" id="{B1B328B7-3A27-4BC7-AD57-1905E2F7517C}"/>
              </a:ext>
            </a:extLst>
          </p:cNvPr>
          <p:cNvSpPr>
            <a:spLocks noGrp="1"/>
          </p:cNvSpPr>
          <p:nvPr>
            <p:ph idx="1"/>
          </p:nvPr>
        </p:nvSpPr>
        <p:spPr>
          <a:xfrm>
            <a:off x="1371600" y="1569307"/>
            <a:ext cx="9601200" cy="4887097"/>
          </a:xfrm>
        </p:spPr>
        <p:txBody>
          <a:bodyPr>
            <a:normAutofit/>
          </a:bodyPr>
          <a:lstStyle/>
          <a:p>
            <a:r>
              <a:rPr lang="pl-PL" b="1" dirty="0"/>
              <a:t>Dokument paszportowy</a:t>
            </a:r>
            <a:r>
              <a:rPr lang="pl-PL" dirty="0"/>
              <a:t>:</a:t>
            </a:r>
          </a:p>
          <a:p>
            <a:pPr lvl="1"/>
            <a:r>
              <a:rPr lang="pl-PL" dirty="0"/>
              <a:t>Paszport</a:t>
            </a:r>
          </a:p>
          <a:p>
            <a:pPr lvl="1"/>
            <a:r>
              <a:rPr lang="pl-PL" dirty="0"/>
              <a:t>Paszport tymczasowy</a:t>
            </a:r>
          </a:p>
          <a:p>
            <a:pPr lvl="1"/>
            <a:r>
              <a:rPr lang="pl-PL" dirty="0"/>
              <a:t>Paszport dyplomatyczny</a:t>
            </a:r>
          </a:p>
          <a:p>
            <a:pPr lvl="1"/>
            <a:r>
              <a:rPr lang="pl-PL" dirty="0"/>
              <a:t>Paszport służbowy Ministerstwa Spraw Zagranicznych </a:t>
            </a:r>
          </a:p>
          <a:p>
            <a:r>
              <a:rPr lang="pl-PL" b="1" dirty="0"/>
              <a:t>Organ paszportowy</a:t>
            </a:r>
            <a:r>
              <a:rPr lang="pl-PL" dirty="0"/>
              <a:t>:</a:t>
            </a:r>
          </a:p>
          <a:p>
            <a:pPr lvl="1"/>
            <a:r>
              <a:rPr lang="pl-PL" dirty="0"/>
              <a:t>Minister właściwy ds. wewnętrznych</a:t>
            </a:r>
          </a:p>
          <a:p>
            <a:pPr lvl="1"/>
            <a:r>
              <a:rPr lang="pl-PL" dirty="0"/>
              <a:t>Minister właściwy ds. zagranicznych</a:t>
            </a:r>
          </a:p>
          <a:p>
            <a:pPr lvl="1"/>
            <a:r>
              <a:rPr lang="pl-PL" dirty="0"/>
              <a:t>Wojewoda</a:t>
            </a:r>
          </a:p>
          <a:p>
            <a:pPr lvl="1"/>
            <a:r>
              <a:rPr lang="pl-PL" dirty="0"/>
              <a:t>Konsul</a:t>
            </a:r>
          </a:p>
          <a:p>
            <a:r>
              <a:rPr lang="pl-PL" b="1" dirty="0"/>
              <a:t>Dane biometryczne</a:t>
            </a:r>
            <a:r>
              <a:rPr lang="pl-PL" dirty="0"/>
              <a:t>– wizerunek twarzy i odciski palców umieszczone w dokumentach paszportowych w formie elektronicznej</a:t>
            </a:r>
          </a:p>
          <a:p>
            <a:endParaRPr lang="pl-PL" dirty="0"/>
          </a:p>
        </p:txBody>
      </p:sp>
    </p:spTree>
    <p:extLst>
      <p:ext uri="{BB962C8B-B14F-4D97-AF65-F5344CB8AC3E}">
        <p14:creationId xmlns:p14="http://schemas.microsoft.com/office/powerpoint/2010/main" val="9400164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25BF1F0-1627-4160-AE03-D2BFC387991E}"/>
              </a:ext>
            </a:extLst>
          </p:cNvPr>
          <p:cNvSpPr>
            <a:spLocks noGrp="1"/>
          </p:cNvSpPr>
          <p:nvPr>
            <p:ph type="title"/>
          </p:nvPr>
        </p:nvSpPr>
        <p:spPr/>
        <p:txBody>
          <a:bodyPr/>
          <a:lstStyle/>
          <a:p>
            <a:r>
              <a:rPr lang="pl-PL" dirty="0"/>
              <a:t>Zwrot dokumentu paszportowego</a:t>
            </a:r>
          </a:p>
        </p:txBody>
      </p:sp>
      <p:sp>
        <p:nvSpPr>
          <p:cNvPr id="3" name="Symbol zastępczy zawartości 2">
            <a:extLst>
              <a:ext uri="{FF2B5EF4-FFF2-40B4-BE49-F238E27FC236}">
                <a16:creationId xmlns:a16="http://schemas.microsoft.com/office/drawing/2014/main" id="{940F70E1-7DAF-4FBE-8983-A2A4FBE64AD9}"/>
              </a:ext>
            </a:extLst>
          </p:cNvPr>
          <p:cNvSpPr>
            <a:spLocks noGrp="1"/>
          </p:cNvSpPr>
          <p:nvPr>
            <p:ph idx="1"/>
          </p:nvPr>
        </p:nvSpPr>
        <p:spPr>
          <a:xfrm>
            <a:off x="1371600" y="1916482"/>
            <a:ext cx="9601200" cy="3950918"/>
          </a:xfrm>
        </p:spPr>
        <p:txBody>
          <a:bodyPr/>
          <a:lstStyle/>
          <a:p>
            <a:r>
              <a:rPr lang="pl-PL" dirty="0"/>
              <a:t>Dokument paszportowy podlega zwrotowi:</a:t>
            </a:r>
          </a:p>
          <a:p>
            <a:pPr lvl="1"/>
            <a:r>
              <a:rPr lang="pl-PL" dirty="0"/>
              <a:t>W razie znalezienia dokumentu paszportowego </a:t>
            </a:r>
            <a:br>
              <a:rPr lang="pl-PL" dirty="0"/>
            </a:br>
            <a:r>
              <a:rPr lang="pl-PL" dirty="0"/>
              <a:t>osoba, która znalazła dokument paszportowy innej osoby, jest obowiązana do przekazania tego dokumentu do najbliższego organu paszportowego, Policji lub innego organu administracji publicznej</a:t>
            </a:r>
          </a:p>
          <a:p>
            <a:pPr lvl="1"/>
            <a:r>
              <a:rPr lang="pl-PL" dirty="0"/>
              <a:t>W razie śmierci posiadacza dokumentu paszportowego </a:t>
            </a:r>
            <a:br>
              <a:rPr lang="pl-PL" dirty="0"/>
            </a:br>
            <a:r>
              <a:rPr lang="pl-PL" dirty="0"/>
              <a:t>Osoba zgłaszająca zgon lub inna osoba posiadająca dokument paszportowy osoby zmarłej jest obowiązana do zwrotu tego dokumentu kierownikowi urzędu stanu cywilnego, właściwemu do sporządzenia aktu zgonu lub organowi paszportowemu</a:t>
            </a:r>
          </a:p>
        </p:txBody>
      </p:sp>
    </p:spTree>
    <p:extLst>
      <p:ext uri="{BB962C8B-B14F-4D97-AF65-F5344CB8AC3E}">
        <p14:creationId xmlns:p14="http://schemas.microsoft.com/office/powerpoint/2010/main" val="284049237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277E5ED-B933-42D4-9C5E-AD77F3D937A8}"/>
              </a:ext>
            </a:extLst>
          </p:cNvPr>
          <p:cNvSpPr>
            <a:spLocks noGrp="1"/>
          </p:cNvSpPr>
          <p:nvPr>
            <p:ph type="title"/>
          </p:nvPr>
        </p:nvSpPr>
        <p:spPr>
          <a:xfrm>
            <a:off x="1371600" y="347597"/>
            <a:ext cx="9601200" cy="867427"/>
          </a:xfrm>
        </p:spPr>
        <p:txBody>
          <a:bodyPr>
            <a:normAutofit/>
          </a:bodyPr>
          <a:lstStyle/>
          <a:p>
            <a:r>
              <a:rPr lang="pl-PL" sz="4000" dirty="0"/>
              <a:t>Właściwość organów </a:t>
            </a:r>
          </a:p>
        </p:txBody>
      </p:sp>
      <p:sp>
        <p:nvSpPr>
          <p:cNvPr id="3" name="Symbol zastępczy zawartości 2">
            <a:extLst>
              <a:ext uri="{FF2B5EF4-FFF2-40B4-BE49-F238E27FC236}">
                <a16:creationId xmlns:a16="http://schemas.microsoft.com/office/drawing/2014/main" id="{3B02B418-1F97-410C-BC61-F5C9C9371851}"/>
              </a:ext>
            </a:extLst>
          </p:cNvPr>
          <p:cNvSpPr>
            <a:spLocks noGrp="1"/>
          </p:cNvSpPr>
          <p:nvPr>
            <p:ph idx="1"/>
          </p:nvPr>
        </p:nvSpPr>
        <p:spPr>
          <a:xfrm>
            <a:off x="1371600" y="1540701"/>
            <a:ext cx="9601200" cy="4672207"/>
          </a:xfrm>
        </p:spPr>
        <p:txBody>
          <a:bodyPr>
            <a:normAutofit/>
          </a:bodyPr>
          <a:lstStyle/>
          <a:p>
            <a:r>
              <a:rPr lang="pl-PL" dirty="0"/>
              <a:t>Minister właściwy ds. wewnętrznych:</a:t>
            </a:r>
          </a:p>
          <a:p>
            <a:pPr lvl="1"/>
            <a:r>
              <a:rPr lang="pl-PL" dirty="0"/>
              <a:t>Odpowiada za zapewnianie książeczek dokumentów paszportowych</a:t>
            </a:r>
          </a:p>
          <a:p>
            <a:pPr lvl="1"/>
            <a:r>
              <a:rPr lang="pl-PL" dirty="0"/>
              <a:t>Sporządzanie paszportów </a:t>
            </a:r>
          </a:p>
          <a:p>
            <a:pPr lvl="1"/>
            <a:r>
              <a:rPr lang="pl-PL" dirty="0"/>
              <a:t>Sporządzanie paszportów dyplomatycznych i paszportów służbowych MSZ (na wniosek ministra właściwego ds. zagranicznych)</a:t>
            </a:r>
          </a:p>
          <a:p>
            <a:pPr lvl="1"/>
            <a:r>
              <a:rPr lang="pl-PL" dirty="0"/>
              <a:t>sprawuje zwierzchni nadzór nad prowadzeniem spraw dotyczących paszportów i paszportów tymczasowych</a:t>
            </a:r>
          </a:p>
          <a:p>
            <a:pPr lvl="1"/>
            <a:r>
              <a:rPr lang="pl-PL" dirty="0"/>
              <a:t>Wyraża zgodę lub odmawia wyrażenia zgody na wydanie drugiego paszportu</a:t>
            </a:r>
          </a:p>
          <a:p>
            <a:pPr lvl="1"/>
            <a:r>
              <a:rPr lang="pl-PL" dirty="0"/>
              <a:t>W uzasadnianiach przypadkach, gdy przemawia za tym ważny interes państwa może wydać paszport</a:t>
            </a:r>
          </a:p>
          <a:p>
            <a:pPr lvl="1"/>
            <a:r>
              <a:rPr lang="pl-PL" dirty="0"/>
              <a:t>Jest organem wyższego stopnia w rozumieniu przepisów Kodeksu postepowania administracyjnego w stosunku do wojewodów i konsulów w zakresie wskazanym w ust. O dokumentach paszportowych</a:t>
            </a:r>
          </a:p>
          <a:p>
            <a:pPr lvl="1"/>
            <a:endParaRPr lang="pl-PL" dirty="0"/>
          </a:p>
        </p:txBody>
      </p:sp>
    </p:spTree>
    <p:extLst>
      <p:ext uri="{BB962C8B-B14F-4D97-AF65-F5344CB8AC3E}">
        <p14:creationId xmlns:p14="http://schemas.microsoft.com/office/powerpoint/2010/main" val="391350734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277E5ED-B933-42D4-9C5E-AD77F3D937A8}"/>
              </a:ext>
            </a:extLst>
          </p:cNvPr>
          <p:cNvSpPr>
            <a:spLocks noGrp="1"/>
          </p:cNvSpPr>
          <p:nvPr>
            <p:ph type="title"/>
          </p:nvPr>
        </p:nvSpPr>
        <p:spPr>
          <a:xfrm>
            <a:off x="1371600" y="347597"/>
            <a:ext cx="9601200" cy="955109"/>
          </a:xfrm>
        </p:spPr>
        <p:txBody>
          <a:bodyPr>
            <a:normAutofit/>
          </a:bodyPr>
          <a:lstStyle/>
          <a:p>
            <a:r>
              <a:rPr lang="pl-PL" dirty="0"/>
              <a:t>Właściwość organów </a:t>
            </a:r>
          </a:p>
        </p:txBody>
      </p:sp>
      <p:sp>
        <p:nvSpPr>
          <p:cNvPr id="3" name="Symbol zastępczy zawartości 2">
            <a:extLst>
              <a:ext uri="{FF2B5EF4-FFF2-40B4-BE49-F238E27FC236}">
                <a16:creationId xmlns:a16="http://schemas.microsoft.com/office/drawing/2014/main" id="{3B02B418-1F97-410C-BC61-F5C9C9371851}"/>
              </a:ext>
            </a:extLst>
          </p:cNvPr>
          <p:cNvSpPr>
            <a:spLocks noGrp="1"/>
          </p:cNvSpPr>
          <p:nvPr>
            <p:ph idx="1"/>
          </p:nvPr>
        </p:nvSpPr>
        <p:spPr>
          <a:xfrm>
            <a:off x="1371600" y="1838195"/>
            <a:ext cx="9601200" cy="4672207"/>
          </a:xfrm>
        </p:spPr>
        <p:txBody>
          <a:bodyPr>
            <a:normAutofit/>
          </a:bodyPr>
          <a:lstStyle/>
          <a:p>
            <a:r>
              <a:rPr lang="pl-PL" dirty="0"/>
              <a:t>Minister właściwy ds. zagranicznych:</a:t>
            </a:r>
          </a:p>
          <a:p>
            <a:pPr lvl="1"/>
            <a:r>
              <a:rPr lang="pl-PL" dirty="0"/>
              <a:t>Wydaje, odmawia wydania i unieważnia paszporty dyplomatyczne i paszporty służbowe MSZ</a:t>
            </a:r>
          </a:p>
          <a:p>
            <a:pPr lvl="1"/>
            <a:r>
              <a:rPr lang="pl-PL" dirty="0"/>
              <a:t>W przypadkach uzasadnionych potrzebą ochrony interesów RP za granicą może podjąć decyzję o wydaniu paszportu dyplomatycznego lub paszportu służbowego MSZ innemu niż wskazani w ustawie obywatelowi polskiemu</a:t>
            </a:r>
          </a:p>
          <a:p>
            <a:pPr lvl="1"/>
            <a:r>
              <a:rPr lang="pl-PL" dirty="0"/>
              <a:t>sprawuje zwierzchni nadzór nad prowadzeniem spraw dotyczących paszportów dyplomatycznych i paszportów służbowych Ministerstwa Spraw Zagranicznych</a:t>
            </a:r>
          </a:p>
          <a:p>
            <a:pPr lvl="1"/>
            <a:endParaRPr lang="pl-PL" dirty="0"/>
          </a:p>
        </p:txBody>
      </p:sp>
    </p:spTree>
    <p:extLst>
      <p:ext uri="{BB962C8B-B14F-4D97-AF65-F5344CB8AC3E}">
        <p14:creationId xmlns:p14="http://schemas.microsoft.com/office/powerpoint/2010/main" val="284674959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277E5ED-B933-42D4-9C5E-AD77F3D937A8}"/>
              </a:ext>
            </a:extLst>
          </p:cNvPr>
          <p:cNvSpPr>
            <a:spLocks noGrp="1"/>
          </p:cNvSpPr>
          <p:nvPr>
            <p:ph type="title"/>
          </p:nvPr>
        </p:nvSpPr>
        <p:spPr>
          <a:xfrm>
            <a:off x="1371600" y="685800"/>
            <a:ext cx="9601200" cy="992688"/>
          </a:xfrm>
        </p:spPr>
        <p:txBody>
          <a:bodyPr/>
          <a:lstStyle/>
          <a:p>
            <a:r>
              <a:rPr lang="pl-PL" dirty="0"/>
              <a:t>Właściwość organów </a:t>
            </a:r>
          </a:p>
        </p:txBody>
      </p:sp>
      <p:sp>
        <p:nvSpPr>
          <p:cNvPr id="3" name="Symbol zastępczy zawartości 2">
            <a:extLst>
              <a:ext uri="{FF2B5EF4-FFF2-40B4-BE49-F238E27FC236}">
                <a16:creationId xmlns:a16="http://schemas.microsoft.com/office/drawing/2014/main" id="{3B02B418-1F97-410C-BC61-F5C9C9371851}"/>
              </a:ext>
            </a:extLst>
          </p:cNvPr>
          <p:cNvSpPr>
            <a:spLocks noGrp="1"/>
          </p:cNvSpPr>
          <p:nvPr>
            <p:ph idx="1"/>
          </p:nvPr>
        </p:nvSpPr>
        <p:spPr>
          <a:xfrm>
            <a:off x="1371600" y="1678488"/>
            <a:ext cx="9601200" cy="4188912"/>
          </a:xfrm>
        </p:spPr>
        <p:txBody>
          <a:bodyPr>
            <a:normAutofit/>
          </a:bodyPr>
          <a:lstStyle/>
          <a:p>
            <a:r>
              <a:rPr lang="pl-PL" dirty="0"/>
              <a:t>Konsul</a:t>
            </a:r>
          </a:p>
          <a:p>
            <a:pPr lvl="1"/>
            <a:r>
              <a:rPr lang="pl-PL" dirty="0"/>
              <a:t>Odpowiada za sporządzanie paszportów tymczasowych </a:t>
            </a:r>
          </a:p>
          <a:p>
            <a:pPr lvl="1"/>
            <a:r>
              <a:rPr lang="pl-PL" dirty="0"/>
              <a:t>Wydaje i domawia wydania paszportów i paszportów tymczasowych za granicą</a:t>
            </a:r>
          </a:p>
          <a:p>
            <a:pPr lvl="1"/>
            <a:r>
              <a:rPr lang="pl-PL" dirty="0"/>
              <a:t>Unieważnia paszporty i paszporty tymczasowe za granicą  </a:t>
            </a:r>
          </a:p>
          <a:p>
            <a:r>
              <a:rPr lang="pl-PL" dirty="0"/>
              <a:t>Wojewoda</a:t>
            </a:r>
          </a:p>
          <a:p>
            <a:pPr lvl="1"/>
            <a:r>
              <a:rPr lang="pl-PL" dirty="0"/>
              <a:t>Odpowiada za sporządzanie paszportów tymczasowych </a:t>
            </a:r>
          </a:p>
          <a:p>
            <a:pPr lvl="1"/>
            <a:r>
              <a:rPr lang="pl-PL" dirty="0"/>
              <a:t>Wydaje i domawia wydania paszportów i paszportów tymczasowych w RP</a:t>
            </a:r>
          </a:p>
          <a:p>
            <a:pPr lvl="1"/>
            <a:r>
              <a:rPr lang="pl-PL" dirty="0"/>
              <a:t>Unieważnia paszporty i paszporty tymczasowe w RP </a:t>
            </a:r>
            <a:br>
              <a:rPr lang="pl-PL" dirty="0"/>
            </a:br>
            <a:endParaRPr lang="pl-PL" dirty="0"/>
          </a:p>
        </p:txBody>
      </p:sp>
    </p:spTree>
    <p:extLst>
      <p:ext uri="{BB962C8B-B14F-4D97-AF65-F5344CB8AC3E}">
        <p14:creationId xmlns:p14="http://schemas.microsoft.com/office/powerpoint/2010/main" val="310142266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FB80E48-689E-4F6A-A94E-D0D4455F59E3}"/>
              </a:ext>
            </a:extLst>
          </p:cNvPr>
          <p:cNvSpPr>
            <a:spLocks noGrp="1"/>
          </p:cNvSpPr>
          <p:nvPr>
            <p:ph type="title"/>
          </p:nvPr>
        </p:nvSpPr>
        <p:spPr>
          <a:xfrm>
            <a:off x="1371600" y="372911"/>
            <a:ext cx="9601200" cy="979901"/>
          </a:xfrm>
        </p:spPr>
        <p:txBody>
          <a:bodyPr>
            <a:normAutofit/>
          </a:bodyPr>
          <a:lstStyle/>
          <a:p>
            <a:r>
              <a:rPr lang="pl-PL" dirty="0"/>
              <a:t>Ewidencje</a:t>
            </a:r>
            <a:r>
              <a:rPr lang="pl-PL" sz="5400" dirty="0"/>
              <a:t> </a:t>
            </a:r>
          </a:p>
        </p:txBody>
      </p:sp>
      <p:sp>
        <p:nvSpPr>
          <p:cNvPr id="3" name="Symbol zastępczy zawartości 2">
            <a:extLst>
              <a:ext uri="{FF2B5EF4-FFF2-40B4-BE49-F238E27FC236}">
                <a16:creationId xmlns:a16="http://schemas.microsoft.com/office/drawing/2014/main" id="{65C48E91-E16A-4B26-A98E-B819FA3F280E}"/>
              </a:ext>
            </a:extLst>
          </p:cNvPr>
          <p:cNvSpPr>
            <a:spLocks noGrp="1"/>
          </p:cNvSpPr>
          <p:nvPr>
            <p:ph idx="1"/>
          </p:nvPr>
        </p:nvSpPr>
        <p:spPr>
          <a:xfrm>
            <a:off x="1371600" y="1628384"/>
            <a:ext cx="9601200" cy="4609577"/>
          </a:xfrm>
        </p:spPr>
        <p:txBody>
          <a:bodyPr/>
          <a:lstStyle/>
          <a:p>
            <a:r>
              <a:rPr lang="pl-PL" dirty="0"/>
              <a:t>centralna ewidencja wydanych i unieważnionych dokumentów paszportowych (centralna ewidencja)</a:t>
            </a:r>
          </a:p>
          <a:p>
            <a:pPr marL="0" indent="0">
              <a:buNone/>
            </a:pPr>
            <a:r>
              <a:rPr lang="pl-PL" dirty="0"/>
              <a:t>	zawiera dane pochodzące:</a:t>
            </a:r>
          </a:p>
          <a:p>
            <a:pPr lvl="1"/>
            <a:r>
              <a:rPr lang="pl-PL" dirty="0"/>
              <a:t>z ewidencji wydanych i unieważnionych dokumentów paszportowych (ewidencje paszportowe) </a:t>
            </a:r>
          </a:p>
          <a:p>
            <a:pPr lvl="1"/>
            <a:r>
              <a:rPr lang="pl-PL" dirty="0"/>
              <a:t>od ministra właściwego ds. wewnętrznych </a:t>
            </a:r>
          </a:p>
          <a:p>
            <a:r>
              <a:rPr lang="pl-PL" dirty="0"/>
              <a:t>Centralna ewidencja i ewidencje paszportowe są prowadzone w systemie teleinformatycznym, w którym jest prowadzony zbiór dany</a:t>
            </a:r>
          </a:p>
          <a:p>
            <a:r>
              <a:rPr lang="pl-PL" dirty="0"/>
              <a:t>Organy paszportowe prowadzą, w zakresie swoich zadań, </a:t>
            </a:r>
            <a:r>
              <a:rPr lang="pl-PL"/>
              <a:t>ewidencje paszportowe</a:t>
            </a:r>
          </a:p>
          <a:p>
            <a:r>
              <a:rPr lang="pl-PL"/>
              <a:t>W </a:t>
            </a:r>
            <a:r>
              <a:rPr lang="pl-PL" dirty="0"/>
              <a:t>centralnej ewidencji gromadzi się dane na temat posiadacza dokumentu paszportowego, jak również informacje na temat samego dokumentu np. utratę jego ważności, informacje o zniszczeniu, zagubieniu dokumentu</a:t>
            </a:r>
          </a:p>
          <a:p>
            <a:pPr marL="0" indent="0">
              <a:buNone/>
            </a:pPr>
            <a:endParaRPr lang="pl-PL" dirty="0"/>
          </a:p>
        </p:txBody>
      </p:sp>
    </p:spTree>
    <p:extLst>
      <p:ext uri="{BB962C8B-B14F-4D97-AF65-F5344CB8AC3E}">
        <p14:creationId xmlns:p14="http://schemas.microsoft.com/office/powerpoint/2010/main" val="228479627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FB80E48-689E-4F6A-A94E-D0D4455F59E3}"/>
              </a:ext>
            </a:extLst>
          </p:cNvPr>
          <p:cNvSpPr>
            <a:spLocks noGrp="1"/>
          </p:cNvSpPr>
          <p:nvPr>
            <p:ph type="title"/>
          </p:nvPr>
        </p:nvSpPr>
        <p:spPr>
          <a:xfrm>
            <a:off x="1295400" y="360384"/>
            <a:ext cx="9601200" cy="829589"/>
          </a:xfrm>
        </p:spPr>
        <p:txBody>
          <a:bodyPr/>
          <a:lstStyle/>
          <a:p>
            <a:r>
              <a:rPr lang="pl-PL" sz="3600" dirty="0"/>
              <a:t>Ewidencje</a:t>
            </a:r>
            <a:r>
              <a:rPr lang="pl-PL" dirty="0"/>
              <a:t> </a:t>
            </a:r>
          </a:p>
        </p:txBody>
      </p:sp>
      <p:sp>
        <p:nvSpPr>
          <p:cNvPr id="3" name="Symbol zastępczy zawartości 2">
            <a:extLst>
              <a:ext uri="{FF2B5EF4-FFF2-40B4-BE49-F238E27FC236}">
                <a16:creationId xmlns:a16="http://schemas.microsoft.com/office/drawing/2014/main" id="{65C48E91-E16A-4B26-A98E-B819FA3F280E}"/>
              </a:ext>
            </a:extLst>
          </p:cNvPr>
          <p:cNvSpPr>
            <a:spLocks noGrp="1"/>
          </p:cNvSpPr>
          <p:nvPr>
            <p:ph idx="1"/>
          </p:nvPr>
        </p:nvSpPr>
        <p:spPr>
          <a:xfrm>
            <a:off x="1371600" y="1390389"/>
            <a:ext cx="9601200" cy="5285984"/>
          </a:xfrm>
        </p:spPr>
        <p:txBody>
          <a:bodyPr>
            <a:normAutofit fontScale="92500" lnSpcReduction="20000"/>
          </a:bodyPr>
          <a:lstStyle/>
          <a:p>
            <a:r>
              <a:rPr lang="pl-PL" dirty="0"/>
              <a:t>dane zgromadzone w centralnej ewidencji, z wyłączeniem danych biometrycznych w postaci odcisków palców udostępnia się: </a:t>
            </a:r>
          </a:p>
          <a:p>
            <a:pPr lvl="1"/>
            <a:r>
              <a:rPr lang="pl-PL" dirty="0"/>
              <a:t>Policji, </a:t>
            </a:r>
          </a:p>
          <a:p>
            <a:pPr lvl="1"/>
            <a:r>
              <a:rPr lang="pl-PL" dirty="0"/>
              <a:t>Straży Granicznej, </a:t>
            </a:r>
          </a:p>
          <a:p>
            <a:pPr lvl="1"/>
            <a:r>
              <a:rPr lang="pl-PL" dirty="0"/>
              <a:t>Biuru Nadzoru Wewnętrznego, </a:t>
            </a:r>
          </a:p>
          <a:p>
            <a:pPr lvl="1"/>
            <a:r>
              <a:rPr lang="pl-PL" dirty="0"/>
              <a:t>Agencji Bezpieczeństwa Wewnętrznego, </a:t>
            </a:r>
          </a:p>
          <a:p>
            <a:pPr lvl="1"/>
            <a:r>
              <a:rPr lang="pl-PL" dirty="0"/>
              <a:t>Agencji Wywiadu,</a:t>
            </a:r>
          </a:p>
          <a:p>
            <a:pPr lvl="1"/>
            <a:r>
              <a:rPr lang="pl-PL" dirty="0"/>
              <a:t> Centralnemu Biuru Antykorupcyjnemu, </a:t>
            </a:r>
          </a:p>
          <a:p>
            <a:pPr lvl="1"/>
            <a:r>
              <a:rPr lang="pl-PL" dirty="0"/>
              <a:t> ministrowi właściwemu do spraw finansów publicznych</a:t>
            </a:r>
          </a:p>
          <a:p>
            <a:pPr lvl="1"/>
            <a:r>
              <a:rPr lang="pl-PL" dirty="0"/>
              <a:t> prokuratorowi,</a:t>
            </a:r>
          </a:p>
          <a:p>
            <a:pPr lvl="1"/>
            <a:r>
              <a:rPr lang="pl-PL" dirty="0"/>
              <a:t> sądom, </a:t>
            </a:r>
          </a:p>
          <a:p>
            <a:pPr lvl="1"/>
            <a:r>
              <a:rPr lang="pl-PL" dirty="0"/>
              <a:t>Służbie Więziennej, </a:t>
            </a:r>
          </a:p>
          <a:p>
            <a:pPr lvl="1"/>
            <a:r>
              <a:rPr lang="pl-PL" dirty="0"/>
              <a:t> Służbie Kontrwywiadu Wojskowego, </a:t>
            </a:r>
          </a:p>
          <a:p>
            <a:pPr lvl="1"/>
            <a:r>
              <a:rPr lang="pl-PL" dirty="0"/>
              <a:t> Służbie Wywiadu Wojskowego, </a:t>
            </a:r>
          </a:p>
          <a:p>
            <a:pPr lvl="1"/>
            <a:r>
              <a:rPr lang="pl-PL" dirty="0"/>
              <a:t> Żandarmerii Wojskowej, </a:t>
            </a:r>
          </a:p>
          <a:p>
            <a:pPr lvl="1"/>
            <a:r>
              <a:rPr lang="pl-PL" dirty="0"/>
              <a:t> Szefowi Krajowego Centrum Informacji Kryminalnych, </a:t>
            </a:r>
          </a:p>
          <a:p>
            <a:pPr lvl="1"/>
            <a:r>
              <a:rPr lang="pl-PL" dirty="0"/>
              <a:t>Służbie Ochrony Państwa – w zakresie niezbędnym do realizacji ich ustawowych zadań</a:t>
            </a:r>
          </a:p>
        </p:txBody>
      </p:sp>
    </p:spTree>
    <p:extLst>
      <p:ext uri="{BB962C8B-B14F-4D97-AF65-F5344CB8AC3E}">
        <p14:creationId xmlns:p14="http://schemas.microsoft.com/office/powerpoint/2010/main" val="133176807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FBB3E77-93E7-4E93-9AD5-31A87AAF5352}"/>
              </a:ext>
            </a:extLst>
          </p:cNvPr>
          <p:cNvSpPr>
            <a:spLocks noGrp="1"/>
          </p:cNvSpPr>
          <p:nvPr>
            <p:ph type="title"/>
          </p:nvPr>
        </p:nvSpPr>
        <p:spPr>
          <a:xfrm>
            <a:off x="1371600" y="685800"/>
            <a:ext cx="9601200" cy="992688"/>
          </a:xfrm>
        </p:spPr>
        <p:txBody>
          <a:bodyPr/>
          <a:lstStyle/>
          <a:p>
            <a:r>
              <a:rPr lang="pl-PL" dirty="0"/>
              <a:t>Formy działania administracji</a:t>
            </a:r>
          </a:p>
        </p:txBody>
      </p:sp>
      <p:sp>
        <p:nvSpPr>
          <p:cNvPr id="3" name="Symbol zastępczy zawartości 2">
            <a:extLst>
              <a:ext uri="{FF2B5EF4-FFF2-40B4-BE49-F238E27FC236}">
                <a16:creationId xmlns:a16="http://schemas.microsoft.com/office/drawing/2014/main" id="{BB27515D-8969-43B4-A809-AD6C0B4CBCD9}"/>
              </a:ext>
            </a:extLst>
          </p:cNvPr>
          <p:cNvSpPr>
            <a:spLocks noGrp="1"/>
          </p:cNvSpPr>
          <p:nvPr>
            <p:ph idx="1"/>
          </p:nvPr>
        </p:nvSpPr>
        <p:spPr>
          <a:xfrm>
            <a:off x="1371600" y="1828800"/>
            <a:ext cx="9601200" cy="4038600"/>
          </a:xfrm>
        </p:spPr>
        <p:txBody>
          <a:bodyPr/>
          <a:lstStyle/>
          <a:p>
            <a:r>
              <a:rPr lang="pl-PL" dirty="0"/>
              <a:t>Czynność materialno-techniczna</a:t>
            </a:r>
          </a:p>
          <a:p>
            <a:pPr lvl="1"/>
            <a:r>
              <a:rPr lang="pl-PL" dirty="0"/>
              <a:t>Wydanie paszportu</a:t>
            </a:r>
          </a:p>
          <a:p>
            <a:r>
              <a:rPr lang="pl-PL" dirty="0"/>
              <a:t>Decyzje administracyjne (przykłady):</a:t>
            </a:r>
          </a:p>
          <a:p>
            <a:pPr lvl="1"/>
            <a:r>
              <a:rPr lang="pl-PL" dirty="0"/>
              <a:t>Odmowa wydania dokumentu paszportowego</a:t>
            </a:r>
          </a:p>
          <a:p>
            <a:pPr lvl="1"/>
            <a:r>
              <a:rPr lang="pl-PL" dirty="0"/>
              <a:t>Unieważnienie dokumentu paszportowego</a:t>
            </a:r>
          </a:p>
          <a:p>
            <a:pPr lvl="1"/>
            <a:r>
              <a:rPr lang="pl-PL" dirty="0"/>
              <a:t>Zgoda na wydanie drugiego paszportu</a:t>
            </a:r>
          </a:p>
        </p:txBody>
      </p:sp>
    </p:spTree>
    <p:extLst>
      <p:ext uri="{BB962C8B-B14F-4D97-AF65-F5344CB8AC3E}">
        <p14:creationId xmlns:p14="http://schemas.microsoft.com/office/powerpoint/2010/main" val="27353938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0C553DE-6FD3-4551-8CA5-385C2EAF1493}"/>
              </a:ext>
            </a:extLst>
          </p:cNvPr>
          <p:cNvSpPr>
            <a:spLocks noGrp="1"/>
          </p:cNvSpPr>
          <p:nvPr>
            <p:ph type="title"/>
          </p:nvPr>
        </p:nvSpPr>
        <p:spPr>
          <a:xfrm>
            <a:off x="1371600" y="685800"/>
            <a:ext cx="9601200" cy="994719"/>
          </a:xfrm>
        </p:spPr>
        <p:txBody>
          <a:bodyPr/>
          <a:lstStyle/>
          <a:p>
            <a:r>
              <a:rPr lang="pl-PL" dirty="0"/>
              <a:t>Dokumenty paszportowe </a:t>
            </a:r>
          </a:p>
        </p:txBody>
      </p:sp>
      <p:sp>
        <p:nvSpPr>
          <p:cNvPr id="3" name="Symbol zastępczy zawartości 2">
            <a:extLst>
              <a:ext uri="{FF2B5EF4-FFF2-40B4-BE49-F238E27FC236}">
                <a16:creationId xmlns:a16="http://schemas.microsoft.com/office/drawing/2014/main" id="{256BD60B-99B3-4900-9376-FA18D30FF148}"/>
              </a:ext>
            </a:extLst>
          </p:cNvPr>
          <p:cNvSpPr>
            <a:spLocks noGrp="1"/>
          </p:cNvSpPr>
          <p:nvPr>
            <p:ph idx="1"/>
          </p:nvPr>
        </p:nvSpPr>
        <p:spPr>
          <a:xfrm>
            <a:off x="1371600" y="2004164"/>
            <a:ext cx="9601200" cy="4459266"/>
          </a:xfrm>
        </p:spPr>
        <p:txBody>
          <a:bodyPr>
            <a:normAutofit/>
          </a:bodyPr>
          <a:lstStyle/>
          <a:p>
            <a:r>
              <a:rPr lang="pl-PL" b="1" dirty="0"/>
              <a:t>Dokument paszportowy</a:t>
            </a:r>
            <a:r>
              <a:rPr lang="pl-PL" dirty="0"/>
              <a:t>:</a:t>
            </a:r>
          </a:p>
          <a:p>
            <a:pPr lvl="1"/>
            <a:r>
              <a:rPr lang="pl-PL" dirty="0"/>
              <a:t> uprawnia do przekraczania granicy i pobytu za granicą </a:t>
            </a:r>
          </a:p>
          <a:p>
            <a:pPr lvl="1"/>
            <a:r>
              <a:rPr lang="pl-PL" dirty="0"/>
              <a:t>poświadcza obywatelstwo polskie, </a:t>
            </a:r>
          </a:p>
          <a:p>
            <a:pPr lvl="1"/>
            <a:r>
              <a:rPr lang="pl-PL" dirty="0"/>
              <a:t>poświadcza tożsamość osoby w nim wskazanej w zakresie danych, jakie ten dokument zawiera.</a:t>
            </a:r>
          </a:p>
          <a:p>
            <a:r>
              <a:rPr lang="pl-PL" b="1" dirty="0"/>
              <a:t>Dokumenty paszportowe </a:t>
            </a:r>
            <a:r>
              <a:rPr lang="pl-PL" dirty="0"/>
              <a:t>w okresie ich </a:t>
            </a:r>
            <a:r>
              <a:rPr lang="pl-PL" b="1" dirty="0"/>
              <a:t>ważności </a:t>
            </a:r>
            <a:r>
              <a:rPr lang="pl-PL" dirty="0"/>
              <a:t>stanowią </a:t>
            </a:r>
            <a:r>
              <a:rPr lang="pl-PL" b="1" dirty="0"/>
              <a:t>własność Rzeczypospolitej Polskiej. </a:t>
            </a:r>
            <a:r>
              <a:rPr lang="pl-PL" dirty="0"/>
              <a:t>Osoba, której wydano paszport jest jego </a:t>
            </a:r>
            <a:r>
              <a:rPr lang="pl-PL" b="1" dirty="0"/>
              <a:t>posiadaczem</a:t>
            </a:r>
            <a:r>
              <a:rPr lang="pl-PL" dirty="0"/>
              <a:t>. </a:t>
            </a:r>
          </a:p>
          <a:p>
            <a:r>
              <a:rPr lang="pl-PL" dirty="0"/>
              <a:t>Forma: książeczka </a:t>
            </a:r>
          </a:p>
          <a:p>
            <a:r>
              <a:rPr lang="pl-PL" dirty="0"/>
              <a:t>Paszport oraz paszport tymczasowy są wydawane po uiszczeniu opłaty </a:t>
            </a:r>
          </a:p>
          <a:p>
            <a:pPr marL="0" indent="0">
              <a:buNone/>
            </a:pPr>
            <a:endParaRPr lang="pl-PL" b="1" dirty="0"/>
          </a:p>
          <a:p>
            <a:endParaRPr lang="pl-PL" dirty="0"/>
          </a:p>
        </p:txBody>
      </p:sp>
    </p:spTree>
    <p:extLst>
      <p:ext uri="{BB962C8B-B14F-4D97-AF65-F5344CB8AC3E}">
        <p14:creationId xmlns:p14="http://schemas.microsoft.com/office/powerpoint/2010/main" val="12970803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D861133-D2B7-4BC8-B6B2-E8DF2FEA0168}"/>
              </a:ext>
            </a:extLst>
          </p:cNvPr>
          <p:cNvSpPr>
            <a:spLocks noGrp="1"/>
          </p:cNvSpPr>
          <p:nvPr>
            <p:ph type="title"/>
          </p:nvPr>
        </p:nvSpPr>
        <p:spPr>
          <a:xfrm>
            <a:off x="1371600" y="407774"/>
            <a:ext cx="9601200" cy="908222"/>
          </a:xfrm>
        </p:spPr>
        <p:txBody>
          <a:bodyPr/>
          <a:lstStyle/>
          <a:p>
            <a:r>
              <a:rPr lang="pl-PL" dirty="0"/>
              <a:t>Opłata</a:t>
            </a:r>
          </a:p>
        </p:txBody>
      </p:sp>
      <p:sp>
        <p:nvSpPr>
          <p:cNvPr id="3" name="Symbol zastępczy zawartości 2">
            <a:extLst>
              <a:ext uri="{FF2B5EF4-FFF2-40B4-BE49-F238E27FC236}">
                <a16:creationId xmlns:a16="http://schemas.microsoft.com/office/drawing/2014/main" id="{24D712E6-4D4F-4B20-BBC1-956CD5132304}"/>
              </a:ext>
            </a:extLst>
          </p:cNvPr>
          <p:cNvSpPr>
            <a:spLocks noGrp="1"/>
          </p:cNvSpPr>
          <p:nvPr>
            <p:ph idx="1"/>
          </p:nvPr>
        </p:nvSpPr>
        <p:spPr>
          <a:xfrm>
            <a:off x="1371600" y="1315997"/>
            <a:ext cx="9601200" cy="5134230"/>
          </a:xfrm>
        </p:spPr>
        <p:txBody>
          <a:bodyPr>
            <a:normAutofit lnSpcReduction="10000"/>
          </a:bodyPr>
          <a:lstStyle/>
          <a:p>
            <a:r>
              <a:rPr lang="pl-PL" dirty="0"/>
              <a:t>Ulga w opłacie za wydanie paszportu przysługuje:</a:t>
            </a:r>
          </a:p>
          <a:p>
            <a:pPr lvl="1"/>
            <a:r>
              <a:rPr lang="pl-PL" dirty="0"/>
              <a:t> </a:t>
            </a:r>
            <a:r>
              <a:rPr lang="pl-PL" b="1" dirty="0"/>
              <a:t>emerytom, rencistom, osobom niepełnosprawnym </a:t>
            </a:r>
            <a:r>
              <a:rPr lang="pl-PL" dirty="0"/>
              <a:t>w rozumieniu przepisów ustawy o rehabilitacji zawodowej i społecznej oraz zatrudnianiu osób niepełnosprawnych, a także </a:t>
            </a:r>
            <a:r>
              <a:rPr lang="pl-PL" b="1" dirty="0"/>
              <a:t>współmałżonkom tych osób, pozostającym na ich wyłącznym utrzymaniu</a:t>
            </a:r>
            <a:r>
              <a:rPr lang="pl-PL" dirty="0"/>
              <a:t>; (ulga w wysokości 50%)</a:t>
            </a:r>
          </a:p>
          <a:p>
            <a:pPr lvl="1"/>
            <a:r>
              <a:rPr lang="pl-PL" dirty="0"/>
              <a:t> </a:t>
            </a:r>
            <a:r>
              <a:rPr lang="pl-PL" b="1" dirty="0"/>
              <a:t>osobom przebywającym w domach pomocy społecznej lub w zakładach opiekuńczych albo korzystającym z pomocy społecznej w formie zasiłków stałych</a:t>
            </a:r>
            <a:r>
              <a:rPr lang="pl-PL" dirty="0"/>
              <a:t>; (ulga w wysokości 50%)</a:t>
            </a:r>
          </a:p>
          <a:p>
            <a:pPr lvl="1"/>
            <a:r>
              <a:rPr lang="pl-PL" dirty="0"/>
              <a:t> </a:t>
            </a:r>
            <a:r>
              <a:rPr lang="pl-PL" b="1" dirty="0"/>
              <a:t>kombatantom i innym osobom</a:t>
            </a:r>
            <a:r>
              <a:rPr lang="pl-PL" dirty="0"/>
              <a:t>, do których stosuje się przepisy ustawy o kombatantach oraz niektórych osobach będących ofiarami represji wojennych i okresu powojennego (ulga w wysokości 50%)</a:t>
            </a:r>
          </a:p>
          <a:p>
            <a:pPr lvl="1"/>
            <a:r>
              <a:rPr lang="pl-PL" b="1" dirty="0"/>
              <a:t>osobom małoletnim </a:t>
            </a:r>
            <a:r>
              <a:rPr lang="pl-PL" dirty="0"/>
              <a:t>do czasu podjęcia ustawowo określonego obowiązku szkolnego, uczniom i studentom; (ulga w wysokości 50%)</a:t>
            </a:r>
          </a:p>
          <a:p>
            <a:pPr lvl="1"/>
            <a:r>
              <a:rPr lang="pl-PL" b="1" dirty="0"/>
              <a:t>członkom rodzin wielodzietnych </a:t>
            </a:r>
            <a:r>
              <a:rPr lang="pl-PL" dirty="0"/>
              <a:t>w rozumieniu ustawy. o Karcie Dużej Rodziny </a:t>
            </a:r>
            <a:r>
              <a:rPr lang="pl-PL" b="1" dirty="0"/>
              <a:t>posiadającym ważną Kartę Dużej Rodziny</a:t>
            </a:r>
            <a:r>
              <a:rPr lang="pl-PL" dirty="0"/>
              <a:t>. (dzieci 75%, rodzice i małżonkowie rodziców 50%)</a:t>
            </a:r>
          </a:p>
          <a:p>
            <a:r>
              <a:rPr lang="pl-PL" dirty="0"/>
              <a:t>Każdej osobie przysługuje tylko jedna ulga</a:t>
            </a:r>
          </a:p>
        </p:txBody>
      </p:sp>
    </p:spTree>
    <p:extLst>
      <p:ext uri="{BB962C8B-B14F-4D97-AF65-F5344CB8AC3E}">
        <p14:creationId xmlns:p14="http://schemas.microsoft.com/office/powerpoint/2010/main" val="24635965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0ACB847-D917-4D26-9155-9D4008711D9D}"/>
              </a:ext>
            </a:extLst>
          </p:cNvPr>
          <p:cNvSpPr>
            <a:spLocks noGrp="1"/>
          </p:cNvSpPr>
          <p:nvPr>
            <p:ph type="title"/>
          </p:nvPr>
        </p:nvSpPr>
        <p:spPr>
          <a:xfrm>
            <a:off x="1371600" y="685800"/>
            <a:ext cx="9601200" cy="747584"/>
          </a:xfrm>
        </p:spPr>
        <p:txBody>
          <a:bodyPr/>
          <a:lstStyle/>
          <a:p>
            <a:r>
              <a:rPr lang="pl-PL" dirty="0"/>
              <a:t>Opłata</a:t>
            </a:r>
          </a:p>
        </p:txBody>
      </p:sp>
      <p:sp>
        <p:nvSpPr>
          <p:cNvPr id="3" name="Symbol zastępczy zawartości 2">
            <a:extLst>
              <a:ext uri="{FF2B5EF4-FFF2-40B4-BE49-F238E27FC236}">
                <a16:creationId xmlns:a16="http://schemas.microsoft.com/office/drawing/2014/main" id="{9021911E-EC05-4AF9-AC6B-E1B63E012B29}"/>
              </a:ext>
            </a:extLst>
          </p:cNvPr>
          <p:cNvSpPr>
            <a:spLocks noGrp="1"/>
          </p:cNvSpPr>
          <p:nvPr>
            <p:ph idx="1"/>
          </p:nvPr>
        </p:nvSpPr>
        <p:spPr>
          <a:xfrm>
            <a:off x="1371600" y="1631092"/>
            <a:ext cx="9601200" cy="4236308"/>
          </a:xfrm>
        </p:spPr>
        <p:txBody>
          <a:bodyPr/>
          <a:lstStyle/>
          <a:p>
            <a:r>
              <a:rPr lang="pl-PL" dirty="0"/>
              <a:t>Nie pobiera się opłaty za wydanie paszportu od: </a:t>
            </a:r>
          </a:p>
          <a:p>
            <a:pPr lvl="1"/>
            <a:r>
              <a:rPr lang="pl-PL" dirty="0"/>
              <a:t>osób, które w dniu złożenia wniosku o wydanie paszportu mają ukończone 70 lat; </a:t>
            </a:r>
          </a:p>
          <a:p>
            <a:pPr lvl="1"/>
            <a:r>
              <a:rPr lang="pl-PL" dirty="0"/>
              <a:t>osób przebywających w domach pomocy społecznej lub w zakładach opiekuńczych albo korzystającym z pomocy społecznej w formie zasiłków stałych, jeżeli ich wyjazd za granicę następuje w celu długotrwałego leczenia lub w związku z koniecznością poddania się operacji; </a:t>
            </a:r>
          </a:p>
          <a:p>
            <a:pPr lvl="1"/>
            <a:r>
              <a:rPr lang="pl-PL" dirty="0"/>
              <a:t> osób, które złożyły wniosek o wymianę paszportu z powodu jego wady technicznej;</a:t>
            </a:r>
          </a:p>
          <a:p>
            <a:pPr lvl="1"/>
            <a:r>
              <a:rPr lang="pl-PL" dirty="0"/>
              <a:t> żołnierzy wyznaczonych do pełnienia służby poza granicami państwa, z wyjątkiem żołnierzy zawodowych</a:t>
            </a:r>
          </a:p>
        </p:txBody>
      </p:sp>
    </p:spTree>
    <p:extLst>
      <p:ext uri="{BB962C8B-B14F-4D97-AF65-F5344CB8AC3E}">
        <p14:creationId xmlns:p14="http://schemas.microsoft.com/office/powerpoint/2010/main" val="17223948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0ACB847-D917-4D26-9155-9D4008711D9D}"/>
              </a:ext>
            </a:extLst>
          </p:cNvPr>
          <p:cNvSpPr>
            <a:spLocks noGrp="1"/>
          </p:cNvSpPr>
          <p:nvPr>
            <p:ph type="title"/>
          </p:nvPr>
        </p:nvSpPr>
        <p:spPr>
          <a:xfrm>
            <a:off x="1371600" y="401595"/>
            <a:ext cx="9601200" cy="747584"/>
          </a:xfrm>
        </p:spPr>
        <p:txBody>
          <a:bodyPr/>
          <a:lstStyle/>
          <a:p>
            <a:r>
              <a:rPr lang="pl-PL" dirty="0"/>
              <a:t>Opłata</a:t>
            </a:r>
          </a:p>
        </p:txBody>
      </p:sp>
      <p:sp>
        <p:nvSpPr>
          <p:cNvPr id="3" name="Symbol zastępczy zawartości 2">
            <a:extLst>
              <a:ext uri="{FF2B5EF4-FFF2-40B4-BE49-F238E27FC236}">
                <a16:creationId xmlns:a16="http://schemas.microsoft.com/office/drawing/2014/main" id="{9021911E-EC05-4AF9-AC6B-E1B63E012B29}"/>
              </a:ext>
            </a:extLst>
          </p:cNvPr>
          <p:cNvSpPr>
            <a:spLocks noGrp="1"/>
          </p:cNvSpPr>
          <p:nvPr>
            <p:ph idx="1"/>
          </p:nvPr>
        </p:nvSpPr>
        <p:spPr>
          <a:xfrm>
            <a:off x="1371600" y="1359243"/>
            <a:ext cx="9601200" cy="5239265"/>
          </a:xfrm>
        </p:spPr>
        <p:txBody>
          <a:bodyPr>
            <a:normAutofit fontScale="92500"/>
          </a:bodyPr>
          <a:lstStyle/>
          <a:p>
            <a:r>
              <a:rPr lang="pl-PL" dirty="0"/>
              <a:t>Obniżenie opłaty za wydanie paszportu następuje:</a:t>
            </a:r>
          </a:p>
          <a:p>
            <a:pPr lvl="1"/>
            <a:r>
              <a:rPr lang="pl-PL" dirty="0"/>
              <a:t>w przypadku wydania nowego paszportu przed upływem terminu ważności dotychczas posiadanego paszportu na skutek wystąpienia jednej z następujących okoliczności:</a:t>
            </a:r>
          </a:p>
          <a:p>
            <a:pPr lvl="1"/>
            <a:r>
              <a:rPr lang="pl-PL" dirty="0"/>
              <a:t>zmiany lub konieczności sprostowania danych podlegających wpisowi do paszportu, o których mowa w art. 18 ust. 1 pkt 1–3, 5 i 9; </a:t>
            </a:r>
          </a:p>
          <a:p>
            <a:pPr lvl="1"/>
            <a:r>
              <a:rPr lang="pl-PL" dirty="0"/>
              <a:t>zmiany wyglądu osoby posiadającej paszport, mogącej utrudnić ustalenie jej tożsamości</a:t>
            </a:r>
          </a:p>
          <a:p>
            <a:pPr lvl="1"/>
            <a:r>
              <a:rPr lang="pl-PL" dirty="0"/>
              <a:t>braku w dotychczas posiadanym paszporcie miejsca na umieszczenie w nim wiz lub stempli poświadczających przekroczenie granicy</a:t>
            </a:r>
          </a:p>
          <a:p>
            <a:r>
              <a:rPr lang="pl-PL" dirty="0"/>
              <a:t>Opłatę za wydanie nowego paszportu przed upływem terminu ważności dotychczas posiadanego paszportu </a:t>
            </a:r>
            <a:r>
              <a:rPr lang="pl-PL" b="1" dirty="0"/>
              <a:t>podwyższa się o 200% </a:t>
            </a:r>
            <a:r>
              <a:rPr lang="pl-PL" dirty="0"/>
              <a:t>w stosunku do opłaty za wydanie paszportu obowiązującej wnioskodawcę w dniu złożenia wniosku o nowy paszport, jeżeli paszport został utracony lub zniszczony z przyczyn zawinionych przez jego posiadacza</a:t>
            </a:r>
            <a:br>
              <a:rPr lang="pl-PL" dirty="0"/>
            </a:br>
            <a:r>
              <a:rPr lang="pl-PL" b="1" dirty="0"/>
              <a:t>Podwyższenie nie dotyczy osób zwolnionych z opłaty od wydania paszportu za wyjątkiem osób, które złożyły wniosek o wymianę paszportu z powodu jego wady technicznej</a:t>
            </a:r>
            <a:br>
              <a:rPr lang="pl-PL" dirty="0"/>
            </a:br>
            <a:endParaRPr lang="pl-PL" dirty="0"/>
          </a:p>
        </p:txBody>
      </p:sp>
    </p:spTree>
    <p:extLst>
      <p:ext uri="{BB962C8B-B14F-4D97-AF65-F5344CB8AC3E}">
        <p14:creationId xmlns:p14="http://schemas.microsoft.com/office/powerpoint/2010/main" val="12041791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7CCF299-E97C-4058-981F-2E6EDA66307D}"/>
              </a:ext>
            </a:extLst>
          </p:cNvPr>
          <p:cNvSpPr>
            <a:spLocks noGrp="1"/>
          </p:cNvSpPr>
          <p:nvPr>
            <p:ph type="title"/>
          </p:nvPr>
        </p:nvSpPr>
        <p:spPr>
          <a:xfrm>
            <a:off x="1295400" y="661087"/>
            <a:ext cx="9601200" cy="908222"/>
          </a:xfrm>
        </p:spPr>
        <p:txBody>
          <a:bodyPr/>
          <a:lstStyle/>
          <a:p>
            <a:r>
              <a:rPr lang="pl-PL" dirty="0"/>
              <a:t>Wydanie dokumentu paszportowego</a:t>
            </a:r>
          </a:p>
        </p:txBody>
      </p:sp>
      <p:sp>
        <p:nvSpPr>
          <p:cNvPr id="3" name="Symbol zastępczy zawartości 2">
            <a:extLst>
              <a:ext uri="{FF2B5EF4-FFF2-40B4-BE49-F238E27FC236}">
                <a16:creationId xmlns:a16="http://schemas.microsoft.com/office/drawing/2014/main" id="{FB312B07-3AA6-4ED2-893B-D9AF6908EC0B}"/>
              </a:ext>
            </a:extLst>
          </p:cNvPr>
          <p:cNvSpPr>
            <a:spLocks noGrp="1"/>
          </p:cNvSpPr>
          <p:nvPr>
            <p:ph idx="1"/>
          </p:nvPr>
        </p:nvSpPr>
        <p:spPr>
          <a:xfrm>
            <a:off x="1371600" y="2174789"/>
            <a:ext cx="9601200" cy="4318686"/>
          </a:xfrm>
        </p:spPr>
        <p:txBody>
          <a:bodyPr>
            <a:normAutofit/>
          </a:bodyPr>
          <a:lstStyle/>
          <a:p>
            <a:r>
              <a:rPr lang="pl-PL" dirty="0"/>
              <a:t>Dokument paszportowy wydaje się </a:t>
            </a:r>
            <a:r>
              <a:rPr lang="pl-PL" b="1" dirty="0"/>
              <a:t>na wniosek osoby pełnoletniej </a:t>
            </a:r>
            <a:r>
              <a:rPr lang="pl-PL" dirty="0"/>
              <a:t>po przedłożeniu </a:t>
            </a:r>
            <a:r>
              <a:rPr lang="pl-PL" b="1" dirty="0"/>
              <a:t>wymaganych dokumentów</a:t>
            </a:r>
            <a:r>
              <a:rPr lang="pl-PL" dirty="0"/>
              <a:t>, pobraniu danych biometrycznych (za wyjątkiem paszportu tymczasowego) i uiszczeniu należnej opłaty (o ile jest wymagana)</a:t>
            </a:r>
            <a:br>
              <a:rPr lang="pl-PL" dirty="0"/>
            </a:br>
            <a:endParaRPr lang="pl-PL" dirty="0"/>
          </a:p>
          <a:p>
            <a:pPr>
              <a:lnSpc>
                <a:spcPct val="100000"/>
              </a:lnSpc>
              <a:spcBef>
                <a:spcPts val="0"/>
              </a:spcBef>
              <a:spcAft>
                <a:spcPts val="0"/>
              </a:spcAft>
              <a:defRPr/>
            </a:pPr>
            <a:r>
              <a:rPr lang="pl-PL" dirty="0"/>
              <a:t>W uzasadnionych przypadkach, gdy w danym państwie nie ma polskiego urzędu konsularnego lub warunki uniemożliwiają lub znacznie utrudniają osobiste złożenie wniosku o wydanie paszportu tymczasowego w urzędzie konsularnym, na wniosek osoby ubiegającej się o wydanie paszportu tymczasowego, </a:t>
            </a:r>
            <a:r>
              <a:rPr lang="pl-PL" b="1" dirty="0"/>
              <a:t>konsul może odstąpić od wymogu osobistego złożenia wniosku i osobistego odbioru tego dokumentu</a:t>
            </a:r>
            <a:r>
              <a:rPr lang="pl-PL" dirty="0"/>
              <a:t>.</a:t>
            </a:r>
          </a:p>
          <a:p>
            <a:pPr lvl="1"/>
            <a:endParaRPr lang="pl-PL" dirty="0"/>
          </a:p>
        </p:txBody>
      </p:sp>
    </p:spTree>
    <p:extLst>
      <p:ext uri="{BB962C8B-B14F-4D97-AF65-F5344CB8AC3E}">
        <p14:creationId xmlns:p14="http://schemas.microsoft.com/office/powerpoint/2010/main" val="1653409902"/>
      </p:ext>
    </p:extLst>
  </p:cSld>
  <p:clrMapOvr>
    <a:masterClrMapping/>
  </p:clrMapOvr>
</p:sld>
</file>

<file path=ppt/theme/theme1.xml><?xml version="1.0" encoding="utf-8"?>
<a:theme xmlns:a="http://schemas.openxmlformats.org/drawingml/2006/main" name="Przycinanie">
  <a:themeElements>
    <a:clrScheme name="Przycinanie">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Przycinanie">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rzycinani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Przycinanie</Template>
  <TotalTime>1036</TotalTime>
  <Words>4286</Words>
  <Application>Microsoft Office PowerPoint</Application>
  <PresentationFormat>Panoramiczny</PresentationFormat>
  <Paragraphs>362</Paragraphs>
  <Slides>46</Slides>
  <Notes>30</Notes>
  <HiddenSlides>0</HiddenSlides>
  <MMClips>0</MMClips>
  <ScaleCrop>false</ScaleCrop>
  <HeadingPairs>
    <vt:vector size="6" baseType="variant">
      <vt:variant>
        <vt:lpstr>Używane czcionki</vt:lpstr>
      </vt:variant>
      <vt:variant>
        <vt:i4>2</vt:i4>
      </vt:variant>
      <vt:variant>
        <vt:lpstr>Motyw</vt:lpstr>
      </vt:variant>
      <vt:variant>
        <vt:i4>1</vt:i4>
      </vt:variant>
      <vt:variant>
        <vt:lpstr>Tytuły slajdów</vt:lpstr>
      </vt:variant>
      <vt:variant>
        <vt:i4>46</vt:i4>
      </vt:variant>
    </vt:vector>
  </HeadingPairs>
  <TitlesOfParts>
    <vt:vector size="49" baseType="lpstr">
      <vt:lpstr>Calibri</vt:lpstr>
      <vt:lpstr>Franklin Gothic Book</vt:lpstr>
      <vt:lpstr>Przycinanie</vt:lpstr>
      <vt:lpstr>Dokumenty paszportowe</vt:lpstr>
      <vt:lpstr>Dokumenty paszportowe</vt:lpstr>
      <vt:lpstr>Dokumenty paszportowe </vt:lpstr>
      <vt:lpstr>Dokumenty paszportowe – pojęcia  </vt:lpstr>
      <vt:lpstr>Dokumenty paszportowe </vt:lpstr>
      <vt:lpstr>Opłata</vt:lpstr>
      <vt:lpstr>Opłata</vt:lpstr>
      <vt:lpstr>Opłata</vt:lpstr>
      <vt:lpstr>Wydanie dokumentu paszportowego</vt:lpstr>
      <vt:lpstr>Wydanie dokumentu paszportowego</vt:lpstr>
      <vt:lpstr>Wydanie dokumentu paszportowego</vt:lpstr>
      <vt:lpstr>Wydanie dokumentu paszportowego</vt:lpstr>
      <vt:lpstr>Wydanie dokumentu paszportowego</vt:lpstr>
      <vt:lpstr>Wydanie dokumentu paszportowego</vt:lpstr>
      <vt:lpstr>Wydanie dokumentu paszportowego</vt:lpstr>
      <vt:lpstr>Wydanie dokumentu paszportowego</vt:lpstr>
      <vt:lpstr>Odmowa wydania dokumentu paszportowego</vt:lpstr>
      <vt:lpstr>Dane zamieszone w dokumencie paszportowym</vt:lpstr>
      <vt:lpstr>Zmiana danych</vt:lpstr>
      <vt:lpstr>Paszport </vt:lpstr>
      <vt:lpstr>Paszport </vt:lpstr>
      <vt:lpstr>Paszport </vt:lpstr>
      <vt:lpstr>Paszport tymczasowy</vt:lpstr>
      <vt:lpstr>Paszport tymczasowy </vt:lpstr>
      <vt:lpstr>Paszport tymczasowy </vt:lpstr>
      <vt:lpstr>Paszport tymczasowy </vt:lpstr>
      <vt:lpstr>Paszport dyplomatyczny</vt:lpstr>
      <vt:lpstr>Paszport dyplomatyczny </vt:lpstr>
      <vt:lpstr>Paszport dyplomatyczny </vt:lpstr>
      <vt:lpstr>Paszport dyplomatyczny</vt:lpstr>
      <vt:lpstr>Paszport dyplomatyczny </vt:lpstr>
      <vt:lpstr>Paszport służbowy Ministerstwa Spraw Zagranicznych</vt:lpstr>
      <vt:lpstr>Paszport służbowy Ministerstwa Spraw Zagranicznych</vt:lpstr>
      <vt:lpstr>Paszport służbowy Ministerstwa Spraw Zagranicznych</vt:lpstr>
      <vt:lpstr>Utrata ważności dokumentu paszportowego</vt:lpstr>
      <vt:lpstr>Zniszczenie, utrata dokumentu paszportowego </vt:lpstr>
      <vt:lpstr>Unieważnienie dokumentu paszportowego</vt:lpstr>
      <vt:lpstr>Unieważnienie dokumentu paszportowego</vt:lpstr>
      <vt:lpstr>Unieważnienie </vt:lpstr>
      <vt:lpstr>Zwrot dokumentu paszportowego</vt:lpstr>
      <vt:lpstr>Właściwość organów </vt:lpstr>
      <vt:lpstr>Właściwość organów </vt:lpstr>
      <vt:lpstr>Właściwość organów </vt:lpstr>
      <vt:lpstr>Ewidencje </vt:lpstr>
      <vt:lpstr>Ewidencje </vt:lpstr>
      <vt:lpstr>Formy działania administracji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Dokumenty paszportowe</dc:title>
  <dc:creator>Patrycja Przybyła</dc:creator>
  <cp:lastModifiedBy>Patrycja Przybyła</cp:lastModifiedBy>
  <cp:revision>114</cp:revision>
  <dcterms:created xsi:type="dcterms:W3CDTF">2020-03-27T19:35:15Z</dcterms:created>
  <dcterms:modified xsi:type="dcterms:W3CDTF">2020-03-31T15:20:36Z</dcterms:modified>
</cp:coreProperties>
</file>