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4" r:id="rId9"/>
    <p:sldId id="263"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8" r:id="rId40"/>
    <p:sldId id="295" r:id="rId41"/>
    <p:sldId id="296" r:id="rId42"/>
    <p:sldId id="297"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490" autoAdjust="0"/>
  </p:normalViewPr>
  <p:slideViewPr>
    <p:cSldViewPr snapToGrid="0">
      <p:cViewPr varScale="1">
        <p:scale>
          <a:sx n="56" d="100"/>
          <a:sy n="56" d="100"/>
        </p:scale>
        <p:origin x="10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D875C-975E-47E8-9C48-A40A803F0B5E}" type="datetimeFigureOut">
              <a:rPr lang="pl-PL" smtClean="0"/>
              <a:t>2020-04-06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01B3E-507B-4CBD-9C21-520CC543A447}" type="slidenum">
              <a:rPr lang="pl-PL" smtClean="0"/>
              <a:t>‹#›</a:t>
            </a:fld>
            <a:endParaRPr lang="pl-PL"/>
          </a:p>
        </p:txBody>
      </p:sp>
    </p:spTree>
    <p:extLst>
      <p:ext uri="{BB962C8B-B14F-4D97-AF65-F5344CB8AC3E}">
        <p14:creationId xmlns:p14="http://schemas.microsoft.com/office/powerpoint/2010/main" val="949066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a:t>
            </a:fld>
            <a:endParaRPr lang="pl-PL"/>
          </a:p>
        </p:txBody>
      </p:sp>
    </p:spTree>
    <p:extLst>
      <p:ext uri="{BB962C8B-B14F-4D97-AF65-F5344CB8AC3E}">
        <p14:creationId xmlns:p14="http://schemas.microsoft.com/office/powerpoint/2010/main" val="3829296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13</a:t>
            </a:fld>
            <a:endParaRPr lang="pl-PL"/>
          </a:p>
        </p:txBody>
      </p:sp>
    </p:spTree>
    <p:extLst>
      <p:ext uri="{BB962C8B-B14F-4D97-AF65-F5344CB8AC3E}">
        <p14:creationId xmlns:p14="http://schemas.microsoft.com/office/powerpoint/2010/main" val="1595050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14</a:t>
            </a:fld>
            <a:endParaRPr lang="pl-PL"/>
          </a:p>
        </p:txBody>
      </p:sp>
    </p:spTree>
    <p:extLst>
      <p:ext uri="{BB962C8B-B14F-4D97-AF65-F5344CB8AC3E}">
        <p14:creationId xmlns:p14="http://schemas.microsoft.com/office/powerpoint/2010/main" val="2651498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15</a:t>
            </a:fld>
            <a:endParaRPr lang="pl-PL"/>
          </a:p>
        </p:txBody>
      </p:sp>
    </p:spTree>
    <p:extLst>
      <p:ext uri="{BB962C8B-B14F-4D97-AF65-F5344CB8AC3E}">
        <p14:creationId xmlns:p14="http://schemas.microsoft.com/office/powerpoint/2010/main" val="2568659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16</a:t>
            </a:fld>
            <a:endParaRPr lang="pl-PL"/>
          </a:p>
        </p:txBody>
      </p:sp>
    </p:spTree>
    <p:extLst>
      <p:ext uri="{BB962C8B-B14F-4D97-AF65-F5344CB8AC3E}">
        <p14:creationId xmlns:p14="http://schemas.microsoft.com/office/powerpoint/2010/main" val="3156160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17</a:t>
            </a:fld>
            <a:endParaRPr lang="pl-PL"/>
          </a:p>
        </p:txBody>
      </p:sp>
    </p:spTree>
    <p:extLst>
      <p:ext uri="{BB962C8B-B14F-4D97-AF65-F5344CB8AC3E}">
        <p14:creationId xmlns:p14="http://schemas.microsoft.com/office/powerpoint/2010/main" val="3157902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18</a:t>
            </a:fld>
            <a:endParaRPr lang="pl-PL"/>
          </a:p>
        </p:txBody>
      </p:sp>
    </p:spTree>
    <p:extLst>
      <p:ext uri="{BB962C8B-B14F-4D97-AF65-F5344CB8AC3E}">
        <p14:creationId xmlns:p14="http://schemas.microsoft.com/office/powerpoint/2010/main" val="2554197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19</a:t>
            </a:fld>
            <a:endParaRPr lang="pl-PL"/>
          </a:p>
        </p:txBody>
      </p:sp>
    </p:spTree>
    <p:extLst>
      <p:ext uri="{BB962C8B-B14F-4D97-AF65-F5344CB8AC3E}">
        <p14:creationId xmlns:p14="http://schemas.microsoft.com/office/powerpoint/2010/main" val="2746451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22</a:t>
            </a:fld>
            <a:endParaRPr lang="pl-PL"/>
          </a:p>
        </p:txBody>
      </p:sp>
    </p:spTree>
    <p:extLst>
      <p:ext uri="{BB962C8B-B14F-4D97-AF65-F5344CB8AC3E}">
        <p14:creationId xmlns:p14="http://schemas.microsoft.com/office/powerpoint/2010/main" val="566610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24</a:t>
            </a:fld>
            <a:endParaRPr lang="pl-PL"/>
          </a:p>
        </p:txBody>
      </p:sp>
    </p:spTree>
    <p:extLst>
      <p:ext uri="{BB962C8B-B14F-4D97-AF65-F5344CB8AC3E}">
        <p14:creationId xmlns:p14="http://schemas.microsoft.com/office/powerpoint/2010/main" val="1542849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25</a:t>
            </a:fld>
            <a:endParaRPr lang="pl-PL"/>
          </a:p>
        </p:txBody>
      </p:sp>
    </p:spTree>
    <p:extLst>
      <p:ext uri="{BB962C8B-B14F-4D97-AF65-F5344CB8AC3E}">
        <p14:creationId xmlns:p14="http://schemas.microsoft.com/office/powerpoint/2010/main" val="76426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4</a:t>
            </a:fld>
            <a:endParaRPr lang="pl-PL"/>
          </a:p>
        </p:txBody>
      </p:sp>
    </p:spTree>
    <p:extLst>
      <p:ext uri="{BB962C8B-B14F-4D97-AF65-F5344CB8AC3E}">
        <p14:creationId xmlns:p14="http://schemas.microsoft.com/office/powerpoint/2010/main" val="2597614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26</a:t>
            </a:fld>
            <a:endParaRPr lang="pl-PL"/>
          </a:p>
        </p:txBody>
      </p:sp>
    </p:spTree>
    <p:extLst>
      <p:ext uri="{BB962C8B-B14F-4D97-AF65-F5344CB8AC3E}">
        <p14:creationId xmlns:p14="http://schemas.microsoft.com/office/powerpoint/2010/main" val="1638384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32</a:t>
            </a:fld>
            <a:endParaRPr lang="pl-PL"/>
          </a:p>
        </p:txBody>
      </p:sp>
    </p:spTree>
    <p:extLst>
      <p:ext uri="{BB962C8B-B14F-4D97-AF65-F5344CB8AC3E}">
        <p14:creationId xmlns:p14="http://schemas.microsoft.com/office/powerpoint/2010/main" val="3079803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33</a:t>
            </a:fld>
            <a:endParaRPr lang="pl-PL"/>
          </a:p>
        </p:txBody>
      </p:sp>
    </p:spTree>
    <p:extLst>
      <p:ext uri="{BB962C8B-B14F-4D97-AF65-F5344CB8AC3E}">
        <p14:creationId xmlns:p14="http://schemas.microsoft.com/office/powerpoint/2010/main" val="2993632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34</a:t>
            </a:fld>
            <a:endParaRPr lang="pl-PL"/>
          </a:p>
        </p:txBody>
      </p:sp>
    </p:spTree>
    <p:extLst>
      <p:ext uri="{BB962C8B-B14F-4D97-AF65-F5344CB8AC3E}">
        <p14:creationId xmlns:p14="http://schemas.microsoft.com/office/powerpoint/2010/main" val="30265811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35</a:t>
            </a:fld>
            <a:endParaRPr lang="pl-PL"/>
          </a:p>
        </p:txBody>
      </p:sp>
    </p:spTree>
    <p:extLst>
      <p:ext uri="{BB962C8B-B14F-4D97-AF65-F5344CB8AC3E}">
        <p14:creationId xmlns:p14="http://schemas.microsoft.com/office/powerpoint/2010/main" val="17598163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37</a:t>
            </a:fld>
            <a:endParaRPr lang="pl-PL"/>
          </a:p>
        </p:txBody>
      </p:sp>
    </p:spTree>
    <p:extLst>
      <p:ext uri="{BB962C8B-B14F-4D97-AF65-F5344CB8AC3E}">
        <p14:creationId xmlns:p14="http://schemas.microsoft.com/office/powerpoint/2010/main" val="7319700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40</a:t>
            </a:fld>
            <a:endParaRPr lang="pl-PL"/>
          </a:p>
        </p:txBody>
      </p:sp>
    </p:spTree>
    <p:extLst>
      <p:ext uri="{BB962C8B-B14F-4D97-AF65-F5344CB8AC3E}">
        <p14:creationId xmlns:p14="http://schemas.microsoft.com/office/powerpoint/2010/main" val="1434452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5</a:t>
            </a:fld>
            <a:endParaRPr lang="pl-PL"/>
          </a:p>
        </p:txBody>
      </p:sp>
    </p:spTree>
    <p:extLst>
      <p:ext uri="{BB962C8B-B14F-4D97-AF65-F5344CB8AC3E}">
        <p14:creationId xmlns:p14="http://schemas.microsoft.com/office/powerpoint/2010/main" val="278369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6</a:t>
            </a:fld>
            <a:endParaRPr lang="pl-PL"/>
          </a:p>
        </p:txBody>
      </p:sp>
    </p:spTree>
    <p:extLst>
      <p:ext uri="{BB962C8B-B14F-4D97-AF65-F5344CB8AC3E}">
        <p14:creationId xmlns:p14="http://schemas.microsoft.com/office/powerpoint/2010/main" val="44661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8</a:t>
            </a:fld>
            <a:endParaRPr lang="pl-PL"/>
          </a:p>
        </p:txBody>
      </p:sp>
    </p:spTree>
    <p:extLst>
      <p:ext uri="{BB962C8B-B14F-4D97-AF65-F5344CB8AC3E}">
        <p14:creationId xmlns:p14="http://schemas.microsoft.com/office/powerpoint/2010/main" val="3071008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9</a:t>
            </a:fld>
            <a:endParaRPr lang="pl-PL"/>
          </a:p>
        </p:txBody>
      </p:sp>
    </p:spTree>
    <p:extLst>
      <p:ext uri="{BB962C8B-B14F-4D97-AF65-F5344CB8AC3E}">
        <p14:creationId xmlns:p14="http://schemas.microsoft.com/office/powerpoint/2010/main" val="1292048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10</a:t>
            </a:fld>
            <a:endParaRPr lang="pl-PL"/>
          </a:p>
        </p:txBody>
      </p:sp>
    </p:spTree>
    <p:extLst>
      <p:ext uri="{BB962C8B-B14F-4D97-AF65-F5344CB8AC3E}">
        <p14:creationId xmlns:p14="http://schemas.microsoft.com/office/powerpoint/2010/main" val="2484592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11</a:t>
            </a:fld>
            <a:endParaRPr lang="pl-PL"/>
          </a:p>
        </p:txBody>
      </p:sp>
    </p:spTree>
    <p:extLst>
      <p:ext uri="{BB962C8B-B14F-4D97-AF65-F5344CB8AC3E}">
        <p14:creationId xmlns:p14="http://schemas.microsoft.com/office/powerpoint/2010/main" val="2423239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12</a:t>
            </a:fld>
            <a:endParaRPr lang="pl-PL"/>
          </a:p>
        </p:txBody>
      </p:sp>
    </p:spTree>
    <p:extLst>
      <p:ext uri="{BB962C8B-B14F-4D97-AF65-F5344CB8AC3E}">
        <p14:creationId xmlns:p14="http://schemas.microsoft.com/office/powerpoint/2010/main" val="148734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689C30C-8010-4471-8472-38568F811DF7}" type="datetimeFigureOut">
              <a:rPr lang="pl-PL" smtClean="0"/>
              <a:t>2020-04-06</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CD6FF05-6DF3-47DA-A20A-1DECA7605B30}"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384168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2020-04-06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44241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2020-04-06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411141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2020-04-06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08081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689C30C-8010-4471-8472-38568F811DF7}" type="datetimeFigureOut">
              <a:rPr lang="pl-PL" smtClean="0"/>
              <a:t>2020-04-06</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82675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689C30C-8010-4471-8472-38568F811DF7}" type="datetimeFigureOut">
              <a:rPr lang="pl-PL" smtClean="0"/>
              <a:t>2020-04-06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147553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689C30C-8010-4471-8472-38568F811DF7}" type="datetimeFigureOut">
              <a:rPr lang="pl-PL" smtClean="0"/>
              <a:t>2020-04-06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94588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689C30C-8010-4471-8472-38568F811DF7}" type="datetimeFigureOut">
              <a:rPr lang="pl-PL" smtClean="0"/>
              <a:t>2020-04-06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98250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9C30C-8010-4471-8472-38568F811DF7}" type="datetimeFigureOut">
              <a:rPr lang="pl-PL" smtClean="0"/>
              <a:t>2020-04-06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51283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2020-04-06</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438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2020-04-06</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593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689C30C-8010-4471-8472-38568F811DF7}" type="datetimeFigureOut">
              <a:rPr lang="pl-PL" smtClean="0"/>
              <a:t>2020-04-06</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CD6FF05-6DF3-47DA-A20A-1DECA7605B30}"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870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C5913-67E1-48DF-A6E4-F9675424E53E}"/>
              </a:ext>
            </a:extLst>
          </p:cNvPr>
          <p:cNvSpPr>
            <a:spLocks noGrp="1"/>
          </p:cNvSpPr>
          <p:nvPr>
            <p:ph type="ctrTitle"/>
          </p:nvPr>
        </p:nvSpPr>
        <p:spPr/>
        <p:txBody>
          <a:bodyPr/>
          <a:lstStyle/>
          <a:p>
            <a:r>
              <a:rPr lang="pl-PL" dirty="0"/>
              <a:t>DOWODY OSOBISTE </a:t>
            </a:r>
          </a:p>
        </p:txBody>
      </p:sp>
      <p:sp>
        <p:nvSpPr>
          <p:cNvPr id="3" name="Podtytuł 2">
            <a:extLst>
              <a:ext uri="{FF2B5EF4-FFF2-40B4-BE49-F238E27FC236}">
                <a16:creationId xmlns:a16="http://schemas.microsoft.com/office/drawing/2014/main" id="{87A0E984-7BDE-4ECA-AF46-F27B9074024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31229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652D7-138E-4E33-8D52-DB7DD19EBE20}"/>
              </a:ext>
            </a:extLst>
          </p:cNvPr>
          <p:cNvSpPr>
            <a:spLocks noGrp="1"/>
          </p:cNvSpPr>
          <p:nvPr>
            <p:ph type="title"/>
          </p:nvPr>
        </p:nvSpPr>
        <p:spPr>
          <a:xfrm>
            <a:off x="1371600" y="422910"/>
            <a:ext cx="9601200" cy="89154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7A3358AF-50D8-465B-80B7-50504A79C59B}"/>
              </a:ext>
            </a:extLst>
          </p:cNvPr>
          <p:cNvSpPr>
            <a:spLocks noGrp="1"/>
          </p:cNvSpPr>
          <p:nvPr>
            <p:ph idx="1"/>
          </p:nvPr>
        </p:nvSpPr>
        <p:spPr>
          <a:xfrm>
            <a:off x="1371600" y="1451610"/>
            <a:ext cx="9601200" cy="5132070"/>
          </a:xfrm>
        </p:spPr>
        <p:txBody>
          <a:bodyPr>
            <a:normAutofit fontScale="92500" lnSpcReduction="10000"/>
          </a:bodyPr>
          <a:lstStyle/>
          <a:p>
            <a:r>
              <a:rPr lang="pl-PL" b="1" dirty="0"/>
              <a:t>certyfikat identyfikacji i uwierzytelnienia </a:t>
            </a:r>
            <a:r>
              <a:rPr lang="pl-PL" dirty="0"/>
              <a:t>– poświadczenie elektroniczne służące do identyfikacji i uwierzytelnienia posiadacza dowodu osobistego, potwierdzające dane tego posiadacza</a:t>
            </a:r>
          </a:p>
          <a:p>
            <a:r>
              <a:rPr lang="pl-PL" b="1" dirty="0"/>
              <a:t>certyfikat podpisu osobistego </a:t>
            </a:r>
            <a:r>
              <a:rPr lang="pl-PL" dirty="0"/>
              <a:t>– poświadczenie elektroniczne, które przyporządkowuje dane służące do walidacji podpisu osobistego do posiadacza dowodu osobistego, potwierdzające dane tego posiadacza</a:t>
            </a:r>
          </a:p>
          <a:p>
            <a:pPr lvl="1"/>
            <a:r>
              <a:rPr lang="pl-PL" dirty="0"/>
              <a:t>Opatrzenie danych podpisem osobistym wywołuje w stosunku do podmiotu publicznego skutek prawny równoważny podpisowi własnoręcznemu</a:t>
            </a:r>
          </a:p>
          <a:p>
            <a:pPr lvl="1"/>
            <a:r>
              <a:rPr lang="pl-PL" dirty="0"/>
              <a:t>W stosunku do innych podmiotów skutek taki zostanie wywołany w sytuacji gdy obie strony wyrażą na to zgodę </a:t>
            </a:r>
          </a:p>
          <a:p>
            <a:r>
              <a:rPr lang="pl-PL" b="1" dirty="0"/>
              <a:t>Data końca okresu ważności certyfikatu </a:t>
            </a:r>
            <a:r>
              <a:rPr lang="pl-PL" dirty="0"/>
              <a:t>podpisu osobistego, certyfikatu identyfikacji i uwierzytelnienia oraz certyfikatu potwierdzenia obecności </a:t>
            </a:r>
            <a:r>
              <a:rPr lang="pl-PL" b="1" dirty="0"/>
              <a:t>jest tożsama z datą ważności dowodu osobistego</a:t>
            </a:r>
          </a:p>
          <a:p>
            <a:r>
              <a:rPr lang="pl-PL" b="1" dirty="0"/>
              <a:t>Wyjątek</a:t>
            </a:r>
            <a:r>
              <a:rPr lang="pl-PL" dirty="0"/>
              <a:t>:</a:t>
            </a:r>
            <a:br>
              <a:rPr lang="pl-PL" dirty="0"/>
            </a:br>
            <a:r>
              <a:rPr lang="pl-PL" dirty="0"/>
              <a:t>W przypadku dowodu osobistego wydanego osobie, która nie ukończyła 18. roku życia, datą początkową ważności certyfikatu podpisu osobistego jest data ukończenia 18. roku życia przez posiadacza dowodu osobistego</a:t>
            </a:r>
          </a:p>
        </p:txBody>
      </p:sp>
    </p:spTree>
    <p:extLst>
      <p:ext uri="{BB962C8B-B14F-4D97-AF65-F5344CB8AC3E}">
        <p14:creationId xmlns:p14="http://schemas.microsoft.com/office/powerpoint/2010/main" val="141004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5A05AA-162A-4065-AFCF-B4F5BEE82E69}"/>
              </a:ext>
            </a:extLst>
          </p:cNvPr>
          <p:cNvSpPr>
            <a:spLocks noGrp="1"/>
          </p:cNvSpPr>
          <p:nvPr>
            <p:ph type="title"/>
          </p:nvPr>
        </p:nvSpPr>
        <p:spPr>
          <a:xfrm>
            <a:off x="1371600" y="430530"/>
            <a:ext cx="9601200" cy="112014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783FCBC1-A0D7-4D7D-9B8F-DBA65374E309}"/>
              </a:ext>
            </a:extLst>
          </p:cNvPr>
          <p:cNvSpPr>
            <a:spLocks noGrp="1"/>
          </p:cNvSpPr>
          <p:nvPr>
            <p:ph idx="1"/>
          </p:nvPr>
        </p:nvSpPr>
        <p:spPr>
          <a:xfrm>
            <a:off x="1371600" y="1550670"/>
            <a:ext cx="9601200" cy="4701540"/>
          </a:xfrm>
        </p:spPr>
        <p:txBody>
          <a:bodyPr>
            <a:normAutofit lnSpcReduction="10000"/>
          </a:bodyPr>
          <a:lstStyle/>
          <a:p>
            <a:r>
              <a:rPr lang="pl-PL" dirty="0"/>
              <a:t>Zamieszczenie w dowodzie osobistym kwalifikowanego certyfikatu podpisu elektronicznego wraz z danymi do składania tego podpisu oraz korzystanie z tego podpisu odbywa się na podstawie umowy posiadacza dowodu osobistego oraz dostawcy usługi zaufania</a:t>
            </a:r>
          </a:p>
          <a:p>
            <a:r>
              <a:rPr lang="pl-PL" dirty="0"/>
              <a:t>Unieważnienie dowodu osobistego skutkuje brakiem możliwości posługiwania się kwalifikowany certyfikatem podpisu elektronicznego </a:t>
            </a:r>
          </a:p>
          <a:p>
            <a:r>
              <a:rPr lang="pl-PL" dirty="0"/>
              <a:t>Użycie certyfikatu identyfikacji i uwierzytelnienia oraz certyfikatu podpisu osobistego jest możliwe po uprzednim ustaleniu przez posiadacza dowodu osobistego kodów dla każdego z tych certyfikatów</a:t>
            </a:r>
          </a:p>
          <a:p>
            <a:r>
              <a:rPr lang="pl-PL" dirty="0"/>
              <a:t>Ustalenie kodów następuje w siedzibie organu gminy przy odbiorze dowodu osobistego lub w każdym czasie po jego odbiorze (po ich ustaleniu w każdym dowolnym momencie można dokonać ich zmiany)</a:t>
            </a:r>
          </a:p>
          <a:p>
            <a:r>
              <a:rPr lang="pl-PL" dirty="0"/>
              <a:t>Warstwa elektroniczna dowodu osobistego jest zabezpieczona przed nieuprawnionym odczytem i nieuprawnioną zmianą danych w niej zamieszczonych</a:t>
            </a:r>
          </a:p>
        </p:txBody>
      </p:sp>
    </p:spTree>
    <p:extLst>
      <p:ext uri="{BB962C8B-B14F-4D97-AF65-F5344CB8AC3E}">
        <p14:creationId xmlns:p14="http://schemas.microsoft.com/office/powerpoint/2010/main" val="2086399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262890"/>
            <a:ext cx="9601200" cy="674370"/>
          </a:xfrm>
        </p:spPr>
        <p:txBody>
          <a:bodyPr>
            <a:normAutofit fontScale="90000"/>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154430"/>
            <a:ext cx="9601200" cy="5600700"/>
          </a:xfrm>
        </p:spPr>
        <p:txBody>
          <a:bodyPr>
            <a:normAutofit fontScale="85000" lnSpcReduction="10000"/>
          </a:bodyPr>
          <a:lstStyle/>
          <a:p>
            <a:r>
              <a:rPr lang="pl-PL" dirty="0"/>
              <a:t>Dowód osobisty wydaje się </a:t>
            </a:r>
            <a:r>
              <a:rPr lang="pl-PL" b="1" dirty="0"/>
              <a:t>nieodpłatnie</a:t>
            </a:r>
          </a:p>
          <a:p>
            <a:r>
              <a:rPr lang="pl-PL" dirty="0"/>
              <a:t>Dowód osobisty wydaje się </a:t>
            </a:r>
            <a:r>
              <a:rPr lang="pl-PL" b="1" dirty="0"/>
              <a:t>na wniosek</a:t>
            </a:r>
            <a:r>
              <a:rPr lang="pl-PL" dirty="0"/>
              <a:t>, który składa się w organie </a:t>
            </a:r>
            <a:r>
              <a:rPr lang="pl-PL" b="1" dirty="0"/>
              <a:t>dowolnej gminy </a:t>
            </a:r>
            <a:r>
              <a:rPr lang="pl-PL" dirty="0"/>
              <a:t>na terytorium RP</a:t>
            </a:r>
          </a:p>
          <a:p>
            <a:r>
              <a:rPr lang="pl-PL" dirty="0"/>
              <a:t>Wniosek o wydanie dowodu osobistego składa się:</a:t>
            </a:r>
          </a:p>
          <a:p>
            <a:pPr lvl="1"/>
            <a:r>
              <a:rPr lang="pl-PL" dirty="0"/>
              <a:t>osobiście w formie pisemnej lub</a:t>
            </a:r>
          </a:p>
          <a:p>
            <a:pPr lvl="1"/>
            <a:r>
              <a:rPr lang="pl-PL" dirty="0"/>
              <a:t>w formie dokumentu elektronicznego, na zasadach określonych w ustawie z dnia 17 lutego 2005 r. o informatyzacji działalności podmiotów realizujących zadania publiczne</a:t>
            </a:r>
          </a:p>
          <a:p>
            <a:r>
              <a:rPr lang="pl-PL" dirty="0"/>
              <a:t>Termin wydania:</a:t>
            </a:r>
          </a:p>
          <a:p>
            <a:pPr lvl="1"/>
            <a:r>
              <a:rPr lang="pl-PL" b="1" dirty="0"/>
              <a:t>nie później niż w terminie 30 dni od dnia złożenia wniosku</a:t>
            </a:r>
            <a:br>
              <a:rPr lang="pl-PL" dirty="0"/>
            </a:br>
            <a:r>
              <a:rPr lang="pl-PL" dirty="0"/>
              <a:t>W szczególnie uzasadnionych przypadkach termin ten może zostać przedłużony, o czym należy zawiadomić osobę ubiegającą się o wydanie dowodu osobistego lub osobę składającą wniosek na jej rzecz</a:t>
            </a:r>
          </a:p>
          <a:p>
            <a:r>
              <a:rPr lang="pl-PL" dirty="0"/>
              <a:t>Wniosek o wydanie dowodu osobistego składa osoba posiadająca pełną zdolność do czynności prawnych</a:t>
            </a:r>
            <a:br>
              <a:rPr lang="pl-PL" dirty="0"/>
            </a:br>
            <a:r>
              <a:rPr lang="pl-PL" dirty="0"/>
              <a:t>W imieniu osoby nieposiadającej zdolności do czynności prawnych lub posiadającej ograniczoną zdolność do czynności prawnych ubiegającej się o wydanie dowodu osobistego wniosek składa rodzic, opiekun prawny lub kurator</a:t>
            </a:r>
            <a:br>
              <a:rPr lang="pl-PL" dirty="0"/>
            </a:br>
            <a:r>
              <a:rPr lang="pl-PL" dirty="0"/>
              <a:t>Złożenie w siedzibie organu gminy wniosku o wydanie dowodu osobistego osobie nieposiadającej zdolności do czynności prawnych lub posiadającej ograniczoną zdolność do czynności prawnych </a:t>
            </a:r>
            <a:r>
              <a:rPr lang="pl-PL" b="1" dirty="0"/>
              <a:t>wymaga jej obecności przy składaniu wniosku; wyjątek stanowią osoby, które nie ukończyły 5 roku życia</a:t>
            </a:r>
          </a:p>
          <a:p>
            <a:endParaRPr lang="pl-PL" dirty="0"/>
          </a:p>
        </p:txBody>
      </p:sp>
    </p:spTree>
    <p:extLst>
      <p:ext uri="{BB962C8B-B14F-4D97-AF65-F5344CB8AC3E}">
        <p14:creationId xmlns:p14="http://schemas.microsoft.com/office/powerpoint/2010/main" val="3980729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422910"/>
            <a:ext cx="9601200" cy="102870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554480"/>
            <a:ext cx="9601200" cy="5303520"/>
          </a:xfrm>
        </p:spPr>
        <p:txBody>
          <a:bodyPr>
            <a:normAutofit/>
          </a:bodyPr>
          <a:lstStyle/>
          <a:p>
            <a:r>
              <a:rPr lang="pl-PL" dirty="0"/>
              <a:t>W przypadku niemożności złożenia wniosku o wydanie dowodu osobistego spowodowanej chorobą, niepełnosprawnością lub inną niedającą się pokonać przeszkodą wnioskodawca powiadamia organ gminy, który zapewnia przyjęcie wniosku w miejscu pobytu tej osoby, chyba że okoliczności nie pozwalają na przyjęcie tego wniosku </a:t>
            </a:r>
          </a:p>
          <a:p>
            <a:r>
              <a:rPr lang="pl-PL" dirty="0"/>
              <a:t>W przypadku gdy złożenie wniosku o wydanie dowodu osobistego w miejscu pobytu wnioskodawcy okaże się nieuzasadnione, odmawia się przyjęcia wniosku w miejscu wskazanym przez wnioskodawcę oraz poucza się go o konieczności złożenia wniosku osobiście w formie pisemnej lub dokumentu elektronicznego </a:t>
            </a:r>
          </a:p>
        </p:txBody>
      </p:sp>
    </p:spTree>
    <p:extLst>
      <p:ext uri="{BB962C8B-B14F-4D97-AF65-F5344CB8AC3E}">
        <p14:creationId xmlns:p14="http://schemas.microsoft.com/office/powerpoint/2010/main" val="129183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262890"/>
            <a:ext cx="9601200" cy="102870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291590"/>
            <a:ext cx="9601200" cy="5452110"/>
          </a:xfrm>
        </p:spPr>
        <p:txBody>
          <a:bodyPr>
            <a:normAutofit fontScale="85000" lnSpcReduction="20000"/>
          </a:bodyPr>
          <a:lstStyle/>
          <a:p>
            <a:r>
              <a:rPr lang="pl-PL" dirty="0"/>
              <a:t>Wniosek o wydanie dowodu osobistego zawiera: </a:t>
            </a:r>
          </a:p>
          <a:p>
            <a:pPr lvl="1"/>
            <a:r>
              <a:rPr lang="pl-PL" dirty="0"/>
              <a:t>numer PESEL; </a:t>
            </a:r>
          </a:p>
          <a:p>
            <a:pPr lvl="1"/>
            <a:r>
              <a:rPr lang="pl-PL" dirty="0"/>
              <a:t>nazwisko i imię (imiona); </a:t>
            </a:r>
          </a:p>
          <a:p>
            <a:pPr lvl="1"/>
            <a:r>
              <a:rPr lang="pl-PL" dirty="0"/>
              <a:t> nazwisko rodowe; </a:t>
            </a:r>
          </a:p>
          <a:p>
            <a:pPr lvl="1"/>
            <a:r>
              <a:rPr lang="pl-PL" dirty="0"/>
              <a:t> imię ojca; </a:t>
            </a:r>
          </a:p>
          <a:p>
            <a:pPr lvl="1"/>
            <a:r>
              <a:rPr lang="pl-PL" dirty="0"/>
              <a:t> imię i nazwisko rodowe matki; </a:t>
            </a:r>
          </a:p>
          <a:p>
            <a:pPr lvl="1"/>
            <a:r>
              <a:rPr lang="pl-PL" dirty="0"/>
              <a:t>datę i miejsce urodzenia; </a:t>
            </a:r>
          </a:p>
          <a:p>
            <a:pPr lvl="1"/>
            <a:r>
              <a:rPr lang="pl-PL" dirty="0"/>
              <a:t> płeć; </a:t>
            </a:r>
          </a:p>
          <a:p>
            <a:pPr lvl="1"/>
            <a:r>
              <a:rPr lang="pl-PL" dirty="0"/>
              <a:t>obywatelstwo; </a:t>
            </a:r>
          </a:p>
          <a:p>
            <a:pPr lvl="1"/>
            <a:r>
              <a:rPr lang="pl-PL" dirty="0"/>
              <a:t>powód ubiegania się o wydanie dowodu osobistego; </a:t>
            </a:r>
          </a:p>
          <a:p>
            <a:pPr lvl="1"/>
            <a:r>
              <a:rPr lang="pl-PL" dirty="0"/>
              <a:t> adres do korespondencji, opcjonalnie adres poczty elektronicznej lub numer telefonu;</a:t>
            </a:r>
          </a:p>
          <a:p>
            <a:pPr lvl="1"/>
            <a:r>
              <a:rPr lang="pl-PL" dirty="0"/>
              <a:t>własnoręczny czytelny podpis wnioskodawcy, a w przypadku wniosku złożonego w formie dokumentu elektronicznego – kwalifikowany podpis elektroniczny, podpis osobisty albo podpis zaufany; </a:t>
            </a:r>
          </a:p>
          <a:p>
            <a:pPr lvl="1"/>
            <a:r>
              <a:rPr lang="pl-PL" dirty="0"/>
              <a:t>pouczenie o odpowiedzialności karnej za podanie nieprawdziwych danych lub zatajenie danych; </a:t>
            </a:r>
          </a:p>
          <a:p>
            <a:pPr lvl="1"/>
            <a:r>
              <a:rPr lang="pl-PL" dirty="0"/>
              <a:t> informację o wyrażeniu zgody na zamieszczenie w warstwie elektronicznej dowodu osobistego certyfikatu podpisu osobistego; </a:t>
            </a:r>
          </a:p>
          <a:p>
            <a:pPr lvl="1"/>
            <a:r>
              <a:rPr lang="pl-PL" dirty="0"/>
              <a:t> informację o wyrażeniu zgody na przekazanie danych do rejestru danych kontaktowych osób fizycznych. </a:t>
            </a:r>
          </a:p>
        </p:txBody>
      </p:sp>
    </p:spTree>
    <p:extLst>
      <p:ext uri="{BB962C8B-B14F-4D97-AF65-F5344CB8AC3E}">
        <p14:creationId xmlns:p14="http://schemas.microsoft.com/office/powerpoint/2010/main" val="176616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31470"/>
            <a:ext cx="9601200" cy="788670"/>
          </a:xfrm>
        </p:spPr>
        <p:txBody>
          <a:bodyPr>
            <a:normAutofit fontScale="90000"/>
          </a:bodyPr>
          <a:lstStyle/>
          <a:p>
            <a:r>
              <a:rPr lang="pl-PL" dirty="0"/>
              <a:t>Wydawanie dowodów osobistych - fotografia</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291590"/>
            <a:ext cx="9601200" cy="5143500"/>
          </a:xfrm>
        </p:spPr>
        <p:txBody>
          <a:bodyPr>
            <a:normAutofit lnSpcReduction="10000"/>
          </a:bodyPr>
          <a:lstStyle/>
          <a:p>
            <a:r>
              <a:rPr lang="pl-PL" dirty="0"/>
              <a:t>Do wniosku o wydanie dowodu osobistego dołącza się aktualną fotografię odzwierciedlającą, w sposób niebudzący uzasadnionych wątpliwości, wizerunek twarzy osoby ubiegającej się o wydanie dowodu osobistego przedstawiający ją bez nakrycia głowy i okularów z ciemnymi szkłami</a:t>
            </a:r>
          </a:p>
          <a:p>
            <a:r>
              <a:rPr lang="pl-PL" dirty="0"/>
              <a:t>Osoba z wrodzonymi lub nabytymi wadami narządu wzroku może załączyć do wniosku fotografię przedstawiającą ją w okularach z ciemnymi szkłami. W takim przypadku do wniosku załącza się również orzeczenie o niepełnosprawności osoby do 16 roku życia lub orzeczenie o stopniu niepełnosprawności osoby, która ukończyła 16 lat, z powodu wrodzonej lub nabytej wady narządu wzroku</a:t>
            </a:r>
          </a:p>
          <a:p>
            <a:r>
              <a:rPr lang="pl-PL" dirty="0"/>
              <a:t>Osoba nosząca nakrycie głowy zgodnie z zasadami swojego wyznania może załączyć do wniosku fotografię przedstawiającą ją w nakryciu głowy, o ile wizerunek twarzy jest w pełni widoczny. W takim przypadku do wniosku załącza się zaświadczenie o przynależności do wspólnoty wyznaniowej zarejestrowanej w Rzeczypospolitej Polskiej</a:t>
            </a:r>
          </a:p>
          <a:p>
            <a:r>
              <a:rPr lang="pl-PL" dirty="0"/>
              <a:t>W uzasadnionych przypadkach organ gminy może wydać dowód osobisty na wniosek, do którego została dołączona fotografia przedstawiająca osobę z zamkniętymi oczami, innym niż naturalny wyrazem twarzy lub z otwartymi ustami</a:t>
            </a:r>
          </a:p>
        </p:txBody>
      </p:sp>
    </p:spTree>
    <p:extLst>
      <p:ext uri="{BB962C8B-B14F-4D97-AF65-F5344CB8AC3E}">
        <p14:creationId xmlns:p14="http://schemas.microsoft.com/office/powerpoint/2010/main" val="4181176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31470"/>
            <a:ext cx="9601200" cy="81153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291590"/>
            <a:ext cx="9601200" cy="5452110"/>
          </a:xfrm>
        </p:spPr>
        <p:txBody>
          <a:bodyPr>
            <a:normAutofit lnSpcReduction="10000"/>
          </a:bodyPr>
          <a:lstStyle/>
          <a:p>
            <a:r>
              <a:rPr lang="pl-PL" dirty="0"/>
              <a:t>Dowód osobisty odbiera się osobiście w siedzibie organu gminy, w którym został złożony wniosek</a:t>
            </a:r>
          </a:p>
          <a:p>
            <a:r>
              <a:rPr lang="pl-PL" dirty="0"/>
              <a:t>Odbiór dowodu osobistego wydanego osobie nieposiadającej zdolności do czynności prawnych lub posiadającej ograniczoną zdolność do czynności prawnych wymaga obecności tej osoby</a:t>
            </a:r>
          </a:p>
          <a:p>
            <a:pPr lvl="1"/>
            <a:r>
              <a:rPr lang="pl-PL" dirty="0"/>
              <a:t>Wyjątek:</a:t>
            </a:r>
          </a:p>
          <a:p>
            <a:pPr lvl="2"/>
            <a:r>
              <a:rPr lang="pl-PL" dirty="0"/>
              <a:t>osoba ta nie ukończyła 5. roku życia albo</a:t>
            </a:r>
          </a:p>
          <a:p>
            <a:pPr lvl="2"/>
            <a:r>
              <a:rPr lang="pl-PL" dirty="0"/>
              <a:t>nie posiada zdolności do czynności prawnych i była obecna przy składaniu wniosku w siedzibie organu gminy</a:t>
            </a:r>
          </a:p>
          <a:p>
            <a:r>
              <a:rPr lang="pl-PL" dirty="0"/>
              <a:t>Odbioru dowodu osobistego może dokonać pełnomocnik legitymujący się pełnomocnictwem szczególnym do dokonania tej czynności, w przypadku gdy:</a:t>
            </a:r>
          </a:p>
          <a:p>
            <a:pPr lvl="1"/>
            <a:r>
              <a:rPr lang="pl-PL" dirty="0"/>
              <a:t>  wniosek o wydanie dowodu osobistego został złożony w trybie art. 26 ust. 1 (przyjęcie wniosku w miejscu pobytu danej osoby) ; </a:t>
            </a:r>
          </a:p>
          <a:p>
            <a:pPr lvl="1"/>
            <a:r>
              <a:rPr lang="pl-PL" dirty="0"/>
              <a:t> wnioskodawca, który złożył wniosek o wydanie dowodu osobistego w siedzibie organu gminy, nie może osobiście odebrać dowodu osobistego z powodu choroby, niepełnosprawności lub innej niedającej się pokonać przeszkody, która powstała po dniu złożenia tego wniosku. Przepis art. 26 ust. 1 stosuje się odpowiednio</a:t>
            </a:r>
          </a:p>
        </p:txBody>
      </p:sp>
    </p:spTree>
    <p:extLst>
      <p:ext uri="{BB962C8B-B14F-4D97-AF65-F5344CB8AC3E}">
        <p14:creationId xmlns:p14="http://schemas.microsoft.com/office/powerpoint/2010/main" val="305829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262890"/>
            <a:ext cx="9601200" cy="102870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188720"/>
            <a:ext cx="9601200" cy="5554980"/>
          </a:xfrm>
        </p:spPr>
        <p:txBody>
          <a:bodyPr>
            <a:normAutofit fontScale="92500" lnSpcReduction="10000"/>
          </a:bodyPr>
          <a:lstStyle/>
          <a:p>
            <a:r>
              <a:rPr lang="pl-PL" dirty="0"/>
              <a:t>Jeżeli odbioru dowodu osobistego w siedzibie organu gminy dokonuje jego posiadacz, organ gminy:</a:t>
            </a:r>
          </a:p>
          <a:p>
            <a:pPr lvl="1"/>
            <a:r>
              <a:rPr lang="pl-PL" dirty="0"/>
              <a:t>zapewnia warunki pozwalające posiadaczowi na ustalenie pozostających wyłącznie w jego posiadaniu kodów umożliwiających identyfikację elektroniczną i złożenie podpisu osobistego oraz </a:t>
            </a:r>
          </a:p>
          <a:p>
            <a:pPr lvl="1"/>
            <a:r>
              <a:rPr lang="pl-PL" dirty="0"/>
              <a:t>przekazuje posiadaczowi dowodu osobistego do jego wyłącznej dyspozycji kod umożliwiający odblokowanie certyfikatu identyfikacji i uwierzytelnienia oraz certyfikatu podpisu osobistego w formie umożliwiającej odczytanie zapisanych danych osobom z dysfunkcjami wzroku</a:t>
            </a:r>
          </a:p>
          <a:p>
            <a:r>
              <a:rPr lang="pl-PL" dirty="0"/>
              <a:t>W przypadku nieodebrania przez posiadacza przy odbiorze dowodu osobistego kodu, umożliwiającego odblokowanie certyfikatów organ gminy przechowuje ten kod w dokumentacji związanej z dowodami osobistymi. </a:t>
            </a:r>
            <a:br>
              <a:rPr lang="pl-PL" dirty="0"/>
            </a:br>
            <a:r>
              <a:rPr lang="pl-PL" dirty="0"/>
              <a:t>Posiadacz może dokonać odbioru tego kodu w każdym czasie po odbiorze dowodu osobistego.</a:t>
            </a:r>
          </a:p>
          <a:p>
            <a:r>
              <a:rPr lang="pl-PL" dirty="0"/>
              <a:t>W przypadku braku możliwości osobistego odebrania dowodu osobistego posiadacz dowodu osobistego ustala kody umożliwiające identyfikację elektroniczną i złożenie podpisu osobistego oraz odbiera kod umożliwiający odblokowanie certyfikatu identyfikacji i uwierzytelnienia oraz certyfikatu podpisu osobistego po ustaniu przyczyn uniemożliwiających osobisty odbiór dowodu osobistego. </a:t>
            </a:r>
            <a:r>
              <a:rPr lang="pl-PL" b="1" dirty="0"/>
              <a:t>Czynności tych nie może dokonać pełnomocnik </a:t>
            </a:r>
          </a:p>
        </p:txBody>
      </p:sp>
    </p:spTree>
    <p:extLst>
      <p:ext uri="{BB962C8B-B14F-4D97-AF65-F5344CB8AC3E}">
        <p14:creationId xmlns:p14="http://schemas.microsoft.com/office/powerpoint/2010/main" val="3301592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262890"/>
            <a:ext cx="9601200" cy="102870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405890"/>
            <a:ext cx="9601200" cy="5040630"/>
          </a:xfrm>
        </p:spPr>
        <p:txBody>
          <a:bodyPr>
            <a:normAutofit/>
          </a:bodyPr>
          <a:lstStyle/>
          <a:p>
            <a:r>
              <a:rPr lang="pl-PL" dirty="0"/>
              <a:t>W przypadku gdy wnioskodawca, który złożył wniosek o wydanie dowodu osobistego w formie dokumentu elektronicznego, nie może osobiście odebrać dowodu osobistego z powodu choroby, niepełnosprawności lub innej niedającej się pokonać przeszkody, która powstała po dniu złożenia wniosku o wydanie dowodu osobistego, wnioskodawca powiadamia o tym organ gminy, który zapewnia odbiór dowodu osobistego w miejscu pobytu wnioskodawcy, o ile miejsce pobytu tej osoby położone jest na terenie gminy, do której złożono wniosek</a:t>
            </a:r>
            <a:endParaRPr lang="pl-PL" b="1" dirty="0"/>
          </a:p>
        </p:txBody>
      </p:sp>
    </p:spTree>
    <p:extLst>
      <p:ext uri="{BB962C8B-B14F-4D97-AF65-F5344CB8AC3E}">
        <p14:creationId xmlns:p14="http://schemas.microsoft.com/office/powerpoint/2010/main" val="2631013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262890"/>
            <a:ext cx="9601200" cy="102870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405890"/>
            <a:ext cx="9601200" cy="5040630"/>
          </a:xfrm>
        </p:spPr>
        <p:txBody>
          <a:bodyPr>
            <a:normAutofit lnSpcReduction="10000"/>
          </a:bodyPr>
          <a:lstStyle/>
          <a:p>
            <a:r>
              <a:rPr lang="pl-PL" dirty="0"/>
              <a:t>Odbiór dowodu osobistego potwierdza się na formularzu odbioru dowodu osobistego. </a:t>
            </a:r>
          </a:p>
          <a:p>
            <a:r>
              <a:rPr lang="pl-PL" dirty="0"/>
              <a:t>Formularz odbioru dowodu osobistego zawiera: </a:t>
            </a:r>
          </a:p>
          <a:p>
            <a:pPr lvl="1"/>
            <a:r>
              <a:rPr lang="pl-PL" dirty="0"/>
              <a:t> oznaczenie organu wydającego dowód osobisty; </a:t>
            </a:r>
          </a:p>
          <a:p>
            <a:pPr lvl="1"/>
            <a:r>
              <a:rPr lang="pl-PL" dirty="0"/>
              <a:t>numer wniosku o wydanie dowodu osobistego;</a:t>
            </a:r>
          </a:p>
          <a:p>
            <a:pPr lvl="1"/>
            <a:r>
              <a:rPr lang="pl-PL" dirty="0"/>
              <a:t> serię i numer dowodu osobistego;</a:t>
            </a:r>
          </a:p>
          <a:p>
            <a:pPr lvl="1"/>
            <a:r>
              <a:rPr lang="pl-PL" dirty="0"/>
              <a:t> numer PESEL osoby, której wydano dowód osobisty; </a:t>
            </a:r>
          </a:p>
          <a:p>
            <a:pPr lvl="1"/>
            <a:r>
              <a:rPr lang="pl-PL" dirty="0"/>
              <a:t> nazwisko i imię (imiona) osoby, której wydano dowód osobisty; </a:t>
            </a:r>
          </a:p>
          <a:p>
            <a:pPr lvl="1"/>
            <a:r>
              <a:rPr lang="pl-PL" dirty="0"/>
              <a:t> nazwisko i imię (imiona) wnioskodawcy; </a:t>
            </a:r>
          </a:p>
          <a:p>
            <a:pPr lvl="1"/>
            <a:r>
              <a:rPr lang="pl-PL" dirty="0"/>
              <a:t> datę odbioru dowodu osobistego; </a:t>
            </a:r>
          </a:p>
          <a:p>
            <a:pPr lvl="1"/>
            <a:r>
              <a:rPr lang="pl-PL" dirty="0"/>
              <a:t> datę odbioru kodu umożliwiającego odblokowanie certyfikatu identyfikacji i uwierzytelnienia oraz certyfikatu podpisu osobistego; </a:t>
            </a:r>
          </a:p>
          <a:p>
            <a:pPr lvl="1"/>
            <a:r>
              <a:rPr lang="pl-PL" dirty="0"/>
              <a:t>własnoręczny czytelny podpis osoby, której wydano dowód osobisty</a:t>
            </a:r>
          </a:p>
          <a:p>
            <a:pPr lvl="1"/>
            <a:r>
              <a:rPr lang="pl-PL" dirty="0"/>
              <a:t> własnoręczny czytelny podpis wnioskodawcy</a:t>
            </a:r>
            <a:endParaRPr lang="pl-PL" b="1" dirty="0"/>
          </a:p>
        </p:txBody>
      </p:sp>
    </p:spTree>
    <p:extLst>
      <p:ext uri="{BB962C8B-B14F-4D97-AF65-F5344CB8AC3E}">
        <p14:creationId xmlns:p14="http://schemas.microsoft.com/office/powerpoint/2010/main" val="376804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331470"/>
            <a:ext cx="9601200" cy="95250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371600" y="1283970"/>
            <a:ext cx="9601200" cy="5242560"/>
          </a:xfrm>
        </p:spPr>
        <p:txBody>
          <a:bodyPr>
            <a:normAutofit lnSpcReduction="10000"/>
          </a:bodyPr>
          <a:lstStyle/>
          <a:p>
            <a:r>
              <a:rPr lang="pl-PL" dirty="0"/>
              <a:t>Ustawa z dnia 6 sierpnia 2010 r. o dowodach osobistych </a:t>
            </a:r>
          </a:p>
          <a:p>
            <a:r>
              <a:rPr lang="pl-PL" dirty="0"/>
              <a:t>Ustawa określa: </a:t>
            </a:r>
          </a:p>
          <a:p>
            <a:pPr lvl="1"/>
            <a:r>
              <a:rPr lang="pl-PL" dirty="0"/>
              <a:t> osoby uprawnione lub obowiązane do posiadania dowodu osobistego;</a:t>
            </a:r>
          </a:p>
          <a:p>
            <a:pPr lvl="1"/>
            <a:r>
              <a:rPr lang="pl-PL" dirty="0"/>
              <a:t> zakres danych zawartych w dowodzie osobistym; </a:t>
            </a:r>
          </a:p>
          <a:p>
            <a:pPr lvl="1"/>
            <a:r>
              <a:rPr lang="pl-PL" dirty="0"/>
              <a:t>zasady funkcjonowania warstwy elektronicznej dowodu osobistego; </a:t>
            </a:r>
          </a:p>
          <a:p>
            <a:pPr lvl="1"/>
            <a:r>
              <a:rPr lang="pl-PL" dirty="0"/>
              <a:t> zasady wydawania dowodu osobistego; </a:t>
            </a:r>
          </a:p>
          <a:p>
            <a:pPr lvl="1"/>
            <a:r>
              <a:rPr lang="pl-PL" dirty="0"/>
              <a:t>zasady wymiany i unieważniania dowodu osobistego; </a:t>
            </a:r>
          </a:p>
          <a:p>
            <a:pPr lvl="1"/>
            <a:r>
              <a:rPr lang="pl-PL" dirty="0"/>
              <a:t>zakres danych gromadzonych w Rejestrze Dowodów Osobistych oraz zasady prowadzenia tego rejestru; </a:t>
            </a:r>
          </a:p>
          <a:p>
            <a:pPr lvl="1"/>
            <a:r>
              <a:rPr lang="pl-PL" dirty="0"/>
              <a:t>zasady postępowania z dokumentacją związaną z dowodami osobistymi; </a:t>
            </a:r>
          </a:p>
          <a:p>
            <a:pPr lvl="1"/>
            <a:r>
              <a:rPr lang="pl-PL" dirty="0"/>
              <a:t> zasady udostępniania danych gromadzonych w Rejestrze Dowodów Osobistych; </a:t>
            </a:r>
          </a:p>
          <a:p>
            <a:pPr lvl="1"/>
            <a:r>
              <a:rPr lang="pl-PL" dirty="0"/>
              <a:t> kompetencje ministra właściwego do spraw wewnętrznych, ministra właściwego do spraw informatyzacji, wojewodów, organów gmin oraz konsulów Rzeczypospolitej Polskiej</a:t>
            </a:r>
          </a:p>
        </p:txBody>
      </p:sp>
    </p:spTree>
    <p:extLst>
      <p:ext uri="{BB962C8B-B14F-4D97-AF65-F5344CB8AC3E}">
        <p14:creationId xmlns:p14="http://schemas.microsoft.com/office/powerpoint/2010/main" val="2621703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B7EEBB-E5E0-4A87-8986-B1D06F8BD42B}"/>
              </a:ext>
            </a:extLst>
          </p:cNvPr>
          <p:cNvSpPr>
            <a:spLocks noGrp="1"/>
          </p:cNvSpPr>
          <p:nvPr>
            <p:ph type="title"/>
          </p:nvPr>
        </p:nvSpPr>
        <p:spPr>
          <a:xfrm>
            <a:off x="1188720" y="342900"/>
            <a:ext cx="9601200" cy="880110"/>
          </a:xfrm>
        </p:spPr>
        <p:txBody>
          <a:bodyPr/>
          <a:lstStyle/>
          <a:p>
            <a:r>
              <a:rPr lang="pl-PL" dirty="0"/>
              <a:t>Odmowa wydania dowodu osobistego</a:t>
            </a:r>
          </a:p>
        </p:txBody>
      </p:sp>
      <p:sp>
        <p:nvSpPr>
          <p:cNvPr id="3" name="Symbol zastępczy zawartości 2">
            <a:extLst>
              <a:ext uri="{FF2B5EF4-FFF2-40B4-BE49-F238E27FC236}">
                <a16:creationId xmlns:a16="http://schemas.microsoft.com/office/drawing/2014/main" id="{1CF32AB3-CE95-405B-AE44-7E9B21CBE4E0}"/>
              </a:ext>
            </a:extLst>
          </p:cNvPr>
          <p:cNvSpPr>
            <a:spLocks noGrp="1"/>
          </p:cNvSpPr>
          <p:nvPr>
            <p:ph idx="1"/>
          </p:nvPr>
        </p:nvSpPr>
        <p:spPr>
          <a:xfrm>
            <a:off x="1371600" y="1611630"/>
            <a:ext cx="9601200" cy="4526280"/>
          </a:xfrm>
        </p:spPr>
        <p:txBody>
          <a:bodyPr/>
          <a:lstStyle/>
          <a:p>
            <a:r>
              <a:rPr lang="pl-PL" dirty="0"/>
              <a:t>Odmawia się wydania dowodu osobistego:</a:t>
            </a:r>
          </a:p>
          <a:p>
            <a:pPr lvl="1"/>
            <a:r>
              <a:rPr lang="pl-PL" dirty="0"/>
              <a:t>w przypadku gdy fotografia załączona do wniosku przesłanego przy wykorzystaniu środków komunikacji elektronicznej nie spełnia wymogów określonych w ustawie</a:t>
            </a:r>
          </a:p>
          <a:p>
            <a:pPr lvl="1"/>
            <a:r>
              <a:rPr lang="pl-PL" dirty="0"/>
              <a:t>wnioskodawca składa wniosek o wydanie dowodu osobistego z naruszeniem innych przepisów niniejszej ustawy</a:t>
            </a:r>
          </a:p>
          <a:p>
            <a:r>
              <a:rPr lang="pl-PL" dirty="0"/>
              <a:t>Odmowa następuje w drodze decyzji administracyjnej posiadającej rygor natychmiastowej wykonalności</a:t>
            </a:r>
          </a:p>
          <a:p>
            <a:r>
              <a:rPr lang="pl-PL" dirty="0"/>
              <a:t>Odwołanie od decyzji odmownej rozpatruje się w terminie 14 dni od dnia jego złożenia </a:t>
            </a:r>
          </a:p>
        </p:txBody>
      </p:sp>
    </p:spTree>
    <p:extLst>
      <p:ext uri="{BB962C8B-B14F-4D97-AF65-F5344CB8AC3E}">
        <p14:creationId xmlns:p14="http://schemas.microsoft.com/office/powerpoint/2010/main" val="4098814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0861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371600" y="2068830"/>
            <a:ext cx="9601200" cy="4354830"/>
          </a:xfrm>
        </p:spPr>
        <p:txBody>
          <a:bodyPr>
            <a:normAutofit fontScale="92500" lnSpcReduction="10000"/>
          </a:bodyPr>
          <a:lstStyle/>
          <a:p>
            <a:r>
              <a:rPr lang="pl-PL" dirty="0"/>
              <a:t>Zgłoszenia zawieszenia lub cofnięcia zawieszenia certyfikatów zamieszczonych w warstwie elektronicznej dowodu osobistego dokonuje posiadacz dowodu osobistego mający pełną zdolność do czynności prawnych, który czasowo utracił kontrolę nad dokumentem</a:t>
            </a:r>
          </a:p>
          <a:p>
            <a:r>
              <a:rPr lang="pl-PL" dirty="0"/>
              <a:t>W imieniu osoby nieposiadającej zdolności do czynności prawnych lub posiadającej ograniczoną zdolność do czynności prawnych zgłoszenia dokonuje rodzic, opiekun prawny lub kurator lub pełnomocnik legitymujący się pełnomocnictwem szczególnym do dokonania takiej czynności</a:t>
            </a:r>
          </a:p>
          <a:p>
            <a:r>
              <a:rPr lang="pl-PL" dirty="0"/>
              <a:t>Zgłoszenia dokonuje się:</a:t>
            </a:r>
          </a:p>
          <a:p>
            <a:pPr lvl="1"/>
            <a:r>
              <a:rPr lang="pl-PL" dirty="0"/>
              <a:t>w formie dokumentu elektronicznego</a:t>
            </a:r>
          </a:p>
          <a:p>
            <a:pPr lvl="1"/>
            <a:r>
              <a:rPr lang="pl-PL" dirty="0"/>
              <a:t>przy użyciu usługi elektronicznej udostępnionej przez ministra właściwego do spraw informatyzacji po uwierzytelnieniu posiadacza dowodu osobistego </a:t>
            </a:r>
          </a:p>
          <a:p>
            <a:pPr lvl="1"/>
            <a:r>
              <a:rPr lang="pl-PL" dirty="0"/>
              <a:t>osobiście w siedzibie organu dowolnej gminy, w formie pisemnej, po opatrzeniu własnoręcznym czytelnym podpisem zgłaszającego</a:t>
            </a:r>
          </a:p>
          <a:p>
            <a:endParaRPr lang="pl-PL" dirty="0"/>
          </a:p>
          <a:p>
            <a:endParaRPr lang="pl-PL" dirty="0"/>
          </a:p>
        </p:txBody>
      </p:sp>
    </p:spTree>
    <p:extLst>
      <p:ext uri="{BB962C8B-B14F-4D97-AF65-F5344CB8AC3E}">
        <p14:creationId xmlns:p14="http://schemas.microsoft.com/office/powerpoint/2010/main" val="2864325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7719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371600" y="2068830"/>
            <a:ext cx="9601200" cy="4354830"/>
          </a:xfrm>
        </p:spPr>
        <p:txBody>
          <a:bodyPr>
            <a:normAutofit fontScale="92500" lnSpcReduction="20000"/>
          </a:bodyPr>
          <a:lstStyle/>
          <a:p>
            <a:r>
              <a:rPr lang="pl-PL" dirty="0"/>
              <a:t>Osobie dokonującej zgłoszenia wydaje się zaświadczenie potwierdzające datę i godzinę dokonania tego zgłoszenia</a:t>
            </a:r>
          </a:p>
          <a:p>
            <a:r>
              <a:rPr lang="pl-PL" dirty="0"/>
              <a:t>W przypadku zgłoszenia w formie dokumentu elektronicznego, zaświadczenie wydaje się na żądanie </a:t>
            </a:r>
          </a:p>
          <a:p>
            <a:r>
              <a:rPr lang="pl-PL" dirty="0"/>
              <a:t>Certyfikaty zamieszczone w warstwie elektronicznej dowodu osobistego podlegają zawieszeniu na okres nie dłuższy niż 14 dni, licząc od dnia dokonania zgłoszenia. Jeżeli w tym okresie nie nastąpi cofnięcie zawieszenia tych certyfikatów, certyfikaty te oraz dowód osobisty podlegają unieważnieniu z mocy prawa.</a:t>
            </a:r>
          </a:p>
          <a:p>
            <a:r>
              <a:rPr lang="pl-PL" dirty="0"/>
              <a:t>Zawieszenia oraz cofnięcia zawieszenia certyfikatów dokonuje minister właściwy ds. wewnętrznych </a:t>
            </a:r>
          </a:p>
          <a:p>
            <a:r>
              <a:rPr lang="pl-PL" dirty="0"/>
              <a:t>Zawieszenie certyfikatów powoduje zwieszenie ważności dowodu osobistego</a:t>
            </a:r>
          </a:p>
          <a:p>
            <a:r>
              <a:rPr lang="pl-PL" dirty="0"/>
              <a:t>Podpis osobisty posiadacza dowodu osobistego złożony w okresie zawieszenia albo po unieważnieniu certyfikatu podpisu osobistego nie wywołuje skutków prawnych. Późniejsze cofnięcie zawieszenia certyfikatu nie wpływa na ważność czynności dokonanej w okresie zawieszenia </a:t>
            </a:r>
          </a:p>
        </p:txBody>
      </p:sp>
    </p:spTree>
    <p:extLst>
      <p:ext uri="{BB962C8B-B14F-4D97-AF65-F5344CB8AC3E}">
        <p14:creationId xmlns:p14="http://schemas.microsoft.com/office/powerpoint/2010/main" val="11128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342900"/>
            <a:ext cx="9601200" cy="82296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474470"/>
            <a:ext cx="9601200" cy="4629150"/>
          </a:xfrm>
        </p:spPr>
        <p:txBody>
          <a:bodyPr/>
          <a:lstStyle/>
          <a:p>
            <a:r>
              <a:rPr lang="pl-PL" dirty="0"/>
              <a:t>Wydanie nowego dowodu osobistego następuje w przypadku:</a:t>
            </a:r>
          </a:p>
          <a:p>
            <a:pPr lvl="1"/>
            <a:r>
              <a:rPr lang="pl-PL" dirty="0"/>
              <a:t>upływu terminu ważności dowodu osobistego albo upływu terminu ważności dowodu osobistego w przypadku, o którym mowa art. 12g ust. 3 (gdy nastąpiło przedłużenie ważności dowodu z uwagi na późniejszą datę wymiany określoną w harmonogramie wymiany dowodów osobistych)</a:t>
            </a:r>
          </a:p>
          <a:p>
            <a:pPr lvl="1"/>
            <a:r>
              <a:rPr lang="pl-PL" dirty="0"/>
              <a:t> zmiany danych zawartych w dowodzie osobistym, z wyjątkiem zmiany nazwy organu wydającego;</a:t>
            </a:r>
          </a:p>
          <a:p>
            <a:pPr lvl="1"/>
            <a:r>
              <a:rPr lang="pl-PL" dirty="0"/>
              <a:t> zmiany wizerunku twarzy posiadacza dowodu osobistego w stosunku do wizerunku twarzy zamieszczonego w dowodzie osobistym w stopniu utrudniającym lub uniemożliwiającym identyfikację jego posiadacza; </a:t>
            </a:r>
          </a:p>
          <a:p>
            <a:pPr lvl="1"/>
            <a:r>
              <a:rPr lang="pl-PL" dirty="0"/>
              <a:t> utraty lub uszkodzenia dowodu osobistego w stopniu utrudniającym lub uniemożliwiającym identyfikację jego posiadacza; </a:t>
            </a:r>
          </a:p>
          <a:p>
            <a:pPr lvl="1"/>
            <a:r>
              <a:rPr lang="pl-PL" dirty="0"/>
              <a:t> unieważnienia certyfikatów</a:t>
            </a:r>
          </a:p>
        </p:txBody>
      </p:sp>
    </p:spTree>
    <p:extLst>
      <p:ext uri="{BB962C8B-B14F-4D97-AF65-F5344CB8AC3E}">
        <p14:creationId xmlns:p14="http://schemas.microsoft.com/office/powerpoint/2010/main" val="2537514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285750"/>
            <a:ext cx="9601200" cy="73152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223010"/>
            <a:ext cx="9601200" cy="5554980"/>
          </a:xfrm>
        </p:spPr>
        <p:txBody>
          <a:bodyPr>
            <a:normAutofit fontScale="92500" lnSpcReduction="10000"/>
          </a:bodyPr>
          <a:lstStyle/>
          <a:p>
            <a:r>
              <a:rPr lang="pl-PL" dirty="0"/>
              <a:t>Wydanie nowego dowodu osobistego następuje w przypadku:</a:t>
            </a:r>
          </a:p>
          <a:p>
            <a:pPr lvl="1"/>
            <a:r>
              <a:rPr lang="pl-PL" dirty="0"/>
              <a:t>żądania wymiany dowodu osobistego: </a:t>
            </a:r>
          </a:p>
          <a:p>
            <a:pPr lvl="2"/>
            <a:r>
              <a:rPr lang="pl-PL" dirty="0"/>
              <a:t> na dowód osobisty z warstwą elektroniczną, </a:t>
            </a:r>
          </a:p>
          <a:p>
            <a:pPr lvl="2"/>
            <a:r>
              <a:rPr lang="pl-PL" dirty="0"/>
              <a:t> w którego warstwie elektronicznej nie ma zamieszczonego certyfikatu podpisu osobistego lub certyfikatu identyfikacji i uwierzytelnienia, </a:t>
            </a:r>
          </a:p>
          <a:p>
            <a:pPr lvl="2"/>
            <a:r>
              <a:rPr lang="pl-PL" dirty="0"/>
              <a:t>uniemożliwiającego identyfikację i uwierzytelnienie lub złożenie podpisu osobistego;</a:t>
            </a:r>
          </a:p>
          <a:p>
            <a:pPr lvl="1"/>
            <a:r>
              <a:rPr lang="pl-PL" dirty="0"/>
              <a:t> ubezwłasnowolnienia całkowitego lub częściowego posiadacza dowodu osobistego, w którego dowodzie osobistym w warstwie elektronicznej został zamieszczony certyfikat podpisu osobistego; </a:t>
            </a:r>
          </a:p>
          <a:p>
            <a:pPr lvl="1"/>
            <a:r>
              <a:rPr lang="pl-PL" dirty="0"/>
              <a:t>przekazania do organu gminy lub do konsula Rzeczypospolitej Polskiej przez osobę trzecią znalezionego dowodu osobistego</a:t>
            </a:r>
          </a:p>
          <a:p>
            <a:pPr lvl="1"/>
            <a:r>
              <a:rPr lang="pl-PL" dirty="0"/>
              <a:t>przedstawienia przez posiadacza dowodu osobistego organowi gminy potwierdzenia złożenia organowi uprawnionemu do prowadzenia dochodzeń zawiadomienia o podejrzeniu nieuprawnionego wykorzystania danych osobowych posiadacza dowodu osobistego, w tym serii i numeru dowodu osobistego, albo przedstawienia dokumentu potwierdzającego wszczęcie z urzędu czynności przez ten organ, albo przedstawienia decyzji Prezesa Urzędu Ochrony Danych Osobowych stwierdzającej naruszenie przepisów o ochronie danych w zakresie bezpieczeństwa danych osobowych posiadacza dowodu osobistego, w tym serii i numeru dowodu osobistego</a:t>
            </a:r>
          </a:p>
        </p:txBody>
      </p:sp>
    </p:spTree>
    <p:extLst>
      <p:ext uri="{BB962C8B-B14F-4D97-AF65-F5344CB8AC3E}">
        <p14:creationId xmlns:p14="http://schemas.microsoft.com/office/powerpoint/2010/main" val="2623677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25C754-B7C0-4865-BCF7-D13FC68BF0E0}"/>
              </a:ext>
            </a:extLst>
          </p:cNvPr>
          <p:cNvSpPr>
            <a:spLocks noGrp="1"/>
          </p:cNvSpPr>
          <p:nvPr>
            <p:ph type="title"/>
          </p:nvPr>
        </p:nvSpPr>
        <p:spPr>
          <a:xfrm>
            <a:off x="1371600" y="251460"/>
            <a:ext cx="9601200" cy="69723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BD86AC96-AB37-45C1-B41C-492C5B5F3877}"/>
              </a:ext>
            </a:extLst>
          </p:cNvPr>
          <p:cNvSpPr>
            <a:spLocks noGrp="1"/>
          </p:cNvSpPr>
          <p:nvPr>
            <p:ph idx="1"/>
          </p:nvPr>
        </p:nvSpPr>
        <p:spPr>
          <a:xfrm>
            <a:off x="1371600" y="1211580"/>
            <a:ext cx="9601200" cy="5394960"/>
          </a:xfrm>
        </p:spPr>
        <p:txBody>
          <a:bodyPr>
            <a:normAutofit lnSpcReduction="10000"/>
          </a:bodyPr>
          <a:lstStyle/>
          <a:p>
            <a:r>
              <a:rPr lang="pl-PL" dirty="0"/>
              <a:t>Z wnioskiem o wydanie nowego dowodu osobistego występuje się: </a:t>
            </a:r>
          </a:p>
          <a:p>
            <a:pPr lvl="1"/>
            <a:r>
              <a:rPr lang="pl-PL" dirty="0"/>
              <a:t>co najmniej 30 dni przed upływem terminu ważności dowodu osobistego;</a:t>
            </a:r>
          </a:p>
          <a:p>
            <a:pPr lvl="1"/>
            <a:r>
              <a:rPr lang="pl-PL" dirty="0"/>
              <a:t> niezwłocznie, w przypadku:</a:t>
            </a:r>
          </a:p>
          <a:p>
            <a:pPr lvl="2"/>
            <a:r>
              <a:rPr lang="pl-PL" dirty="0"/>
              <a:t>zmiany danych zawartych w dowodzie osobistym, z wyjątkiem zmiany nazwy organu wydającego</a:t>
            </a:r>
          </a:p>
          <a:p>
            <a:pPr lvl="2"/>
            <a:r>
              <a:rPr lang="pl-PL" dirty="0"/>
              <a:t>zmiany wizerunku twarzy posiadacza dowodu osobistego w stosunku do wizerunku twarzy zamieszczonego w dowodzie osobistym w stopniu utrudniającym lub uniemożliwiającym identyfikację jego posiadacza</a:t>
            </a:r>
          </a:p>
          <a:p>
            <a:pPr lvl="2"/>
            <a:r>
              <a:rPr lang="pl-PL" dirty="0"/>
              <a:t>utraty lub uszkodzenia dowodu osobistego w stopniu utrudniającym lub uniemożliwiającym identyfikację jego posiadacza</a:t>
            </a:r>
          </a:p>
          <a:p>
            <a:pPr lvl="2"/>
            <a:r>
              <a:rPr lang="pl-PL" dirty="0"/>
              <a:t>przedstawienia przez posiadacza dowodu osobistego organowi gminy potwierdzenia złożenia organowi uprawnionemu do prowadzenia dochodzeń zawiadomienia o podejrzeniu nieuprawnionego wykorzystania danych osobowych posiadacza dowodu osobistego, w tym serii i numeru dowodu osobistego, albo przedstawienia dokumentu potwierdzającego wszczęcie z urzędu czynności przez ten organ, albo przedstawienia decyzji Prezesa Urzędu Ochrony Danych Osobowych stwierdzającej naruszenie przepisów o ochronie danych w zakresie bezpieczeństwa danych osobowych posiadacza dowodu osobistego, w tym serii i numeru dowodu osobistego</a:t>
            </a:r>
          </a:p>
        </p:txBody>
      </p:sp>
    </p:spTree>
    <p:extLst>
      <p:ext uri="{BB962C8B-B14F-4D97-AF65-F5344CB8AC3E}">
        <p14:creationId xmlns:p14="http://schemas.microsoft.com/office/powerpoint/2010/main" val="630038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262890"/>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371600" y="1314450"/>
            <a:ext cx="9601200" cy="5063490"/>
          </a:xfrm>
        </p:spPr>
        <p:txBody>
          <a:bodyPr>
            <a:normAutofit/>
          </a:bodyPr>
          <a:lstStyle/>
          <a:p>
            <a:r>
              <a:rPr lang="pl-PL" dirty="0"/>
              <a:t>Posiadacz dowodu osobistego, którego dowód osobisty został utracony lub uszkodzony:</a:t>
            </a:r>
          </a:p>
          <a:p>
            <a:pPr lvl="1"/>
            <a:r>
              <a:rPr lang="pl-PL" dirty="0"/>
              <a:t> zgłasza niezwłocznie, osobiście ten fakt organowi dowolnej gminy</a:t>
            </a:r>
          </a:p>
          <a:p>
            <a:pPr lvl="1"/>
            <a:r>
              <a:rPr lang="pl-PL" dirty="0"/>
              <a:t>a posiadacz dowodu osobistego przebywający poza terytorium Rzeczypospolitej Polskiej – dowolnemu konsulowi Rzeczypospolitej Polskiej</a:t>
            </a:r>
          </a:p>
          <a:p>
            <a:r>
              <a:rPr lang="pl-PL" dirty="0"/>
              <a:t>W przypadku zgłoszenia Policji utraty dowodu osobistego w wyniku przestępstwa posiadacz nie ma już obowiązku zgłoszenia utraty dowodu organowi dowolnej gminy lub konsulowi </a:t>
            </a:r>
          </a:p>
          <a:p>
            <a:r>
              <a:rPr lang="pl-PL" dirty="0"/>
              <a:t>Zgłoszenia można dokonać w formie elektronicznej a w przypadku zgłoszenia konsulowi - również  w formie pisemnej za pomocą poczty lub telefaksu</a:t>
            </a:r>
          </a:p>
          <a:p>
            <a:r>
              <a:rPr lang="pl-PL" dirty="0"/>
              <a:t>Zgłoszenia utraty lub uszkodzenia dowodu osobistego posiadacza dowodu osobistego nieposiadającego zdolności do czynności prawnych lub posiadającego ograniczoną zdolność do czynności prawnych dokonuje rodzic, opiekun prawny lub kurator a także pełnomocnik legitymujący się pełnomocnictwem szczególnym do dokonania zgłoszenia</a:t>
            </a:r>
          </a:p>
          <a:p>
            <a:pPr marL="0" indent="0">
              <a:buNone/>
            </a:pPr>
            <a:endParaRPr lang="pl-PL" dirty="0"/>
          </a:p>
          <a:p>
            <a:endParaRPr lang="pl-PL" dirty="0"/>
          </a:p>
        </p:txBody>
      </p:sp>
    </p:spTree>
    <p:extLst>
      <p:ext uri="{BB962C8B-B14F-4D97-AF65-F5344CB8AC3E}">
        <p14:creationId xmlns:p14="http://schemas.microsoft.com/office/powerpoint/2010/main" val="225931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480060"/>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371600" y="1497330"/>
            <a:ext cx="9601200" cy="4880610"/>
          </a:xfrm>
        </p:spPr>
        <p:txBody>
          <a:bodyPr/>
          <a:lstStyle/>
          <a:p>
            <a:r>
              <a:rPr lang="pl-PL" dirty="0"/>
              <a:t>Zaświadczenie o utracie lub uszkodzeniu dowodu osobistego:</a:t>
            </a:r>
          </a:p>
          <a:p>
            <a:pPr lvl="1"/>
            <a:r>
              <a:rPr lang="pl-PL" dirty="0"/>
              <a:t>wydaje się w  przypadku dokonania  osobistego zgłoszenia przez posiadacza dowodu</a:t>
            </a:r>
          </a:p>
          <a:p>
            <a:pPr lvl="1"/>
            <a:r>
              <a:rPr lang="pl-PL" dirty="0"/>
              <a:t>wydaje się na żądanie w przypadku zgłoszenia w drodze dokumentu elektronicznego </a:t>
            </a:r>
          </a:p>
          <a:p>
            <a:pPr lvl="1"/>
            <a:r>
              <a:rPr lang="pl-PL" dirty="0"/>
              <a:t>wydaje się na żądanie w przypadku, gdy posiadacz dowodu przebywa poza granicami RP</a:t>
            </a:r>
          </a:p>
          <a:p>
            <a:pPr lvl="1"/>
            <a:r>
              <a:rPr lang="pl-PL" dirty="0"/>
              <a:t>zaświadczenie jest ważne do czasu wydania nowego dowodu, nie dłużej niż 2 miesiące</a:t>
            </a:r>
          </a:p>
          <a:p>
            <a:pPr lvl="1"/>
            <a:r>
              <a:rPr lang="pl-PL" dirty="0"/>
              <a:t>wydawane nieodpłatanie </a:t>
            </a:r>
          </a:p>
          <a:p>
            <a:endParaRPr lang="pl-PL" dirty="0"/>
          </a:p>
          <a:p>
            <a:endParaRPr lang="pl-PL" dirty="0"/>
          </a:p>
        </p:txBody>
      </p:sp>
    </p:spTree>
    <p:extLst>
      <p:ext uri="{BB962C8B-B14F-4D97-AF65-F5344CB8AC3E}">
        <p14:creationId xmlns:p14="http://schemas.microsoft.com/office/powerpoint/2010/main" val="1052595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308610"/>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371600" y="1497330"/>
            <a:ext cx="9601200" cy="4880610"/>
          </a:xfrm>
        </p:spPr>
        <p:txBody>
          <a:bodyPr>
            <a:normAutofit lnSpcReduction="10000"/>
          </a:bodyPr>
          <a:lstStyle/>
          <a:p>
            <a:r>
              <a:rPr lang="pl-PL" dirty="0"/>
              <a:t>Osoba, która znalazła cudzy dowód osobisty:</a:t>
            </a:r>
          </a:p>
          <a:p>
            <a:pPr lvl="1"/>
            <a:r>
              <a:rPr lang="pl-PL" dirty="0"/>
              <a:t> jest obowiązana niezwłocznie przekazać ten dokument organowi dowolnej gminy, Policji, innemu organowi administracji publicznej lub konsulowi RP. </a:t>
            </a:r>
            <a:br>
              <a:rPr lang="pl-PL" dirty="0"/>
            </a:br>
            <a:r>
              <a:rPr lang="pl-PL" dirty="0"/>
              <a:t>Organy te przekazują niezwłocznie dowód osobisty organowi, który go wydał, w celu unieważnienia dokumentu</a:t>
            </a:r>
          </a:p>
          <a:p>
            <a:pPr lvl="1"/>
            <a:r>
              <a:rPr lang="pl-PL" dirty="0"/>
              <a:t>może, bez zbędnej zwłoki, przekazać ten dokument posiadaczowi dowodu osobistego.</a:t>
            </a:r>
            <a:br>
              <a:rPr lang="pl-PL" dirty="0"/>
            </a:br>
            <a:r>
              <a:rPr lang="pl-PL" dirty="0"/>
              <a:t>W takim przypadku posiadacz dokumentu może również zawiadomić organy, o których mowa wyżej, o utracie dowodu osobistego, w celu jego unieważnienia</a:t>
            </a:r>
          </a:p>
          <a:p>
            <a:r>
              <a:rPr lang="pl-PL" dirty="0"/>
              <a:t>Posiadacz dowodu osobistego zgłoszonego jako utracony w przypadku jego odnalezienia jest obowiązany niezwłocznie przekazać go organowi dowolnej gminy lub konsulowi Rzeczypospolitej Polskiej</a:t>
            </a:r>
          </a:p>
          <a:p>
            <a:r>
              <a:rPr lang="pl-PL" dirty="0"/>
              <a:t>Funkcjonariusz publiczny w przypadku stwierdzenia, że dowód osobisty okazany przez jego posiadacza został zgłoszony jako utracony, jest obowiązany zatrzymać ten dokument i przekazać organowi, który go wydał</a:t>
            </a:r>
          </a:p>
          <a:p>
            <a:endParaRPr lang="pl-PL" dirty="0"/>
          </a:p>
          <a:p>
            <a:endParaRPr lang="pl-PL" dirty="0"/>
          </a:p>
          <a:p>
            <a:pPr marL="0" indent="0">
              <a:buNone/>
            </a:pPr>
            <a:endParaRPr lang="pl-PL" dirty="0"/>
          </a:p>
        </p:txBody>
      </p:sp>
    </p:spTree>
    <p:extLst>
      <p:ext uri="{BB962C8B-B14F-4D97-AF65-F5344CB8AC3E}">
        <p14:creationId xmlns:p14="http://schemas.microsoft.com/office/powerpoint/2010/main" val="1421214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531620"/>
            <a:ext cx="9601200" cy="4335780"/>
          </a:xfrm>
        </p:spPr>
        <p:txBody>
          <a:bodyPr>
            <a:normAutofit lnSpcReduction="10000"/>
          </a:bodyPr>
          <a:lstStyle/>
          <a:p>
            <a:r>
              <a:rPr lang="pl-PL" dirty="0"/>
              <a:t>W okresie ważności dowód osobisty unieważnia się w przypadku:</a:t>
            </a:r>
          </a:p>
          <a:p>
            <a:pPr lvl="1"/>
            <a:r>
              <a:rPr lang="pl-PL" dirty="0"/>
              <a:t>zmiany danych zawartych w dowodzie osobistym, z wyjątkiem zmiany nazwy organu wydającego</a:t>
            </a:r>
          </a:p>
          <a:p>
            <a:pPr lvl="1"/>
            <a:r>
              <a:rPr lang="pl-PL" dirty="0"/>
              <a:t>zmiany wizerunku twarzy posiadacza dowodu osobistego w stosunku do wizerunku twarzy zamieszczonego w dowodzie osobistym w stopniu utrudniającym lub uniemożliwiającym identyfikację jego posiadacza</a:t>
            </a:r>
          </a:p>
          <a:p>
            <a:pPr lvl="1"/>
            <a:r>
              <a:rPr lang="pl-PL" dirty="0"/>
              <a:t>utraty lub uszkodzenia dowodu osobistego w stopniu utrudniającym lub uniemożliwiającym identyfikację jego posiadacza</a:t>
            </a:r>
          </a:p>
          <a:p>
            <a:pPr lvl="1"/>
            <a:r>
              <a:rPr lang="pl-PL" dirty="0"/>
              <a:t>unieważnienia certyfikatów</a:t>
            </a:r>
          </a:p>
          <a:p>
            <a:pPr lvl="1"/>
            <a:r>
              <a:rPr lang="pl-PL" dirty="0"/>
              <a:t>żądania wymiany dowodu osobistego: </a:t>
            </a:r>
          </a:p>
          <a:p>
            <a:pPr lvl="2"/>
            <a:r>
              <a:rPr lang="pl-PL" dirty="0"/>
              <a:t>na dowód osobisty z warstwą elektroniczną, </a:t>
            </a:r>
          </a:p>
          <a:p>
            <a:pPr lvl="2"/>
            <a:r>
              <a:rPr lang="pl-PL" dirty="0"/>
              <a:t> w którego warstwie elektronicznej nie ma zamieszczonego certyfikatu podpisu osobistego lub certyfikatu identyfikacji i uwierzytelnienia, </a:t>
            </a:r>
          </a:p>
          <a:p>
            <a:pPr lvl="2"/>
            <a:r>
              <a:rPr lang="pl-PL" dirty="0"/>
              <a:t>uniemożliwiającego identyfikację i uwierzytelnienie lub złożenie podpisu osobistego</a:t>
            </a:r>
          </a:p>
        </p:txBody>
      </p:sp>
    </p:spTree>
    <p:extLst>
      <p:ext uri="{BB962C8B-B14F-4D97-AF65-F5344CB8AC3E}">
        <p14:creationId xmlns:p14="http://schemas.microsoft.com/office/powerpoint/2010/main" val="153449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514350"/>
            <a:ext cx="9601200" cy="95250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371600" y="1695450"/>
            <a:ext cx="9601200" cy="4972050"/>
          </a:xfrm>
        </p:spPr>
        <p:txBody>
          <a:bodyPr>
            <a:normAutofit/>
          </a:bodyPr>
          <a:lstStyle/>
          <a:p>
            <a:r>
              <a:rPr lang="pl-PL" dirty="0"/>
              <a:t>Dowód osobisty -  </a:t>
            </a:r>
            <a:r>
              <a:rPr lang="pl-PL" b="1" dirty="0"/>
              <a:t>dokument stwierdzający tożsamość i obywatelstwo polskie osoby </a:t>
            </a:r>
            <a:r>
              <a:rPr lang="pl-PL" dirty="0"/>
              <a:t>na terytorium RP oraz innych państw członkowskich UE, państw Europejskiego Obszaru Gospodarczego nienależących do UE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ten dokument za wystarczający do przekraczania ich granic.</a:t>
            </a:r>
          </a:p>
          <a:p>
            <a:r>
              <a:rPr lang="pl-PL" dirty="0"/>
              <a:t>Dowód osobisty </a:t>
            </a:r>
            <a:r>
              <a:rPr lang="pl-PL" b="1" dirty="0"/>
              <a:t>uprawnia do przekraczania granic </a:t>
            </a:r>
            <a:r>
              <a:rPr lang="pl-PL" dirty="0"/>
              <a:t>państw członkowskich UE, państw Europejskiego Obszaru Gospodarczego nienależących do UE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dowód osobisty za wystarczający do przekraczania ich granic</a:t>
            </a:r>
          </a:p>
        </p:txBody>
      </p:sp>
    </p:spTree>
    <p:extLst>
      <p:ext uri="{BB962C8B-B14F-4D97-AF65-F5344CB8AC3E}">
        <p14:creationId xmlns:p14="http://schemas.microsoft.com/office/powerpoint/2010/main" val="424606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34440"/>
            <a:ext cx="9601200" cy="5463540"/>
          </a:xfrm>
        </p:spPr>
        <p:txBody>
          <a:bodyPr>
            <a:normAutofit fontScale="92500" lnSpcReduction="20000"/>
          </a:bodyPr>
          <a:lstStyle/>
          <a:p>
            <a:r>
              <a:rPr lang="pl-PL" dirty="0"/>
              <a:t>W okresie ważności dowód osobisty unieważnia się w przypadku:</a:t>
            </a:r>
          </a:p>
          <a:p>
            <a:pPr lvl="1"/>
            <a:r>
              <a:rPr lang="pl-PL" dirty="0"/>
              <a:t>ubezwłasnowolnienia całkowitego lub częściowego posiadacza dowodu osobistego, w którego dowodzie osobistym w warstwie elektronicznej został zamieszczony certyfikat podpisu osobistego</a:t>
            </a:r>
            <a:br>
              <a:rPr lang="pl-PL" dirty="0"/>
            </a:br>
            <a:br>
              <a:rPr lang="pl-PL" dirty="0"/>
            </a:br>
            <a:r>
              <a:rPr lang="pl-PL" dirty="0"/>
              <a:t>Kurator lub opiekun prawny posiadacza dowodu osobistego powiadamia niezwłocznie organ dowolnej gminy o ubezwłasnowolnieniu całkowitym lub częściowym posiadacza dowodu osobistego, w którego dowodzie osobistym w warstwie elektronicznej został zamieszczony certyfikat podpisu osobistego, okazując prawomocne orzeczenie sądu w tej sprawie</a:t>
            </a:r>
          </a:p>
          <a:p>
            <a:pPr lvl="1"/>
            <a:endParaRPr lang="pl-PL" dirty="0"/>
          </a:p>
          <a:p>
            <a:pPr lvl="1"/>
            <a:r>
              <a:rPr lang="pl-PL" dirty="0"/>
              <a:t>przekazania do organu gminy lub do konsula Rzeczypospolitej Polskiej przez osobę trzecią znalezionego dowodu osobistego</a:t>
            </a:r>
          </a:p>
          <a:p>
            <a:pPr lvl="1"/>
            <a:r>
              <a:rPr lang="pl-PL" dirty="0"/>
              <a:t>przedstawienia przez posiadacza dowodu osobistego organowi gminy potwierdzenia złożenia organowi uprawnionemu do prowadzenia dochodzeń zawiadomienia o podejrzeniu nieuprawnionego wykorzystania danych osobowych posiadacza dowodu osobistego, w tym serii i numeru dowodu osobistego, albo przedstawienia dokumentu potwierdzającego wszczęcie z urzędu czynności przez ten organ, albo przedstawienia decyzji Prezesa Urzędu Ochrony Danych Osobowych stwierdzającej naruszenie przepisów o ochronie danych w zakresie bezpieczeństwa danych osobowych posiadacza dowodu osobistego, w tym serii i numeru dowodu osobistego</a:t>
            </a:r>
          </a:p>
        </p:txBody>
      </p:sp>
    </p:spTree>
    <p:extLst>
      <p:ext uri="{BB962C8B-B14F-4D97-AF65-F5344CB8AC3E}">
        <p14:creationId xmlns:p14="http://schemas.microsoft.com/office/powerpoint/2010/main" val="2080683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80160"/>
            <a:ext cx="9601200" cy="5303520"/>
          </a:xfrm>
        </p:spPr>
        <p:txBody>
          <a:bodyPr>
            <a:normAutofit/>
          </a:bodyPr>
          <a:lstStyle/>
          <a:p>
            <a:r>
              <a:rPr lang="pl-PL" dirty="0"/>
              <a:t>W okresie ważności dowód osobisty unieważnia się w przypadku:</a:t>
            </a:r>
          </a:p>
          <a:p>
            <a:pPr lvl="1"/>
            <a:r>
              <a:rPr lang="pl-PL" dirty="0"/>
              <a:t>utraty obywatelstwa polskiego</a:t>
            </a:r>
            <a:br>
              <a:rPr lang="pl-PL" dirty="0"/>
            </a:br>
            <a:br>
              <a:rPr lang="pl-PL" dirty="0"/>
            </a:br>
            <a:r>
              <a:rPr lang="pl-PL" dirty="0"/>
              <a:t>Osoba posiadająca dowód osobisty, która utraciła obywatelstwo polskie, jest obowiązana niezwłocznie zwrócić go do organu dowolnej gminy lub konsula Rzeczypospolitej Polskiej</a:t>
            </a:r>
          </a:p>
          <a:p>
            <a:pPr lvl="1"/>
            <a:r>
              <a:rPr lang="pl-PL" dirty="0"/>
              <a:t>zgonu posiadacza dowodu osobistego</a:t>
            </a:r>
          </a:p>
          <a:p>
            <a:pPr lvl="1"/>
            <a:r>
              <a:rPr lang="pl-PL" dirty="0"/>
              <a:t>wydania decyzji o odmowie wydania dowodu osobistego, jeżeli dowód został uprzednio wystawiony</a:t>
            </a:r>
          </a:p>
          <a:p>
            <a:r>
              <a:rPr lang="pl-PL" dirty="0"/>
              <a:t>O konieczności unieważnienia dowodu osobistego z powodu zmiany danych zawartych w dowodzie osobistym, z wyjątkiem zmiany nazwy organu wydającego organ gminy jest zawiadamiany przez rejestr PESEL za pośrednictwem Rejestru Dowodów Osobistych</a:t>
            </a:r>
          </a:p>
          <a:p>
            <a:pPr marL="0" indent="0">
              <a:buNone/>
            </a:pPr>
            <a:endParaRPr lang="pl-PL" dirty="0"/>
          </a:p>
        </p:txBody>
      </p:sp>
    </p:spTree>
    <p:extLst>
      <p:ext uri="{BB962C8B-B14F-4D97-AF65-F5344CB8AC3E}">
        <p14:creationId xmlns:p14="http://schemas.microsoft.com/office/powerpoint/2010/main" val="889590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80160"/>
            <a:ext cx="9601200" cy="5303520"/>
          </a:xfrm>
        </p:spPr>
        <p:txBody>
          <a:bodyPr>
            <a:normAutofit/>
          </a:bodyPr>
          <a:lstStyle/>
          <a:p>
            <a:r>
              <a:rPr lang="pl-PL" dirty="0"/>
              <a:t>Unieważnienie dowodu osobistego następuje: </a:t>
            </a:r>
          </a:p>
          <a:p>
            <a:pPr lvl="1"/>
            <a:r>
              <a:rPr lang="pl-PL" dirty="0"/>
              <a:t> z dniem zgłoszenia do organu dowolnej gminy lub konsula RP utraty lub uszkodzenia dowodu osobistego przez jego posiadacza lub przekazania do organu dowolnej gminy lub do konsula RP przez osobę trzecią znalezionego cudzego dowodu osobistego; </a:t>
            </a:r>
          </a:p>
          <a:p>
            <a:pPr lvl="1"/>
            <a:r>
              <a:rPr lang="pl-PL" dirty="0"/>
              <a:t>z dniem utraty obywatelstwa polskiego lub zgonu posiadacza dowodu osobistego lub wydania decyzji o odmowie wydania dowodu osobistego</a:t>
            </a:r>
          </a:p>
          <a:p>
            <a:pPr lvl="1"/>
            <a:r>
              <a:rPr lang="pl-PL" dirty="0"/>
              <a:t> z dniem przekazania posiadaczowi nowego dowodu osobistego, w przypadku:</a:t>
            </a:r>
          </a:p>
          <a:p>
            <a:pPr lvl="2"/>
            <a:r>
              <a:rPr lang="pl-PL" dirty="0"/>
              <a:t>zmiany wizerunku twarzy posiadacza dowodu osobistego w stosunku do wizerunku twarzy zamieszczonego w dowodzie osobistym w stopniu utrudniającym lub uniemożliwiającym identyfikację jego posiadacza</a:t>
            </a:r>
          </a:p>
          <a:p>
            <a:pPr lvl="2"/>
            <a:r>
              <a:rPr lang="pl-PL" dirty="0"/>
              <a:t>żądania wymiany dowodu osobistego: na dowód osobisty z warstwą elektroniczną; w którego warstwie elektronicznej nie ma zamieszczonego certyfikatu podpisu osobistego lub certyfikatu identyfikacji i uwierzytelnienia; uniemożliwiającego identyfikację i uwierzytelnienie lub złożenie podpisu osobistego</a:t>
            </a:r>
            <a:br>
              <a:rPr lang="pl-PL" dirty="0"/>
            </a:br>
            <a:endParaRPr lang="pl-PL" dirty="0"/>
          </a:p>
        </p:txBody>
      </p:sp>
    </p:spTree>
    <p:extLst>
      <p:ext uri="{BB962C8B-B14F-4D97-AF65-F5344CB8AC3E}">
        <p14:creationId xmlns:p14="http://schemas.microsoft.com/office/powerpoint/2010/main" val="3108181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80160"/>
            <a:ext cx="9601200" cy="5303520"/>
          </a:xfrm>
        </p:spPr>
        <p:txBody>
          <a:bodyPr>
            <a:normAutofit/>
          </a:bodyPr>
          <a:lstStyle/>
          <a:p>
            <a:r>
              <a:rPr lang="pl-PL" dirty="0"/>
              <a:t>Unieważnienie dowodu osobistego następuje: </a:t>
            </a:r>
          </a:p>
          <a:p>
            <a:pPr lvl="1"/>
            <a:r>
              <a:rPr lang="pl-PL" dirty="0"/>
              <a:t> z dniem przekazania posiadaczowi nowego dowodu osobistego, o ile nie upłynął termin ważności dotychczas posiadanego dowodu osobistego (w sytuacji gdy nowy dowód został wydany z uwagi na upływ terminu ważności) </a:t>
            </a:r>
          </a:p>
          <a:p>
            <a:pPr lvl="1"/>
            <a:r>
              <a:rPr lang="pl-PL" dirty="0"/>
              <a:t>z dniem przekazania posiadaczowi nowego dowodu osobistego, w przypadku, gdy dowód został wydany z uwagi na:</a:t>
            </a:r>
          </a:p>
          <a:p>
            <a:pPr lvl="2"/>
            <a:r>
              <a:rPr lang="pl-PL" dirty="0"/>
              <a:t>zmiany danych zawartych w dowodzie osobistym, z wyjątkiem zmiany nazwy organu wydającego</a:t>
            </a:r>
          </a:p>
          <a:p>
            <a:pPr lvl="1"/>
            <a:r>
              <a:rPr lang="pl-PL" dirty="0"/>
              <a:t>z dniem uprawomocnienia się orzeczenia sądu o ubezwłasnowolnieniu całkowitym lub częściowym posiadacza dowodu osobistego, w przypadku, gdy nowy dowód został wydany z uwagi na ubezwłasnowolnienie całkowite lub częściowe posiadacza dowodu osobistego, w którego dowodzie osobistym w warstwie elektronicznej został zamieszczony certyfikat podpisu osobistego</a:t>
            </a:r>
          </a:p>
          <a:p>
            <a:pPr lvl="1"/>
            <a:r>
              <a:rPr lang="pl-PL" dirty="0"/>
              <a:t>przekazania do organu gminy lub do konsula Rzeczypospolitej Polskiej przez osobę trzecią znalezionego dowodu osobistego</a:t>
            </a:r>
            <a:br>
              <a:rPr lang="pl-PL" dirty="0"/>
            </a:br>
            <a:endParaRPr lang="pl-PL" dirty="0"/>
          </a:p>
        </p:txBody>
      </p:sp>
    </p:spTree>
    <p:extLst>
      <p:ext uri="{BB962C8B-B14F-4D97-AF65-F5344CB8AC3E}">
        <p14:creationId xmlns:p14="http://schemas.microsoft.com/office/powerpoint/2010/main" val="1430954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80160"/>
            <a:ext cx="9601200" cy="5303520"/>
          </a:xfrm>
        </p:spPr>
        <p:txBody>
          <a:bodyPr>
            <a:normAutofit/>
          </a:bodyPr>
          <a:lstStyle/>
          <a:p>
            <a:r>
              <a:rPr lang="pl-PL" dirty="0"/>
              <a:t>Unieważnienie dowodu osobistego następuje: </a:t>
            </a:r>
          </a:p>
          <a:p>
            <a:pPr lvl="1"/>
            <a:r>
              <a:rPr lang="pl-PL" dirty="0"/>
              <a:t> z chwilą zgłoszenia zawieszenia certyfikatów w przypadku, o którym mowa w art. 32c</a:t>
            </a:r>
            <a:br>
              <a:rPr lang="pl-PL" dirty="0"/>
            </a:br>
            <a:r>
              <a:rPr lang="pl-PL" dirty="0"/>
              <a:t>Art. 32c. Certyfikaty zamieszczone w warstwie elektronicznej dowodu osobistego podlegają zawieszeniu na okres nie dłuższy niż 14 dni, licząc od dnia dokonania zgłoszenia. Jeżeli w tym okresie nie nastąpi cofnięcie zawieszenia tych certyfikatów, certyfikaty te oraz dowód osobisty podlegają unieważnieniu z mocy prawa </a:t>
            </a:r>
          </a:p>
          <a:p>
            <a:pPr lvl="1"/>
            <a:r>
              <a:rPr lang="pl-PL" dirty="0"/>
              <a:t>z chwilą zgłoszenia utraty lub uszkodzenia dowodu osobistego w przypadku zgłoszenia utraty lub uszkodzenia dowodu osobistego za pomocą usługi elektronicznej </a:t>
            </a:r>
          </a:p>
          <a:p>
            <a:pPr lvl="1"/>
            <a:r>
              <a:rPr lang="pl-PL" dirty="0"/>
              <a:t>z dniem zgłoszenia utraty dowodu osobistego w przypadku zgłoszenia Policji utraty dowodu osobistego w wyniku przestępstwa</a:t>
            </a:r>
            <a:br>
              <a:rPr lang="pl-PL" dirty="0"/>
            </a:br>
            <a:endParaRPr lang="pl-PL" dirty="0"/>
          </a:p>
        </p:txBody>
      </p:sp>
    </p:spTree>
    <p:extLst>
      <p:ext uri="{BB962C8B-B14F-4D97-AF65-F5344CB8AC3E}">
        <p14:creationId xmlns:p14="http://schemas.microsoft.com/office/powerpoint/2010/main" val="4125559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280160"/>
            <a:ext cx="9601200" cy="5303520"/>
          </a:xfrm>
        </p:spPr>
        <p:txBody>
          <a:bodyPr>
            <a:normAutofit/>
          </a:bodyPr>
          <a:lstStyle/>
          <a:p>
            <a:r>
              <a:rPr lang="pl-PL" dirty="0"/>
              <a:t>Unieważnienie dowodu osobistego następuje: </a:t>
            </a:r>
          </a:p>
          <a:p>
            <a:pPr lvl="1"/>
            <a:r>
              <a:rPr lang="pl-PL" dirty="0"/>
              <a:t> po upływie 4 miesięcy od zmiany danych zawartych w dowodzie osobistym, z wyjątkiem zmiany nazwy organu wydającego, o ile wcześniej nie nastąpiło unieważnienie dowodu osobistego w związku z wydaniem nowego dowodu na wniosek z uwagi na zmianę danych </a:t>
            </a:r>
          </a:p>
          <a:p>
            <a:pPr lvl="1"/>
            <a:r>
              <a:rPr lang="pl-PL" dirty="0"/>
              <a:t>z dniem zgłoszenia do organu dowolnej gminy nieuprawnionego wykorzystania danych osobowych</a:t>
            </a:r>
            <a:br>
              <a:rPr lang="pl-PL" dirty="0"/>
            </a:br>
            <a:r>
              <a:rPr lang="pl-PL" dirty="0"/>
              <a:t>W przypadku zawiadomienia organu uprawnionego do prowadzenia dochodzeń albo wszczęcia przez ten organ z urzędu czynności dotyczących nieuprawnionego wykorzystania danych osobowych posiadacza dowodu osobistego, albo wydania decyzji Prezesa Urzędu Ochrony Danych Osobowych stwierdzającej naruszenie przepisów o ochronie danych w zakresie bezpieczeństwa danych osobowych posiadacza dowodu osobistego, w tym serii i numeru dowodu osobistego, posiadacz dowodu osobistego może zgłosić osobiście ten fakt organowi dowolnej gminy w celu unieważnienia posiadanego dowodu osobistego</a:t>
            </a:r>
          </a:p>
        </p:txBody>
      </p:sp>
    </p:spTree>
    <p:extLst>
      <p:ext uri="{BB962C8B-B14F-4D97-AF65-F5344CB8AC3E}">
        <p14:creationId xmlns:p14="http://schemas.microsoft.com/office/powerpoint/2010/main" val="2223194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62B1E5-21C9-407B-AA30-77BAD7702162}"/>
              </a:ext>
            </a:extLst>
          </p:cNvPr>
          <p:cNvSpPr>
            <a:spLocks noGrp="1"/>
          </p:cNvSpPr>
          <p:nvPr>
            <p:ph type="title"/>
          </p:nvPr>
        </p:nvSpPr>
        <p:spPr>
          <a:xfrm>
            <a:off x="1371600" y="377190"/>
            <a:ext cx="9601200" cy="845820"/>
          </a:xfrm>
        </p:spPr>
        <p:txBody>
          <a:bodyPr/>
          <a:lstStyle/>
          <a:p>
            <a:r>
              <a:rPr lang="pl-PL" dirty="0"/>
              <a:t>Unieważnienie – właściwość organów</a:t>
            </a:r>
          </a:p>
        </p:txBody>
      </p:sp>
      <p:sp>
        <p:nvSpPr>
          <p:cNvPr id="3" name="Symbol zastępczy zawartości 2">
            <a:extLst>
              <a:ext uri="{FF2B5EF4-FFF2-40B4-BE49-F238E27FC236}">
                <a16:creationId xmlns:a16="http://schemas.microsoft.com/office/drawing/2014/main" id="{59AD5E6B-AB28-4121-ADD2-2C3BC5C5E8F7}"/>
              </a:ext>
            </a:extLst>
          </p:cNvPr>
          <p:cNvSpPr>
            <a:spLocks noGrp="1"/>
          </p:cNvSpPr>
          <p:nvPr>
            <p:ph idx="1"/>
          </p:nvPr>
        </p:nvSpPr>
        <p:spPr>
          <a:xfrm>
            <a:off x="1371600" y="1554480"/>
            <a:ext cx="9601200" cy="4926330"/>
          </a:xfrm>
        </p:spPr>
        <p:txBody>
          <a:bodyPr/>
          <a:lstStyle/>
          <a:p>
            <a:pPr marL="0" indent="0">
              <a:buNone/>
            </a:pPr>
            <a:r>
              <a:rPr lang="pl-PL" dirty="0"/>
              <a:t>Organem właściwym do unieważnienia dowodu osobistego jest:</a:t>
            </a:r>
          </a:p>
          <a:p>
            <a:r>
              <a:rPr lang="pl-PL" dirty="0"/>
              <a:t>Organ gminny (wójt, burmistrz, prezydent miasta):</a:t>
            </a:r>
          </a:p>
          <a:p>
            <a:pPr lvl="1"/>
            <a:r>
              <a:rPr lang="pl-PL" dirty="0"/>
              <a:t>do którego zgłoszono utratę lub uszkodzenie dowodu osobistego lub do którego został przekazany znaleziony dowód osobisty</a:t>
            </a:r>
          </a:p>
          <a:p>
            <a:pPr lvl="1"/>
            <a:r>
              <a:rPr lang="pl-PL" dirty="0"/>
              <a:t>do którego zgłoszono nieuprawnione wykorzystanie danych osobowych</a:t>
            </a:r>
          </a:p>
          <a:p>
            <a:pPr lvl="1"/>
            <a:r>
              <a:rPr lang="pl-PL" dirty="0"/>
              <a:t>który wystawił dowód osobisty – w przypadku wydania decyzji odmawiającej wydania dowodu osobistego, jeżeli zdarzenia te wystąpiły przed przekazaniem dowodu osobistego wnioskodawcy</a:t>
            </a:r>
          </a:p>
          <a:p>
            <a:pPr lvl="1"/>
            <a:r>
              <a:rPr lang="pl-PL" dirty="0"/>
              <a:t>który wydał dowód osobisty – gdy osoba obowiązana nie wystąpiła z wnioskiem o wydanie nowego dowodu osobistego a nastąpiła zmiany danych zawartych w dowodzie osobistym, z wyjątkiem zmiany nazwy organu wydającego</a:t>
            </a:r>
          </a:p>
          <a:p>
            <a:pPr lvl="1"/>
            <a:r>
              <a:rPr lang="pl-PL" dirty="0"/>
              <a:t>który otrzymał orzeczenie sądu o ubezwłasnowolnieniu całkowitym lub częściowym posiadacza dowodu osobistego</a:t>
            </a:r>
          </a:p>
          <a:p>
            <a:pPr lvl="1"/>
            <a:r>
              <a:rPr lang="pl-PL" dirty="0"/>
              <a:t>wydający nowy dowód osobisty – w pozostałych przypadkach</a:t>
            </a:r>
          </a:p>
        </p:txBody>
      </p:sp>
    </p:spTree>
    <p:extLst>
      <p:ext uri="{BB962C8B-B14F-4D97-AF65-F5344CB8AC3E}">
        <p14:creationId xmlns:p14="http://schemas.microsoft.com/office/powerpoint/2010/main" val="660009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62B1E5-21C9-407B-AA30-77BAD7702162}"/>
              </a:ext>
            </a:extLst>
          </p:cNvPr>
          <p:cNvSpPr>
            <a:spLocks noGrp="1"/>
          </p:cNvSpPr>
          <p:nvPr>
            <p:ph type="title"/>
          </p:nvPr>
        </p:nvSpPr>
        <p:spPr>
          <a:xfrm>
            <a:off x="1371600" y="377190"/>
            <a:ext cx="9601200" cy="845820"/>
          </a:xfrm>
        </p:spPr>
        <p:txBody>
          <a:bodyPr/>
          <a:lstStyle/>
          <a:p>
            <a:r>
              <a:rPr lang="pl-PL" dirty="0"/>
              <a:t>Unieważnienie – właściwość organów</a:t>
            </a:r>
          </a:p>
        </p:txBody>
      </p:sp>
      <p:sp>
        <p:nvSpPr>
          <p:cNvPr id="3" name="Symbol zastępczy zawartości 2">
            <a:extLst>
              <a:ext uri="{FF2B5EF4-FFF2-40B4-BE49-F238E27FC236}">
                <a16:creationId xmlns:a16="http://schemas.microsoft.com/office/drawing/2014/main" id="{59AD5E6B-AB28-4121-ADD2-2C3BC5C5E8F7}"/>
              </a:ext>
            </a:extLst>
          </p:cNvPr>
          <p:cNvSpPr>
            <a:spLocks noGrp="1"/>
          </p:cNvSpPr>
          <p:nvPr>
            <p:ph idx="1"/>
          </p:nvPr>
        </p:nvSpPr>
        <p:spPr>
          <a:xfrm>
            <a:off x="1371600" y="1554480"/>
            <a:ext cx="9601200" cy="4926330"/>
          </a:xfrm>
        </p:spPr>
        <p:txBody>
          <a:bodyPr/>
          <a:lstStyle/>
          <a:p>
            <a:pPr marL="0" indent="0">
              <a:buNone/>
            </a:pPr>
            <a:r>
              <a:rPr lang="pl-PL" dirty="0"/>
              <a:t>Organem właściwym do unieważnienia dowodu osobistego jest:</a:t>
            </a:r>
          </a:p>
          <a:p>
            <a:r>
              <a:rPr lang="pl-PL" dirty="0"/>
              <a:t>minister właściwy do spraw informatyzacji:</a:t>
            </a:r>
          </a:p>
          <a:p>
            <a:pPr lvl="1"/>
            <a:r>
              <a:rPr lang="pl-PL" dirty="0"/>
              <a:t>w przypadku zgłoszenia utraty lub uszkodzenia dowodu osobistego za pomocą usługi elektronicznej</a:t>
            </a:r>
          </a:p>
          <a:p>
            <a:pPr lvl="1"/>
            <a:r>
              <a:rPr lang="pl-PL" dirty="0"/>
              <a:t>w przypadku zgłoszenia Policji utraty dowodu osobistego w wyniku przestępstwa</a:t>
            </a:r>
          </a:p>
        </p:txBody>
      </p:sp>
    </p:spTree>
    <p:extLst>
      <p:ext uri="{BB962C8B-B14F-4D97-AF65-F5344CB8AC3E}">
        <p14:creationId xmlns:p14="http://schemas.microsoft.com/office/powerpoint/2010/main" val="455820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2AB0F4-CD8B-4802-8575-90932477DB5C}"/>
              </a:ext>
            </a:extLst>
          </p:cNvPr>
          <p:cNvSpPr>
            <a:spLocks noGrp="1"/>
          </p:cNvSpPr>
          <p:nvPr>
            <p:ph type="title"/>
          </p:nvPr>
        </p:nvSpPr>
        <p:spPr>
          <a:xfrm>
            <a:off x="1371600" y="491490"/>
            <a:ext cx="9601200" cy="720090"/>
          </a:xfrm>
        </p:spPr>
        <p:txBody>
          <a:bodyPr/>
          <a:lstStyle/>
          <a:p>
            <a:r>
              <a:rPr lang="pl-PL" dirty="0"/>
              <a:t>Unieważnienie</a:t>
            </a:r>
          </a:p>
        </p:txBody>
      </p:sp>
      <p:sp>
        <p:nvSpPr>
          <p:cNvPr id="3" name="Symbol zastępczy zawartości 2">
            <a:extLst>
              <a:ext uri="{FF2B5EF4-FFF2-40B4-BE49-F238E27FC236}">
                <a16:creationId xmlns:a16="http://schemas.microsoft.com/office/drawing/2014/main" id="{3E713F4C-6326-42E0-85F5-06BB6D2B02E5}"/>
              </a:ext>
            </a:extLst>
          </p:cNvPr>
          <p:cNvSpPr>
            <a:spLocks noGrp="1"/>
          </p:cNvSpPr>
          <p:nvPr>
            <p:ph idx="1"/>
          </p:nvPr>
        </p:nvSpPr>
        <p:spPr>
          <a:xfrm>
            <a:off x="1371600" y="1565910"/>
            <a:ext cx="9601200" cy="4301490"/>
          </a:xfrm>
        </p:spPr>
        <p:txBody>
          <a:bodyPr>
            <a:normAutofit fontScale="92500" lnSpcReduction="10000"/>
          </a:bodyPr>
          <a:lstStyle/>
          <a:p>
            <a:r>
              <a:rPr lang="pl-PL" dirty="0"/>
              <a:t>Dowód osobisty ulega unieważnieniu z mocy prawa:</a:t>
            </a:r>
          </a:p>
          <a:p>
            <a:pPr lvl="1"/>
            <a:r>
              <a:rPr lang="pl-PL" dirty="0"/>
              <a:t>na podstawie przekazanych przez rejestr PESEL do Rejestru Dowodów Osobistych informacji:</a:t>
            </a:r>
          </a:p>
          <a:p>
            <a:pPr lvl="2"/>
            <a:r>
              <a:rPr lang="pl-PL" dirty="0"/>
              <a:t>o utracie obywatelstwa polskiego</a:t>
            </a:r>
          </a:p>
          <a:p>
            <a:pPr lvl="2"/>
            <a:r>
              <a:rPr lang="pl-PL" dirty="0"/>
              <a:t>zgonie posiadacza dowodu osobistego</a:t>
            </a:r>
          </a:p>
          <a:p>
            <a:pPr lvl="1"/>
            <a:r>
              <a:rPr lang="pl-PL" dirty="0"/>
              <a:t>w wyniku unieważnienia certyfikatów (chyba, że doszło do przedłużenia ważności dowodów osobistych w zakresie warstwy graficznej przez ministra właściwego ds. wewnętrznych (art. 12g ust. 3)</a:t>
            </a:r>
          </a:p>
          <a:p>
            <a:r>
              <a:rPr lang="pl-PL" dirty="0">
                <a:solidFill>
                  <a:schemeClr val="tx1"/>
                </a:solidFill>
              </a:rPr>
              <a:t>Stwierdzenie nieważności dowodu osobistego w drodze decyzji administracyjnej: </a:t>
            </a:r>
          </a:p>
          <a:p>
            <a:pPr lvl="1"/>
            <a:r>
              <a:rPr lang="pl-PL" dirty="0">
                <a:solidFill>
                  <a:schemeClr val="tx1"/>
                </a:solidFill>
              </a:rPr>
              <a:t>W przypadku wydania dowodu osobie, która we wniosku o jego wydanie podała nieprawdziwe dane </a:t>
            </a:r>
          </a:p>
          <a:p>
            <a:pPr lvl="1"/>
            <a:r>
              <a:rPr lang="pl-PL" dirty="0">
                <a:solidFill>
                  <a:schemeClr val="tx1"/>
                </a:solidFill>
              </a:rPr>
              <a:t>Decyzja ta wydana w I instancji jest ostateczna ( decyzja ostateczna to d</a:t>
            </a:r>
            <a:r>
              <a:rPr lang="pl-PL" dirty="0"/>
              <a:t>ecyzja, od której nie służy odwołanie w administracyjnym toku instancji lub wniosek o ponowne rozpatrzenie sprawy)</a:t>
            </a:r>
            <a:endParaRPr lang="pl-PL" dirty="0">
              <a:solidFill>
                <a:srgbClr val="FF0000"/>
              </a:solidFill>
            </a:endParaRPr>
          </a:p>
          <a:p>
            <a:pPr lvl="1"/>
            <a:endParaRPr lang="pl-PL" dirty="0"/>
          </a:p>
        </p:txBody>
      </p:sp>
    </p:spTree>
    <p:extLst>
      <p:ext uri="{BB962C8B-B14F-4D97-AF65-F5344CB8AC3E}">
        <p14:creationId xmlns:p14="http://schemas.microsoft.com/office/powerpoint/2010/main" val="2182247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C3C898-9E76-4AAB-8803-721F33742166}"/>
              </a:ext>
            </a:extLst>
          </p:cNvPr>
          <p:cNvSpPr>
            <a:spLocks noGrp="1"/>
          </p:cNvSpPr>
          <p:nvPr>
            <p:ph type="title"/>
          </p:nvPr>
        </p:nvSpPr>
        <p:spPr>
          <a:xfrm>
            <a:off x="1371600" y="685800"/>
            <a:ext cx="9601200" cy="925830"/>
          </a:xfrm>
        </p:spPr>
        <p:txBody>
          <a:bodyPr/>
          <a:lstStyle/>
          <a:p>
            <a:r>
              <a:rPr lang="pl-PL" dirty="0"/>
              <a:t>Przepisy karne</a:t>
            </a:r>
          </a:p>
        </p:txBody>
      </p:sp>
      <p:sp>
        <p:nvSpPr>
          <p:cNvPr id="3" name="Symbol zastępczy zawartości 2">
            <a:extLst>
              <a:ext uri="{FF2B5EF4-FFF2-40B4-BE49-F238E27FC236}">
                <a16:creationId xmlns:a16="http://schemas.microsoft.com/office/drawing/2014/main" id="{6A3F5170-8FDB-46A9-BAB1-F35103C924AE}"/>
              </a:ext>
            </a:extLst>
          </p:cNvPr>
          <p:cNvSpPr>
            <a:spLocks noGrp="1"/>
          </p:cNvSpPr>
          <p:nvPr>
            <p:ph idx="1"/>
          </p:nvPr>
        </p:nvSpPr>
        <p:spPr/>
        <p:txBody>
          <a:bodyPr/>
          <a:lstStyle/>
          <a:p>
            <a:r>
              <a:rPr lang="pl-PL" dirty="0"/>
              <a:t>Osoba, która:</a:t>
            </a:r>
          </a:p>
          <a:p>
            <a:pPr lvl="1"/>
            <a:r>
              <a:rPr lang="pl-PL" dirty="0"/>
              <a:t> uchyla się od obowiązku posiadania lub wymiany dowodu osobistego,</a:t>
            </a:r>
          </a:p>
          <a:p>
            <a:pPr lvl="1"/>
            <a:r>
              <a:rPr lang="pl-PL" dirty="0"/>
              <a:t> zatrzymuje bez podstawy prawnej cudzy dowód osobisty, </a:t>
            </a:r>
          </a:p>
          <a:p>
            <a:pPr lvl="1"/>
            <a:r>
              <a:rPr lang="pl-PL" dirty="0"/>
              <a:t>nie zwraca dowodu osobistego w razie utraty obywatelstwa polskiego</a:t>
            </a:r>
          </a:p>
          <a:p>
            <a:pPr marL="530352" lvl="1" indent="0">
              <a:buNone/>
            </a:pPr>
            <a:r>
              <a:rPr lang="pl-PL" dirty="0"/>
              <a:t> podlega karze ograniczenia wolności albo karze grzywny</a:t>
            </a:r>
          </a:p>
        </p:txBody>
      </p:sp>
    </p:spTree>
    <p:extLst>
      <p:ext uri="{BB962C8B-B14F-4D97-AF65-F5344CB8AC3E}">
        <p14:creationId xmlns:p14="http://schemas.microsoft.com/office/powerpoint/2010/main" val="1038745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285750"/>
            <a:ext cx="9601200" cy="77724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371600" y="1245870"/>
            <a:ext cx="9601200" cy="5421630"/>
          </a:xfrm>
        </p:spPr>
        <p:txBody>
          <a:bodyPr>
            <a:normAutofit fontScale="92500" lnSpcReduction="10000"/>
          </a:bodyPr>
          <a:lstStyle/>
          <a:p>
            <a:r>
              <a:rPr lang="pl-PL" dirty="0"/>
              <a:t>Prawo do posiadania dowodu osobistego przysługuje każdemu obywatelowi Rzeczypospolitej Polskiej</a:t>
            </a:r>
          </a:p>
          <a:p>
            <a:r>
              <a:rPr lang="pl-PL" dirty="0"/>
              <a:t>Pełnoletni obywatel Rzeczypospolitej Polskiej zamieszkujący na jej terytorium jest obowiązany posiadać dowód osobisty</a:t>
            </a:r>
            <a:br>
              <a:rPr lang="pl-PL" dirty="0"/>
            </a:br>
            <a:r>
              <a:rPr lang="pl-PL" dirty="0"/>
              <a:t>Osoba obowiązana do posiadania dowodu osobistego może złożyć wniosek o jego wydanie, nie wcześniej niż 30 dni przed datą 18 urodzin (w takim przypadku wniosek składa się osobiście)</a:t>
            </a:r>
          </a:p>
          <a:p>
            <a:r>
              <a:rPr lang="pl-PL" dirty="0"/>
              <a:t>Dowód osobisty wydaje się obywatelowi Rzeczypospolitej Polskiej, który może posiadać jeden dowód osobisty </a:t>
            </a:r>
          </a:p>
          <a:p>
            <a:r>
              <a:rPr lang="pl-PL" dirty="0"/>
              <a:t>Dowód osobisty nie zawiera danych osób trzecich </a:t>
            </a:r>
          </a:p>
          <a:p>
            <a:r>
              <a:rPr lang="pl-PL" dirty="0"/>
              <a:t>Ważność:</a:t>
            </a:r>
          </a:p>
          <a:p>
            <a:pPr lvl="1"/>
            <a:r>
              <a:rPr lang="pl-PL" dirty="0"/>
              <a:t>dowód osobisty wydany osobie, która nie ukończyła 5 roku życia, jest ważny przez okres 5 lat od daty wydania dowodu osobistego</a:t>
            </a:r>
          </a:p>
          <a:p>
            <a:pPr lvl="1"/>
            <a:r>
              <a:rPr lang="pl-PL" dirty="0"/>
              <a:t>Dowód osobisty wydany osobie, która ukończyła 5 rok życia, jest ważny przez okres 10 lat od daty wydania dowodu osobistego</a:t>
            </a:r>
          </a:p>
          <a:p>
            <a:r>
              <a:rPr lang="pl-PL" dirty="0"/>
              <a:t>Dowody osobiste nieodpłatnie wydają organy gmin (wójt, burmistrz, prezydent miasta) (zadania zlecone z zakresu administracji rządowej) </a:t>
            </a:r>
          </a:p>
          <a:p>
            <a:endParaRPr lang="pl-PL" dirty="0"/>
          </a:p>
        </p:txBody>
      </p:sp>
    </p:spTree>
    <p:extLst>
      <p:ext uri="{BB962C8B-B14F-4D97-AF65-F5344CB8AC3E}">
        <p14:creationId xmlns:p14="http://schemas.microsoft.com/office/powerpoint/2010/main" val="218225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5BCBF6-15AA-4CF1-9DAB-9F5E1FAFC435}"/>
              </a:ext>
            </a:extLst>
          </p:cNvPr>
          <p:cNvSpPr>
            <a:spLocks noGrp="1"/>
          </p:cNvSpPr>
          <p:nvPr>
            <p:ph type="title"/>
          </p:nvPr>
        </p:nvSpPr>
        <p:spPr>
          <a:xfrm>
            <a:off x="1295400" y="320040"/>
            <a:ext cx="9601200" cy="765810"/>
          </a:xfrm>
        </p:spPr>
        <p:txBody>
          <a:bodyPr/>
          <a:lstStyle/>
          <a:p>
            <a:r>
              <a:rPr lang="pl-PL" dirty="0"/>
              <a:t>Zniszczenie dowodów osobistych </a:t>
            </a:r>
          </a:p>
        </p:txBody>
      </p:sp>
      <p:sp>
        <p:nvSpPr>
          <p:cNvPr id="3" name="Symbol zastępczy zawartości 2">
            <a:extLst>
              <a:ext uri="{FF2B5EF4-FFF2-40B4-BE49-F238E27FC236}">
                <a16:creationId xmlns:a16="http://schemas.microsoft.com/office/drawing/2014/main" id="{8976210C-127F-42ED-BDF1-302857304538}"/>
              </a:ext>
            </a:extLst>
          </p:cNvPr>
          <p:cNvSpPr>
            <a:spLocks noGrp="1"/>
          </p:cNvSpPr>
          <p:nvPr>
            <p:ph idx="1"/>
          </p:nvPr>
        </p:nvSpPr>
        <p:spPr>
          <a:xfrm>
            <a:off x="1371600" y="1600200"/>
            <a:ext cx="9601200" cy="4617720"/>
          </a:xfrm>
        </p:spPr>
        <p:txBody>
          <a:bodyPr>
            <a:normAutofit lnSpcReduction="10000"/>
          </a:bodyPr>
          <a:lstStyle/>
          <a:p>
            <a:r>
              <a:rPr lang="pl-PL" dirty="0"/>
              <a:t>Zniszczeniu podlegają unieważnione dowody osobiste, w szczególności:</a:t>
            </a:r>
          </a:p>
          <a:p>
            <a:pPr lvl="1"/>
            <a:r>
              <a:rPr lang="pl-PL" dirty="0"/>
              <a:t>nieprzekazane ich posiadaczom w związku z wymianą dokumentu lub nieprzekazane członkom najbliższej rodziny zgłaszającym zgon posiadacza dowodu osobistego</a:t>
            </a:r>
          </a:p>
          <a:p>
            <a:pPr lvl="1"/>
            <a:r>
              <a:rPr lang="pl-PL" dirty="0"/>
              <a:t>przekazane do organu gminy w przypadkach znalezienia cudzego dowodu, przekazane w przypadku utraty obywatelstwa polskiego, odnalezienia dowodu przez posiadacza po zgłoszeniu jego utraty oraz w przekazania przez  funkcjonariusz publiczny w przypadku stwierdzenia, że dowód osobisty okazany przez jego posiadacza został zgłoszony jako utracony</a:t>
            </a:r>
          </a:p>
          <a:p>
            <a:pPr lvl="1"/>
            <a:r>
              <a:rPr lang="pl-PL" dirty="0"/>
              <a:t>nieodebrane przez posiadaczy przed upływem okresu ważności dokumentu</a:t>
            </a:r>
          </a:p>
          <a:p>
            <a:r>
              <a:rPr lang="pl-PL" dirty="0"/>
              <a:t>Zniszczeniu podlegają również uszkodzone lub wybrakowane z powodu błędnej personalizacji blankiety dowodów osobistych</a:t>
            </a:r>
          </a:p>
          <a:p>
            <a:r>
              <a:rPr lang="pl-PL" dirty="0"/>
              <a:t>Organ gminy przekazuje do ministra właściwego do spraw wewnętrznych dowody osobiste do zniszczenia nie rzadziej niż raz na 5 lat</a:t>
            </a:r>
          </a:p>
        </p:txBody>
      </p:sp>
    </p:spTree>
    <p:extLst>
      <p:ext uri="{BB962C8B-B14F-4D97-AF65-F5344CB8AC3E}">
        <p14:creationId xmlns:p14="http://schemas.microsoft.com/office/powerpoint/2010/main" val="38103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527DD6-C7D7-40E6-A4A0-555DE7B3A826}"/>
              </a:ext>
            </a:extLst>
          </p:cNvPr>
          <p:cNvSpPr>
            <a:spLocks noGrp="1"/>
          </p:cNvSpPr>
          <p:nvPr>
            <p:ph type="title"/>
          </p:nvPr>
        </p:nvSpPr>
        <p:spPr>
          <a:xfrm>
            <a:off x="1371600" y="685800"/>
            <a:ext cx="9601200" cy="765810"/>
          </a:xfrm>
        </p:spPr>
        <p:txBody>
          <a:bodyPr/>
          <a:lstStyle/>
          <a:p>
            <a:r>
              <a:rPr lang="pl-PL" dirty="0"/>
              <a:t>Rejestr Dowodów Osobistych </a:t>
            </a:r>
          </a:p>
        </p:txBody>
      </p:sp>
      <p:sp>
        <p:nvSpPr>
          <p:cNvPr id="3" name="Symbol zastępczy zawartości 2">
            <a:extLst>
              <a:ext uri="{FF2B5EF4-FFF2-40B4-BE49-F238E27FC236}">
                <a16:creationId xmlns:a16="http://schemas.microsoft.com/office/drawing/2014/main" id="{13982EB7-94FA-4885-AA56-FDF2470FEAB2}"/>
              </a:ext>
            </a:extLst>
          </p:cNvPr>
          <p:cNvSpPr>
            <a:spLocks noGrp="1"/>
          </p:cNvSpPr>
          <p:nvPr>
            <p:ph idx="1"/>
          </p:nvPr>
        </p:nvSpPr>
        <p:spPr>
          <a:xfrm>
            <a:off x="1371600" y="1725930"/>
            <a:ext cx="9601200" cy="4141470"/>
          </a:xfrm>
        </p:spPr>
        <p:txBody>
          <a:bodyPr/>
          <a:lstStyle/>
          <a:p>
            <a:r>
              <a:rPr lang="pl-PL" dirty="0"/>
              <a:t>Rejestr Dowodów Osobistych jest rejestrem centralnym prowadzonym w systemie teleinformatycznym</a:t>
            </a:r>
          </a:p>
          <a:p>
            <a:r>
              <a:rPr lang="pl-PL" dirty="0"/>
              <a:t>Utrzymanie i rozwój rejestru zapewnia minister właściwy do spraw informatyzacji</a:t>
            </a:r>
          </a:p>
          <a:p>
            <a:r>
              <a:rPr lang="pl-PL" dirty="0"/>
              <a:t>W rejestrze gromadzi się m. in. dane dotyczące wniosku o wydanie dowodu osobistego, dane dotyczące dowodu osobistego, dane dotyczące utraconych i błędnie spersonalizowanych blankietów dowodów osobistych, przyczynę wydania dowodu osobistego</a:t>
            </a:r>
          </a:p>
        </p:txBody>
      </p:sp>
    </p:spTree>
    <p:extLst>
      <p:ext uri="{BB962C8B-B14F-4D97-AF65-F5344CB8AC3E}">
        <p14:creationId xmlns:p14="http://schemas.microsoft.com/office/powerpoint/2010/main" val="487782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6927D9-7120-4FC5-9964-4F30C5C962E3}"/>
              </a:ext>
            </a:extLst>
          </p:cNvPr>
          <p:cNvSpPr>
            <a:spLocks noGrp="1"/>
          </p:cNvSpPr>
          <p:nvPr>
            <p:ph type="title"/>
          </p:nvPr>
        </p:nvSpPr>
        <p:spPr>
          <a:xfrm>
            <a:off x="1371600" y="685800"/>
            <a:ext cx="9601200" cy="811530"/>
          </a:xfrm>
        </p:spPr>
        <p:txBody>
          <a:bodyPr/>
          <a:lstStyle/>
          <a:p>
            <a:r>
              <a:rPr lang="pl-PL" dirty="0"/>
              <a:t>Przechowywanie dokumentacji </a:t>
            </a:r>
          </a:p>
        </p:txBody>
      </p:sp>
      <p:sp>
        <p:nvSpPr>
          <p:cNvPr id="3" name="Symbol zastępczy zawartości 2">
            <a:extLst>
              <a:ext uri="{FF2B5EF4-FFF2-40B4-BE49-F238E27FC236}">
                <a16:creationId xmlns:a16="http://schemas.microsoft.com/office/drawing/2014/main" id="{844F9E6A-07BA-42BD-BF4E-6E49DE19E857}"/>
              </a:ext>
            </a:extLst>
          </p:cNvPr>
          <p:cNvSpPr>
            <a:spLocks noGrp="1"/>
          </p:cNvSpPr>
          <p:nvPr>
            <p:ph idx="1"/>
          </p:nvPr>
        </p:nvSpPr>
        <p:spPr>
          <a:xfrm>
            <a:off x="1371600" y="1874520"/>
            <a:ext cx="9601200" cy="3992880"/>
          </a:xfrm>
        </p:spPr>
        <p:txBody>
          <a:bodyPr/>
          <a:lstStyle/>
          <a:p>
            <a:r>
              <a:rPr lang="pl-PL" dirty="0"/>
              <a:t>Organy gmin oraz konsulowie Rzeczypospolitej Polskiej gromadzą i przechowują dokumentację związaną z dowodami osobistymi</a:t>
            </a:r>
          </a:p>
          <a:p>
            <a:r>
              <a:rPr lang="pl-PL" dirty="0"/>
              <a:t>Dokumentację związaną z dowodami osobistymi przechowuje się przez 10 lat, licząc od dnia 1 stycznia roku następnego od daty zgonu posiadacza dowodu osobistego</a:t>
            </a:r>
          </a:p>
          <a:p>
            <a:pPr marL="0" indent="0">
              <a:buNone/>
            </a:pPr>
            <a:endParaRPr lang="pl-PL" dirty="0"/>
          </a:p>
        </p:txBody>
      </p:sp>
    </p:spTree>
    <p:extLst>
      <p:ext uri="{BB962C8B-B14F-4D97-AF65-F5344CB8AC3E}">
        <p14:creationId xmlns:p14="http://schemas.microsoft.com/office/powerpoint/2010/main" val="1099472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B49829-A051-41F8-949A-DD22B0ABF980}"/>
              </a:ext>
            </a:extLst>
          </p:cNvPr>
          <p:cNvSpPr>
            <a:spLocks noGrp="1"/>
          </p:cNvSpPr>
          <p:nvPr>
            <p:ph type="title"/>
          </p:nvPr>
        </p:nvSpPr>
        <p:spPr>
          <a:xfrm>
            <a:off x="1371600" y="685800"/>
            <a:ext cx="9601200" cy="914400"/>
          </a:xfrm>
        </p:spPr>
        <p:txBody>
          <a:bodyPr>
            <a:normAutofit fontScale="90000"/>
          </a:bodyPr>
          <a:lstStyle/>
          <a:p>
            <a:r>
              <a:rPr lang="pl-PL" dirty="0"/>
              <a:t>Formy działania administracji - przykłady</a:t>
            </a:r>
          </a:p>
        </p:txBody>
      </p:sp>
      <p:sp>
        <p:nvSpPr>
          <p:cNvPr id="3" name="Symbol zastępczy zawartości 2">
            <a:extLst>
              <a:ext uri="{FF2B5EF4-FFF2-40B4-BE49-F238E27FC236}">
                <a16:creationId xmlns:a16="http://schemas.microsoft.com/office/drawing/2014/main" id="{561D7724-CF1B-40D7-A7FE-C351DACF61BD}"/>
              </a:ext>
            </a:extLst>
          </p:cNvPr>
          <p:cNvSpPr>
            <a:spLocks noGrp="1"/>
          </p:cNvSpPr>
          <p:nvPr>
            <p:ph idx="1"/>
          </p:nvPr>
        </p:nvSpPr>
        <p:spPr>
          <a:xfrm>
            <a:off x="1371600" y="2023110"/>
            <a:ext cx="9601200" cy="3844290"/>
          </a:xfrm>
        </p:spPr>
        <p:txBody>
          <a:bodyPr/>
          <a:lstStyle/>
          <a:p>
            <a:r>
              <a:rPr lang="pl-PL" dirty="0"/>
              <a:t>Czynność materialno-techniczna:</a:t>
            </a:r>
          </a:p>
          <a:p>
            <a:pPr lvl="1"/>
            <a:r>
              <a:rPr lang="pl-PL" dirty="0"/>
              <a:t>Wydanie dowodu osobistego</a:t>
            </a:r>
          </a:p>
          <a:p>
            <a:pPr lvl="1"/>
            <a:r>
              <a:rPr lang="pl-PL" dirty="0"/>
              <a:t>Wydanie kodów umożliwiających korzystanie z certyfikatów</a:t>
            </a:r>
          </a:p>
          <a:p>
            <a:r>
              <a:rPr lang="pl-PL" dirty="0"/>
              <a:t>Decyzja administracyjna:</a:t>
            </a:r>
          </a:p>
          <a:p>
            <a:pPr lvl="1"/>
            <a:r>
              <a:rPr lang="pl-PL" dirty="0"/>
              <a:t>Odmowa wydania dowodu osobistego</a:t>
            </a:r>
          </a:p>
          <a:p>
            <a:pPr lvl="1"/>
            <a:r>
              <a:rPr lang="pl-PL" dirty="0"/>
              <a:t>Unieważnienie dowodu osobistego w przypadku podania nieprawdziwych danych przez wnioskodawcę </a:t>
            </a:r>
          </a:p>
        </p:txBody>
      </p:sp>
    </p:spTree>
    <p:extLst>
      <p:ext uri="{BB962C8B-B14F-4D97-AF65-F5344CB8AC3E}">
        <p14:creationId xmlns:p14="http://schemas.microsoft.com/office/powerpoint/2010/main" val="411934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C633DA-240C-4D36-96D6-8DF04CA5091F}"/>
              </a:ext>
            </a:extLst>
          </p:cNvPr>
          <p:cNvSpPr>
            <a:spLocks noGrp="1"/>
          </p:cNvSpPr>
          <p:nvPr>
            <p:ph type="title"/>
          </p:nvPr>
        </p:nvSpPr>
        <p:spPr>
          <a:xfrm>
            <a:off x="1371600" y="308610"/>
            <a:ext cx="9601200" cy="731520"/>
          </a:xfrm>
        </p:spPr>
        <p:txBody>
          <a:bodyPr/>
          <a:lstStyle/>
          <a:p>
            <a:r>
              <a:rPr lang="pl-PL" dirty="0"/>
              <a:t>Właściwość organów</a:t>
            </a:r>
          </a:p>
        </p:txBody>
      </p:sp>
      <p:sp>
        <p:nvSpPr>
          <p:cNvPr id="3" name="Symbol zastępczy zawartości 2">
            <a:extLst>
              <a:ext uri="{FF2B5EF4-FFF2-40B4-BE49-F238E27FC236}">
                <a16:creationId xmlns:a16="http://schemas.microsoft.com/office/drawing/2014/main" id="{D05565D1-68C3-4E85-98FF-FF40AF5D1BF6}"/>
              </a:ext>
            </a:extLst>
          </p:cNvPr>
          <p:cNvSpPr>
            <a:spLocks noGrp="1"/>
          </p:cNvSpPr>
          <p:nvPr>
            <p:ph idx="1"/>
          </p:nvPr>
        </p:nvSpPr>
        <p:spPr>
          <a:xfrm>
            <a:off x="1371600" y="1291590"/>
            <a:ext cx="9601200" cy="5394960"/>
          </a:xfrm>
        </p:spPr>
        <p:txBody>
          <a:bodyPr>
            <a:normAutofit fontScale="85000" lnSpcReduction="20000"/>
          </a:bodyPr>
          <a:lstStyle/>
          <a:p>
            <a:r>
              <a:rPr lang="pl-PL" dirty="0"/>
              <a:t>Organ wykonawczy gminy:</a:t>
            </a:r>
          </a:p>
          <a:p>
            <a:pPr lvl="1"/>
            <a:r>
              <a:rPr lang="pl-PL" dirty="0"/>
              <a:t>Wydaje dowody osobiste </a:t>
            </a:r>
          </a:p>
          <a:p>
            <a:pPr lvl="1"/>
            <a:r>
              <a:rPr lang="pl-PL" dirty="0"/>
              <a:t>W określonych przypadkach unieważnia wydane dowody osobiste </a:t>
            </a:r>
          </a:p>
          <a:p>
            <a:r>
              <a:rPr lang="pl-PL" dirty="0"/>
              <a:t>Wojewodowie:</a:t>
            </a:r>
          </a:p>
          <a:p>
            <a:pPr lvl="1"/>
            <a:r>
              <a:rPr lang="pl-PL" dirty="0"/>
              <a:t>sprawują nadzór nad organami gmin w zakresie realizacji zadań określonych w ustawie o dowodach osobistych </a:t>
            </a:r>
          </a:p>
          <a:p>
            <a:pPr lvl="1"/>
            <a:r>
              <a:rPr lang="pl-PL" dirty="0"/>
              <a:t>są organami odwoławczymi od decyzji wydawanych przez organy gmin</a:t>
            </a:r>
          </a:p>
          <a:p>
            <a:r>
              <a:rPr lang="pl-PL" dirty="0"/>
              <a:t>Minister właściwy ds. wewnętrznych: </a:t>
            </a:r>
          </a:p>
          <a:p>
            <a:pPr lvl="1"/>
            <a:r>
              <a:rPr lang="pl-PL" dirty="0"/>
              <a:t>sprawuje nadzór nad działalnością wojewody w zakresie realizacji obowiązków określonych w ustawie</a:t>
            </a:r>
          </a:p>
          <a:p>
            <a:pPr lvl="1"/>
            <a:r>
              <a:rPr lang="pl-PL" dirty="0"/>
              <a:t>personalizuje dowody osobiste</a:t>
            </a:r>
          </a:p>
          <a:p>
            <a:pPr lvl="1"/>
            <a:r>
              <a:rPr lang="pl-PL" dirty="0"/>
              <a:t>wydaje certyfikat identyfikacji i uwierzytelniania, certyfikat podpisu osobistego i certyfikat potwierdzenia obecności oraz zapewnia możliwość ich weryfikacji </a:t>
            </a:r>
          </a:p>
          <a:p>
            <a:pPr lvl="1"/>
            <a:r>
              <a:rPr lang="pl-PL" b="1" dirty="0"/>
              <a:t>unieważnia</a:t>
            </a:r>
            <a:r>
              <a:rPr lang="pl-PL" dirty="0"/>
              <a:t> certyfikat identyfikacji i uwierzytelnienia wraz z danymi umożliwiającymi identyfikację elektroniczną i uwierzytelnienie, certyfikat podpisu osobistego wraz z danymi do składania podpisu, certyfikat potwierdzenia obecności wraz z danymi umożliwiającymi jego użycie w </a:t>
            </a:r>
            <a:r>
              <a:rPr lang="pl-PL" b="1" dirty="0"/>
              <a:t>przypadku uzasadnionego podejrzenia naruszenia bezpieczeństwa wykorzystania warstwy elektronicznej dowodu osobistego</a:t>
            </a:r>
          </a:p>
          <a:p>
            <a:pPr lvl="1"/>
            <a:r>
              <a:rPr lang="pl-PL" dirty="0"/>
              <a:t>może określić czas, w którym będą wydawane dowody osobiste niezawierające w warstwie elektronicznej ww. certyfikatów </a:t>
            </a:r>
          </a:p>
        </p:txBody>
      </p:sp>
    </p:spTree>
    <p:extLst>
      <p:ext uri="{BB962C8B-B14F-4D97-AF65-F5344CB8AC3E}">
        <p14:creationId xmlns:p14="http://schemas.microsoft.com/office/powerpoint/2010/main" val="270955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508760"/>
            <a:ext cx="9601200" cy="4358640"/>
          </a:xfrm>
        </p:spPr>
        <p:txBody>
          <a:bodyPr/>
          <a:lstStyle/>
          <a:p>
            <a:r>
              <a:rPr lang="pl-PL" dirty="0"/>
              <a:t>Minister właściwy do spraw wewnętrznych personalizuje dowody osobiste</a:t>
            </a:r>
            <a:br>
              <a:rPr lang="pl-PL" dirty="0"/>
            </a:br>
            <a:br>
              <a:rPr lang="pl-PL" dirty="0"/>
            </a:br>
            <a:r>
              <a:rPr lang="pl-PL" dirty="0"/>
              <a:t>personalizacja - wprowadzenie danych przyszłego posiadacza dowodu osobistego do blankietu dowodu osobistego oraz wprowadzenie określonych w ustawie certyfikatów do warstwy elektronicznej blankietu dowodu osobistego</a:t>
            </a:r>
          </a:p>
          <a:p>
            <a:r>
              <a:rPr lang="pl-PL" dirty="0"/>
              <a:t>Dowód osobisty posiada warstwę graficzną i warstwę elektroniczną</a:t>
            </a:r>
            <a:br>
              <a:rPr lang="pl-PL" dirty="0"/>
            </a:br>
            <a:br>
              <a:rPr lang="pl-PL" dirty="0"/>
            </a:br>
            <a:r>
              <a:rPr lang="pl-PL" dirty="0"/>
              <a:t>Wiarygodność danych zawartych w warstwie graficznej dowodu osobistego można potwierdzić przez porównanie tych danych z danymi zawartymi w warstwie elektronicznej</a:t>
            </a:r>
            <a:br>
              <a:rPr lang="pl-PL" dirty="0"/>
            </a:br>
            <a:r>
              <a:rPr lang="pl-PL" dirty="0"/>
              <a:t>Dzięki warstwie elektronicznej posiadacz dowodu może m. in. korzystać z usług e-administracji (np. założyć konto na EPUAP). </a:t>
            </a:r>
          </a:p>
        </p:txBody>
      </p:sp>
    </p:spTree>
    <p:extLst>
      <p:ext uri="{BB962C8B-B14F-4D97-AF65-F5344CB8AC3E}">
        <p14:creationId xmlns:p14="http://schemas.microsoft.com/office/powerpoint/2010/main" val="167877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508760"/>
            <a:ext cx="9738360" cy="4358640"/>
          </a:xfrm>
        </p:spPr>
        <p:txBody>
          <a:bodyPr>
            <a:normAutofit lnSpcReduction="10000"/>
          </a:bodyPr>
          <a:lstStyle/>
          <a:p>
            <a:r>
              <a:rPr lang="pl-PL" dirty="0"/>
              <a:t>Dowód osobisty umożliwia jego posiadaczowi:</a:t>
            </a:r>
          </a:p>
          <a:p>
            <a:pPr lvl="1"/>
            <a:r>
              <a:rPr lang="pl-PL" dirty="0"/>
              <a:t>uwierzytelnianie w usługach online za pomocą profilu osobistego;</a:t>
            </a:r>
          </a:p>
          <a:p>
            <a:pPr lvl="1"/>
            <a:r>
              <a:rPr lang="pl-PL" dirty="0"/>
              <a:t> składanie podpisu osobistego; </a:t>
            </a:r>
          </a:p>
          <a:p>
            <a:pPr marL="530352" lvl="1" indent="0">
              <a:buNone/>
            </a:pPr>
            <a:r>
              <a:rPr lang="pl-PL" dirty="0"/>
              <a:t>Dowód osobisty spełnia wymogi dla kwalifikowanego urządzenia do składania podpisu elektronicznego</a:t>
            </a:r>
          </a:p>
          <a:p>
            <a:pPr marL="530352" lvl="1" indent="0">
              <a:buNone/>
            </a:pPr>
            <a:r>
              <a:rPr lang="pl-PL" dirty="0"/>
              <a:t>Funkcje powyższe spełniają tzw. e-dowody, czyli dowody wydane po 4 marca 2019 r. </a:t>
            </a:r>
          </a:p>
          <a:p>
            <a:pPr lvl="1"/>
            <a:r>
              <a:rPr lang="pl-PL" dirty="0"/>
              <a:t>potwierdzanie obecności w określonym czasie i miejscu</a:t>
            </a:r>
          </a:p>
          <a:p>
            <a:pPr lvl="1"/>
            <a:r>
              <a:rPr lang="pl-PL" dirty="0"/>
              <a:t>potwierdzenie tożsamości i obywatelstwa polskiego </a:t>
            </a:r>
          </a:p>
          <a:p>
            <a:pPr lvl="1"/>
            <a:r>
              <a:rPr lang="pl-PL" dirty="0"/>
              <a:t>przekraczanie granic państw członkowskich EOG, państw niebędących stronami umowy o EUG, których obywatele mogą korzystać ze swobody przepływu osób na podstawie obowiązujących Polskę umów zawartych przez te państwa czy na podstawie jednostronnych decyzji innych państw uznających dowód osobisty za wystarczający dokument do przekraczania ich granic</a:t>
            </a:r>
          </a:p>
          <a:p>
            <a:pPr lvl="1"/>
            <a:endParaRPr lang="pl-PL" dirty="0"/>
          </a:p>
          <a:p>
            <a:endParaRPr lang="pl-PL" dirty="0"/>
          </a:p>
          <a:p>
            <a:pPr lvl="1"/>
            <a:endParaRPr lang="pl-PL" dirty="0"/>
          </a:p>
        </p:txBody>
      </p:sp>
    </p:spTree>
    <p:extLst>
      <p:ext uri="{BB962C8B-B14F-4D97-AF65-F5344CB8AC3E}">
        <p14:creationId xmlns:p14="http://schemas.microsoft.com/office/powerpoint/2010/main" val="341931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72070C-271D-4F21-9746-DFBDE25AA90A}"/>
              </a:ext>
            </a:extLst>
          </p:cNvPr>
          <p:cNvSpPr>
            <a:spLocks noGrp="1"/>
          </p:cNvSpPr>
          <p:nvPr>
            <p:ph type="title"/>
          </p:nvPr>
        </p:nvSpPr>
        <p:spPr>
          <a:xfrm>
            <a:off x="1447808" y="386716"/>
            <a:ext cx="9601200" cy="823912"/>
          </a:xfrm>
        </p:spPr>
        <p:txBody>
          <a:bodyPr/>
          <a:lstStyle/>
          <a:p>
            <a:r>
              <a:rPr lang="pl-PL" dirty="0"/>
              <a:t>Dowód osobisty</a:t>
            </a:r>
          </a:p>
        </p:txBody>
      </p:sp>
      <p:sp>
        <p:nvSpPr>
          <p:cNvPr id="3" name="Symbol zastępczy tekstu 2">
            <a:extLst>
              <a:ext uri="{FF2B5EF4-FFF2-40B4-BE49-F238E27FC236}">
                <a16:creationId xmlns:a16="http://schemas.microsoft.com/office/drawing/2014/main" id="{93EC7688-2B04-4E7E-A2BB-B60FD7E007EC}"/>
              </a:ext>
            </a:extLst>
          </p:cNvPr>
          <p:cNvSpPr>
            <a:spLocks noGrp="1"/>
          </p:cNvSpPr>
          <p:nvPr>
            <p:ph type="body" idx="1"/>
          </p:nvPr>
        </p:nvSpPr>
        <p:spPr>
          <a:xfrm>
            <a:off x="1367798" y="1143000"/>
            <a:ext cx="9456436" cy="948690"/>
          </a:xfrm>
        </p:spPr>
        <p:txBody>
          <a:bodyPr/>
          <a:lstStyle/>
          <a:p>
            <a:pPr marL="457200" indent="-457200">
              <a:buFont typeface="Wingdings" panose="05000000000000000000" pitchFamily="2" charset="2"/>
              <a:buChar char="§"/>
            </a:pPr>
            <a:r>
              <a:rPr lang="pl-PL" sz="2000" dirty="0"/>
              <a:t>Dowód osobisty składa się z warstwy graficznej oraz elektronicznej </a:t>
            </a:r>
          </a:p>
          <a:p>
            <a:pPr marL="457200" indent="-457200">
              <a:buFont typeface="Wingdings" panose="05000000000000000000" pitchFamily="2" charset="2"/>
              <a:buChar char="§"/>
            </a:pPr>
            <a:r>
              <a:rPr lang="pl-PL" sz="2000" dirty="0"/>
              <a:t>Warstwa graficzna dowodu osobistego zawiera: </a:t>
            </a:r>
          </a:p>
        </p:txBody>
      </p:sp>
      <p:sp>
        <p:nvSpPr>
          <p:cNvPr id="4" name="Symbol zastępczy zawartości 3">
            <a:extLst>
              <a:ext uri="{FF2B5EF4-FFF2-40B4-BE49-F238E27FC236}">
                <a16:creationId xmlns:a16="http://schemas.microsoft.com/office/drawing/2014/main" id="{A99263BE-DB1F-4E5B-A783-B0C385806FDD}"/>
              </a:ext>
            </a:extLst>
          </p:cNvPr>
          <p:cNvSpPr>
            <a:spLocks noGrp="1"/>
          </p:cNvSpPr>
          <p:nvPr>
            <p:ph sz="half" idx="2"/>
          </p:nvPr>
        </p:nvSpPr>
        <p:spPr>
          <a:xfrm>
            <a:off x="1371600" y="2216468"/>
            <a:ext cx="4443984" cy="4138611"/>
          </a:xfrm>
        </p:spPr>
        <p:txBody>
          <a:bodyPr>
            <a:normAutofit fontScale="85000" lnSpcReduction="10000"/>
          </a:bodyPr>
          <a:lstStyle/>
          <a:p>
            <a:r>
              <a:rPr lang="pl-PL" dirty="0"/>
              <a:t> </a:t>
            </a:r>
            <a:r>
              <a:rPr lang="pl-PL" b="1" dirty="0"/>
              <a:t>dane dotyczące osoby</a:t>
            </a:r>
            <a:r>
              <a:rPr lang="pl-PL" dirty="0"/>
              <a:t>: </a:t>
            </a:r>
          </a:p>
          <a:p>
            <a:pPr lvl="1"/>
            <a:r>
              <a:rPr lang="pl-PL" dirty="0"/>
              <a:t>nazwisko, </a:t>
            </a:r>
          </a:p>
          <a:p>
            <a:pPr lvl="1"/>
            <a:r>
              <a:rPr lang="pl-PL" dirty="0"/>
              <a:t>imię (imiona), </a:t>
            </a:r>
          </a:p>
          <a:p>
            <a:pPr lvl="1"/>
            <a:r>
              <a:rPr lang="pl-PL" dirty="0"/>
              <a:t> nazwisko rodowe, </a:t>
            </a:r>
          </a:p>
          <a:p>
            <a:pPr lvl="1"/>
            <a:r>
              <a:rPr lang="pl-PL" dirty="0"/>
              <a:t>imiona rodziców, </a:t>
            </a:r>
          </a:p>
          <a:p>
            <a:pPr lvl="1"/>
            <a:r>
              <a:rPr lang="pl-PL" dirty="0"/>
              <a:t>datę i miejsce urodzenia, </a:t>
            </a:r>
          </a:p>
          <a:p>
            <a:pPr lvl="1"/>
            <a:r>
              <a:rPr lang="pl-PL" dirty="0"/>
              <a:t> płeć, </a:t>
            </a:r>
          </a:p>
          <a:p>
            <a:pPr lvl="1"/>
            <a:r>
              <a:rPr lang="pl-PL" dirty="0"/>
              <a:t> wizerunek twarzy, </a:t>
            </a:r>
          </a:p>
          <a:p>
            <a:pPr lvl="1"/>
            <a:r>
              <a:rPr lang="pl-PL" dirty="0"/>
              <a:t>numer PESEL,</a:t>
            </a:r>
          </a:p>
          <a:p>
            <a:pPr lvl="1"/>
            <a:r>
              <a:rPr lang="pl-PL" dirty="0"/>
              <a:t>obywatelstwo; </a:t>
            </a:r>
          </a:p>
          <a:p>
            <a:endParaRPr lang="pl-PL" dirty="0"/>
          </a:p>
        </p:txBody>
      </p:sp>
      <p:sp>
        <p:nvSpPr>
          <p:cNvPr id="6" name="Symbol zastępczy zawartości 5">
            <a:extLst>
              <a:ext uri="{FF2B5EF4-FFF2-40B4-BE49-F238E27FC236}">
                <a16:creationId xmlns:a16="http://schemas.microsoft.com/office/drawing/2014/main" id="{14201434-861E-4575-891F-59C07C72AC63}"/>
              </a:ext>
            </a:extLst>
          </p:cNvPr>
          <p:cNvSpPr>
            <a:spLocks noGrp="1"/>
          </p:cNvSpPr>
          <p:nvPr>
            <p:ph sz="quarter" idx="4"/>
          </p:nvPr>
        </p:nvSpPr>
        <p:spPr>
          <a:xfrm>
            <a:off x="6525014" y="2216468"/>
            <a:ext cx="4443984" cy="4322444"/>
          </a:xfrm>
        </p:spPr>
        <p:txBody>
          <a:bodyPr>
            <a:normAutofit fontScale="85000" lnSpcReduction="10000"/>
          </a:bodyPr>
          <a:lstStyle/>
          <a:p>
            <a:r>
              <a:rPr lang="pl-PL" b="1" dirty="0"/>
              <a:t>dane dotyczące dowodu osobistego</a:t>
            </a:r>
            <a:r>
              <a:rPr lang="pl-PL" dirty="0"/>
              <a:t>: </a:t>
            </a:r>
          </a:p>
          <a:p>
            <a:pPr lvl="1"/>
            <a:r>
              <a:rPr lang="pl-PL" dirty="0"/>
              <a:t> serię i numer dowodu osobistego, </a:t>
            </a:r>
          </a:p>
          <a:p>
            <a:pPr lvl="1"/>
            <a:r>
              <a:rPr lang="pl-PL" dirty="0"/>
              <a:t> datę wydania, </a:t>
            </a:r>
          </a:p>
          <a:p>
            <a:pPr lvl="1"/>
            <a:r>
              <a:rPr lang="pl-PL" dirty="0"/>
              <a:t>datę ważności, </a:t>
            </a:r>
          </a:p>
          <a:p>
            <a:pPr lvl="1"/>
            <a:r>
              <a:rPr lang="pl-PL" dirty="0"/>
              <a:t> oznaczenie organu wydającego dowód osobisty, </a:t>
            </a:r>
          </a:p>
          <a:p>
            <a:pPr lvl="1"/>
            <a:r>
              <a:rPr lang="pl-PL" dirty="0"/>
              <a:t>numer CAN*</a:t>
            </a:r>
          </a:p>
          <a:p>
            <a:pPr marL="0" indent="0">
              <a:buNone/>
            </a:pPr>
            <a:r>
              <a:rPr lang="pl-PL" dirty="0"/>
              <a:t>* numer dostępowy zamieszczony w postaci cyfr na awersie i w postaci kodu kreskowego na rewersie blankietu dowodu osobistego, którego podanie jest wymagane w celu nawiązania, za pośrednictwem czytnika kart, połączenia między warstwą elektroniczną dowodu osobistego a urządzeniem lub systemem teleinformatycznym</a:t>
            </a:r>
          </a:p>
        </p:txBody>
      </p:sp>
    </p:spTree>
    <p:extLst>
      <p:ext uri="{BB962C8B-B14F-4D97-AF65-F5344CB8AC3E}">
        <p14:creationId xmlns:p14="http://schemas.microsoft.com/office/powerpoint/2010/main" val="376320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27432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257300"/>
            <a:ext cx="9601200" cy="5326380"/>
          </a:xfrm>
        </p:spPr>
        <p:txBody>
          <a:bodyPr>
            <a:normAutofit lnSpcReduction="10000"/>
          </a:bodyPr>
          <a:lstStyle/>
          <a:p>
            <a:r>
              <a:rPr lang="pl-PL" dirty="0"/>
              <a:t>Warstwa elektroniczna dowodu osobistego zawiera: </a:t>
            </a:r>
          </a:p>
          <a:p>
            <a:pPr lvl="1"/>
            <a:r>
              <a:rPr lang="pl-PL" dirty="0"/>
              <a:t> dane zamieszczone w warstwie graficznej dowodu osobistego zapisane w postaci elektronicznej wraz z danymi je uwierzytelniającymi, z wyjątkiem numeru CAN;</a:t>
            </a:r>
          </a:p>
          <a:p>
            <a:pPr lvl="1"/>
            <a:r>
              <a:rPr lang="pl-PL" dirty="0"/>
              <a:t> certyfikat identyfikacji i uwierzytelnienia wraz z danymi umożliwiającymi identyfikację elektroniczną i uwierzytelnienie; </a:t>
            </a:r>
            <a:br>
              <a:rPr lang="pl-PL" dirty="0"/>
            </a:br>
            <a:r>
              <a:rPr lang="pl-PL" sz="1800" dirty="0"/>
              <a:t>Certyfikat identyfikacji i uwierzytelnienia zamieszcza się w warstwie elektronicznej dowodu osobistego osoby, która posiada pełną albo ograniczoną zdolność do czynności prawnych</a:t>
            </a:r>
          </a:p>
          <a:p>
            <a:pPr lvl="1"/>
            <a:r>
              <a:rPr lang="pl-PL" dirty="0"/>
              <a:t> certyfikat podpisu osobistego wraz z danymi do składania podpisu; </a:t>
            </a:r>
            <a:br>
              <a:rPr lang="pl-PL" dirty="0"/>
            </a:br>
            <a:r>
              <a:rPr lang="pl-PL" sz="1900" dirty="0"/>
              <a:t>Certyfikat podpisu osobistego zamieszcza się w warstwie elektronicznej dowodu osobistego osoby, która posiada pełną zdolność do czynności prawnych i przy składaniu wniosku o wydanie dowodu osobistego wyraziła zgodę na zamieszczenie tego certyfikatu, albo – w przypadku osoby małoletniej, która ukończyła 13. rok życia – zgodę tę wyraził rodzic, opiekun prawny lub kurator tej osoby</a:t>
            </a:r>
            <a:endParaRPr lang="pl-PL" dirty="0"/>
          </a:p>
          <a:p>
            <a:pPr lvl="1"/>
            <a:r>
              <a:rPr lang="pl-PL" dirty="0"/>
              <a:t> certyfikat potwierdzenia obecności wraz z danymi umożliwiającymi jego użycie;</a:t>
            </a:r>
          </a:p>
          <a:p>
            <a:pPr lvl="1"/>
            <a:r>
              <a:rPr lang="pl-PL" dirty="0"/>
              <a:t>przestrzeń umożliwiającą zamieszczenie kwalifikowanego certyfikatu podpisu elektronicznego</a:t>
            </a:r>
          </a:p>
          <a:p>
            <a:endParaRPr lang="pl-PL" dirty="0"/>
          </a:p>
        </p:txBody>
      </p:sp>
    </p:spTree>
    <p:extLst>
      <p:ext uri="{BB962C8B-B14F-4D97-AF65-F5344CB8AC3E}">
        <p14:creationId xmlns:p14="http://schemas.microsoft.com/office/powerpoint/2010/main" val="152237439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976</TotalTime>
  <Words>4900</Words>
  <Application>Microsoft Office PowerPoint</Application>
  <PresentationFormat>Panoramiczny</PresentationFormat>
  <Paragraphs>348</Paragraphs>
  <Slides>43</Slides>
  <Notes>26</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43</vt:i4>
      </vt:variant>
    </vt:vector>
  </HeadingPairs>
  <TitlesOfParts>
    <vt:vector size="47" baseType="lpstr">
      <vt:lpstr>Calibri</vt:lpstr>
      <vt:lpstr>Franklin Gothic Book</vt:lpstr>
      <vt:lpstr>Wingdings</vt:lpstr>
      <vt:lpstr>Przycinanie</vt:lpstr>
      <vt:lpstr>DOWODY OSOBISTE </vt:lpstr>
      <vt:lpstr>Dowody osobiste </vt:lpstr>
      <vt:lpstr>Dowody osobiste </vt:lpstr>
      <vt:lpstr>Dowody osobiste </vt:lpstr>
      <vt:lpstr>Właściwość organów</vt:lpstr>
      <vt:lpstr>Dowody osobiste </vt:lpstr>
      <vt:lpstr>Dowody osobiste </vt:lpstr>
      <vt:lpstr>Dowód osobisty</vt:lpstr>
      <vt:lpstr>Dowody osobiste </vt:lpstr>
      <vt:lpstr>Dowody osobiste </vt:lpstr>
      <vt:lpstr>Dowody osobiste </vt:lpstr>
      <vt:lpstr>Wydawanie dowodów osobistych </vt:lpstr>
      <vt:lpstr>Wydawanie dowodów osobistych </vt:lpstr>
      <vt:lpstr>Wydawanie dowodów osobistych </vt:lpstr>
      <vt:lpstr>Wydawanie dowodów osobistych - fotografia</vt:lpstr>
      <vt:lpstr>Wydawanie dowodów osobistych </vt:lpstr>
      <vt:lpstr>Wydawanie dowodów osobistych </vt:lpstr>
      <vt:lpstr>Wydawanie dowodów osobistych </vt:lpstr>
      <vt:lpstr>Wydawanie dowodów osobistych </vt:lpstr>
      <vt:lpstr>Odmowa wydania dowodu osobistego</vt:lpstr>
      <vt:lpstr>Zawieszanie i cofanie zawieszenia certyfikatów zamieszczonych w warstwie elektronicznej dowodu osobistego</vt:lpstr>
      <vt:lpstr>Zawieszanie i cofanie zawieszenia certyfikatów zamieszczonych w warstwie elektronicznej dowodu osobistego</vt:lpstr>
      <vt:lpstr>Wymiana dowodu osobistego </vt:lpstr>
      <vt:lpstr>Wymiana dowodu osobistego </vt:lpstr>
      <vt:lpstr>Wymiana dowodu osobistego </vt:lpstr>
      <vt:lpstr>Utrata, uszkodzenie</vt:lpstr>
      <vt:lpstr>Utrata, uszkodzenie</vt:lpstr>
      <vt:lpstr>Utrata, uszkodzenie</vt:lpstr>
      <vt:lpstr>Unieważnienie </vt:lpstr>
      <vt:lpstr>Unieważnienie </vt:lpstr>
      <vt:lpstr>Unieważnienie </vt:lpstr>
      <vt:lpstr>Unieważnienie </vt:lpstr>
      <vt:lpstr>Unieważnienie </vt:lpstr>
      <vt:lpstr>Unieważnienie </vt:lpstr>
      <vt:lpstr>Unieważnienie </vt:lpstr>
      <vt:lpstr>Unieważnienie – właściwość organów</vt:lpstr>
      <vt:lpstr>Unieważnienie – właściwość organów</vt:lpstr>
      <vt:lpstr>Unieważnienie</vt:lpstr>
      <vt:lpstr>Przepisy karne</vt:lpstr>
      <vt:lpstr>Zniszczenie dowodów osobistych </vt:lpstr>
      <vt:lpstr>Rejestr Dowodów Osobistych </vt:lpstr>
      <vt:lpstr>Przechowywanie dokumentacji </vt:lpstr>
      <vt:lpstr>Formy działania administracji - przykłady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OSOBISTE </dc:title>
  <dc:creator>Patrycja Przybyła</dc:creator>
  <cp:lastModifiedBy>Patrycja Przybyła</cp:lastModifiedBy>
  <cp:revision>84</cp:revision>
  <dcterms:created xsi:type="dcterms:W3CDTF">2020-04-04T15:45:39Z</dcterms:created>
  <dcterms:modified xsi:type="dcterms:W3CDTF">2020-04-06T20:16:19Z</dcterms:modified>
</cp:coreProperties>
</file>