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86" r:id="rId16"/>
    <p:sldId id="287" r:id="rId17"/>
    <p:sldId id="270" r:id="rId18"/>
    <p:sldId id="271" r:id="rId19"/>
    <p:sldId id="278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2"/>
    <p:restoredTop sz="94407"/>
  </p:normalViewPr>
  <p:slideViewPr>
    <p:cSldViewPr snapToGrid="0" snapToObjects="1">
      <p:cViewPr varScale="1">
        <p:scale>
          <a:sx n="121" d="100"/>
          <a:sy n="121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18790-3157-E942-A8B9-6894ED215F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20A83-B44D-F449-B0B1-ADC4551805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051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20A83-B44D-F449-B0B1-ADC4551805A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9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7003B6-4AAB-DD4D-B990-5884DFF19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3523CA-DC05-D64E-92FA-61AC08A83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8AD319-7593-FA4C-B2E3-2C816F72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6E4173-5082-9047-82D7-25E78D0E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80C85D-EFCC-9E46-8A89-13DB8379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1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BE0EC0-F799-F74B-9C90-5E96959E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0AF9CF-7E06-074C-AED2-31A946663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0F31A0-9174-DE45-AD8E-0ADDE87A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BF7B50-E4F7-6A44-94D2-72C3CC8E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51C5E1-EDB3-1B4D-B68D-569EC2B3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19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1289D9-35D8-B249-B38C-1BB99F627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3650F8F-5E6D-D742-8473-A9055C971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56962E-382B-1A44-98CE-83656AE4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4D1BE7-3612-524A-AB9F-E043127D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2089BB-4984-924D-A03B-834AAA29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128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6FAEC4-C7E8-AD40-85BC-091040D0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3AA8E7-51A4-E44A-A356-D22316850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1241AE-0F31-1F4A-8BC1-5175A6B7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CB3812-0BCD-DC4C-8C78-39DC8113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F1ADE9-A9D8-F04A-832D-5FABD339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21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6F5E44-3272-9446-A4EE-B4FE74C4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9BF2F85-33DE-904C-AF65-DEA1E509E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7524C7-A5D2-DE44-9E68-9CE079FD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A0B309-0F1C-DD40-9A5D-0E67BC46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EE0832-1949-E748-B986-42B3453F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20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E21C4-66A4-DC43-9DAD-247DA1AB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647FB5-0F04-9640-9C4B-4D60EE419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8367F3A-97D7-074C-BCF4-8898CC54C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68741A6-1713-4042-81EF-9D14EFE5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E643A8B-C296-2946-B24A-39DE2AAF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47AE8C-3A5F-204B-ADBF-1704E8E0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66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20DA56-2DAF-C046-BE8C-9F7BEBF1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9E1B6B-7C87-1649-8C8F-BF9FB48B5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FA0648-F6DB-6249-ABD0-5DD287003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2347FFF-C7E9-4248-9E16-C4C3A34D3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4D70268-DDF3-9047-9D44-BF0444CDC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493531D-164F-A047-AA2C-8C08E7A9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AAFA6A5-CAD8-5442-A0BB-497AA6AD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1803297-DED7-624C-B55B-EF00DC1E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76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D03A45-58D4-CE4C-A261-F08E856F8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73B312D-A55F-3E40-ABD0-023D3677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B98FF5-84DC-4E43-B1A1-0B133AA9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B2126F6-DDF2-9640-96E6-BE88DD83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596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2C66B2C-1E56-384B-8F93-26950EEB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11A6D57-C16E-0147-82E4-77043AC9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8D5A1C2-6A9E-7A4B-8C30-38089DBC2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53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ECF012-BA16-104A-B4A1-F775B2B3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9A7A0C-8C92-9E42-842C-50ACDA84B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CFD447-A3A4-1A4E-8788-D3671B43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7B6BE5-DE73-D14B-A88A-95879BD4D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07C7FC-9AB0-4A44-966B-1FFD384B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8B28C2-3224-C147-AF31-F0DE17AB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162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9E0227-3D72-9340-B2EC-E6609C4BC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D2230E2-D7D7-C742-8356-F2A2E72F8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55E3C19-20FE-A940-BDFF-D45D9DA14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6355FC4-BAE3-044F-BAFE-B3A6344E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071205-49E6-C44C-A066-B6481064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442F1F-D6E4-E34C-9CBD-D887587B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432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6BFF7D3-3FA3-D344-A4E7-BFC6CF41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F5746F5-2606-A541-A758-B4B2CF7F1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83A00D-9CB0-5947-A33C-991140F7D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DD07-5151-D24E-ABA3-116340577EC1}" type="datetimeFigureOut">
              <a:rPr lang="pl-PL" smtClean="0"/>
              <a:t>13.01.2020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F420B8-CF2E-E948-B5A3-613B6A0FE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93C09A-6064-E84B-8475-C65372BFB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1F293-1AD8-7040-B0C6-7AFF8DD583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18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White-collar_crim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428093-4760-8742-BA04-743EAFC74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Female</a:t>
            </a:r>
            <a:r>
              <a:rPr lang="pl-PL" dirty="0"/>
              <a:t> </a:t>
            </a:r>
            <a:r>
              <a:rPr lang="pl-PL" dirty="0" err="1"/>
              <a:t>criminality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05241F7-A2F0-A24D-8F0B-B41AE97456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52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D71DAA-0BD0-D841-89AF-2F9964D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723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500" b="1" dirty="0" err="1"/>
              <a:t>Feminist</a:t>
            </a:r>
            <a:r>
              <a:rPr lang="pl-PL" sz="3500" b="1" dirty="0"/>
              <a:t> </a:t>
            </a:r>
            <a:r>
              <a:rPr lang="pl-PL" sz="3500" b="1" dirty="0" err="1"/>
              <a:t>theories</a:t>
            </a:r>
            <a:endParaRPr lang="pl-PL" sz="35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630172-227C-B54C-BD96-F363E43ED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6441"/>
            <a:ext cx="10515600" cy="5654566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solidFill>
                  <a:srgbClr val="FF0000"/>
                </a:solidFill>
              </a:rPr>
              <a:t>In the 1970s </a:t>
            </a:r>
            <a:r>
              <a:rPr lang="pl-PL" dirty="0" err="1">
                <a:solidFill>
                  <a:srgbClr val="FF0000"/>
                </a:solidFill>
              </a:rPr>
              <a:t>it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became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obvious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one of the most </a:t>
            </a:r>
            <a:r>
              <a:rPr lang="pl-PL" dirty="0" err="1">
                <a:solidFill>
                  <a:srgbClr val="FF0000"/>
                </a:solidFill>
              </a:rPr>
              <a:t>striking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features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about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criminality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conformity</a:t>
            </a:r>
            <a:r>
              <a:rPr lang="pl-PL" dirty="0">
                <a:solidFill>
                  <a:srgbClr val="FF0000"/>
                </a:solidFill>
              </a:rPr>
              <a:t> was the </a:t>
            </a:r>
            <a:r>
              <a:rPr lang="pl-PL" dirty="0" err="1">
                <a:solidFill>
                  <a:srgbClr val="FF0000"/>
                </a:solidFill>
              </a:rPr>
              <a:t>lack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research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information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available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Female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gender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issues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were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ignored</a:t>
            </a:r>
            <a:r>
              <a:rPr lang="pl-PL" dirty="0">
                <a:solidFill>
                  <a:srgbClr val="FF0000"/>
                </a:solidFill>
              </a:rPr>
              <a:t>, and </a:t>
            </a:r>
            <a:r>
              <a:rPr lang="pl-PL" dirty="0" err="1">
                <a:solidFill>
                  <a:srgbClr val="FF0000"/>
                </a:solidFill>
              </a:rPr>
              <a:t>attention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focused</a:t>
            </a:r>
            <a:r>
              <a:rPr lang="pl-PL" dirty="0">
                <a:solidFill>
                  <a:srgbClr val="FF0000"/>
                </a:solidFill>
              </a:rPr>
              <a:t> on </a:t>
            </a:r>
            <a:r>
              <a:rPr lang="pl-PL" dirty="0" err="1">
                <a:solidFill>
                  <a:srgbClr val="FF0000"/>
                </a:solidFill>
              </a:rPr>
              <a:t>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criminality</a:t>
            </a:r>
            <a:r>
              <a:rPr lang="pl-PL" dirty="0">
                <a:solidFill>
                  <a:srgbClr val="FF0000"/>
                </a:solidFill>
              </a:rPr>
              <a:t> and the </a:t>
            </a:r>
            <a:r>
              <a:rPr lang="pl-PL" dirty="0" err="1">
                <a:solidFill>
                  <a:srgbClr val="FF0000"/>
                </a:solidFill>
              </a:rPr>
              <a:t>male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pl-PL" dirty="0">
                <a:solidFill>
                  <a:srgbClr val="FF0000"/>
                </a:solidFill>
              </a:rPr>
              <a:t>The </a:t>
            </a:r>
            <a:r>
              <a:rPr lang="pl-PL" dirty="0" err="1">
                <a:solidFill>
                  <a:srgbClr val="FF0000"/>
                </a:solidFill>
              </a:rPr>
              <a:t>male</a:t>
            </a:r>
            <a:r>
              <a:rPr lang="pl-PL" dirty="0">
                <a:solidFill>
                  <a:srgbClr val="FF0000"/>
                </a:solidFill>
              </a:rPr>
              <a:t> was </a:t>
            </a:r>
            <a:r>
              <a:rPr lang="pl-PL" dirty="0" err="1">
                <a:solidFill>
                  <a:srgbClr val="FF0000"/>
                </a:solidFill>
              </a:rPr>
              <a:t>seen</a:t>
            </a:r>
            <a:r>
              <a:rPr lang="pl-PL" dirty="0">
                <a:solidFill>
                  <a:srgbClr val="FF0000"/>
                </a:solidFill>
              </a:rPr>
              <a:t> as independent, </a:t>
            </a:r>
            <a:r>
              <a:rPr lang="pl-PL" dirty="0" err="1">
                <a:solidFill>
                  <a:srgbClr val="FF0000"/>
                </a:solidFill>
              </a:rPr>
              <a:t>autonomous</a:t>
            </a:r>
            <a:r>
              <a:rPr lang="pl-PL" dirty="0">
                <a:solidFill>
                  <a:srgbClr val="FF0000"/>
                </a:solidFill>
              </a:rPr>
              <a:t>, inteligent, </a:t>
            </a:r>
            <a:r>
              <a:rPr lang="pl-PL" dirty="0" err="1">
                <a:solidFill>
                  <a:srgbClr val="FF0000"/>
                </a:solidFill>
              </a:rPr>
              <a:t>active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assertive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rational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unemotional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competetive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achieving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objective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pl-PL" dirty="0">
                <a:solidFill>
                  <a:srgbClr val="FF0000"/>
                </a:solidFill>
              </a:rPr>
              <a:t>The </a:t>
            </a:r>
            <a:r>
              <a:rPr lang="pl-PL" dirty="0" err="1">
                <a:solidFill>
                  <a:srgbClr val="FF0000"/>
                </a:solidFill>
              </a:rPr>
              <a:t>woman</a:t>
            </a:r>
            <a:r>
              <a:rPr lang="pl-PL" dirty="0">
                <a:solidFill>
                  <a:srgbClr val="FF0000"/>
                </a:solidFill>
              </a:rPr>
              <a:t> was </a:t>
            </a:r>
            <a:r>
              <a:rPr lang="pl-PL" dirty="0" err="1">
                <a:solidFill>
                  <a:srgbClr val="FF0000"/>
                </a:solidFill>
              </a:rPr>
              <a:t>seen</a:t>
            </a:r>
            <a:r>
              <a:rPr lang="pl-PL" dirty="0">
                <a:solidFill>
                  <a:srgbClr val="FF0000"/>
                </a:solidFill>
              </a:rPr>
              <a:t> as dependent, </a:t>
            </a:r>
            <a:r>
              <a:rPr lang="pl-PL" dirty="0" err="1">
                <a:solidFill>
                  <a:srgbClr val="FF0000"/>
                </a:solidFill>
              </a:rPr>
              <a:t>passive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uncompetetive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immature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unachieving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unintelligent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emotional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subjective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irrational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pl-PL" dirty="0">
                <a:solidFill>
                  <a:srgbClr val="FF0000"/>
                </a:solidFill>
              </a:rPr>
              <a:t>The </a:t>
            </a:r>
            <a:r>
              <a:rPr lang="pl-PL" dirty="0" err="1">
                <a:solidFill>
                  <a:srgbClr val="FF0000"/>
                </a:solidFill>
              </a:rPr>
              <a:t>view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has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been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challenged</a:t>
            </a:r>
            <a:r>
              <a:rPr lang="pl-PL" dirty="0">
                <a:solidFill>
                  <a:srgbClr val="FF0000"/>
                </a:solidFill>
              </a:rPr>
              <a:t> by </a:t>
            </a:r>
            <a:r>
              <a:rPr lang="pl-PL" dirty="0" err="1">
                <a:solidFill>
                  <a:srgbClr val="FF0000"/>
                </a:solidFill>
              </a:rPr>
              <a:t>feminists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various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ways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2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87F488-D148-E942-BFFC-08ECB5110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03" y="420523"/>
            <a:ext cx="11224445" cy="6243036"/>
          </a:xfrm>
        </p:spPr>
        <p:txBody>
          <a:bodyPr>
            <a:normAutofit/>
          </a:bodyPr>
          <a:lstStyle/>
          <a:p>
            <a:pPr algn="just"/>
            <a:r>
              <a:rPr lang="pl-PL" sz="2900" dirty="0" err="1">
                <a:solidFill>
                  <a:srgbClr val="C00000"/>
                </a:solidFill>
              </a:rPr>
              <a:t>Daly</a:t>
            </a:r>
            <a:r>
              <a:rPr lang="pl-PL" sz="2900" dirty="0">
                <a:solidFill>
                  <a:srgbClr val="C00000"/>
                </a:solidFill>
              </a:rPr>
              <a:t> and </a:t>
            </a:r>
            <a:r>
              <a:rPr lang="pl-PL" sz="2900" dirty="0" err="1">
                <a:solidFill>
                  <a:srgbClr val="C00000"/>
                </a:solidFill>
              </a:rPr>
              <a:t>Chesney</a:t>
            </a:r>
            <a:r>
              <a:rPr lang="pl-PL" sz="2900" dirty="0">
                <a:solidFill>
                  <a:srgbClr val="C00000"/>
                </a:solidFill>
              </a:rPr>
              <a:t>-Lind (1988) </a:t>
            </a:r>
            <a:r>
              <a:rPr lang="pl-PL" sz="2900" dirty="0" err="1"/>
              <a:t>outline</a:t>
            </a:r>
            <a:r>
              <a:rPr lang="pl-PL" sz="2900" dirty="0"/>
              <a:t> </a:t>
            </a:r>
            <a:r>
              <a:rPr lang="pl-PL" sz="2900" dirty="0" err="1"/>
              <a:t>certain</a:t>
            </a:r>
            <a:r>
              <a:rPr lang="pl-PL" sz="2900" dirty="0"/>
              <a:t> central </a:t>
            </a:r>
            <a:r>
              <a:rPr lang="pl-PL" sz="2900" dirty="0" err="1"/>
              <a:t>tenets</a:t>
            </a:r>
            <a:r>
              <a:rPr lang="pl-PL" sz="2900" dirty="0"/>
              <a:t> of </a:t>
            </a:r>
            <a:r>
              <a:rPr lang="pl-PL" sz="2900" dirty="0" err="1"/>
              <a:t>feminist</a:t>
            </a:r>
            <a:r>
              <a:rPr lang="pl-PL" sz="2900" dirty="0"/>
              <a:t> </a:t>
            </a:r>
            <a:r>
              <a:rPr lang="pl-PL" sz="2900" dirty="0" err="1"/>
              <a:t>thought</a:t>
            </a:r>
            <a:r>
              <a:rPr lang="pl-PL" sz="2900" dirty="0"/>
              <a:t>:</a:t>
            </a:r>
          </a:p>
          <a:p>
            <a:pPr marL="514350" indent="-514350" algn="just">
              <a:buAutoNum type="arabicParenR"/>
            </a:pPr>
            <a:r>
              <a:rPr lang="pl-PL" sz="2900" dirty="0" err="1">
                <a:solidFill>
                  <a:srgbClr val="FF0000"/>
                </a:solidFill>
              </a:rPr>
              <a:t>Gender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is</a:t>
            </a:r>
            <a:r>
              <a:rPr lang="pl-PL" sz="2900" dirty="0">
                <a:solidFill>
                  <a:srgbClr val="FF0000"/>
                </a:solidFill>
              </a:rPr>
              <a:t> not a </a:t>
            </a:r>
            <a:r>
              <a:rPr lang="pl-PL" sz="2900" dirty="0" err="1">
                <a:solidFill>
                  <a:srgbClr val="FF0000"/>
                </a:solidFill>
              </a:rPr>
              <a:t>natural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fact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/>
              <a:t>nor </a:t>
            </a:r>
            <a:r>
              <a:rPr lang="pl-PL" sz="2900" dirty="0" err="1"/>
              <a:t>it</a:t>
            </a:r>
            <a:r>
              <a:rPr lang="pl-PL" sz="2900" dirty="0"/>
              <a:t> </a:t>
            </a:r>
            <a:r>
              <a:rPr lang="pl-PL" sz="2900" dirty="0" err="1"/>
              <a:t>is</a:t>
            </a:r>
            <a:r>
              <a:rPr lang="pl-PL" sz="2900" dirty="0"/>
              <a:t> </a:t>
            </a:r>
            <a:r>
              <a:rPr lang="pl-PL" sz="2900" dirty="0" err="1"/>
              <a:t>dictated</a:t>
            </a:r>
            <a:r>
              <a:rPr lang="pl-PL" sz="2900" dirty="0"/>
              <a:t> by </a:t>
            </a:r>
            <a:r>
              <a:rPr lang="pl-PL" sz="2900" dirty="0" err="1"/>
              <a:t>biological</a:t>
            </a:r>
            <a:r>
              <a:rPr lang="pl-PL" sz="2900" dirty="0"/>
              <a:t> sex </a:t>
            </a:r>
            <a:r>
              <a:rPr lang="pl-PL" sz="2900" dirty="0" err="1"/>
              <a:t>differences</a:t>
            </a:r>
            <a:r>
              <a:rPr lang="pl-PL" sz="2900" dirty="0"/>
              <a:t> (</a:t>
            </a:r>
            <a:r>
              <a:rPr lang="pl-PL" sz="2900" dirty="0" err="1"/>
              <a:t>though</a:t>
            </a:r>
            <a:r>
              <a:rPr lang="pl-PL" sz="2900" dirty="0"/>
              <a:t> </a:t>
            </a:r>
            <a:r>
              <a:rPr lang="pl-PL" sz="2900" dirty="0" err="1"/>
              <a:t>it</a:t>
            </a:r>
            <a:r>
              <a:rPr lang="pl-PL" sz="2900" dirty="0"/>
              <a:t> </a:t>
            </a:r>
            <a:r>
              <a:rPr lang="pl-PL" sz="2900" dirty="0" err="1"/>
              <a:t>is</a:t>
            </a:r>
            <a:r>
              <a:rPr lang="pl-PL" sz="2900" dirty="0"/>
              <a:t> </a:t>
            </a:r>
            <a:r>
              <a:rPr lang="pl-PL" sz="2900" dirty="0" err="1"/>
              <a:t>associated</a:t>
            </a:r>
            <a:r>
              <a:rPr lang="pl-PL" sz="2900" dirty="0"/>
              <a:t> with </a:t>
            </a:r>
            <a:r>
              <a:rPr lang="pl-PL" sz="2900" dirty="0" err="1"/>
              <a:t>these</a:t>
            </a:r>
            <a:r>
              <a:rPr lang="pl-PL" sz="2900" dirty="0"/>
              <a:t>) but </a:t>
            </a:r>
            <a:r>
              <a:rPr lang="pl-PL" sz="2900" dirty="0" err="1"/>
              <a:t>rather</a:t>
            </a:r>
            <a:r>
              <a:rPr lang="pl-PL" sz="2900" dirty="0"/>
              <a:t> </a:t>
            </a:r>
            <a:r>
              <a:rPr lang="pl-PL" sz="2900" dirty="0" err="1"/>
              <a:t>is</a:t>
            </a:r>
            <a:r>
              <a:rPr lang="pl-PL" sz="2900" dirty="0"/>
              <a:t> a </a:t>
            </a:r>
            <a:r>
              <a:rPr lang="pl-PL" sz="2900" dirty="0" err="1"/>
              <a:t>product</a:t>
            </a:r>
            <a:r>
              <a:rPr lang="pl-PL" sz="2900" dirty="0"/>
              <a:t> of </a:t>
            </a:r>
            <a:r>
              <a:rPr lang="pl-PL" sz="2900" dirty="0" err="1"/>
              <a:t>society</a:t>
            </a:r>
            <a:r>
              <a:rPr lang="pl-PL" sz="2900" dirty="0"/>
              <a:t>, </a:t>
            </a:r>
            <a:r>
              <a:rPr lang="pl-PL" sz="2900" dirty="0" err="1"/>
              <a:t>history</a:t>
            </a:r>
            <a:r>
              <a:rPr lang="pl-PL" sz="2900" dirty="0"/>
              <a:t>, </a:t>
            </a:r>
            <a:r>
              <a:rPr lang="pl-PL" sz="2900" dirty="0" err="1"/>
              <a:t>culture</a:t>
            </a:r>
            <a:r>
              <a:rPr lang="pl-PL" sz="2900" dirty="0"/>
              <a:t> and </a:t>
            </a:r>
            <a:r>
              <a:rPr lang="pl-PL" sz="2900" dirty="0" err="1"/>
              <a:t>politics</a:t>
            </a:r>
            <a:endParaRPr lang="pl-PL" sz="2900" dirty="0"/>
          </a:p>
          <a:p>
            <a:pPr marL="514350" indent="-514350" algn="just">
              <a:buAutoNum type="arabicParenR"/>
            </a:pPr>
            <a:r>
              <a:rPr lang="pl-PL" sz="2900" dirty="0" err="1">
                <a:solidFill>
                  <a:srgbClr val="FF0000"/>
                </a:solidFill>
              </a:rPr>
              <a:t>Social</a:t>
            </a:r>
            <a:r>
              <a:rPr lang="pl-PL" sz="2900" dirty="0">
                <a:solidFill>
                  <a:srgbClr val="FF0000"/>
                </a:solidFill>
              </a:rPr>
              <a:t> life and </a:t>
            </a:r>
            <a:r>
              <a:rPr lang="pl-PL" sz="2900" dirty="0" err="1">
                <a:solidFill>
                  <a:srgbClr val="FF0000"/>
                </a:solidFill>
              </a:rPr>
              <a:t>State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organs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are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heavily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ordered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through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gender</a:t>
            </a:r>
            <a:r>
              <a:rPr lang="pl-PL" sz="2900" dirty="0">
                <a:solidFill>
                  <a:srgbClr val="FF0000"/>
                </a:solidFill>
              </a:rPr>
              <a:t> and </a:t>
            </a:r>
            <a:r>
              <a:rPr lang="pl-PL" sz="2900" dirty="0" err="1">
                <a:solidFill>
                  <a:srgbClr val="FF0000"/>
                </a:solidFill>
              </a:rPr>
              <a:t>gender</a:t>
            </a:r>
            <a:r>
              <a:rPr lang="pl-PL" sz="2900" dirty="0">
                <a:solidFill>
                  <a:srgbClr val="FF0000"/>
                </a:solidFill>
              </a:rPr>
              <a:t> relations, </a:t>
            </a:r>
            <a:r>
              <a:rPr lang="pl-PL" sz="2900" dirty="0" err="1">
                <a:solidFill>
                  <a:srgbClr val="FF0000"/>
                </a:solidFill>
              </a:rPr>
              <a:t>always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premised</a:t>
            </a:r>
            <a:r>
              <a:rPr lang="pl-PL" sz="2900" dirty="0">
                <a:solidFill>
                  <a:srgbClr val="FF0000"/>
                </a:solidFill>
              </a:rPr>
              <a:t> on the </a:t>
            </a:r>
            <a:r>
              <a:rPr lang="pl-PL" sz="2900" dirty="0" err="1">
                <a:solidFill>
                  <a:srgbClr val="FF0000"/>
                </a:solidFill>
              </a:rPr>
              <a:t>superiority</a:t>
            </a:r>
            <a:r>
              <a:rPr lang="pl-PL" sz="2900" dirty="0">
                <a:solidFill>
                  <a:srgbClr val="FF0000"/>
                </a:solidFill>
              </a:rPr>
              <a:t> of men</a:t>
            </a: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pl-PL" sz="2900" dirty="0" err="1"/>
              <a:t>Even</a:t>
            </a:r>
            <a:r>
              <a:rPr lang="pl-PL" sz="2900" dirty="0"/>
              <a:t> </a:t>
            </a:r>
            <a:r>
              <a:rPr lang="pl-PL" sz="2900" dirty="0" err="1"/>
              <a:t>radical</a:t>
            </a:r>
            <a:r>
              <a:rPr lang="pl-PL" sz="2900" dirty="0"/>
              <a:t> </a:t>
            </a:r>
            <a:r>
              <a:rPr lang="pl-PL" sz="2900" dirty="0" err="1"/>
              <a:t>criminological</a:t>
            </a:r>
            <a:r>
              <a:rPr lang="pl-PL" sz="2900" dirty="0"/>
              <a:t> </a:t>
            </a:r>
            <a:r>
              <a:rPr lang="pl-PL" sz="2900" dirty="0" err="1"/>
              <a:t>theories</a:t>
            </a:r>
            <a:r>
              <a:rPr lang="pl-PL" sz="2900" dirty="0"/>
              <a:t> </a:t>
            </a:r>
            <a:r>
              <a:rPr lang="pl-PL" sz="2900" dirty="0" err="1"/>
              <a:t>appear</a:t>
            </a:r>
            <a:r>
              <a:rPr lang="pl-PL" sz="2900" dirty="0"/>
              <a:t> </a:t>
            </a:r>
            <a:r>
              <a:rPr lang="pl-PL" sz="2900" dirty="0" err="1"/>
              <a:t>gender</a:t>
            </a:r>
            <a:r>
              <a:rPr lang="pl-PL" sz="2900" dirty="0"/>
              <a:t> </a:t>
            </a:r>
            <a:r>
              <a:rPr lang="pl-PL" sz="2900" dirty="0" err="1"/>
              <a:t>neutral</a:t>
            </a:r>
            <a:r>
              <a:rPr lang="pl-PL" sz="2900" dirty="0"/>
              <a:t> but </a:t>
            </a:r>
            <a:r>
              <a:rPr lang="pl-PL" sz="2900" dirty="0" err="1"/>
              <a:t>were</a:t>
            </a:r>
            <a:r>
              <a:rPr lang="pl-PL" sz="2900" dirty="0"/>
              <a:t> </a:t>
            </a:r>
            <a:r>
              <a:rPr lang="pl-PL" sz="2900" dirty="0" err="1"/>
              <a:t>actually</a:t>
            </a:r>
            <a:r>
              <a:rPr lang="pl-PL" sz="2900" dirty="0"/>
              <a:t> </a:t>
            </a:r>
            <a:r>
              <a:rPr lang="pl-PL" sz="2900" dirty="0" err="1"/>
              <a:t>theories</a:t>
            </a:r>
            <a:r>
              <a:rPr lang="pl-PL" sz="2900" dirty="0"/>
              <a:t> of </a:t>
            </a:r>
            <a:r>
              <a:rPr lang="pl-PL" sz="2900" dirty="0" err="1"/>
              <a:t>males</a:t>
            </a:r>
            <a:r>
              <a:rPr lang="pl-PL" sz="2900" dirty="0"/>
              <a:t> </a:t>
            </a:r>
            <a:r>
              <a:rPr lang="pl-PL" sz="2900" dirty="0" err="1"/>
              <a:t>comitting</a:t>
            </a:r>
            <a:r>
              <a:rPr lang="pl-PL" sz="2900" dirty="0"/>
              <a:t> </a:t>
            </a:r>
            <a:r>
              <a:rPr lang="pl-PL" sz="2900" dirty="0" err="1"/>
              <a:t>crimes</a:t>
            </a:r>
            <a:r>
              <a:rPr lang="pl-PL" sz="2900" dirty="0"/>
              <a:t>, </a:t>
            </a:r>
            <a:r>
              <a:rPr lang="pl-PL" sz="2900" dirty="0" err="1">
                <a:solidFill>
                  <a:srgbClr val="FF0000"/>
                </a:solidFill>
              </a:rPr>
              <a:t>women’s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behaviour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did</a:t>
            </a:r>
            <a:r>
              <a:rPr lang="pl-PL" sz="2900" dirty="0">
                <a:solidFill>
                  <a:srgbClr val="FF0000"/>
                </a:solidFill>
              </a:rPr>
              <a:t> not </a:t>
            </a:r>
            <a:r>
              <a:rPr lang="pl-PL" sz="2900" dirty="0" err="1">
                <a:solidFill>
                  <a:srgbClr val="FF0000"/>
                </a:solidFill>
              </a:rPr>
              <a:t>fit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these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theories</a:t>
            </a:r>
            <a:endParaRPr lang="pl-PL" sz="2900" dirty="0">
              <a:solidFill>
                <a:srgbClr val="FF0000"/>
              </a:solidFill>
            </a:endParaRPr>
          </a:p>
          <a:p>
            <a:pPr marL="514350" indent="-514350" algn="just">
              <a:buAutoNum type="arabicParenR"/>
            </a:pPr>
            <a:r>
              <a:rPr lang="pl-PL" sz="2900" dirty="0" err="1">
                <a:solidFill>
                  <a:srgbClr val="FF0000"/>
                </a:solidFill>
              </a:rPr>
              <a:t>Women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should</a:t>
            </a:r>
            <a:r>
              <a:rPr lang="pl-PL" sz="2900" dirty="0">
                <a:solidFill>
                  <a:srgbClr val="FF0000"/>
                </a:solidFill>
              </a:rPr>
              <a:t> be central to </a:t>
            </a:r>
            <a:r>
              <a:rPr lang="pl-PL" sz="2900" dirty="0" err="1">
                <a:solidFill>
                  <a:srgbClr val="FF0000"/>
                </a:solidFill>
              </a:rPr>
              <a:t>all</a:t>
            </a:r>
            <a:r>
              <a:rPr lang="pl-PL" sz="2900" dirty="0">
                <a:solidFill>
                  <a:srgbClr val="FF0000"/>
                </a:solidFill>
              </a:rPr>
              <a:t> </a:t>
            </a:r>
            <a:r>
              <a:rPr lang="pl-PL" sz="2900" dirty="0" err="1">
                <a:solidFill>
                  <a:srgbClr val="FF0000"/>
                </a:solidFill>
              </a:rPr>
              <a:t>knowledge</a:t>
            </a:r>
            <a:r>
              <a:rPr lang="pl-PL" sz="2900" dirty="0">
                <a:solidFill>
                  <a:srgbClr val="FF0000"/>
                </a:solidFill>
              </a:rPr>
              <a:t>, </a:t>
            </a:r>
            <a:r>
              <a:rPr lang="pl-PL" sz="2900" dirty="0" err="1">
                <a:solidFill>
                  <a:srgbClr val="FF0000"/>
                </a:solidFill>
              </a:rPr>
              <a:t>equal</a:t>
            </a:r>
            <a:r>
              <a:rPr lang="pl-PL" sz="2900" dirty="0">
                <a:solidFill>
                  <a:srgbClr val="FF0000"/>
                </a:solidFill>
              </a:rPr>
              <a:t> with men</a:t>
            </a:r>
          </a:p>
        </p:txBody>
      </p:sp>
    </p:spTree>
    <p:extLst>
      <p:ext uri="{BB962C8B-B14F-4D97-AF65-F5344CB8AC3E}">
        <p14:creationId xmlns:p14="http://schemas.microsoft.com/office/powerpoint/2010/main" val="54956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21F193-02B8-D543-BF78-E5D656BC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337"/>
          </a:xfrm>
        </p:spPr>
        <p:txBody>
          <a:bodyPr>
            <a:normAutofit/>
          </a:bodyPr>
          <a:lstStyle/>
          <a:p>
            <a:pPr algn="ctr"/>
            <a:r>
              <a:rPr lang="pl-PL" sz="2500" b="1" dirty="0"/>
              <a:t>1) LIBERAL FEMINISM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FF584E-A37D-5B41-85CA-BBF0586E9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084" y="1602302"/>
            <a:ext cx="10587596" cy="48594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900" dirty="0">
                <a:solidFill>
                  <a:srgbClr val="FF0000"/>
                </a:solidFill>
              </a:rPr>
              <a:t>– </a:t>
            </a:r>
            <a:r>
              <a:rPr lang="pl-PL" sz="1900" dirty="0" err="1">
                <a:solidFill>
                  <a:srgbClr val="FF0000"/>
                </a:solidFill>
              </a:rPr>
              <a:t>views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women</a:t>
            </a:r>
            <a:r>
              <a:rPr lang="pl-PL" sz="1900" dirty="0">
                <a:solidFill>
                  <a:srgbClr val="FF0000"/>
                </a:solidFill>
              </a:rPr>
              <a:t> as </a:t>
            </a:r>
            <a:r>
              <a:rPr lang="pl-PL" sz="1900" dirty="0" err="1">
                <a:solidFill>
                  <a:srgbClr val="FF0000"/>
                </a:solidFill>
              </a:rPr>
              <a:t>an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equal</a:t>
            </a:r>
            <a:r>
              <a:rPr lang="pl-PL" sz="1900" dirty="0">
                <a:solidFill>
                  <a:srgbClr val="FF0000"/>
                </a:solidFill>
              </a:rPr>
              <a:t> part of </a:t>
            </a:r>
            <a:r>
              <a:rPr lang="pl-PL" sz="1900" dirty="0" err="1">
                <a:solidFill>
                  <a:srgbClr val="FF0000"/>
                </a:solidFill>
              </a:rPr>
              <a:t>society</a:t>
            </a:r>
            <a:r>
              <a:rPr lang="pl-PL" sz="1900" dirty="0">
                <a:solidFill>
                  <a:srgbClr val="FF0000"/>
                </a:solidFill>
              </a:rPr>
              <a:t>; </a:t>
            </a:r>
          </a:p>
          <a:p>
            <a:pPr marL="0" indent="0" algn="just">
              <a:buNone/>
            </a:pPr>
            <a:r>
              <a:rPr lang="pl-PL" sz="1900" dirty="0">
                <a:solidFill>
                  <a:srgbClr val="FF0000"/>
                </a:solidFill>
              </a:rPr>
              <a:t>-</a:t>
            </a:r>
            <a:r>
              <a:rPr lang="pl-PL" sz="1900" dirty="0" err="1">
                <a:solidFill>
                  <a:srgbClr val="FF0000"/>
                </a:solidFill>
              </a:rPr>
              <a:t>it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centres</a:t>
            </a:r>
            <a:r>
              <a:rPr lang="pl-PL" sz="1900" dirty="0">
                <a:solidFill>
                  <a:srgbClr val="FF0000"/>
                </a:solidFill>
              </a:rPr>
              <a:t> on </a:t>
            </a:r>
            <a:r>
              <a:rPr lang="pl-PL" sz="1900" dirty="0" err="1">
                <a:solidFill>
                  <a:srgbClr val="FF0000"/>
                </a:solidFill>
              </a:rPr>
              <a:t>rights</a:t>
            </a:r>
            <a:r>
              <a:rPr lang="pl-PL" sz="1900" dirty="0">
                <a:solidFill>
                  <a:srgbClr val="FF0000"/>
                </a:solidFill>
              </a:rPr>
              <a:t> and non-</a:t>
            </a:r>
            <a:r>
              <a:rPr lang="pl-PL" sz="1900" dirty="0" err="1">
                <a:solidFill>
                  <a:srgbClr val="FF0000"/>
                </a:solidFill>
              </a:rPr>
              <a:t>discrimination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pl-PL" sz="1900" dirty="0">
                <a:solidFill>
                  <a:srgbClr val="FF0000"/>
                </a:solidFill>
              </a:rPr>
              <a:t>-</a:t>
            </a:r>
            <a:r>
              <a:rPr lang="pl-PL" sz="1900" dirty="0" err="1">
                <a:solidFill>
                  <a:srgbClr val="FF0000"/>
                </a:solidFill>
              </a:rPr>
              <a:t>equal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work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rights</a:t>
            </a:r>
            <a:r>
              <a:rPr lang="pl-PL" sz="1900" dirty="0">
                <a:solidFill>
                  <a:srgbClr val="FF0000"/>
                </a:solidFill>
              </a:rPr>
              <a:t>, </a:t>
            </a:r>
            <a:r>
              <a:rPr lang="pl-PL" sz="1900" dirty="0" err="1">
                <a:solidFill>
                  <a:srgbClr val="FF0000"/>
                </a:solidFill>
              </a:rPr>
              <a:t>equal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pay</a:t>
            </a:r>
            <a:endParaRPr lang="pl-PL" sz="19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l-PL" sz="1900" dirty="0">
                <a:solidFill>
                  <a:srgbClr val="C00000"/>
                </a:solidFill>
              </a:rPr>
              <a:t>-Mary </a:t>
            </a:r>
            <a:r>
              <a:rPr lang="pl-PL" sz="1900" dirty="0" err="1">
                <a:solidFill>
                  <a:srgbClr val="C00000"/>
                </a:solidFill>
              </a:rPr>
              <a:t>Wollstonecraft's</a:t>
            </a:r>
            <a:r>
              <a:rPr lang="pl-PL" sz="1900" dirty="0">
                <a:solidFill>
                  <a:srgbClr val="C00000"/>
                </a:solidFill>
              </a:rPr>
              <a:t> ‚Call for </a:t>
            </a:r>
            <a:r>
              <a:rPr lang="pl-PL" sz="1900" dirty="0" err="1">
                <a:solidFill>
                  <a:srgbClr val="C00000"/>
                </a:solidFill>
              </a:rPr>
              <a:t>Women's</a:t>
            </a:r>
            <a:r>
              <a:rPr lang="pl-PL" sz="1900" dirty="0">
                <a:solidFill>
                  <a:srgbClr val="C00000"/>
                </a:solidFill>
              </a:rPr>
              <a:t> </a:t>
            </a:r>
            <a:r>
              <a:rPr lang="pl-PL" sz="1900" dirty="0" err="1">
                <a:solidFill>
                  <a:srgbClr val="C00000"/>
                </a:solidFill>
              </a:rPr>
              <a:t>Rights</a:t>
            </a:r>
            <a:r>
              <a:rPr lang="pl-PL" sz="1900" dirty="0">
                <a:solidFill>
                  <a:srgbClr val="C00000"/>
                </a:solidFill>
              </a:rPr>
              <a:t>’ from 1789</a:t>
            </a:r>
            <a:r>
              <a:rPr lang="pl-PL" sz="1900" dirty="0"/>
              <a:t>.</a:t>
            </a:r>
          </a:p>
          <a:p>
            <a:pPr marL="0" indent="0" algn="just">
              <a:buNone/>
            </a:pPr>
            <a:r>
              <a:rPr lang="pl-PL" sz="1900" dirty="0"/>
              <a:t>-The ‚</a:t>
            </a:r>
            <a:r>
              <a:rPr lang="pl-PL" sz="1900" dirty="0" err="1">
                <a:solidFill>
                  <a:srgbClr val="C00000"/>
                </a:solidFill>
              </a:rPr>
              <a:t>Subjection</a:t>
            </a:r>
            <a:r>
              <a:rPr lang="pl-PL" sz="1900" dirty="0">
                <a:solidFill>
                  <a:srgbClr val="C00000"/>
                </a:solidFill>
              </a:rPr>
              <a:t> of </a:t>
            </a:r>
            <a:r>
              <a:rPr lang="pl-PL" sz="1900" dirty="0" err="1">
                <a:solidFill>
                  <a:srgbClr val="C00000"/>
                </a:solidFill>
              </a:rPr>
              <a:t>Women</a:t>
            </a:r>
            <a:r>
              <a:rPr lang="pl-PL" sz="1900" dirty="0">
                <a:solidFill>
                  <a:srgbClr val="C00000"/>
                </a:solidFill>
              </a:rPr>
              <a:t>’ by John Stuart Mill</a:t>
            </a:r>
            <a:r>
              <a:rPr lang="pl-PL" sz="1900" dirty="0"/>
              <a:t> from 1869 </a:t>
            </a:r>
            <a:r>
              <a:rPr lang="pl-PL" sz="1900" dirty="0" err="1"/>
              <a:t>is</a:t>
            </a:r>
            <a:r>
              <a:rPr lang="pl-PL" sz="1900" dirty="0"/>
              <a:t> </a:t>
            </a:r>
            <a:r>
              <a:rPr lang="pl-PL" sz="1900" dirty="0" err="1"/>
              <a:t>considered</a:t>
            </a:r>
            <a:r>
              <a:rPr lang="pl-PL" sz="1900" dirty="0"/>
              <a:t> </a:t>
            </a:r>
            <a:r>
              <a:rPr lang="pl-PL" sz="1900" dirty="0" err="1"/>
              <a:t>another</a:t>
            </a:r>
            <a:r>
              <a:rPr lang="pl-PL" sz="1900" dirty="0"/>
              <a:t> </a:t>
            </a:r>
            <a:r>
              <a:rPr lang="pl-PL" sz="1900" dirty="0" err="1"/>
              <a:t>classic</a:t>
            </a:r>
            <a:r>
              <a:rPr lang="pl-PL" sz="1900" dirty="0"/>
              <a:t> </a:t>
            </a:r>
            <a:r>
              <a:rPr lang="pl-PL" sz="1900" dirty="0" err="1"/>
              <a:t>work</a:t>
            </a:r>
            <a:r>
              <a:rPr lang="pl-PL" sz="1900" dirty="0"/>
              <a:t> of </a:t>
            </a:r>
            <a:r>
              <a:rPr lang="pl-PL" sz="1900" dirty="0" err="1"/>
              <a:t>early</a:t>
            </a:r>
            <a:r>
              <a:rPr lang="pl-PL" sz="1900" dirty="0"/>
              <a:t> </a:t>
            </a:r>
            <a:r>
              <a:rPr lang="pl-PL" sz="1900" dirty="0" err="1"/>
              <a:t>liberal</a:t>
            </a:r>
            <a:r>
              <a:rPr lang="pl-PL" sz="1900" dirty="0"/>
              <a:t> </a:t>
            </a:r>
            <a:r>
              <a:rPr lang="pl-PL" sz="1900" dirty="0" err="1"/>
              <a:t>feminism</a:t>
            </a:r>
            <a:r>
              <a:rPr lang="pl-PL" sz="1900" dirty="0"/>
              <a:t>. </a:t>
            </a:r>
          </a:p>
          <a:p>
            <a:pPr marL="0" indent="0" algn="just">
              <a:buNone/>
            </a:pPr>
            <a:r>
              <a:rPr lang="pl-PL" sz="1900" dirty="0"/>
              <a:t>-</a:t>
            </a:r>
            <a:r>
              <a:rPr lang="pl-PL" sz="1900" dirty="0">
                <a:solidFill>
                  <a:srgbClr val="FF0000"/>
                </a:solidFill>
              </a:rPr>
              <a:t>The </a:t>
            </a:r>
            <a:r>
              <a:rPr lang="pl-PL" sz="1900" dirty="0" err="1">
                <a:solidFill>
                  <a:srgbClr val="FF0000"/>
                </a:solidFill>
              </a:rPr>
              <a:t>demands</a:t>
            </a:r>
            <a:r>
              <a:rPr lang="pl-PL" sz="1900" dirty="0">
                <a:solidFill>
                  <a:srgbClr val="FF0000"/>
                </a:solidFill>
              </a:rPr>
              <a:t> of </a:t>
            </a:r>
            <a:r>
              <a:rPr lang="pl-PL" sz="1900" dirty="0" err="1">
                <a:solidFill>
                  <a:srgbClr val="FF0000"/>
                </a:solidFill>
              </a:rPr>
              <a:t>first-wave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liberal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feminists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concerned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primarily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changes</a:t>
            </a:r>
            <a:r>
              <a:rPr lang="pl-PL" sz="1900" dirty="0">
                <a:solidFill>
                  <a:srgbClr val="FF0000"/>
                </a:solidFill>
              </a:rPr>
              <a:t> in the law on </a:t>
            </a:r>
            <a:r>
              <a:rPr lang="pl-PL" sz="1900" dirty="0" err="1">
                <a:solidFill>
                  <a:srgbClr val="FF0000"/>
                </a:solidFill>
              </a:rPr>
              <a:t>marriage</a:t>
            </a:r>
            <a:r>
              <a:rPr lang="pl-PL" sz="1900" dirty="0">
                <a:solidFill>
                  <a:srgbClr val="FF0000"/>
                </a:solidFill>
              </a:rPr>
              <a:t>, </a:t>
            </a:r>
            <a:r>
              <a:rPr lang="pl-PL" sz="1900" dirty="0" err="1">
                <a:solidFill>
                  <a:srgbClr val="FF0000"/>
                </a:solidFill>
              </a:rPr>
              <a:t>property</a:t>
            </a:r>
            <a:r>
              <a:rPr lang="pl-PL" sz="1900" dirty="0">
                <a:solidFill>
                  <a:srgbClr val="FF0000"/>
                </a:solidFill>
              </a:rPr>
              <a:t>, </a:t>
            </a:r>
            <a:r>
              <a:rPr lang="pl-PL" sz="1900" dirty="0" err="1">
                <a:solidFill>
                  <a:srgbClr val="FF0000"/>
                </a:solidFill>
              </a:rPr>
              <a:t>education</a:t>
            </a:r>
            <a:r>
              <a:rPr lang="pl-PL" sz="1900" dirty="0">
                <a:solidFill>
                  <a:srgbClr val="FF0000"/>
                </a:solidFill>
              </a:rPr>
              <a:t>, </a:t>
            </a:r>
            <a:r>
              <a:rPr lang="pl-PL" sz="1900" dirty="0" err="1">
                <a:solidFill>
                  <a:srgbClr val="FF0000"/>
                </a:solidFill>
              </a:rPr>
              <a:t>work</a:t>
            </a:r>
            <a:r>
              <a:rPr lang="pl-PL" sz="1900" dirty="0">
                <a:solidFill>
                  <a:srgbClr val="FF0000"/>
                </a:solidFill>
              </a:rPr>
              <a:t> and </a:t>
            </a:r>
            <a:r>
              <a:rPr lang="pl-PL" sz="1900" dirty="0" err="1">
                <a:solidFill>
                  <a:srgbClr val="FF0000"/>
                </a:solidFill>
              </a:rPr>
              <a:t>electoral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rights</a:t>
            </a:r>
            <a:r>
              <a:rPr lang="pl-PL" sz="1900" dirty="0">
                <a:solidFill>
                  <a:srgbClr val="FF0000"/>
                </a:solidFill>
              </a:rPr>
              <a:t>. </a:t>
            </a:r>
            <a:r>
              <a:rPr lang="pl-PL" sz="1900" dirty="0" err="1">
                <a:solidFill>
                  <a:srgbClr val="FF0000"/>
                </a:solidFill>
              </a:rPr>
              <a:t>After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achieving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its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goals</a:t>
            </a:r>
            <a:r>
              <a:rPr lang="pl-PL" sz="1900" dirty="0">
                <a:solidFill>
                  <a:srgbClr val="FF0000"/>
                </a:solidFill>
              </a:rPr>
              <a:t> in the </a:t>
            </a:r>
            <a:r>
              <a:rPr lang="pl-PL" sz="1900" dirty="0" err="1">
                <a:solidFill>
                  <a:srgbClr val="FF0000"/>
                </a:solidFill>
              </a:rPr>
              <a:t>early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twentieth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century</a:t>
            </a:r>
            <a:r>
              <a:rPr lang="pl-PL" sz="1900" dirty="0">
                <a:solidFill>
                  <a:srgbClr val="FF0000"/>
                </a:solidFill>
              </a:rPr>
              <a:t>, </a:t>
            </a:r>
            <a:r>
              <a:rPr lang="pl-PL" sz="1900" dirty="0" err="1">
                <a:solidFill>
                  <a:srgbClr val="FF0000"/>
                </a:solidFill>
              </a:rPr>
              <a:t>first-wave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feminism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weakened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significantly</a:t>
            </a:r>
            <a:r>
              <a:rPr lang="pl-PL" sz="1900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l-PL" sz="1900" dirty="0"/>
              <a:t>-</a:t>
            </a:r>
            <a:r>
              <a:rPr lang="pl-PL" sz="1900" dirty="0" err="1">
                <a:solidFill>
                  <a:srgbClr val="FF0000"/>
                </a:solidFill>
              </a:rPr>
              <a:t>Liberal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feminism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is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criticized</a:t>
            </a:r>
            <a:r>
              <a:rPr lang="pl-PL" sz="1900" dirty="0">
                <a:solidFill>
                  <a:srgbClr val="FF0000"/>
                </a:solidFill>
              </a:rPr>
              <a:t> for </a:t>
            </a:r>
            <a:r>
              <a:rPr lang="pl-PL" sz="1900" dirty="0" err="1">
                <a:solidFill>
                  <a:srgbClr val="FF0000"/>
                </a:solidFill>
              </a:rPr>
              <a:t>its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superficiality</a:t>
            </a:r>
            <a:r>
              <a:rPr lang="pl-PL" sz="1900" dirty="0">
                <a:solidFill>
                  <a:srgbClr val="FF0000"/>
                </a:solidFill>
              </a:rPr>
              <a:t> and </a:t>
            </a:r>
            <a:r>
              <a:rPr lang="pl-PL" sz="1900" dirty="0" err="1">
                <a:solidFill>
                  <a:srgbClr val="FF0000"/>
                </a:solidFill>
              </a:rPr>
              <a:t>focus</a:t>
            </a:r>
            <a:r>
              <a:rPr lang="pl-PL" sz="1900" dirty="0">
                <a:solidFill>
                  <a:srgbClr val="FF0000"/>
                </a:solidFill>
              </a:rPr>
              <a:t> on </a:t>
            </a:r>
            <a:r>
              <a:rPr lang="pl-PL" sz="1900" dirty="0" err="1">
                <a:solidFill>
                  <a:srgbClr val="FF0000"/>
                </a:solidFill>
              </a:rPr>
              <a:t>formal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 err="1">
                <a:solidFill>
                  <a:srgbClr val="FF0000"/>
                </a:solidFill>
              </a:rPr>
              <a:t>guarantees</a:t>
            </a:r>
            <a:r>
              <a:rPr lang="pl-PL" sz="1900" dirty="0">
                <a:solidFill>
                  <a:srgbClr val="FF0000"/>
                </a:solidFill>
              </a:rPr>
              <a:t> of </a:t>
            </a:r>
            <a:r>
              <a:rPr lang="pl-PL" sz="1900" dirty="0" err="1">
                <a:solidFill>
                  <a:srgbClr val="FF0000"/>
                </a:solidFill>
              </a:rPr>
              <a:t>equality</a:t>
            </a:r>
            <a:r>
              <a:rPr lang="pl-PL" sz="19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923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D0A181-61F5-8B4B-A000-43C13DB9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69" y="196960"/>
            <a:ext cx="10515600" cy="570296"/>
          </a:xfrm>
        </p:spPr>
        <p:txBody>
          <a:bodyPr>
            <a:normAutofit/>
          </a:bodyPr>
          <a:lstStyle/>
          <a:p>
            <a:pPr algn="ctr"/>
            <a:r>
              <a:rPr lang="pl-PL" sz="2500" b="1" dirty="0"/>
              <a:t>2) RADICAL FEMINISM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DB30F9-D183-1449-93BA-FD65BE095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1" y="935422"/>
            <a:ext cx="11550869" cy="5591502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solidFill>
                  <a:srgbClr val="FF0000"/>
                </a:solidFill>
              </a:rPr>
              <a:t>One of the </a:t>
            </a:r>
            <a:r>
              <a:rPr lang="pl-PL" dirty="0" err="1">
                <a:solidFill>
                  <a:srgbClr val="FF0000"/>
                </a:solidFill>
              </a:rPr>
              <a:t>currents</a:t>
            </a:r>
            <a:r>
              <a:rPr lang="pl-PL" dirty="0">
                <a:solidFill>
                  <a:srgbClr val="FF0000"/>
                </a:solidFill>
              </a:rPr>
              <a:t> in the </a:t>
            </a:r>
            <a:r>
              <a:rPr lang="pl-PL" dirty="0" err="1">
                <a:solidFill>
                  <a:srgbClr val="FF0000"/>
                </a:solidFill>
              </a:rPr>
              <a:t>second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wave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feminism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>
                <a:solidFill>
                  <a:srgbClr val="FF0000"/>
                </a:solidFill>
              </a:rPr>
              <a:t>The </a:t>
            </a:r>
            <a:r>
              <a:rPr lang="pl-PL" dirty="0" err="1">
                <a:solidFill>
                  <a:srgbClr val="FF0000"/>
                </a:solidFill>
              </a:rPr>
              <a:t>second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wave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feminism</a:t>
            </a:r>
            <a:r>
              <a:rPr lang="pl-PL" dirty="0">
                <a:solidFill>
                  <a:srgbClr val="FF0000"/>
                </a:solidFill>
              </a:rPr>
              <a:t> in the US was a </a:t>
            </a:r>
            <a:r>
              <a:rPr lang="pl-PL" dirty="0" err="1">
                <a:solidFill>
                  <a:srgbClr val="FF0000"/>
                </a:solidFill>
              </a:rPr>
              <a:t>consequence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disappointment</a:t>
            </a:r>
            <a:r>
              <a:rPr lang="pl-PL" dirty="0">
                <a:solidFill>
                  <a:srgbClr val="FF0000"/>
                </a:solidFill>
              </a:rPr>
              <a:t> with the </a:t>
            </a:r>
            <a:r>
              <a:rPr lang="pl-PL" dirty="0" err="1">
                <a:solidFill>
                  <a:srgbClr val="FF0000"/>
                </a:solidFill>
              </a:rPr>
              <a:t>current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equality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efforts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focused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primarily</a:t>
            </a:r>
            <a:r>
              <a:rPr lang="pl-PL" dirty="0">
                <a:solidFill>
                  <a:srgbClr val="FF0000"/>
                </a:solidFill>
              </a:rPr>
              <a:t> on </a:t>
            </a:r>
            <a:r>
              <a:rPr lang="pl-PL" dirty="0" err="1">
                <a:solidFill>
                  <a:srgbClr val="FF0000"/>
                </a:solidFill>
              </a:rPr>
              <a:t>formal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legal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guarantees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Awareness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discrimination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increased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after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President</a:t>
            </a:r>
            <a:r>
              <a:rPr lang="pl-PL" dirty="0">
                <a:solidFill>
                  <a:srgbClr val="FF0000"/>
                </a:solidFill>
              </a:rPr>
              <a:t> John F. Kennedy, </a:t>
            </a:r>
            <a:r>
              <a:rPr lang="pl-PL" dirty="0" err="1">
                <a:solidFill>
                  <a:srgbClr val="FF0000"/>
                </a:solidFill>
              </a:rPr>
              <a:t>at</a:t>
            </a:r>
            <a:r>
              <a:rPr lang="pl-PL" dirty="0">
                <a:solidFill>
                  <a:srgbClr val="FF0000"/>
                </a:solidFill>
              </a:rPr>
              <a:t> the </a:t>
            </a:r>
            <a:r>
              <a:rPr lang="pl-PL" dirty="0" err="1">
                <a:solidFill>
                  <a:srgbClr val="FF0000"/>
                </a:solidFill>
              </a:rPr>
              <a:t>request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Eleanor</a:t>
            </a:r>
            <a:r>
              <a:rPr lang="pl-PL" dirty="0">
                <a:solidFill>
                  <a:srgbClr val="FF0000"/>
                </a:solidFill>
              </a:rPr>
              <a:t> Roosevelt, set </a:t>
            </a:r>
            <a:r>
              <a:rPr lang="pl-PL" dirty="0" err="1">
                <a:solidFill>
                  <a:srgbClr val="FF0000"/>
                </a:solidFill>
              </a:rPr>
              <a:t>up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committees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investigate</a:t>
            </a:r>
            <a:r>
              <a:rPr lang="pl-PL" dirty="0">
                <a:solidFill>
                  <a:srgbClr val="FF0000"/>
                </a:solidFill>
              </a:rPr>
              <a:t> the </a:t>
            </a:r>
            <a:r>
              <a:rPr lang="pl-PL" dirty="0" err="1">
                <a:solidFill>
                  <a:srgbClr val="FF0000"/>
                </a:solidFill>
              </a:rPr>
              <a:t>unequal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treatment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. The </a:t>
            </a:r>
            <a:r>
              <a:rPr lang="pl-PL" dirty="0" err="1">
                <a:solidFill>
                  <a:srgbClr val="FF0000"/>
                </a:solidFill>
              </a:rPr>
              <a:t>commission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has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publicized</a:t>
            </a:r>
            <a:r>
              <a:rPr lang="pl-PL" dirty="0">
                <a:solidFill>
                  <a:srgbClr val="FF0000"/>
                </a:solidFill>
              </a:rPr>
              <a:t> the </a:t>
            </a:r>
            <a:r>
              <a:rPr lang="pl-PL" dirty="0" err="1">
                <a:solidFill>
                  <a:srgbClr val="FF0000"/>
                </a:solidFill>
              </a:rPr>
              <a:t>goals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feminists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79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A0060A2-BB89-3147-9701-AAF7C7091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33" y="388883"/>
            <a:ext cx="11122573" cy="6201103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b="1" dirty="0" err="1">
                <a:solidFill>
                  <a:srgbClr val="FF0000"/>
                </a:solidFill>
              </a:rPr>
              <a:t>Radical</a:t>
            </a: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b="1" dirty="0" err="1">
                <a:solidFill>
                  <a:srgbClr val="FF0000"/>
                </a:solidFill>
              </a:rPr>
              <a:t>feminism</a:t>
            </a:r>
            <a:r>
              <a:rPr lang="pl-PL" dirty="0">
                <a:solidFill>
                  <a:srgbClr val="FF0000"/>
                </a:solidFill>
              </a:rPr>
              <a:t> 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a </a:t>
            </a:r>
            <a:r>
              <a:rPr lang="pl-PL" dirty="0" err="1">
                <a:solidFill>
                  <a:srgbClr val="FF0000"/>
                </a:solidFill>
              </a:rPr>
              <a:t>perspective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within</a:t>
            </a:r>
            <a:r>
              <a:rPr lang="pl-PL" dirty="0">
                <a:solidFill>
                  <a:srgbClr val="FF0000"/>
                </a:solidFill>
              </a:rPr>
              <a:t> feminism 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calls</a:t>
            </a:r>
            <a:r>
              <a:rPr lang="pl-PL" dirty="0">
                <a:solidFill>
                  <a:srgbClr val="FF0000"/>
                </a:solidFill>
              </a:rPr>
              <a:t> for a radical </a:t>
            </a:r>
            <a:r>
              <a:rPr lang="pl-PL" dirty="0" err="1">
                <a:solidFill>
                  <a:srgbClr val="FF0000"/>
                </a:solidFill>
              </a:rPr>
              <a:t>reordering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society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which</a:t>
            </a:r>
            <a:r>
              <a:rPr lang="pl-PL" dirty="0">
                <a:solidFill>
                  <a:srgbClr val="FF0000"/>
                </a:solidFill>
              </a:rPr>
              <a:t> male supremacy 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eliminated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all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social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economic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contexts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Radical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feminists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view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society</a:t>
            </a:r>
            <a:r>
              <a:rPr lang="pl-PL" dirty="0">
                <a:solidFill>
                  <a:srgbClr val="FF0000"/>
                </a:solidFill>
              </a:rPr>
              <a:t> as </a:t>
            </a:r>
            <a:r>
              <a:rPr lang="pl-PL" dirty="0" err="1">
                <a:solidFill>
                  <a:srgbClr val="FF0000"/>
                </a:solidFill>
              </a:rPr>
              <a:t>fundamentally</a:t>
            </a:r>
            <a:r>
              <a:rPr lang="pl-PL" dirty="0">
                <a:solidFill>
                  <a:srgbClr val="FF0000"/>
                </a:solidFill>
              </a:rPr>
              <a:t> a patriarchy in </a:t>
            </a:r>
            <a:r>
              <a:rPr lang="pl-PL" dirty="0" err="1">
                <a:solidFill>
                  <a:srgbClr val="FF0000"/>
                </a:solidFill>
              </a:rPr>
              <a:t>which</a:t>
            </a:r>
            <a:r>
              <a:rPr lang="pl-PL" dirty="0">
                <a:solidFill>
                  <a:srgbClr val="FF0000"/>
                </a:solidFill>
              </a:rPr>
              <a:t> men </a:t>
            </a:r>
            <a:r>
              <a:rPr lang="pl-PL" dirty="0" err="1">
                <a:solidFill>
                  <a:srgbClr val="FF0000"/>
                </a:solidFill>
              </a:rPr>
              <a:t>dominate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oppress</a:t>
            </a:r>
            <a:r>
              <a:rPr lang="pl-PL" dirty="0">
                <a:solidFill>
                  <a:srgbClr val="FF0000"/>
                </a:solidFill>
              </a:rPr>
              <a:t> women. </a:t>
            </a:r>
            <a:r>
              <a:rPr lang="pl-PL" dirty="0" err="1">
                <a:solidFill>
                  <a:srgbClr val="FF0000"/>
                </a:solidFill>
              </a:rPr>
              <a:t>Radical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feminists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seek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abolish</a:t>
            </a:r>
            <a:r>
              <a:rPr lang="pl-PL" dirty="0">
                <a:solidFill>
                  <a:srgbClr val="FF0000"/>
                </a:solidFill>
              </a:rPr>
              <a:t> the patriarchy in order to "</a:t>
            </a:r>
            <a:r>
              <a:rPr lang="pl-PL" dirty="0" err="1">
                <a:solidFill>
                  <a:srgbClr val="FF0000"/>
                </a:solidFill>
              </a:rPr>
              <a:t>liberate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everyone</a:t>
            </a:r>
            <a:r>
              <a:rPr lang="pl-PL" dirty="0">
                <a:solidFill>
                  <a:srgbClr val="FF0000"/>
                </a:solidFill>
              </a:rPr>
              <a:t> from </a:t>
            </a:r>
            <a:r>
              <a:rPr lang="pl-PL" dirty="0" err="1">
                <a:solidFill>
                  <a:srgbClr val="FF0000"/>
                </a:solidFill>
              </a:rPr>
              <a:t>an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unjust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society</a:t>
            </a:r>
            <a:r>
              <a:rPr lang="pl-PL" dirty="0">
                <a:solidFill>
                  <a:srgbClr val="FF0000"/>
                </a:solidFill>
              </a:rPr>
              <a:t> by </a:t>
            </a:r>
            <a:r>
              <a:rPr lang="pl-PL" dirty="0" err="1">
                <a:solidFill>
                  <a:srgbClr val="FF0000"/>
                </a:solidFill>
              </a:rPr>
              <a:t>challenging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existing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social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norms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institutions</a:t>
            </a:r>
            <a:r>
              <a:rPr lang="pl-PL" dirty="0">
                <a:solidFill>
                  <a:srgbClr val="FF0000"/>
                </a:solidFill>
              </a:rPr>
              <a:t>."</a:t>
            </a:r>
          </a:p>
          <a:p>
            <a:pPr algn="just"/>
            <a:r>
              <a:rPr lang="pl-PL" dirty="0">
                <a:solidFill>
                  <a:srgbClr val="FF0000"/>
                </a:solidFill>
              </a:rPr>
              <a:t>Catherine MacKinnon (1984) </a:t>
            </a:r>
            <a:r>
              <a:rPr lang="pl-PL" dirty="0" err="1">
                <a:solidFill>
                  <a:srgbClr val="FF0000"/>
                </a:solidFill>
              </a:rPr>
              <a:t>views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power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being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maintaned</a:t>
            </a:r>
            <a:r>
              <a:rPr lang="pl-PL" dirty="0">
                <a:solidFill>
                  <a:srgbClr val="FF0000"/>
                </a:solidFill>
              </a:rPr>
              <a:t> by a </a:t>
            </a:r>
            <a:r>
              <a:rPr lang="pl-PL" dirty="0" err="1">
                <a:solidFill>
                  <a:srgbClr val="FF0000"/>
                </a:solidFill>
              </a:rPr>
              <a:t>failure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prevent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control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sexual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violence</a:t>
            </a:r>
            <a:r>
              <a:rPr lang="pl-PL" dirty="0">
                <a:solidFill>
                  <a:srgbClr val="FF0000"/>
                </a:solidFill>
              </a:rPr>
              <a:t> (</a:t>
            </a:r>
            <a:r>
              <a:rPr lang="pl-PL" dirty="0" err="1">
                <a:solidFill>
                  <a:srgbClr val="FF0000"/>
                </a:solidFill>
              </a:rPr>
              <a:t>rape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domestic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violence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sexual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harrasment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pornography</a:t>
            </a:r>
            <a:r>
              <a:rPr lang="pl-PL" dirty="0">
                <a:solidFill>
                  <a:srgbClr val="FF0000"/>
                </a:solidFill>
              </a:rPr>
              <a:t>) and </a:t>
            </a:r>
            <a:r>
              <a:rPr lang="pl-PL" dirty="0" err="1">
                <a:solidFill>
                  <a:srgbClr val="FF0000"/>
                </a:solidFill>
              </a:rPr>
              <a:t>so</a:t>
            </a:r>
            <a:r>
              <a:rPr lang="pl-PL" dirty="0">
                <a:solidFill>
                  <a:srgbClr val="FF0000"/>
                </a:solidFill>
              </a:rPr>
              <a:t> MacKinnon and Moore (1993) </a:t>
            </a:r>
            <a:r>
              <a:rPr lang="pl-PL" dirty="0" err="1">
                <a:solidFill>
                  <a:srgbClr val="FF0000"/>
                </a:solidFill>
              </a:rPr>
              <a:t>have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argued</a:t>
            </a:r>
            <a:r>
              <a:rPr lang="pl-PL" dirty="0">
                <a:solidFill>
                  <a:srgbClr val="FF0000"/>
                </a:solidFill>
              </a:rPr>
              <a:t> hard for the </a:t>
            </a:r>
            <a:r>
              <a:rPr lang="pl-PL" dirty="0" err="1">
                <a:solidFill>
                  <a:srgbClr val="FF0000"/>
                </a:solidFill>
              </a:rPr>
              <a:t>protection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by the </a:t>
            </a:r>
            <a:r>
              <a:rPr lang="pl-PL" dirty="0" err="1">
                <a:solidFill>
                  <a:srgbClr val="FF0000"/>
                </a:solidFill>
              </a:rPr>
              <a:t>further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criminalisation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pornography</a:t>
            </a:r>
            <a:r>
              <a:rPr lang="pl-PL" dirty="0">
                <a:solidFill>
                  <a:srgbClr val="FF0000"/>
                </a:solidFill>
              </a:rPr>
              <a:t> for </a:t>
            </a:r>
            <a:r>
              <a:rPr lang="pl-PL" dirty="0" err="1">
                <a:solidFill>
                  <a:srgbClr val="FF0000"/>
                </a:solidFill>
              </a:rPr>
              <a:t>its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portrayal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as </a:t>
            </a:r>
            <a:r>
              <a:rPr lang="pl-PL" dirty="0" err="1">
                <a:solidFill>
                  <a:srgbClr val="FF0000"/>
                </a:solidFill>
              </a:rPr>
              <a:t>second-class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citizens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l-PL" dirty="0" err="1">
                <a:solidFill>
                  <a:srgbClr val="FF0000"/>
                </a:solidFill>
              </a:rPr>
              <a:t>Its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criminalisation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see</a:t>
            </a:r>
            <a:r>
              <a:rPr lang="pl-PL" dirty="0">
                <a:solidFill>
                  <a:srgbClr val="FF0000"/>
                </a:solidFill>
              </a:rPr>
              <a:t> as </a:t>
            </a:r>
            <a:r>
              <a:rPr lang="pl-PL" dirty="0" err="1">
                <a:solidFill>
                  <a:srgbClr val="FF0000"/>
                </a:solidFill>
              </a:rPr>
              <a:t>necessary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restore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dignity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equality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power</a:t>
            </a:r>
            <a:r>
              <a:rPr lang="pl-PL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1803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59ABC2F2-F3C7-8546-BB2E-092D6672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325438"/>
            <a:ext cx="10985500" cy="5851525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3100" b="1" dirty="0" err="1"/>
              <a:t>Female</a:t>
            </a:r>
            <a:r>
              <a:rPr lang="pl-PL" sz="3100" b="1" dirty="0"/>
              <a:t> </a:t>
            </a:r>
            <a:r>
              <a:rPr lang="pl-PL" sz="3100" b="1" dirty="0" err="1"/>
              <a:t>theories</a:t>
            </a:r>
            <a:r>
              <a:rPr lang="pl-PL" sz="3100" b="1" dirty="0"/>
              <a:t> </a:t>
            </a:r>
            <a:r>
              <a:rPr lang="pl-PL" sz="3100" b="1" dirty="0" err="1"/>
              <a:t>about</a:t>
            </a:r>
            <a:r>
              <a:rPr lang="pl-PL" sz="3100" b="1" dirty="0"/>
              <a:t> </a:t>
            </a:r>
            <a:r>
              <a:rPr lang="pl-PL" sz="3100" b="1" dirty="0" err="1"/>
              <a:t>female</a:t>
            </a:r>
            <a:r>
              <a:rPr lang="pl-PL" sz="3100" b="1" dirty="0"/>
              <a:t> </a:t>
            </a:r>
            <a:r>
              <a:rPr lang="pl-PL" sz="3100" b="1" dirty="0" err="1"/>
              <a:t>offending</a:t>
            </a:r>
            <a:endParaRPr lang="pl-PL" sz="3100" dirty="0"/>
          </a:p>
          <a:p>
            <a:pPr algn="just"/>
            <a:r>
              <a:rPr lang="pl-PL" sz="3100" dirty="0">
                <a:solidFill>
                  <a:srgbClr val="FF0000"/>
                </a:solidFill>
              </a:rPr>
              <a:t>Adler (1975) </a:t>
            </a:r>
            <a:r>
              <a:rPr lang="pl-PL" sz="3100" dirty="0" err="1">
                <a:solidFill>
                  <a:srgbClr val="FF0000"/>
                </a:solidFill>
              </a:rPr>
              <a:t>proposed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that</a:t>
            </a:r>
            <a:r>
              <a:rPr lang="pl-PL" sz="3100" dirty="0">
                <a:solidFill>
                  <a:srgbClr val="FF0000"/>
                </a:solidFill>
              </a:rPr>
              <a:t> the </a:t>
            </a:r>
            <a:r>
              <a:rPr lang="pl-PL" sz="3100" dirty="0" err="1">
                <a:solidFill>
                  <a:srgbClr val="FF0000"/>
                </a:solidFill>
              </a:rPr>
              <a:t>emancipation</a:t>
            </a:r>
            <a:r>
              <a:rPr lang="pl-PL" sz="3100" dirty="0">
                <a:solidFill>
                  <a:srgbClr val="FF0000"/>
                </a:solidFill>
              </a:rPr>
              <a:t> of </a:t>
            </a:r>
            <a:r>
              <a:rPr lang="pl-PL" sz="3100" dirty="0" err="1">
                <a:solidFill>
                  <a:srgbClr val="FF0000"/>
                </a:solidFill>
              </a:rPr>
              <a:t>women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during</a:t>
            </a:r>
            <a:r>
              <a:rPr lang="pl-PL" sz="3100" dirty="0">
                <a:solidFill>
                  <a:srgbClr val="FF0000"/>
                </a:solidFill>
              </a:rPr>
              <a:t> the 1970s </a:t>
            </a:r>
            <a:r>
              <a:rPr lang="pl-PL" sz="3100" dirty="0" err="1">
                <a:solidFill>
                  <a:srgbClr val="FF0000"/>
                </a:solidFill>
              </a:rPr>
              <a:t>increased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economic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opportunities</a:t>
            </a:r>
            <a:r>
              <a:rPr lang="pl-PL" sz="3100" dirty="0">
                <a:solidFill>
                  <a:srgbClr val="FF0000"/>
                </a:solidFill>
              </a:rPr>
              <a:t> for </a:t>
            </a:r>
            <a:r>
              <a:rPr lang="pl-PL" sz="3100" dirty="0" err="1">
                <a:solidFill>
                  <a:srgbClr val="FF0000"/>
                </a:solidFill>
              </a:rPr>
              <a:t>women</a:t>
            </a:r>
            <a:r>
              <a:rPr lang="pl-PL" sz="3100" dirty="0">
                <a:solidFill>
                  <a:srgbClr val="FF0000"/>
                </a:solidFill>
              </a:rPr>
              <a:t> and </a:t>
            </a:r>
            <a:r>
              <a:rPr lang="pl-PL" sz="3100" dirty="0" err="1">
                <a:solidFill>
                  <a:srgbClr val="FF0000"/>
                </a:solidFill>
              </a:rPr>
              <a:t>allowed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women</a:t>
            </a:r>
            <a:r>
              <a:rPr lang="pl-PL" sz="3100" dirty="0">
                <a:solidFill>
                  <a:srgbClr val="FF0000"/>
                </a:solidFill>
              </a:rPr>
              <a:t> to be as </a:t>
            </a:r>
            <a:r>
              <a:rPr lang="pl-PL" sz="3100" dirty="0" err="1">
                <a:solidFill>
                  <a:srgbClr val="FF0000"/>
                </a:solidFill>
              </a:rPr>
              <a:t>crime-prone</a:t>
            </a:r>
            <a:r>
              <a:rPr lang="pl-PL" sz="3100" dirty="0">
                <a:solidFill>
                  <a:srgbClr val="FF0000"/>
                </a:solidFill>
              </a:rPr>
              <a:t> as men. </a:t>
            </a:r>
            <a:r>
              <a:rPr lang="pl-PL" sz="3100" dirty="0" err="1">
                <a:solidFill>
                  <a:srgbClr val="FF0000"/>
                </a:solidFill>
              </a:rPr>
              <a:t>While</a:t>
            </a:r>
            <a:r>
              <a:rPr lang="pl-PL" sz="3100" dirty="0">
                <a:solidFill>
                  <a:srgbClr val="FF0000"/>
                </a:solidFill>
              </a:rPr>
              <a:t> ’</a:t>
            </a:r>
            <a:r>
              <a:rPr lang="pl-PL" sz="3100" dirty="0" err="1">
                <a:solidFill>
                  <a:srgbClr val="FF0000"/>
                </a:solidFill>
              </a:rPr>
              <a:t>women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have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demanded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equal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opportunity</a:t>
            </a:r>
            <a:r>
              <a:rPr lang="pl-PL" sz="3100" dirty="0">
                <a:solidFill>
                  <a:srgbClr val="FF0000"/>
                </a:solidFill>
              </a:rPr>
              <a:t> in the </a:t>
            </a:r>
            <a:r>
              <a:rPr lang="pl-PL" sz="3100" dirty="0" err="1">
                <a:solidFill>
                  <a:srgbClr val="FF0000"/>
                </a:solidFill>
              </a:rPr>
              <a:t>fields</a:t>
            </a:r>
            <a:r>
              <a:rPr lang="pl-PL" sz="3100" dirty="0">
                <a:solidFill>
                  <a:srgbClr val="FF0000"/>
                </a:solidFill>
              </a:rPr>
              <a:t> of </a:t>
            </a:r>
            <a:r>
              <a:rPr lang="pl-PL" sz="3100" dirty="0" err="1">
                <a:solidFill>
                  <a:srgbClr val="FF0000"/>
                </a:solidFill>
              </a:rPr>
              <a:t>legitimate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endeavours</a:t>
            </a:r>
            <a:r>
              <a:rPr lang="pl-PL" sz="3100" dirty="0">
                <a:solidFill>
                  <a:srgbClr val="FF0000"/>
                </a:solidFill>
              </a:rPr>
              <a:t>, a </a:t>
            </a:r>
            <a:r>
              <a:rPr lang="pl-PL" sz="3100" dirty="0" err="1">
                <a:solidFill>
                  <a:srgbClr val="FF0000"/>
                </a:solidFill>
              </a:rPr>
              <a:t>similar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number</a:t>
            </a:r>
            <a:r>
              <a:rPr lang="pl-PL" sz="3100" dirty="0">
                <a:solidFill>
                  <a:srgbClr val="FF0000"/>
                </a:solidFill>
              </a:rPr>
              <a:t> of </a:t>
            </a:r>
            <a:r>
              <a:rPr lang="pl-PL" sz="3100" dirty="0" err="1">
                <a:solidFill>
                  <a:srgbClr val="FF0000"/>
                </a:solidFill>
              </a:rPr>
              <a:t>determined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women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have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forced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their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way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into</a:t>
            </a:r>
            <a:r>
              <a:rPr lang="pl-PL" sz="3100" dirty="0">
                <a:solidFill>
                  <a:srgbClr val="FF0000"/>
                </a:solidFill>
              </a:rPr>
              <a:t> the </a:t>
            </a:r>
            <a:r>
              <a:rPr lang="pl-PL" sz="3100" dirty="0" err="1">
                <a:solidFill>
                  <a:srgbClr val="FF0000"/>
                </a:solidFill>
              </a:rPr>
              <a:t>world</a:t>
            </a:r>
            <a:r>
              <a:rPr lang="pl-PL" sz="3100" dirty="0">
                <a:solidFill>
                  <a:srgbClr val="FF0000"/>
                </a:solidFill>
              </a:rPr>
              <a:t> of major </a:t>
            </a:r>
            <a:r>
              <a:rPr lang="pl-PL" sz="3100" dirty="0" err="1">
                <a:solidFill>
                  <a:srgbClr val="FF0000"/>
                </a:solidFill>
              </a:rPr>
              <a:t>crime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such</a:t>
            </a:r>
            <a:r>
              <a:rPr lang="pl-PL" sz="3100" dirty="0">
                <a:solidFill>
                  <a:srgbClr val="FF0000"/>
                </a:solidFill>
              </a:rPr>
              <a:t> as </a:t>
            </a:r>
            <a:r>
              <a:rPr lang="pl-PL" sz="3100" dirty="0">
                <a:solidFill>
                  <a:srgbClr val="FF0000"/>
                </a:solidFill>
                <a:hlinkClick r:id="rId2" tooltip="White-collar cri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white-collar crime</a:t>
            </a:r>
            <a:r>
              <a:rPr lang="pl-PL" sz="3100" dirty="0">
                <a:solidFill>
                  <a:srgbClr val="FF0000"/>
                </a:solidFill>
              </a:rPr>
              <a:t>, </a:t>
            </a:r>
            <a:r>
              <a:rPr lang="pl-PL" sz="3100" dirty="0" err="1">
                <a:solidFill>
                  <a:srgbClr val="FF0000"/>
                </a:solidFill>
              </a:rPr>
              <a:t>murder</a:t>
            </a:r>
            <a:r>
              <a:rPr lang="pl-PL" sz="3100" dirty="0">
                <a:solidFill>
                  <a:srgbClr val="FF0000"/>
                </a:solidFill>
              </a:rPr>
              <a:t>, and </a:t>
            </a:r>
            <a:r>
              <a:rPr lang="pl-PL" sz="3100" dirty="0" err="1">
                <a:solidFill>
                  <a:srgbClr val="FF0000"/>
                </a:solidFill>
              </a:rPr>
              <a:t>robbery</a:t>
            </a:r>
            <a:r>
              <a:rPr lang="pl-PL" sz="3100" dirty="0">
                <a:solidFill>
                  <a:srgbClr val="FF0000"/>
                </a:solidFill>
              </a:rPr>
              <a:t>’ (Adler, 1975). </a:t>
            </a:r>
            <a:r>
              <a:rPr lang="pl-PL" sz="3100" dirty="0" err="1"/>
              <a:t>She</a:t>
            </a:r>
            <a:r>
              <a:rPr lang="pl-PL" sz="3100" dirty="0"/>
              <a:t> </a:t>
            </a:r>
            <a:r>
              <a:rPr lang="pl-PL" sz="3100" dirty="0" err="1"/>
              <a:t>suggested</a:t>
            </a:r>
            <a:r>
              <a:rPr lang="pl-PL" sz="3100" dirty="0"/>
              <a:t> </a:t>
            </a:r>
            <a:r>
              <a:rPr lang="pl-PL" sz="3100" dirty="0" err="1"/>
              <a:t>that</a:t>
            </a:r>
            <a:r>
              <a:rPr lang="pl-PL" sz="3100" dirty="0"/>
              <a:t> as </a:t>
            </a:r>
            <a:r>
              <a:rPr lang="pl-PL" sz="3100" dirty="0" err="1"/>
              <a:t>women</a:t>
            </a:r>
            <a:r>
              <a:rPr lang="pl-PL" sz="3100" dirty="0"/>
              <a:t> </a:t>
            </a:r>
            <a:r>
              <a:rPr lang="pl-PL" sz="3100" dirty="0" err="1"/>
              <a:t>were</a:t>
            </a:r>
            <a:r>
              <a:rPr lang="pl-PL" sz="3100" dirty="0"/>
              <a:t> </a:t>
            </a:r>
            <a:r>
              <a:rPr lang="pl-PL" sz="3100" dirty="0" err="1"/>
              <a:t>climbing</a:t>
            </a:r>
            <a:r>
              <a:rPr lang="pl-PL" sz="3100" dirty="0"/>
              <a:t> </a:t>
            </a:r>
            <a:r>
              <a:rPr lang="pl-PL" sz="3100" dirty="0" err="1"/>
              <a:t>up</a:t>
            </a:r>
            <a:r>
              <a:rPr lang="pl-PL" sz="3100" dirty="0"/>
              <a:t> the </a:t>
            </a:r>
            <a:r>
              <a:rPr lang="pl-PL" sz="3100" dirty="0" err="1"/>
              <a:t>corporate</a:t>
            </a:r>
            <a:r>
              <a:rPr lang="pl-PL" sz="3100" dirty="0"/>
              <a:t> business </a:t>
            </a:r>
            <a:r>
              <a:rPr lang="pl-PL" sz="3100" dirty="0" err="1"/>
              <a:t>ladder</a:t>
            </a:r>
            <a:r>
              <a:rPr lang="pl-PL" sz="3100" dirty="0"/>
              <a:t>, </a:t>
            </a:r>
            <a:r>
              <a:rPr lang="pl-PL" sz="3100" dirty="0" err="1"/>
              <a:t>they</a:t>
            </a:r>
            <a:r>
              <a:rPr lang="pl-PL" sz="3100" dirty="0"/>
              <a:t> </a:t>
            </a:r>
            <a:r>
              <a:rPr lang="pl-PL" sz="3100" dirty="0" err="1"/>
              <a:t>were</a:t>
            </a:r>
            <a:r>
              <a:rPr lang="pl-PL" sz="3100" dirty="0"/>
              <a:t> </a:t>
            </a:r>
            <a:r>
              <a:rPr lang="pl-PL" sz="3100" dirty="0" err="1"/>
              <a:t>making</a:t>
            </a:r>
            <a:r>
              <a:rPr lang="pl-PL" sz="3100" dirty="0"/>
              <a:t> </a:t>
            </a:r>
            <a:r>
              <a:rPr lang="pl-PL" sz="3100" dirty="0" err="1"/>
              <a:t>use</a:t>
            </a:r>
            <a:r>
              <a:rPr lang="pl-PL" sz="3100" dirty="0"/>
              <a:t> of </a:t>
            </a:r>
            <a:r>
              <a:rPr lang="pl-PL" sz="3100" dirty="0" err="1"/>
              <a:t>their</a:t>
            </a:r>
            <a:r>
              <a:rPr lang="pl-PL" sz="3100" dirty="0"/>
              <a:t> '</a:t>
            </a:r>
            <a:r>
              <a:rPr lang="pl-PL" sz="3100" dirty="0" err="1"/>
              <a:t>vocational</a:t>
            </a:r>
            <a:r>
              <a:rPr lang="pl-PL" sz="3100" dirty="0"/>
              <a:t> </a:t>
            </a:r>
            <a:r>
              <a:rPr lang="pl-PL" sz="3100" dirty="0" err="1"/>
              <a:t>liberation</a:t>
            </a:r>
            <a:r>
              <a:rPr lang="pl-PL" sz="3100" dirty="0"/>
              <a:t>' to </a:t>
            </a:r>
            <a:r>
              <a:rPr lang="pl-PL" sz="3100" dirty="0" err="1"/>
              <a:t>pursue</a:t>
            </a:r>
            <a:r>
              <a:rPr lang="pl-PL" sz="3100" dirty="0"/>
              <a:t> </a:t>
            </a:r>
            <a:r>
              <a:rPr lang="pl-PL" sz="3100" dirty="0" err="1"/>
              <a:t>careers</a:t>
            </a:r>
            <a:r>
              <a:rPr lang="pl-PL" sz="3100" dirty="0"/>
              <a:t> in </a:t>
            </a:r>
            <a:r>
              <a:rPr lang="pl-PL" sz="3100" dirty="0" err="1"/>
              <a:t>white-collar</a:t>
            </a:r>
            <a:r>
              <a:rPr lang="pl-PL" sz="3100" dirty="0"/>
              <a:t> </a:t>
            </a:r>
            <a:r>
              <a:rPr lang="pl-PL" sz="3100" dirty="0" err="1"/>
              <a:t>crime</a:t>
            </a:r>
            <a:r>
              <a:rPr lang="pl-PL" sz="3100" dirty="0"/>
              <a:t>. </a:t>
            </a:r>
            <a:r>
              <a:rPr lang="pl-PL" sz="3100" dirty="0" err="1">
                <a:solidFill>
                  <a:srgbClr val="FF0000"/>
                </a:solidFill>
              </a:rPr>
              <a:t>However</a:t>
            </a:r>
            <a:r>
              <a:rPr lang="pl-PL" sz="3100" dirty="0">
                <a:solidFill>
                  <a:srgbClr val="FF0000"/>
                </a:solidFill>
              </a:rPr>
              <a:t>, </a:t>
            </a:r>
            <a:r>
              <a:rPr lang="pl-PL" sz="3100" dirty="0" err="1">
                <a:solidFill>
                  <a:srgbClr val="FF0000"/>
                </a:solidFill>
              </a:rPr>
              <a:t>feminism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has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made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female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crime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more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visible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through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increased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reporting</a:t>
            </a:r>
            <a:r>
              <a:rPr lang="pl-PL" sz="3100" dirty="0">
                <a:solidFill>
                  <a:srgbClr val="FF0000"/>
                </a:solidFill>
              </a:rPr>
              <a:t>, </a:t>
            </a:r>
            <a:r>
              <a:rPr lang="pl-PL" sz="3100" dirty="0" err="1">
                <a:solidFill>
                  <a:srgbClr val="FF0000"/>
                </a:solidFill>
              </a:rPr>
              <a:t>policing</a:t>
            </a:r>
            <a:r>
              <a:rPr lang="pl-PL" sz="3100" dirty="0">
                <a:solidFill>
                  <a:srgbClr val="FF0000"/>
                </a:solidFill>
              </a:rPr>
              <a:t> and the </a:t>
            </a:r>
            <a:r>
              <a:rPr lang="pl-PL" sz="3100" dirty="0" err="1">
                <a:solidFill>
                  <a:srgbClr val="FF0000"/>
                </a:solidFill>
              </a:rPr>
              <a:t>sentencing</a:t>
            </a:r>
            <a:r>
              <a:rPr lang="pl-PL" sz="3100" dirty="0">
                <a:solidFill>
                  <a:srgbClr val="FF0000"/>
                </a:solidFill>
              </a:rPr>
              <a:t> of </a:t>
            </a:r>
            <a:r>
              <a:rPr lang="pl-PL" sz="3100" dirty="0" err="1">
                <a:solidFill>
                  <a:srgbClr val="FF0000"/>
                </a:solidFill>
              </a:rPr>
              <a:t>female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offenders</a:t>
            </a:r>
            <a:r>
              <a:rPr lang="pl-PL" sz="3100" dirty="0">
                <a:solidFill>
                  <a:srgbClr val="FF0000"/>
                </a:solidFill>
              </a:rPr>
              <a:t> and, </a:t>
            </a:r>
            <a:r>
              <a:rPr lang="pl-PL" sz="3100" dirty="0" err="1">
                <a:solidFill>
                  <a:srgbClr val="FF0000"/>
                </a:solidFill>
              </a:rPr>
              <a:t>even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then</a:t>
            </a:r>
            <a:r>
              <a:rPr lang="pl-PL" sz="3100" dirty="0">
                <a:solidFill>
                  <a:srgbClr val="FF0000"/>
                </a:solidFill>
              </a:rPr>
              <a:t>, the </a:t>
            </a:r>
            <a:r>
              <a:rPr lang="pl-PL" sz="3100" dirty="0" err="1">
                <a:solidFill>
                  <a:srgbClr val="FF0000"/>
                </a:solidFill>
              </a:rPr>
              <a:t>statistical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base</a:t>
            </a:r>
            <a:r>
              <a:rPr lang="pl-PL" sz="3100" dirty="0">
                <a:solidFill>
                  <a:srgbClr val="FF0000"/>
                </a:solidFill>
              </a:rPr>
              <a:t> </a:t>
            </a:r>
            <a:r>
              <a:rPr lang="pl-PL" sz="3100" dirty="0" err="1">
                <a:solidFill>
                  <a:srgbClr val="FF0000"/>
                </a:solidFill>
              </a:rPr>
              <a:t>is</a:t>
            </a:r>
            <a:r>
              <a:rPr lang="pl-PL" sz="3100" dirty="0">
                <a:solidFill>
                  <a:srgbClr val="FF0000"/>
                </a:solidFill>
              </a:rPr>
              <a:t> small in </a:t>
            </a:r>
            <a:r>
              <a:rPr lang="pl-PL" sz="3100" dirty="0" err="1">
                <a:solidFill>
                  <a:srgbClr val="FF0000"/>
                </a:solidFill>
              </a:rPr>
              <a:t>comparison</a:t>
            </a:r>
            <a:r>
              <a:rPr lang="pl-PL" sz="3100" dirty="0">
                <a:solidFill>
                  <a:srgbClr val="FF0000"/>
                </a:solidFill>
              </a:rPr>
              <a:t> to men</a:t>
            </a:r>
            <a:r>
              <a:rPr lang="pl-PL" sz="3100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168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278473-80DA-E247-8FF9-340E0D471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1" y="451944"/>
            <a:ext cx="11561379" cy="6406055"/>
          </a:xfrm>
        </p:spPr>
        <p:txBody>
          <a:bodyPr>
            <a:normAutofit/>
          </a:bodyPr>
          <a:lstStyle/>
          <a:p>
            <a:pPr algn="just"/>
            <a:r>
              <a:rPr lang="pl-PL" sz="3200" dirty="0" err="1">
                <a:solidFill>
                  <a:srgbClr val="FF0000"/>
                </a:solidFill>
              </a:rPr>
              <a:t>Farrington</a:t>
            </a:r>
            <a:r>
              <a:rPr lang="pl-PL" sz="3200" dirty="0">
                <a:solidFill>
                  <a:srgbClr val="FF0000"/>
                </a:solidFill>
              </a:rPr>
              <a:t> and Morris (1983) </a:t>
            </a:r>
            <a:r>
              <a:rPr lang="pl-PL" sz="3200" dirty="0" err="1">
                <a:solidFill>
                  <a:srgbClr val="FF0000"/>
                </a:solidFill>
              </a:rPr>
              <a:t>found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some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empirical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evidence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that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women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did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receive</a:t>
            </a:r>
            <a:r>
              <a:rPr lang="pl-PL" sz="3200" dirty="0">
                <a:solidFill>
                  <a:srgbClr val="FF0000"/>
                </a:solidFill>
              </a:rPr>
              <a:t> less </a:t>
            </a:r>
            <a:r>
              <a:rPr lang="pl-PL" sz="3200" dirty="0" err="1">
                <a:solidFill>
                  <a:srgbClr val="FF0000"/>
                </a:solidFill>
              </a:rPr>
              <a:t>severe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punishments</a:t>
            </a:r>
            <a:r>
              <a:rPr lang="pl-PL" sz="3200" dirty="0">
                <a:solidFill>
                  <a:srgbClr val="FF0000"/>
                </a:solidFill>
              </a:rPr>
              <a:t>, but </a:t>
            </a:r>
            <a:r>
              <a:rPr lang="pl-PL" sz="3200" dirty="0" err="1">
                <a:solidFill>
                  <a:srgbClr val="FF0000"/>
                </a:solidFill>
              </a:rPr>
              <a:t>female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offenders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are</a:t>
            </a:r>
            <a:r>
              <a:rPr lang="pl-PL" sz="3200" dirty="0">
                <a:solidFill>
                  <a:srgbClr val="FF0000"/>
                </a:solidFill>
              </a:rPr>
              <a:t> far </a:t>
            </a:r>
            <a:r>
              <a:rPr lang="pl-PL" sz="3200" dirty="0" err="1">
                <a:solidFill>
                  <a:srgbClr val="FF0000"/>
                </a:solidFill>
              </a:rPr>
              <a:t>more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likely</a:t>
            </a:r>
            <a:r>
              <a:rPr lang="pl-PL" sz="3200" dirty="0">
                <a:solidFill>
                  <a:srgbClr val="FF0000"/>
                </a:solidFill>
              </a:rPr>
              <a:t> to be </a:t>
            </a:r>
            <a:r>
              <a:rPr lang="pl-PL" sz="3200" dirty="0" err="1">
                <a:solidFill>
                  <a:srgbClr val="FF0000"/>
                </a:solidFill>
              </a:rPr>
              <a:t>first-time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offenders</a:t>
            </a:r>
            <a:r>
              <a:rPr lang="pl-PL" sz="3200" dirty="0">
                <a:solidFill>
                  <a:srgbClr val="FF0000"/>
                </a:solidFill>
              </a:rPr>
              <a:t>, and to </a:t>
            </a:r>
            <a:r>
              <a:rPr lang="pl-PL" sz="3200" dirty="0" err="1">
                <a:solidFill>
                  <a:srgbClr val="FF0000"/>
                </a:solidFill>
              </a:rPr>
              <a:t>have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committed</a:t>
            </a:r>
            <a:r>
              <a:rPr lang="pl-PL" sz="3200" dirty="0">
                <a:solidFill>
                  <a:srgbClr val="FF0000"/>
                </a:solidFill>
              </a:rPr>
              <a:t> a less </a:t>
            </a:r>
            <a:r>
              <a:rPr lang="pl-PL" sz="3200" dirty="0" err="1">
                <a:solidFill>
                  <a:srgbClr val="FF0000"/>
                </a:solidFill>
              </a:rPr>
              <a:t>serious</a:t>
            </a:r>
            <a:r>
              <a:rPr lang="pl-PL" sz="3200" dirty="0">
                <a:solidFill>
                  <a:srgbClr val="FF0000"/>
                </a:solidFill>
              </a:rPr>
              <a:t> form of the </a:t>
            </a:r>
            <a:r>
              <a:rPr lang="pl-PL" sz="3200" dirty="0" err="1">
                <a:solidFill>
                  <a:srgbClr val="FF0000"/>
                </a:solidFill>
              </a:rPr>
              <a:t>relevant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offence</a:t>
            </a:r>
            <a:r>
              <a:rPr lang="pl-PL" sz="3200" dirty="0">
                <a:solidFill>
                  <a:srgbClr val="FF0000"/>
                </a:solidFill>
              </a:rPr>
              <a:t>; </a:t>
            </a:r>
            <a:r>
              <a:rPr lang="pl-PL" sz="3200" dirty="0" err="1">
                <a:solidFill>
                  <a:srgbClr val="FF0000"/>
                </a:solidFill>
              </a:rPr>
              <a:t>they</a:t>
            </a:r>
            <a:r>
              <a:rPr lang="pl-PL" sz="3200" dirty="0">
                <a:solidFill>
                  <a:srgbClr val="FF0000"/>
                </a:solidFill>
              </a:rPr>
              <a:t> stole </a:t>
            </a:r>
            <a:r>
              <a:rPr lang="pl-PL" sz="3200" dirty="0" err="1">
                <a:solidFill>
                  <a:srgbClr val="FF0000"/>
                </a:solidFill>
              </a:rPr>
              <a:t>smaller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or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fewer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items</a:t>
            </a:r>
            <a:r>
              <a:rPr lang="pl-PL" sz="3200" dirty="0">
                <a:solidFill>
                  <a:srgbClr val="FF0000"/>
                </a:solidFill>
              </a:rPr>
              <a:t>, </a:t>
            </a:r>
            <a:r>
              <a:rPr lang="pl-PL" sz="3200" dirty="0" err="1">
                <a:solidFill>
                  <a:srgbClr val="FF0000"/>
                </a:solidFill>
              </a:rPr>
              <a:t>used</a:t>
            </a:r>
            <a:r>
              <a:rPr lang="pl-PL" sz="3200" dirty="0">
                <a:solidFill>
                  <a:srgbClr val="FF0000"/>
                </a:solidFill>
              </a:rPr>
              <a:t> less </a:t>
            </a:r>
            <a:r>
              <a:rPr lang="pl-PL" sz="3200" dirty="0" err="1">
                <a:solidFill>
                  <a:srgbClr val="FF0000"/>
                </a:solidFill>
              </a:rPr>
              <a:t>violence</a:t>
            </a:r>
            <a:r>
              <a:rPr lang="pl-PL" sz="3200" dirty="0">
                <a:solidFill>
                  <a:srgbClr val="FF0000"/>
                </a:solidFill>
              </a:rPr>
              <a:t>, and </a:t>
            </a:r>
            <a:r>
              <a:rPr lang="pl-PL" sz="3200" dirty="0" err="1">
                <a:solidFill>
                  <a:srgbClr val="FF0000"/>
                </a:solidFill>
              </a:rPr>
              <a:t>so</a:t>
            </a:r>
            <a:r>
              <a:rPr lang="pl-PL" sz="3200" dirty="0">
                <a:solidFill>
                  <a:srgbClr val="FF0000"/>
                </a:solidFill>
              </a:rPr>
              <a:t> on. </a:t>
            </a:r>
            <a:r>
              <a:rPr lang="pl-PL" sz="3200" dirty="0" err="1">
                <a:solidFill>
                  <a:srgbClr val="FF0000"/>
                </a:solidFill>
              </a:rPr>
              <a:t>Prior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history</a:t>
            </a:r>
            <a:r>
              <a:rPr lang="pl-PL" sz="3200" dirty="0">
                <a:solidFill>
                  <a:srgbClr val="FF0000"/>
                </a:solidFill>
              </a:rPr>
              <a:t> of </a:t>
            </a:r>
            <a:r>
              <a:rPr lang="pl-PL" sz="3200" dirty="0" err="1">
                <a:solidFill>
                  <a:srgbClr val="FF0000"/>
                </a:solidFill>
              </a:rPr>
              <a:t>offending</a:t>
            </a:r>
            <a:r>
              <a:rPr lang="pl-PL" sz="3200" dirty="0">
                <a:solidFill>
                  <a:srgbClr val="FF0000"/>
                </a:solidFill>
              </a:rPr>
              <a:t>, and </a:t>
            </a:r>
            <a:r>
              <a:rPr lang="pl-PL" sz="3200" dirty="0" err="1">
                <a:solidFill>
                  <a:srgbClr val="FF0000"/>
                </a:solidFill>
              </a:rPr>
              <a:t>seriousness</a:t>
            </a:r>
            <a:r>
              <a:rPr lang="pl-PL" sz="3200" dirty="0">
                <a:solidFill>
                  <a:srgbClr val="FF0000"/>
                </a:solidFill>
              </a:rPr>
              <a:t> of </a:t>
            </a:r>
            <a:r>
              <a:rPr lang="pl-PL" sz="3200" dirty="0" err="1">
                <a:solidFill>
                  <a:srgbClr val="FF0000"/>
                </a:solidFill>
              </a:rPr>
              <a:t>offence</a:t>
            </a:r>
            <a:r>
              <a:rPr lang="pl-PL" sz="3200" dirty="0">
                <a:solidFill>
                  <a:srgbClr val="FF0000"/>
                </a:solidFill>
              </a:rPr>
              <a:t>, </a:t>
            </a:r>
            <a:r>
              <a:rPr lang="pl-PL" sz="3200" dirty="0" err="1">
                <a:solidFill>
                  <a:srgbClr val="FF0000"/>
                </a:solidFill>
              </a:rPr>
              <a:t>are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fundamental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factors</a:t>
            </a:r>
            <a:r>
              <a:rPr lang="pl-PL" sz="3200" dirty="0">
                <a:solidFill>
                  <a:srgbClr val="FF0000"/>
                </a:solidFill>
              </a:rPr>
              <a:t> in </a:t>
            </a:r>
            <a:r>
              <a:rPr lang="pl-PL" sz="3200" dirty="0" err="1">
                <a:solidFill>
                  <a:srgbClr val="FF0000"/>
                </a:solidFill>
              </a:rPr>
              <a:t>determining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severity</a:t>
            </a:r>
            <a:r>
              <a:rPr lang="pl-PL" sz="3200" dirty="0">
                <a:solidFill>
                  <a:srgbClr val="FF0000"/>
                </a:solidFill>
              </a:rPr>
              <a:t> of </a:t>
            </a:r>
            <a:r>
              <a:rPr lang="pl-PL" sz="3200" dirty="0" err="1">
                <a:solidFill>
                  <a:srgbClr val="FF0000"/>
                </a:solidFill>
              </a:rPr>
              <a:t>sentence</a:t>
            </a:r>
            <a:r>
              <a:rPr lang="pl-PL" sz="3200" dirty="0">
                <a:solidFill>
                  <a:srgbClr val="FF0000"/>
                </a:solidFill>
              </a:rPr>
              <a:t>, for </a:t>
            </a:r>
            <a:r>
              <a:rPr lang="pl-PL" sz="3200" dirty="0" err="1">
                <a:solidFill>
                  <a:srgbClr val="FF0000"/>
                </a:solidFill>
              </a:rPr>
              <a:t>any</a:t>
            </a:r>
            <a:r>
              <a:rPr lang="pl-PL" sz="3200" dirty="0">
                <a:solidFill>
                  <a:srgbClr val="FF0000"/>
                </a:solidFill>
              </a:rPr>
              <a:t> </a:t>
            </a:r>
            <a:r>
              <a:rPr lang="pl-PL" sz="3200" dirty="0" err="1">
                <a:solidFill>
                  <a:srgbClr val="FF0000"/>
                </a:solidFill>
              </a:rPr>
              <a:t>offender</a:t>
            </a:r>
            <a:r>
              <a:rPr lang="pl-PL" sz="3200" dirty="0">
                <a:solidFill>
                  <a:srgbClr val="FF0000"/>
                </a:solidFill>
              </a:rPr>
              <a:t>.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65839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FC228D9-A5D1-134E-A0D3-BBEEB5F81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213349" y="-2621000"/>
            <a:ext cx="3731173" cy="109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33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5E5A847-AC55-0A4A-A6F3-4C8652C28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74" y="5538952"/>
            <a:ext cx="10985939" cy="1229709"/>
          </a:xfrm>
        </p:spPr>
        <p:txBody>
          <a:bodyPr>
            <a:normAutofit/>
          </a:bodyPr>
          <a:lstStyle/>
          <a:p>
            <a:r>
              <a:rPr lang="pl-PL" sz="1700" dirty="0"/>
              <a:t>Source: </a:t>
            </a:r>
            <a:r>
              <a:rPr lang="pl-PL" sz="1700" b="1" dirty="0" err="1"/>
              <a:t>Statistics</a:t>
            </a:r>
            <a:r>
              <a:rPr lang="pl-PL" sz="1700" b="1" dirty="0"/>
              <a:t> on </a:t>
            </a:r>
            <a:r>
              <a:rPr lang="pl-PL" sz="1700" b="1" dirty="0" err="1"/>
              <a:t>Women</a:t>
            </a:r>
            <a:r>
              <a:rPr lang="pl-PL" sz="1700" b="1" dirty="0"/>
              <a:t> and the </a:t>
            </a:r>
            <a:r>
              <a:rPr lang="pl-PL" sz="1700" b="1" dirty="0" err="1"/>
              <a:t>Criminal</a:t>
            </a:r>
            <a:r>
              <a:rPr lang="pl-PL" sz="1700" b="1" dirty="0"/>
              <a:t> </a:t>
            </a:r>
            <a:r>
              <a:rPr lang="pl-PL" sz="1700" b="1" dirty="0" err="1"/>
              <a:t>Justice</a:t>
            </a:r>
            <a:r>
              <a:rPr lang="pl-PL" sz="1700" b="1" dirty="0"/>
              <a:t> System 2017; </a:t>
            </a:r>
            <a:r>
              <a:rPr lang="pl-PL" sz="1700" dirty="0"/>
              <a:t>A </a:t>
            </a:r>
            <a:r>
              <a:rPr lang="pl-PL" sz="1700" dirty="0" err="1"/>
              <a:t>Ministry</a:t>
            </a:r>
            <a:r>
              <a:rPr lang="pl-PL" sz="1700" dirty="0"/>
              <a:t> of </a:t>
            </a:r>
            <a:r>
              <a:rPr lang="pl-PL" sz="1700" dirty="0" err="1"/>
              <a:t>Justice</a:t>
            </a:r>
            <a:r>
              <a:rPr lang="pl-PL" sz="1700" dirty="0"/>
              <a:t> </a:t>
            </a:r>
            <a:r>
              <a:rPr lang="pl-PL" sz="1700" dirty="0" err="1"/>
              <a:t>publication</a:t>
            </a:r>
            <a:r>
              <a:rPr lang="pl-PL" sz="1700" dirty="0"/>
              <a:t> </a:t>
            </a:r>
            <a:r>
              <a:rPr lang="pl-PL" sz="1700" dirty="0" err="1"/>
              <a:t>under</a:t>
            </a:r>
            <a:r>
              <a:rPr lang="pl-PL" sz="1700" dirty="0"/>
              <a:t> </a:t>
            </a:r>
            <a:r>
              <a:rPr lang="pl-PL" sz="1700" dirty="0" err="1"/>
              <a:t>Section</a:t>
            </a:r>
            <a:r>
              <a:rPr lang="pl-PL" sz="1700" dirty="0"/>
              <a:t> 95 of the </a:t>
            </a:r>
            <a:r>
              <a:rPr lang="pl-PL" sz="1700" dirty="0" err="1"/>
              <a:t>Criminal</a:t>
            </a:r>
            <a:r>
              <a:rPr lang="pl-PL" sz="1700" dirty="0"/>
              <a:t> </a:t>
            </a:r>
            <a:r>
              <a:rPr lang="pl-PL" sz="1700" dirty="0" err="1"/>
              <a:t>Justice</a:t>
            </a:r>
            <a:r>
              <a:rPr lang="pl-PL" sz="1700" dirty="0"/>
              <a:t> </a:t>
            </a:r>
            <a:r>
              <a:rPr lang="pl-PL" sz="1700" dirty="0" err="1"/>
              <a:t>Act</a:t>
            </a:r>
            <a:r>
              <a:rPr lang="pl-PL" sz="1700" dirty="0"/>
              <a:t> 1991, p. 3; </a:t>
            </a:r>
            <a:r>
              <a:rPr lang="pl-PL" sz="1700" dirty="0" err="1"/>
              <a:t>https</a:t>
            </a:r>
            <a:r>
              <a:rPr lang="pl-PL" sz="1700" dirty="0"/>
              <a:t>://</a:t>
            </a:r>
            <a:r>
              <a:rPr lang="pl-PL" sz="1700" dirty="0" err="1"/>
              <a:t>assets.publishing.service.gov.uk</a:t>
            </a:r>
            <a:r>
              <a:rPr lang="pl-PL" sz="1700" dirty="0"/>
              <a:t>/</a:t>
            </a:r>
            <a:r>
              <a:rPr lang="pl-PL" sz="1700" dirty="0" err="1"/>
              <a:t>government</a:t>
            </a:r>
            <a:r>
              <a:rPr lang="pl-PL" sz="1700" dirty="0"/>
              <a:t>/</a:t>
            </a:r>
            <a:r>
              <a:rPr lang="pl-PL" sz="1700" dirty="0" err="1"/>
              <a:t>uploads</a:t>
            </a:r>
            <a:r>
              <a:rPr lang="pl-PL" sz="1700" dirty="0"/>
              <a:t>/system/</a:t>
            </a:r>
            <a:r>
              <a:rPr lang="pl-PL" sz="1700" dirty="0" err="1"/>
              <a:t>uploads</a:t>
            </a:r>
            <a:r>
              <a:rPr lang="pl-PL" sz="1700" dirty="0"/>
              <a:t>/</a:t>
            </a:r>
            <a:r>
              <a:rPr lang="pl-PL" sz="1700" dirty="0" err="1"/>
              <a:t>attachment_data</a:t>
            </a:r>
            <a:r>
              <a:rPr lang="pl-PL" sz="1700" dirty="0"/>
              <a:t>/file/759770/women-criminal-justice-system-2017..pdf</a:t>
            </a:r>
          </a:p>
          <a:p>
            <a:endParaRPr lang="pl-PL" dirty="0"/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E5CC4B27-F3C3-B24B-A01D-2DAA34A96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760" y="407165"/>
            <a:ext cx="8702565" cy="48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55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F7F5F0-A61D-6D4A-9F0C-D30DE2D8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Susan </a:t>
            </a:r>
            <a:r>
              <a:rPr lang="pl-PL" b="1" dirty="0" err="1"/>
              <a:t>Atkins</a:t>
            </a:r>
            <a:r>
              <a:rPr lang="pl-PL" b="1" dirty="0"/>
              <a:t>, </a:t>
            </a:r>
            <a:r>
              <a:rPr lang="pl-PL" b="1" dirty="0" err="1"/>
              <a:t>Patty</a:t>
            </a:r>
            <a:r>
              <a:rPr lang="pl-PL" b="1" dirty="0"/>
              <a:t> </a:t>
            </a:r>
            <a:r>
              <a:rPr lang="pl-PL" b="1" dirty="0" err="1"/>
              <a:t>Hearst</a:t>
            </a:r>
            <a:r>
              <a:rPr lang="pl-PL" b="1" dirty="0"/>
              <a:t>, Brenda Spencer, </a:t>
            </a:r>
            <a:r>
              <a:rPr lang="pl-PL" b="1" dirty="0" err="1"/>
              <a:t>Aileen</a:t>
            </a:r>
            <a:r>
              <a:rPr lang="pl-PL" b="1" dirty="0"/>
              <a:t> </a:t>
            </a:r>
            <a:r>
              <a:rPr lang="pl-PL" b="1" dirty="0" err="1"/>
              <a:t>Wuornos</a:t>
            </a:r>
            <a:r>
              <a:rPr lang="pl-PL" b="1" dirty="0"/>
              <a:t>, Rita Gorgonowa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C85F0D7-B8D8-2D4B-9905-150C6C2A1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21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D88F3-F8EF-F94B-9552-9A223C0E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8795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/>
              <a:t>Introduction</a:t>
            </a:r>
            <a:endParaRPr lang="pl-PL" sz="3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1D71DF-7651-4743-848D-B6FDE0EA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480"/>
            <a:ext cx="10515600" cy="5003483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In the past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were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virtually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insvisible</a:t>
            </a:r>
            <a:r>
              <a:rPr lang="pl-PL" dirty="0">
                <a:solidFill>
                  <a:srgbClr val="FF0000"/>
                </a:solidFill>
              </a:rPr>
              <a:t> in the </a:t>
            </a:r>
            <a:r>
              <a:rPr lang="pl-PL" dirty="0" err="1">
                <a:solidFill>
                  <a:srgbClr val="FF0000"/>
                </a:solidFill>
              </a:rPr>
              <a:t>literature</a:t>
            </a:r>
            <a:r>
              <a:rPr lang="pl-PL" dirty="0">
                <a:solidFill>
                  <a:srgbClr val="FF0000"/>
                </a:solidFill>
              </a:rPr>
              <a:t> on </a:t>
            </a:r>
            <a:r>
              <a:rPr lang="pl-PL" dirty="0" err="1">
                <a:solidFill>
                  <a:srgbClr val="FF0000"/>
                </a:solidFill>
              </a:rPr>
              <a:t>crime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>
                <a:solidFill>
                  <a:srgbClr val="FF0000"/>
                </a:solidFill>
              </a:rPr>
              <a:t>Criminality</a:t>
            </a:r>
            <a:r>
              <a:rPr lang="pl-PL" dirty="0">
                <a:solidFill>
                  <a:srgbClr val="FF0000"/>
                </a:solidFill>
              </a:rPr>
              <a:t> was </a:t>
            </a:r>
            <a:r>
              <a:rPr lang="pl-PL" dirty="0" err="1">
                <a:solidFill>
                  <a:srgbClr val="FF0000"/>
                </a:solidFill>
              </a:rPr>
              <a:t>assumed</a:t>
            </a:r>
            <a:r>
              <a:rPr lang="pl-PL" dirty="0">
                <a:solidFill>
                  <a:srgbClr val="FF0000"/>
                </a:solidFill>
              </a:rPr>
              <a:t> to be a </a:t>
            </a:r>
            <a:r>
              <a:rPr lang="pl-PL" dirty="0" err="1">
                <a:solidFill>
                  <a:srgbClr val="FF0000"/>
                </a:solidFill>
              </a:rPr>
              <a:t>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charasteristics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>
                <a:solidFill>
                  <a:srgbClr val="FF0000"/>
                </a:solidFill>
              </a:rPr>
              <a:t>Females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were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traditionally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seen</a:t>
            </a:r>
            <a:r>
              <a:rPr lang="pl-PL" dirty="0">
                <a:solidFill>
                  <a:srgbClr val="FF0000"/>
                </a:solidFill>
              </a:rPr>
              <a:t> as law-</a:t>
            </a:r>
            <a:r>
              <a:rPr lang="pl-PL" dirty="0" err="1">
                <a:solidFill>
                  <a:srgbClr val="FF0000"/>
                </a:solidFill>
              </a:rPr>
              <a:t>abiding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/>
              <a:t>As </a:t>
            </a:r>
            <a:r>
              <a:rPr lang="pl-PL" dirty="0" err="1"/>
              <a:t>Katherine</a:t>
            </a:r>
            <a:r>
              <a:rPr lang="pl-PL" dirty="0"/>
              <a:t> Williams </a:t>
            </a:r>
            <a:r>
              <a:rPr lang="pl-PL" dirty="0" err="1"/>
              <a:t>points</a:t>
            </a:r>
            <a:r>
              <a:rPr lang="pl-PL" dirty="0"/>
              <a:t> out, </a:t>
            </a:r>
            <a:r>
              <a:rPr lang="pl-PL" dirty="0" err="1"/>
              <a:t>even</a:t>
            </a:r>
            <a:r>
              <a:rPr lang="pl-PL" dirty="0"/>
              <a:t> in </a:t>
            </a:r>
            <a:r>
              <a:rPr lang="pl-PL" dirty="0" err="1"/>
              <a:t>shoplifting</a:t>
            </a:r>
            <a:r>
              <a:rPr lang="pl-PL" dirty="0"/>
              <a:t>, a </a:t>
            </a:r>
            <a:r>
              <a:rPr lang="pl-PL" dirty="0" err="1"/>
              <a:t>crime</a:t>
            </a:r>
            <a:r>
              <a:rPr lang="pl-PL" dirty="0"/>
              <a:t>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traditonally</a:t>
            </a:r>
            <a:r>
              <a:rPr lang="pl-PL" dirty="0"/>
              <a:t> </a:t>
            </a:r>
            <a:r>
              <a:rPr lang="pl-PL" dirty="0" err="1"/>
              <a:t>linked</a:t>
            </a:r>
            <a:r>
              <a:rPr lang="pl-PL" dirty="0"/>
              <a:t> to </a:t>
            </a:r>
            <a:r>
              <a:rPr lang="pl-PL" dirty="0" err="1"/>
              <a:t>women</a:t>
            </a:r>
            <a:r>
              <a:rPr lang="pl-PL" dirty="0"/>
              <a:t>, </a:t>
            </a: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males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women</a:t>
            </a:r>
            <a:r>
              <a:rPr lang="pl-PL" dirty="0"/>
              <a:t> </a:t>
            </a:r>
            <a:r>
              <a:rPr lang="pl-PL" dirty="0" err="1"/>
              <a:t>convicted</a:t>
            </a:r>
            <a:r>
              <a:rPr lang="pl-PL" dirty="0"/>
              <a:t>.</a:t>
            </a:r>
          </a:p>
          <a:p>
            <a:r>
              <a:rPr lang="pl-PL" dirty="0" err="1">
                <a:solidFill>
                  <a:srgbClr val="FF0000"/>
                </a:solidFill>
              </a:rPr>
              <a:t>This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a </a:t>
            </a:r>
            <a:r>
              <a:rPr lang="pl-PL" dirty="0" err="1">
                <a:solidFill>
                  <a:srgbClr val="FF0000"/>
                </a:solidFill>
              </a:rPr>
              <a:t>global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phenomenon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>
                <a:solidFill>
                  <a:srgbClr val="FF0000"/>
                </a:solidFill>
              </a:rPr>
              <a:t>They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were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marginalised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1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0A4BD6-D89F-C84C-803B-95079650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939"/>
            <a:ext cx="10515600" cy="747579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/>
              <a:t>Biological</a:t>
            </a:r>
            <a:r>
              <a:rPr lang="pl-PL" sz="3000" b="1" dirty="0"/>
              <a:t>, </a:t>
            </a:r>
            <a:r>
              <a:rPr lang="pl-PL" sz="3000" b="1" dirty="0" err="1"/>
              <a:t>hormonal</a:t>
            </a:r>
            <a:r>
              <a:rPr lang="pl-PL" sz="3000" b="1" dirty="0"/>
              <a:t> and </a:t>
            </a:r>
            <a:r>
              <a:rPr lang="pl-PL" sz="3000" b="1" dirty="0" err="1"/>
              <a:t>psychological</a:t>
            </a:r>
            <a:r>
              <a:rPr lang="pl-PL" sz="3000" b="1" dirty="0"/>
              <a:t> </a:t>
            </a:r>
            <a:r>
              <a:rPr lang="pl-PL" sz="3000" b="1" dirty="0" err="1"/>
              <a:t>theories</a:t>
            </a:r>
            <a:endParaRPr lang="pl-PL" sz="3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243533-2FE5-2C4C-BC27-54AF888F4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1" y="923518"/>
            <a:ext cx="11561379" cy="5519323"/>
          </a:xfrm>
        </p:spPr>
        <p:txBody>
          <a:bodyPr>
            <a:normAutofit fontScale="85000" lnSpcReduction="20000"/>
          </a:bodyPr>
          <a:lstStyle/>
          <a:p>
            <a:r>
              <a:rPr lang="pl-PL" dirty="0" err="1">
                <a:solidFill>
                  <a:srgbClr val="C00000"/>
                </a:solidFill>
              </a:rPr>
              <a:t>Lombrosso</a:t>
            </a:r>
            <a:r>
              <a:rPr lang="pl-PL" dirty="0">
                <a:solidFill>
                  <a:srgbClr val="C00000"/>
                </a:solidFill>
              </a:rPr>
              <a:t> (1895), </a:t>
            </a:r>
            <a:r>
              <a:rPr lang="pl-PL" dirty="0" err="1"/>
              <a:t>his</a:t>
            </a:r>
            <a:r>
              <a:rPr lang="pl-PL" dirty="0"/>
              <a:t> </a:t>
            </a:r>
            <a:r>
              <a:rPr lang="pl-PL" dirty="0" err="1"/>
              <a:t>works</a:t>
            </a:r>
            <a:r>
              <a:rPr lang="pl-PL" dirty="0"/>
              <a:t> on </a:t>
            </a:r>
            <a:r>
              <a:rPr lang="pl-PL" dirty="0" err="1"/>
              <a:t>women</a:t>
            </a:r>
            <a:r>
              <a:rPr lang="pl-PL" dirty="0"/>
              <a:t> </a:t>
            </a:r>
            <a:r>
              <a:rPr lang="pl-PL" dirty="0" err="1"/>
              <a:t>criminality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kind</a:t>
            </a:r>
            <a:r>
              <a:rPr lang="pl-PL" dirty="0"/>
              <a:t> of </a:t>
            </a:r>
            <a:r>
              <a:rPr lang="pl-PL" dirty="0" err="1"/>
              <a:t>innovative</a:t>
            </a:r>
            <a:endParaRPr lang="pl-PL" dirty="0"/>
          </a:p>
          <a:p>
            <a:r>
              <a:rPr lang="pl-PL" dirty="0" err="1"/>
              <a:t>Even</a:t>
            </a:r>
            <a:r>
              <a:rPr lang="pl-PL" dirty="0"/>
              <a:t> </a:t>
            </a:r>
            <a:r>
              <a:rPr lang="pl-PL" dirty="0" err="1"/>
              <a:t>though</a:t>
            </a:r>
            <a:r>
              <a:rPr lang="pl-PL" dirty="0"/>
              <a:t> we </a:t>
            </a:r>
            <a:r>
              <a:rPr lang="pl-PL" dirty="0" err="1"/>
              <a:t>see</a:t>
            </a:r>
            <a:r>
              <a:rPr lang="pl-PL" dirty="0"/>
              <a:t> </a:t>
            </a:r>
            <a:r>
              <a:rPr lang="pl-PL" dirty="0" err="1"/>
              <a:t>flaws</a:t>
            </a:r>
            <a:r>
              <a:rPr lang="pl-PL" dirty="0"/>
              <a:t> in </a:t>
            </a:r>
            <a:r>
              <a:rPr lang="pl-PL" dirty="0" err="1"/>
              <a:t>his</a:t>
            </a:r>
            <a:r>
              <a:rPr lang="pl-PL" dirty="0"/>
              <a:t> </a:t>
            </a:r>
            <a:r>
              <a:rPr lang="pl-PL" dirty="0" err="1"/>
              <a:t>rather</a:t>
            </a:r>
            <a:r>
              <a:rPr lang="pl-PL" dirty="0"/>
              <a:t> </a:t>
            </a:r>
            <a:r>
              <a:rPr lang="pl-PL" dirty="0" err="1"/>
              <a:t>simplistic</a:t>
            </a:r>
            <a:r>
              <a:rPr lang="pl-PL" dirty="0"/>
              <a:t> </a:t>
            </a:r>
            <a:r>
              <a:rPr lang="pl-PL" dirty="0" err="1"/>
              <a:t>arguments</a:t>
            </a:r>
            <a:r>
              <a:rPr lang="pl-PL" dirty="0"/>
              <a:t> </a:t>
            </a:r>
            <a:r>
              <a:rPr lang="pl-PL" dirty="0" err="1"/>
              <a:t>his</a:t>
            </a:r>
            <a:r>
              <a:rPr lang="pl-PL" dirty="0"/>
              <a:t> </a:t>
            </a:r>
            <a:r>
              <a:rPr lang="pl-PL" dirty="0" err="1"/>
              <a:t>ideas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not </a:t>
            </a:r>
            <a:r>
              <a:rPr lang="pl-PL" dirty="0" err="1"/>
              <a:t>wholly</a:t>
            </a:r>
            <a:r>
              <a:rPr lang="pl-PL" dirty="0"/>
              <a:t> to </a:t>
            </a:r>
            <a:r>
              <a:rPr lang="pl-PL" dirty="0" err="1"/>
              <a:t>discount</a:t>
            </a:r>
            <a:endParaRPr lang="pl-PL" dirty="0"/>
          </a:p>
          <a:p>
            <a:r>
              <a:rPr lang="pl-PL" dirty="0" err="1">
                <a:solidFill>
                  <a:srgbClr val="FF0000"/>
                </a:solidFill>
              </a:rPr>
              <a:t>Results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atavistic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throwbacks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/>
              <a:t>He </a:t>
            </a:r>
            <a:r>
              <a:rPr lang="pl-PL" dirty="0" err="1"/>
              <a:t>argued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the most </a:t>
            </a:r>
            <a:r>
              <a:rPr lang="pl-PL" dirty="0" err="1"/>
              <a:t>advanced</a:t>
            </a:r>
            <a:r>
              <a:rPr lang="pl-PL" dirty="0"/>
              <a:t> </a:t>
            </a:r>
            <a:r>
              <a:rPr lang="pl-PL" dirty="0" err="1"/>
              <a:t>forms</a:t>
            </a:r>
            <a:r>
              <a:rPr lang="pl-PL" dirty="0"/>
              <a:t> of </a:t>
            </a:r>
            <a:r>
              <a:rPr lang="pl-PL" dirty="0" err="1"/>
              <a:t>human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white</a:t>
            </a:r>
            <a:r>
              <a:rPr lang="pl-PL" dirty="0"/>
              <a:t> </a:t>
            </a:r>
            <a:r>
              <a:rPr lang="pl-PL" dirty="0" err="1"/>
              <a:t>males</a:t>
            </a:r>
            <a:r>
              <a:rPr lang="pl-PL" dirty="0"/>
              <a:t> and the most </a:t>
            </a:r>
            <a:r>
              <a:rPr lang="pl-PL" dirty="0" err="1"/>
              <a:t>primitive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non-</a:t>
            </a:r>
            <a:r>
              <a:rPr lang="pl-PL" dirty="0" err="1"/>
              <a:t>white</a:t>
            </a:r>
            <a:r>
              <a:rPr lang="pl-PL" dirty="0"/>
              <a:t> </a:t>
            </a:r>
            <a:r>
              <a:rPr lang="pl-PL" dirty="0" err="1"/>
              <a:t>females</a:t>
            </a:r>
            <a:endParaRPr lang="pl-PL" dirty="0"/>
          </a:p>
          <a:p>
            <a:r>
              <a:rPr lang="pl-PL" dirty="0">
                <a:solidFill>
                  <a:srgbClr val="FF0000"/>
                </a:solidFill>
              </a:rPr>
              <a:t>He </a:t>
            </a:r>
            <a:r>
              <a:rPr lang="pl-PL" dirty="0" err="1">
                <a:solidFill>
                  <a:srgbClr val="FF0000"/>
                </a:solidFill>
              </a:rPr>
              <a:t>took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tests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Sicily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based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his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theory</a:t>
            </a:r>
            <a:r>
              <a:rPr lang="pl-PL" dirty="0">
                <a:solidFill>
                  <a:srgbClr val="FF0000"/>
                </a:solidFill>
              </a:rPr>
              <a:t> on </a:t>
            </a:r>
            <a:r>
              <a:rPr lang="pl-PL" dirty="0" err="1">
                <a:solidFill>
                  <a:srgbClr val="FF0000"/>
                </a:solidFill>
              </a:rPr>
              <a:t>specific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features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look</a:t>
            </a:r>
            <a:r>
              <a:rPr lang="pl-PL" dirty="0">
                <a:solidFill>
                  <a:srgbClr val="FF0000"/>
                </a:solidFill>
              </a:rPr>
              <a:t>: </a:t>
            </a:r>
            <a:r>
              <a:rPr lang="pl-PL" dirty="0" err="1">
                <a:solidFill>
                  <a:srgbClr val="FF0000"/>
                </a:solidFill>
              </a:rPr>
              <a:t>darker</a:t>
            </a:r>
            <a:r>
              <a:rPr lang="pl-PL" dirty="0">
                <a:solidFill>
                  <a:srgbClr val="FF0000"/>
                </a:solidFill>
              </a:rPr>
              <a:t> skin, </a:t>
            </a:r>
            <a:r>
              <a:rPr lang="pl-PL" dirty="0" err="1">
                <a:solidFill>
                  <a:srgbClr val="FF0000"/>
                </a:solidFill>
              </a:rPr>
              <a:t>being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short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having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dark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hair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>
                <a:solidFill>
                  <a:srgbClr val="FF0000"/>
                </a:solidFill>
              </a:rPr>
              <a:t>Females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are</a:t>
            </a:r>
            <a:r>
              <a:rPr lang="pl-PL" dirty="0">
                <a:solidFill>
                  <a:srgbClr val="FF0000"/>
                </a:solidFill>
              </a:rPr>
              <a:t> less </a:t>
            </a:r>
            <a:r>
              <a:rPr lang="pl-PL" dirty="0" err="1">
                <a:solidFill>
                  <a:srgbClr val="FF0000"/>
                </a:solidFill>
              </a:rPr>
              <a:t>advanced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males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>
                <a:solidFill>
                  <a:srgbClr val="FF0000"/>
                </a:solidFill>
              </a:rPr>
              <a:t>Lombroso’s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theory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therefore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seems</a:t>
            </a:r>
            <a:r>
              <a:rPr lang="pl-PL" dirty="0">
                <a:solidFill>
                  <a:srgbClr val="FF0000"/>
                </a:solidFill>
              </a:rPr>
              <a:t> to point </a:t>
            </a:r>
            <a:r>
              <a:rPr lang="pl-PL" dirty="0" err="1">
                <a:solidFill>
                  <a:srgbClr val="FF0000"/>
                </a:solidFill>
              </a:rPr>
              <a:t>towards</a:t>
            </a:r>
            <a:r>
              <a:rPr lang="pl-PL" dirty="0">
                <a:solidFill>
                  <a:srgbClr val="FF0000"/>
                </a:solidFill>
              </a:rPr>
              <a:t> a </a:t>
            </a:r>
            <a:r>
              <a:rPr lang="pl-PL" dirty="0" err="1">
                <a:solidFill>
                  <a:srgbClr val="FF0000"/>
                </a:solidFill>
              </a:rPr>
              <a:t>higher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criminal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rate</a:t>
            </a:r>
            <a:r>
              <a:rPr lang="pl-PL" dirty="0">
                <a:solidFill>
                  <a:srgbClr val="FF0000"/>
                </a:solidFill>
              </a:rPr>
              <a:t> but – </a:t>
            </a:r>
            <a:r>
              <a:rPr lang="pl-PL" dirty="0" err="1">
                <a:solidFill>
                  <a:srgbClr val="FF0000"/>
                </a:solidFill>
              </a:rPr>
              <a:t>according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statistics</a:t>
            </a:r>
            <a:r>
              <a:rPr lang="pl-PL" dirty="0">
                <a:solidFill>
                  <a:srgbClr val="FF0000"/>
                </a:solidFill>
              </a:rPr>
              <a:t> – </a:t>
            </a:r>
            <a:r>
              <a:rPr lang="pl-PL" dirty="0" err="1">
                <a:solidFill>
                  <a:srgbClr val="FF0000"/>
                </a:solidFill>
              </a:rPr>
              <a:t>it</a:t>
            </a:r>
            <a:r>
              <a:rPr lang="pl-PL" dirty="0">
                <a:solidFill>
                  <a:srgbClr val="FF0000"/>
                </a:solidFill>
              </a:rPr>
              <a:t> was not. </a:t>
            </a:r>
            <a:r>
              <a:rPr lang="pl-PL" dirty="0" err="1">
                <a:solidFill>
                  <a:srgbClr val="FF0000"/>
                </a:solidFill>
              </a:rPr>
              <a:t>So</a:t>
            </a:r>
            <a:r>
              <a:rPr lang="pl-PL" dirty="0">
                <a:solidFill>
                  <a:srgbClr val="FF0000"/>
                </a:solidFill>
              </a:rPr>
              <a:t> he </a:t>
            </a:r>
            <a:r>
              <a:rPr lang="pl-PL" dirty="0" err="1">
                <a:solidFill>
                  <a:srgbClr val="FF0000"/>
                </a:solidFill>
              </a:rPr>
              <a:t>argued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prostitution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the </a:t>
            </a:r>
            <a:r>
              <a:rPr lang="pl-PL" dirty="0" err="1">
                <a:solidFill>
                  <a:srgbClr val="FF0000"/>
                </a:solidFill>
              </a:rPr>
              <a:t>female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substitution</a:t>
            </a:r>
            <a:r>
              <a:rPr lang="pl-PL" dirty="0">
                <a:solidFill>
                  <a:srgbClr val="FF0000"/>
                </a:solidFill>
              </a:rPr>
              <a:t> for </a:t>
            </a:r>
            <a:r>
              <a:rPr lang="pl-PL" dirty="0" err="1">
                <a:solidFill>
                  <a:srgbClr val="FF0000"/>
                </a:solidFill>
              </a:rPr>
              <a:t>crime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/>
              <a:t>Lombroso </a:t>
            </a:r>
            <a:r>
              <a:rPr lang="pl-PL" dirty="0" err="1"/>
              <a:t>claimed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women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</a:t>
            </a:r>
            <a:r>
              <a:rPr lang="pl-PL" dirty="0" err="1">
                <a:solidFill>
                  <a:srgbClr val="C00000"/>
                </a:solidFill>
              </a:rPr>
              <a:t>smaller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cerebral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cortex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means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less inteligent and less </a:t>
            </a:r>
            <a:r>
              <a:rPr lang="pl-PL" dirty="0" err="1"/>
              <a:t>capable</a:t>
            </a:r>
            <a:r>
              <a:rPr lang="pl-PL" dirty="0"/>
              <a:t> of </a:t>
            </a:r>
            <a:r>
              <a:rPr lang="pl-PL" dirty="0" err="1"/>
              <a:t>abstract</a:t>
            </a:r>
            <a:r>
              <a:rPr lang="pl-PL" dirty="0"/>
              <a:t> </a:t>
            </a:r>
            <a:r>
              <a:rPr lang="pl-PL" dirty="0" err="1"/>
              <a:t>reasoning</a:t>
            </a:r>
            <a:r>
              <a:rPr lang="pl-PL" dirty="0"/>
              <a:t>.</a:t>
            </a:r>
          </a:p>
          <a:p>
            <a:r>
              <a:rPr lang="pl-PL" dirty="0" err="1"/>
              <a:t>Women</a:t>
            </a:r>
            <a:r>
              <a:rPr lang="pl-PL" dirty="0"/>
              <a:t>, </a:t>
            </a:r>
            <a:r>
              <a:rPr lang="pl-PL" dirty="0" err="1"/>
              <a:t>like</a:t>
            </a:r>
            <a:r>
              <a:rPr lang="pl-PL" dirty="0"/>
              <a:t> </a:t>
            </a:r>
            <a:r>
              <a:rPr lang="pl-PL" dirty="0" err="1"/>
              <a:t>animals</a:t>
            </a:r>
            <a:r>
              <a:rPr lang="pl-PL" dirty="0"/>
              <a:t>,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capable</a:t>
            </a:r>
            <a:r>
              <a:rPr lang="pl-PL" dirty="0"/>
              <a:t> od </a:t>
            </a:r>
            <a:r>
              <a:rPr lang="pl-PL" dirty="0" err="1"/>
              <a:t>surviving</a:t>
            </a:r>
            <a:r>
              <a:rPr lang="pl-PL" dirty="0"/>
              <a:t> in </a:t>
            </a:r>
            <a:r>
              <a:rPr lang="pl-PL" dirty="0" err="1"/>
              <a:t>unpleasant</a:t>
            </a:r>
            <a:r>
              <a:rPr lang="pl-PL" dirty="0"/>
              <a:t> </a:t>
            </a:r>
            <a:r>
              <a:rPr lang="pl-PL" dirty="0" err="1"/>
              <a:t>surroundings</a:t>
            </a:r>
            <a:r>
              <a:rPr lang="pl-PL" dirty="0"/>
              <a:t>.</a:t>
            </a:r>
          </a:p>
          <a:p>
            <a:r>
              <a:rPr lang="pl-PL" dirty="0"/>
              <a:t>’pseudo-</a:t>
            </a:r>
            <a:r>
              <a:rPr lang="pl-PL" dirty="0" err="1"/>
              <a:t>criminals</a:t>
            </a:r>
            <a:r>
              <a:rPr lang="pl-PL" dirty="0"/>
              <a:t>’ vs </a:t>
            </a:r>
            <a:r>
              <a:rPr lang="pl-PL" dirty="0" err="1"/>
              <a:t>born</a:t>
            </a:r>
            <a:r>
              <a:rPr lang="pl-PL" dirty="0"/>
              <a:t> </a:t>
            </a:r>
            <a:r>
              <a:rPr lang="pl-PL" dirty="0" err="1"/>
              <a:t>criminals</a:t>
            </a:r>
            <a:r>
              <a:rPr lang="pl-PL" dirty="0"/>
              <a:t> (35% of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criminals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882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DC277B-44B8-C64F-A257-ECD13BE71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25" y="605928"/>
            <a:ext cx="10880075" cy="5571035"/>
          </a:xfrm>
        </p:spPr>
        <p:txBody>
          <a:bodyPr/>
          <a:lstStyle/>
          <a:p>
            <a:pPr algn="just"/>
            <a:r>
              <a:rPr lang="pl-PL" dirty="0">
                <a:solidFill>
                  <a:srgbClr val="C00000"/>
                </a:solidFill>
              </a:rPr>
              <a:t>Money and </a:t>
            </a:r>
            <a:r>
              <a:rPr lang="pl-PL" dirty="0" err="1">
                <a:solidFill>
                  <a:srgbClr val="C00000"/>
                </a:solidFill>
              </a:rPr>
              <a:t>Enrhardt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/>
              <a:t>(1972) – </a:t>
            </a:r>
            <a:r>
              <a:rPr lang="pl-PL" dirty="0" err="1"/>
              <a:t>suggested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the </a:t>
            </a:r>
            <a:r>
              <a:rPr lang="pl-PL" dirty="0" err="1">
                <a:solidFill>
                  <a:srgbClr val="FF0000"/>
                </a:solidFill>
              </a:rPr>
              <a:t>genetic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passivity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females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related</a:t>
            </a:r>
            <a:r>
              <a:rPr lang="pl-PL" dirty="0">
                <a:solidFill>
                  <a:srgbClr val="FF0000"/>
                </a:solidFill>
              </a:rPr>
              <a:t> to the </a:t>
            </a:r>
            <a:r>
              <a:rPr lang="pl-PL" dirty="0" err="1">
                <a:solidFill>
                  <a:srgbClr val="FF0000"/>
                </a:solidFill>
              </a:rPr>
              <a:t>different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brains</a:t>
            </a:r>
            <a:r>
              <a:rPr lang="pl-PL" dirty="0">
                <a:solidFill>
                  <a:srgbClr val="FF0000"/>
                </a:solidFill>
              </a:rPr>
              <a:t> of men and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and the </a:t>
            </a:r>
            <a:r>
              <a:rPr lang="pl-PL" dirty="0" err="1">
                <a:solidFill>
                  <a:srgbClr val="FF0000"/>
                </a:solidFill>
              </a:rPr>
              <a:t>difference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hormones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between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them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 err="1"/>
              <a:t>experiments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made</a:t>
            </a:r>
            <a:r>
              <a:rPr lang="pl-PL" dirty="0"/>
              <a:t> on </a:t>
            </a:r>
            <a:r>
              <a:rPr lang="pl-PL" dirty="0" err="1"/>
              <a:t>rats</a:t>
            </a:r>
            <a:r>
              <a:rPr lang="pl-PL" dirty="0"/>
              <a:t> and </a:t>
            </a:r>
            <a:r>
              <a:rPr lang="pl-PL" dirty="0" err="1"/>
              <a:t>monkeys</a:t>
            </a:r>
            <a:endParaRPr lang="pl-PL" dirty="0"/>
          </a:p>
          <a:p>
            <a:pPr algn="just"/>
            <a:r>
              <a:rPr lang="pl-PL" dirty="0" err="1"/>
              <a:t>Soon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a </a:t>
            </a:r>
            <a:r>
              <a:rPr lang="pl-PL" dirty="0" err="1"/>
              <a:t>birth</a:t>
            </a:r>
            <a:r>
              <a:rPr lang="pl-PL" dirty="0"/>
              <a:t> a </a:t>
            </a:r>
            <a:r>
              <a:rPr lang="pl-PL" dirty="0" err="1"/>
              <a:t>rat’s</a:t>
            </a:r>
            <a:r>
              <a:rPr lang="pl-PL" dirty="0"/>
              <a:t> </a:t>
            </a:r>
            <a:r>
              <a:rPr lang="pl-PL" dirty="0" err="1"/>
              <a:t>brain</a:t>
            </a:r>
            <a:r>
              <a:rPr lang="pl-PL" dirty="0"/>
              <a:t> </a:t>
            </a:r>
            <a:r>
              <a:rPr lang="pl-PL" dirty="0" err="1"/>
              <a:t>becomes</a:t>
            </a:r>
            <a:r>
              <a:rPr lang="pl-PL" dirty="0"/>
              <a:t> </a:t>
            </a:r>
            <a:r>
              <a:rPr lang="pl-PL" dirty="0" err="1"/>
              <a:t>either</a:t>
            </a:r>
            <a:r>
              <a:rPr lang="pl-PL" dirty="0"/>
              <a:t> </a:t>
            </a:r>
            <a:r>
              <a:rPr lang="pl-PL" dirty="0" err="1"/>
              <a:t>male</a:t>
            </a:r>
            <a:r>
              <a:rPr lang="pl-PL" dirty="0"/>
              <a:t> (a </a:t>
            </a:r>
            <a:r>
              <a:rPr lang="pl-PL" dirty="0" err="1"/>
              <a:t>predominance</a:t>
            </a:r>
            <a:r>
              <a:rPr lang="pl-PL" dirty="0"/>
              <a:t> of </a:t>
            </a:r>
            <a:r>
              <a:rPr lang="pl-PL" dirty="0" err="1"/>
              <a:t>androgens</a:t>
            </a:r>
            <a:r>
              <a:rPr lang="pl-PL" dirty="0"/>
              <a:t>) of </a:t>
            </a:r>
            <a:r>
              <a:rPr lang="pl-PL" dirty="0" err="1"/>
              <a:t>female</a:t>
            </a:r>
            <a:r>
              <a:rPr lang="pl-PL" dirty="0"/>
              <a:t> (a </a:t>
            </a:r>
            <a:r>
              <a:rPr lang="pl-PL" dirty="0" err="1"/>
              <a:t>predominance</a:t>
            </a:r>
            <a:r>
              <a:rPr lang="pl-PL" dirty="0"/>
              <a:t> of </a:t>
            </a:r>
            <a:r>
              <a:rPr lang="pl-PL" dirty="0" err="1"/>
              <a:t>oestrogens</a:t>
            </a:r>
            <a:r>
              <a:rPr lang="pl-PL" dirty="0"/>
              <a:t>)</a:t>
            </a:r>
          </a:p>
          <a:p>
            <a:pPr algn="just"/>
            <a:r>
              <a:rPr lang="pl-PL" dirty="0" err="1"/>
              <a:t>If</a:t>
            </a:r>
            <a:r>
              <a:rPr lang="pl-PL" dirty="0"/>
              <a:t> in </a:t>
            </a:r>
            <a:r>
              <a:rPr lang="pl-PL" dirty="0" err="1"/>
              <a:t>early</a:t>
            </a:r>
            <a:r>
              <a:rPr lang="pl-PL" dirty="0"/>
              <a:t> life a </a:t>
            </a:r>
            <a:r>
              <a:rPr lang="pl-PL" dirty="0" err="1"/>
              <a:t>female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injected</a:t>
            </a:r>
            <a:r>
              <a:rPr lang="pl-PL" dirty="0"/>
              <a:t> with </a:t>
            </a:r>
            <a:r>
              <a:rPr lang="pl-PL" dirty="0" err="1"/>
              <a:t>androgence</a:t>
            </a:r>
            <a:r>
              <a:rPr lang="pl-PL" dirty="0"/>
              <a:t> </a:t>
            </a:r>
            <a:r>
              <a:rPr lang="pl-PL" dirty="0" err="1"/>
              <a:t>she</a:t>
            </a:r>
            <a:r>
              <a:rPr lang="pl-PL" dirty="0"/>
              <a:t> </a:t>
            </a:r>
            <a:r>
              <a:rPr lang="pl-PL" dirty="0" err="1"/>
              <a:t>becomes</a:t>
            </a:r>
            <a:r>
              <a:rPr lang="pl-PL" dirty="0"/>
              <a:t> </a:t>
            </a:r>
            <a:r>
              <a:rPr lang="pl-PL" dirty="0" err="1"/>
              <a:t>agresive</a:t>
            </a:r>
            <a:r>
              <a:rPr lang="pl-PL" dirty="0"/>
              <a:t> and </a:t>
            </a:r>
            <a:r>
              <a:rPr lang="pl-PL" dirty="0" err="1"/>
              <a:t>indistuingishable</a:t>
            </a:r>
            <a:r>
              <a:rPr lang="pl-PL" dirty="0"/>
              <a:t> from a </a:t>
            </a:r>
            <a:r>
              <a:rPr lang="pl-PL" dirty="0" err="1"/>
              <a:t>male</a:t>
            </a:r>
            <a:r>
              <a:rPr lang="pl-PL" dirty="0"/>
              <a:t> </a:t>
            </a:r>
            <a:r>
              <a:rPr lang="pl-PL" dirty="0" err="1"/>
              <a:t>while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early</a:t>
            </a:r>
            <a:r>
              <a:rPr lang="pl-PL" dirty="0"/>
              <a:t> </a:t>
            </a:r>
            <a:r>
              <a:rPr lang="pl-PL" dirty="0" err="1"/>
              <a:t>castrated</a:t>
            </a:r>
            <a:r>
              <a:rPr lang="pl-PL" dirty="0"/>
              <a:t> </a:t>
            </a:r>
            <a:r>
              <a:rPr lang="pl-PL" dirty="0" err="1"/>
              <a:t>male</a:t>
            </a:r>
            <a:r>
              <a:rPr lang="pl-PL" dirty="0"/>
              <a:t>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become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passive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982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0683AA-1CF5-1843-A6C8-9B8B7BB81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2" y="484742"/>
            <a:ext cx="10902108" cy="5692221"/>
          </a:xfrm>
        </p:spPr>
        <p:txBody>
          <a:bodyPr/>
          <a:lstStyle/>
          <a:p>
            <a:pPr algn="just"/>
            <a:r>
              <a:rPr lang="pl-PL" dirty="0">
                <a:solidFill>
                  <a:srgbClr val="C00000"/>
                </a:solidFill>
              </a:rPr>
              <a:t>’</a:t>
            </a:r>
            <a:r>
              <a:rPr lang="pl-PL" dirty="0" err="1">
                <a:solidFill>
                  <a:srgbClr val="C00000"/>
                </a:solidFill>
              </a:rPr>
              <a:t>generative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phases</a:t>
            </a:r>
            <a:r>
              <a:rPr lang="pl-PL" dirty="0">
                <a:solidFill>
                  <a:srgbClr val="C00000"/>
                </a:solidFill>
              </a:rPr>
              <a:t>’ of </a:t>
            </a:r>
            <a:r>
              <a:rPr lang="pl-PL" dirty="0" err="1">
                <a:solidFill>
                  <a:srgbClr val="C00000"/>
                </a:solidFill>
              </a:rPr>
              <a:t>women</a:t>
            </a:r>
            <a:r>
              <a:rPr lang="pl-PL" dirty="0"/>
              <a:t>: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biological</a:t>
            </a:r>
            <a:r>
              <a:rPr lang="pl-PL" dirty="0"/>
              <a:t> </a:t>
            </a:r>
            <a:r>
              <a:rPr lang="pl-PL" dirty="0" err="1"/>
              <a:t>theory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based</a:t>
            </a:r>
            <a:r>
              <a:rPr lang="pl-PL" dirty="0"/>
              <a:t> on the </a:t>
            </a:r>
            <a:r>
              <a:rPr lang="pl-PL" dirty="0" err="1"/>
              <a:t>changes</a:t>
            </a:r>
            <a:r>
              <a:rPr lang="pl-PL" dirty="0"/>
              <a:t> </a:t>
            </a:r>
            <a:r>
              <a:rPr lang="pl-PL" dirty="0" err="1"/>
              <a:t>connected</a:t>
            </a:r>
            <a:r>
              <a:rPr lang="pl-PL" dirty="0"/>
              <a:t> with the </a:t>
            </a:r>
            <a:r>
              <a:rPr lang="pl-PL" dirty="0" err="1"/>
              <a:t>menstrual</a:t>
            </a:r>
            <a:r>
              <a:rPr lang="pl-PL" dirty="0"/>
              <a:t> </a:t>
            </a:r>
            <a:r>
              <a:rPr lang="pl-PL" dirty="0" err="1"/>
              <a:t>cycle</a:t>
            </a:r>
            <a:endParaRPr lang="pl-PL" dirty="0"/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Although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unclear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whether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generally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involved</a:t>
            </a:r>
            <a:r>
              <a:rPr lang="pl-PL" dirty="0">
                <a:solidFill>
                  <a:srgbClr val="FF0000"/>
                </a:solidFill>
              </a:rPr>
              <a:t> in a </a:t>
            </a:r>
            <a:r>
              <a:rPr lang="pl-PL" dirty="0" err="1">
                <a:solidFill>
                  <a:srgbClr val="FF0000"/>
                </a:solidFill>
              </a:rPr>
              <a:t>higher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incidence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criminality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during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generative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phases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it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clear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the law </a:t>
            </a:r>
            <a:r>
              <a:rPr lang="pl-PL" dirty="0" err="1">
                <a:solidFill>
                  <a:srgbClr val="FF0000"/>
                </a:solidFill>
              </a:rPr>
              <a:t>takes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account</a:t>
            </a:r>
            <a:r>
              <a:rPr lang="pl-PL" dirty="0">
                <a:solidFill>
                  <a:srgbClr val="FF0000"/>
                </a:solidFill>
              </a:rPr>
              <a:t> on </a:t>
            </a:r>
            <a:r>
              <a:rPr lang="pl-PL" dirty="0" err="1">
                <a:solidFill>
                  <a:srgbClr val="FF0000"/>
                </a:solidFill>
              </a:rPr>
              <a:t>these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elements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deciding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some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cases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Menstruation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menopause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often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were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accepted</a:t>
            </a:r>
            <a:r>
              <a:rPr lang="pl-PL" dirty="0">
                <a:solidFill>
                  <a:srgbClr val="FF0000"/>
                </a:solidFill>
              </a:rPr>
              <a:t> as </a:t>
            </a:r>
            <a:r>
              <a:rPr lang="pl-PL" dirty="0" err="1">
                <a:solidFill>
                  <a:srgbClr val="FF0000"/>
                </a:solidFill>
              </a:rPr>
              <a:t>factors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which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should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reduce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sentences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9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F9A2B3-9EE3-C24B-821C-DA646E1B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81" y="290662"/>
            <a:ext cx="11773359" cy="643017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dirty="0"/>
              <a:t>In R v </a:t>
            </a:r>
            <a:r>
              <a:rPr lang="pl-PL" dirty="0" err="1"/>
              <a:t>Craddock</a:t>
            </a:r>
            <a:r>
              <a:rPr lang="pl-PL" dirty="0"/>
              <a:t> [1981]: the </a:t>
            </a:r>
            <a:r>
              <a:rPr lang="pl-PL" dirty="0" err="1"/>
              <a:t>woman</a:t>
            </a:r>
            <a:r>
              <a:rPr lang="pl-PL" dirty="0"/>
              <a:t> </a:t>
            </a:r>
            <a:r>
              <a:rPr lang="pl-PL" dirty="0" err="1"/>
              <a:t>faced</a:t>
            </a:r>
            <a:r>
              <a:rPr lang="pl-PL" dirty="0"/>
              <a:t> a </a:t>
            </a:r>
            <a:r>
              <a:rPr lang="pl-PL" dirty="0" err="1"/>
              <a:t>murder</a:t>
            </a:r>
            <a:r>
              <a:rPr lang="pl-PL" dirty="0"/>
              <a:t> </a:t>
            </a:r>
            <a:r>
              <a:rPr lang="pl-PL" dirty="0" err="1"/>
              <a:t>charge</a:t>
            </a:r>
            <a:r>
              <a:rPr lang="pl-PL" dirty="0"/>
              <a:t> </a:t>
            </a:r>
            <a:r>
              <a:rPr lang="pl-PL" dirty="0" err="1"/>
              <a:t>which</a:t>
            </a:r>
            <a:r>
              <a:rPr lang="pl-PL" dirty="0"/>
              <a:t> was </a:t>
            </a:r>
            <a:r>
              <a:rPr lang="pl-PL" dirty="0" err="1"/>
              <a:t>reduced</a:t>
            </a:r>
            <a:r>
              <a:rPr lang="pl-PL" dirty="0"/>
              <a:t> to </a:t>
            </a:r>
            <a:r>
              <a:rPr lang="pl-PL" dirty="0" err="1"/>
              <a:t>manslaughter</a:t>
            </a:r>
            <a:r>
              <a:rPr lang="pl-PL" dirty="0"/>
              <a:t> </a:t>
            </a:r>
            <a:r>
              <a:rPr lang="pl-PL" dirty="0" err="1"/>
              <a:t>due</a:t>
            </a:r>
            <a:r>
              <a:rPr lang="pl-PL" dirty="0"/>
              <a:t> to </a:t>
            </a:r>
            <a:r>
              <a:rPr lang="pl-PL" dirty="0" err="1">
                <a:solidFill>
                  <a:srgbClr val="FF0000"/>
                </a:solidFill>
              </a:rPr>
              <a:t>diminished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responsibility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/>
              <a:t>attributed</a:t>
            </a:r>
            <a:r>
              <a:rPr lang="pl-PL" dirty="0"/>
              <a:t> to the </a:t>
            </a:r>
            <a:r>
              <a:rPr lang="pl-PL" dirty="0" err="1">
                <a:solidFill>
                  <a:srgbClr val="FF0000"/>
                </a:solidFill>
              </a:rPr>
              <a:t>pre-menstrual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tension</a:t>
            </a:r>
            <a:r>
              <a:rPr lang="pl-PL" dirty="0">
                <a:solidFill>
                  <a:srgbClr val="FF0000"/>
                </a:solidFill>
              </a:rPr>
              <a:t> (PMT)</a:t>
            </a:r>
            <a:r>
              <a:rPr lang="pl-PL" dirty="0"/>
              <a:t>, and </a:t>
            </a:r>
            <a:r>
              <a:rPr lang="pl-PL" dirty="0" err="1"/>
              <a:t>had</a:t>
            </a:r>
            <a:r>
              <a:rPr lang="pl-PL" dirty="0"/>
              <a:t> </a:t>
            </a:r>
            <a:r>
              <a:rPr lang="pl-PL" dirty="0" err="1">
                <a:solidFill>
                  <a:srgbClr val="FF0000"/>
                </a:solidFill>
              </a:rPr>
              <a:t>received</a:t>
            </a:r>
            <a:r>
              <a:rPr lang="pl-PL" dirty="0">
                <a:solidFill>
                  <a:srgbClr val="FF0000"/>
                </a:solidFill>
              </a:rPr>
              <a:t> a </a:t>
            </a:r>
            <a:r>
              <a:rPr lang="pl-PL" dirty="0" err="1">
                <a:solidFill>
                  <a:srgbClr val="FF0000"/>
                </a:solidFill>
              </a:rPr>
              <a:t>probationary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sentence</a:t>
            </a:r>
            <a:r>
              <a:rPr lang="pl-PL" dirty="0">
                <a:solidFill>
                  <a:srgbClr val="FF0000"/>
                </a:solidFill>
              </a:rPr>
              <a:t> with a </a:t>
            </a:r>
            <a:r>
              <a:rPr lang="pl-PL" dirty="0" err="1">
                <a:solidFill>
                  <a:srgbClr val="FF0000"/>
                </a:solidFill>
              </a:rPr>
              <a:t>proviso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she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undergo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hormone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treatment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>
                <a:solidFill>
                  <a:srgbClr val="FF0000"/>
                </a:solidFill>
              </a:rPr>
              <a:t>Highly </a:t>
            </a:r>
            <a:r>
              <a:rPr lang="pl-PL" dirty="0" err="1">
                <a:solidFill>
                  <a:srgbClr val="FF0000"/>
                </a:solidFill>
              </a:rPr>
              <a:t>controversial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/>
              <a:t>Most of </a:t>
            </a:r>
            <a:r>
              <a:rPr lang="pl-PL" dirty="0" err="1"/>
              <a:t>scientist</a:t>
            </a:r>
            <a:r>
              <a:rPr lang="pl-PL" dirty="0"/>
              <a:t> </a:t>
            </a:r>
            <a:r>
              <a:rPr lang="pl-PL" dirty="0" err="1"/>
              <a:t>claim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if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effects</a:t>
            </a:r>
            <a:r>
              <a:rPr lang="pl-PL" dirty="0"/>
              <a:t> of the PMT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appear</a:t>
            </a:r>
            <a:r>
              <a:rPr lang="pl-PL" dirty="0"/>
              <a:t> to be </a:t>
            </a:r>
            <a:r>
              <a:rPr lang="pl-PL" dirty="0" err="1"/>
              <a:t>mainly</a:t>
            </a:r>
            <a:r>
              <a:rPr lang="pl-PL" dirty="0"/>
              <a:t> </a:t>
            </a:r>
            <a:r>
              <a:rPr lang="pl-PL" dirty="0" err="1"/>
              <a:t>psychological</a:t>
            </a:r>
            <a:r>
              <a:rPr lang="pl-PL" dirty="0"/>
              <a:t>, </a:t>
            </a:r>
            <a:r>
              <a:rPr lang="pl-PL" dirty="0" err="1"/>
              <a:t>such</a:t>
            </a:r>
            <a:r>
              <a:rPr lang="pl-PL" dirty="0"/>
              <a:t> as </a:t>
            </a:r>
            <a:r>
              <a:rPr lang="pl-PL" dirty="0" err="1"/>
              <a:t>tension</a:t>
            </a:r>
            <a:r>
              <a:rPr lang="pl-PL" dirty="0"/>
              <a:t>, </a:t>
            </a:r>
            <a:r>
              <a:rPr lang="pl-PL" dirty="0" err="1"/>
              <a:t>irritability</a:t>
            </a:r>
            <a:r>
              <a:rPr lang="pl-PL" dirty="0"/>
              <a:t>, </a:t>
            </a:r>
            <a:r>
              <a:rPr lang="pl-PL" dirty="0" err="1"/>
              <a:t>depression</a:t>
            </a:r>
            <a:r>
              <a:rPr lang="pl-PL" dirty="0"/>
              <a:t>, </a:t>
            </a:r>
            <a:r>
              <a:rPr lang="pl-PL" dirty="0" err="1"/>
              <a:t>tiredness</a:t>
            </a:r>
            <a:r>
              <a:rPr lang="pl-PL" dirty="0"/>
              <a:t>, </a:t>
            </a:r>
            <a:r>
              <a:rPr lang="pl-PL" dirty="0" err="1"/>
              <a:t>mood</a:t>
            </a:r>
            <a:r>
              <a:rPr lang="pl-PL" dirty="0"/>
              <a:t> </a:t>
            </a:r>
            <a:r>
              <a:rPr lang="pl-PL" dirty="0" err="1"/>
              <a:t>swings</a:t>
            </a:r>
            <a:r>
              <a:rPr lang="pl-PL" dirty="0"/>
              <a:t> and </a:t>
            </a:r>
            <a:r>
              <a:rPr lang="pl-PL" dirty="0" err="1"/>
              <a:t>feelings</a:t>
            </a:r>
            <a:r>
              <a:rPr lang="pl-PL" dirty="0"/>
              <a:t> of </a:t>
            </a:r>
            <a:r>
              <a:rPr lang="pl-PL" dirty="0" err="1"/>
              <a:t>loneliness</a:t>
            </a:r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Infanticide</a:t>
            </a:r>
            <a:r>
              <a:rPr lang="pl-PL" dirty="0">
                <a:solidFill>
                  <a:srgbClr val="FF0000"/>
                </a:solidFill>
              </a:rPr>
              <a:t> – </a:t>
            </a:r>
            <a:r>
              <a:rPr lang="pl-PL" dirty="0" err="1">
                <a:solidFill>
                  <a:srgbClr val="FF0000"/>
                </a:solidFill>
              </a:rPr>
              <a:t>women’s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mind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behaviour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affected</a:t>
            </a:r>
            <a:r>
              <a:rPr lang="pl-PL" dirty="0">
                <a:solidFill>
                  <a:srgbClr val="FF0000"/>
                </a:solidFill>
              </a:rPr>
              <a:t> by the </a:t>
            </a:r>
            <a:r>
              <a:rPr lang="pl-PL" dirty="0" err="1">
                <a:solidFill>
                  <a:srgbClr val="FF0000"/>
                </a:solidFill>
              </a:rPr>
              <a:t>hormonal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changes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</a:rPr>
              <a:t>her</a:t>
            </a:r>
            <a:r>
              <a:rPr lang="pl-PL" dirty="0">
                <a:solidFill>
                  <a:srgbClr val="FF0000"/>
                </a:solidFill>
              </a:rPr>
              <a:t> body</a:t>
            </a:r>
          </a:p>
          <a:p>
            <a:pPr marL="0" indent="0" algn="just">
              <a:buNone/>
            </a:pPr>
            <a:r>
              <a:rPr lang="pl-PL" dirty="0"/>
              <a:t>Post </a:t>
            </a:r>
            <a:r>
              <a:rPr lang="pl-PL" dirty="0" err="1"/>
              <a:t>natal-depression</a:t>
            </a:r>
            <a:r>
              <a:rPr lang="pl-PL" dirty="0"/>
              <a:t>, </a:t>
            </a:r>
            <a:r>
              <a:rPr lang="pl-PL" dirty="0" err="1"/>
              <a:t>lactation</a:t>
            </a:r>
            <a:endParaRPr lang="pl-PL" dirty="0"/>
          </a:p>
          <a:p>
            <a:pPr marL="0" indent="0" algn="just">
              <a:buNone/>
            </a:pPr>
            <a:r>
              <a:rPr lang="pl-PL" dirty="0" err="1">
                <a:solidFill>
                  <a:srgbClr val="FF0000"/>
                </a:solidFill>
              </a:rPr>
              <a:t>Result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exhaustion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caring</a:t>
            </a:r>
            <a:r>
              <a:rPr lang="pl-PL" dirty="0">
                <a:solidFill>
                  <a:srgbClr val="FF0000"/>
                </a:solidFill>
              </a:rPr>
              <a:t> for the </a:t>
            </a:r>
            <a:r>
              <a:rPr lang="pl-PL" dirty="0" err="1">
                <a:solidFill>
                  <a:srgbClr val="FF0000"/>
                </a:solidFill>
              </a:rPr>
              <a:t>child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guilt</a:t>
            </a:r>
            <a:r>
              <a:rPr lang="pl-PL" dirty="0">
                <a:solidFill>
                  <a:srgbClr val="FF0000"/>
                </a:solidFill>
              </a:rPr>
              <a:t> for not </a:t>
            </a:r>
            <a:r>
              <a:rPr lang="pl-PL" dirty="0" err="1">
                <a:solidFill>
                  <a:srgbClr val="FF0000"/>
                </a:solidFill>
              </a:rPr>
              <a:t>feeling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affetion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it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social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presures</a:t>
            </a:r>
            <a:endParaRPr lang="pl-PL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l-PL" dirty="0" err="1">
                <a:solidFill>
                  <a:srgbClr val="FF0000"/>
                </a:solidFill>
              </a:rPr>
              <a:t>Hormonal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imbalances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sufferedby</a:t>
            </a:r>
            <a:r>
              <a:rPr lang="pl-PL" dirty="0">
                <a:solidFill>
                  <a:srgbClr val="FF0000"/>
                </a:solidFill>
              </a:rPr>
              <a:t> men do not </a:t>
            </a:r>
            <a:r>
              <a:rPr lang="pl-PL" dirty="0" err="1">
                <a:solidFill>
                  <a:srgbClr val="FF0000"/>
                </a:solidFill>
              </a:rPr>
              <a:t>normally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affect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conviction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sentence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6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82FF43-1673-4A46-BD89-F81925148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365760"/>
            <a:ext cx="11490960" cy="6492240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rgbClr val="C00000"/>
                </a:solidFill>
              </a:rPr>
              <a:t>Freud, 1973</a:t>
            </a:r>
          </a:p>
          <a:p>
            <a:r>
              <a:rPr lang="pl-PL" dirty="0" err="1"/>
              <a:t>Where</a:t>
            </a:r>
            <a:r>
              <a:rPr lang="pl-PL" dirty="0"/>
              <a:t> Lombroso </a:t>
            </a:r>
            <a:r>
              <a:rPr lang="pl-PL" dirty="0" err="1"/>
              <a:t>distinguished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born</a:t>
            </a:r>
            <a:r>
              <a:rPr lang="pl-PL" dirty="0"/>
              <a:t> </a:t>
            </a:r>
            <a:r>
              <a:rPr lang="pl-PL" dirty="0" err="1"/>
              <a:t>criminals</a:t>
            </a:r>
            <a:r>
              <a:rPr lang="pl-PL" dirty="0"/>
              <a:t> and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people</a:t>
            </a:r>
            <a:r>
              <a:rPr lang="pl-PL" dirty="0"/>
              <a:t>, </a:t>
            </a:r>
            <a:r>
              <a:rPr lang="pl-PL" dirty="0">
                <a:solidFill>
                  <a:srgbClr val="FF0000"/>
                </a:solidFill>
              </a:rPr>
              <a:t>Freud </a:t>
            </a:r>
            <a:r>
              <a:rPr lang="pl-PL" dirty="0" err="1">
                <a:solidFill>
                  <a:srgbClr val="FF0000"/>
                </a:solidFill>
              </a:rPr>
              <a:t>saw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everyone</a:t>
            </a:r>
            <a:r>
              <a:rPr lang="pl-PL" dirty="0">
                <a:solidFill>
                  <a:srgbClr val="FF0000"/>
                </a:solidFill>
              </a:rPr>
              <a:t> as a </a:t>
            </a:r>
            <a:r>
              <a:rPr lang="pl-PL" dirty="0" err="1">
                <a:solidFill>
                  <a:srgbClr val="FF0000"/>
                </a:solidFill>
              </a:rPr>
              <a:t>potential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criminal</a:t>
            </a:r>
            <a:r>
              <a:rPr lang="pl-PL" dirty="0">
                <a:solidFill>
                  <a:srgbClr val="FF0000"/>
                </a:solidFill>
              </a:rPr>
              <a:t> in the </a:t>
            </a:r>
            <a:r>
              <a:rPr lang="pl-PL" dirty="0" err="1">
                <a:solidFill>
                  <a:srgbClr val="FF0000"/>
                </a:solidFill>
              </a:rPr>
              <a:t>sense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all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human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beings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born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amoral</a:t>
            </a:r>
            <a:r>
              <a:rPr lang="pl-PL" dirty="0">
                <a:solidFill>
                  <a:srgbClr val="FF0000"/>
                </a:solidFill>
              </a:rPr>
              <a:t> but most </a:t>
            </a:r>
            <a:r>
              <a:rPr lang="pl-PL" dirty="0" err="1">
                <a:solidFill>
                  <a:srgbClr val="FF0000"/>
                </a:solidFill>
              </a:rPr>
              <a:t>will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learn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control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criminal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designs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rgbClr val="FF0000"/>
                </a:solidFill>
              </a:rPr>
              <a:t>The central </a:t>
            </a:r>
            <a:r>
              <a:rPr lang="pl-PL" dirty="0" err="1">
                <a:solidFill>
                  <a:srgbClr val="FF0000"/>
                </a:solidFill>
              </a:rPr>
              <a:t>tenet</a:t>
            </a:r>
            <a:r>
              <a:rPr lang="pl-PL" dirty="0">
                <a:solidFill>
                  <a:srgbClr val="FF0000"/>
                </a:solidFill>
              </a:rPr>
              <a:t> of </a:t>
            </a:r>
            <a:r>
              <a:rPr lang="pl-PL" dirty="0" err="1">
                <a:solidFill>
                  <a:srgbClr val="FF0000"/>
                </a:solidFill>
              </a:rPr>
              <a:t>this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theory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tends</a:t>
            </a:r>
            <a:r>
              <a:rPr lang="pl-PL" dirty="0">
                <a:solidFill>
                  <a:srgbClr val="FF0000"/>
                </a:solidFill>
              </a:rPr>
              <a:t> to be </a:t>
            </a:r>
            <a:r>
              <a:rPr lang="pl-PL" dirty="0" err="1">
                <a:solidFill>
                  <a:srgbClr val="FF0000"/>
                </a:solidFill>
              </a:rPr>
              <a:t>sexual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>
                <a:solidFill>
                  <a:srgbClr val="FF0000"/>
                </a:solidFill>
              </a:rPr>
              <a:t>Due</a:t>
            </a:r>
            <a:r>
              <a:rPr lang="pl-PL" dirty="0">
                <a:solidFill>
                  <a:srgbClr val="FF0000"/>
                </a:solidFill>
              </a:rPr>
              <a:t> to the </a:t>
            </a:r>
            <a:r>
              <a:rPr lang="pl-PL" dirty="0" err="1">
                <a:solidFill>
                  <a:srgbClr val="FF0000"/>
                </a:solidFill>
              </a:rPr>
              <a:t>lack</a:t>
            </a:r>
            <a:r>
              <a:rPr lang="pl-PL" dirty="0">
                <a:solidFill>
                  <a:srgbClr val="FF0000"/>
                </a:solidFill>
              </a:rPr>
              <a:t> of a penis the </a:t>
            </a:r>
            <a:r>
              <a:rPr lang="pl-PL" dirty="0" err="1">
                <a:solidFill>
                  <a:srgbClr val="FF0000"/>
                </a:solidFill>
              </a:rPr>
              <a:t>female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feels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inferior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>
                <a:solidFill>
                  <a:srgbClr val="FF0000"/>
                </a:solidFill>
              </a:rPr>
              <a:t>Inferiority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complex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rgbClr val="FF0000"/>
                </a:solidFill>
              </a:rPr>
              <a:t>A </a:t>
            </a:r>
            <a:r>
              <a:rPr lang="pl-PL" dirty="0" err="1">
                <a:solidFill>
                  <a:srgbClr val="FF0000"/>
                </a:solidFill>
              </a:rPr>
              <a:t>girl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who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recognises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the </a:t>
            </a:r>
            <a:r>
              <a:rPr lang="pl-PL" dirty="0" err="1">
                <a:solidFill>
                  <a:srgbClr val="FF0000"/>
                </a:solidFill>
              </a:rPr>
              <a:t>has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inferior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sexual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organd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believes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it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is</a:t>
            </a:r>
            <a:r>
              <a:rPr lang="pl-PL" dirty="0">
                <a:solidFill>
                  <a:srgbClr val="FF0000"/>
                </a:solidFill>
              </a:rPr>
              <a:t> a </a:t>
            </a:r>
            <a:r>
              <a:rPr lang="pl-PL" dirty="0" err="1">
                <a:solidFill>
                  <a:srgbClr val="FF0000"/>
                </a:solidFill>
              </a:rPr>
              <a:t>punishment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become</a:t>
            </a:r>
            <a:r>
              <a:rPr lang="pl-PL" dirty="0"/>
              <a:t> </a:t>
            </a:r>
            <a:r>
              <a:rPr lang="pl-PL" dirty="0" err="1"/>
              <a:t>envious</a:t>
            </a:r>
            <a:r>
              <a:rPr lang="pl-PL" dirty="0"/>
              <a:t> and </a:t>
            </a:r>
            <a:r>
              <a:rPr lang="pl-PL" dirty="0" err="1"/>
              <a:t>narcisstic</a:t>
            </a:r>
            <a:r>
              <a:rPr lang="pl-PL" dirty="0"/>
              <a:t>, </a:t>
            </a:r>
            <a:r>
              <a:rPr lang="pl-PL" dirty="0" err="1"/>
              <a:t>try</a:t>
            </a:r>
            <a:r>
              <a:rPr lang="pl-PL" dirty="0"/>
              <a:t> to be </a:t>
            </a:r>
            <a:r>
              <a:rPr lang="pl-PL" dirty="0" err="1"/>
              <a:t>well-dressed</a:t>
            </a:r>
            <a:r>
              <a:rPr lang="pl-PL" dirty="0"/>
              <a:t> and </a:t>
            </a:r>
            <a:r>
              <a:rPr lang="pl-PL" dirty="0" err="1"/>
              <a:t>attractive</a:t>
            </a:r>
            <a:r>
              <a:rPr lang="pl-PL" dirty="0"/>
              <a:t> in order to win love and </a:t>
            </a:r>
            <a:r>
              <a:rPr lang="pl-PL" dirty="0" err="1"/>
              <a:t>approval</a:t>
            </a:r>
            <a:r>
              <a:rPr lang="pl-PL" dirty="0"/>
              <a:t> from men</a:t>
            </a:r>
          </a:p>
          <a:p>
            <a:r>
              <a:rPr lang="pl-PL" dirty="0" err="1"/>
              <a:t>Women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passive</a:t>
            </a:r>
            <a:r>
              <a:rPr lang="pl-PL" dirty="0"/>
              <a:t>, </a:t>
            </a:r>
            <a:r>
              <a:rPr lang="pl-PL" dirty="0" err="1"/>
              <a:t>focused</a:t>
            </a:r>
            <a:r>
              <a:rPr lang="pl-PL" dirty="0"/>
              <a:t> on the </a:t>
            </a:r>
            <a:r>
              <a:rPr lang="pl-PL" dirty="0" err="1"/>
              <a:t>pursuit</a:t>
            </a:r>
            <a:r>
              <a:rPr lang="pl-PL" dirty="0"/>
              <a:t> of </a:t>
            </a:r>
            <a:r>
              <a:rPr lang="pl-PL" dirty="0" err="1"/>
              <a:t>men’s</a:t>
            </a:r>
            <a:r>
              <a:rPr lang="pl-PL" dirty="0"/>
              <a:t> </a:t>
            </a:r>
            <a:r>
              <a:rPr lang="pl-PL" dirty="0" err="1"/>
              <a:t>approval</a:t>
            </a:r>
            <a:r>
              <a:rPr lang="pl-PL" dirty="0"/>
              <a:t> </a:t>
            </a:r>
            <a:r>
              <a:rPr lang="pl-PL" dirty="0" err="1"/>
              <a:t>so</a:t>
            </a:r>
            <a:r>
              <a:rPr lang="pl-PL" dirty="0"/>
              <a:t> </a:t>
            </a:r>
            <a:r>
              <a:rPr lang="pl-PL" dirty="0" err="1"/>
              <a:t>therefore</a:t>
            </a:r>
            <a:r>
              <a:rPr lang="pl-PL" dirty="0"/>
              <a:t> </a:t>
            </a:r>
            <a:r>
              <a:rPr lang="pl-PL" dirty="0" err="1"/>
              <a:t>controlled</a:t>
            </a:r>
            <a:endParaRPr lang="pl-PL" dirty="0"/>
          </a:p>
          <a:p>
            <a:pPr algn="just"/>
            <a:r>
              <a:rPr lang="pl-PL" dirty="0"/>
              <a:t>The </a:t>
            </a:r>
            <a:r>
              <a:rPr lang="pl-PL" dirty="0" err="1"/>
              <a:t>birth</a:t>
            </a:r>
            <a:r>
              <a:rPr lang="pl-PL" dirty="0"/>
              <a:t> of a </a:t>
            </a:r>
            <a:r>
              <a:rPr lang="pl-PL" dirty="0" err="1"/>
              <a:t>child</a:t>
            </a:r>
            <a:r>
              <a:rPr lang="pl-PL" dirty="0"/>
              <a:t> </a:t>
            </a:r>
            <a:r>
              <a:rPr lang="pl-PL" dirty="0" err="1"/>
              <a:t>would</a:t>
            </a:r>
            <a:r>
              <a:rPr lang="pl-PL" dirty="0"/>
              <a:t> be </a:t>
            </a:r>
            <a:r>
              <a:rPr lang="pl-PL" dirty="0" err="1"/>
              <a:t>seen</a:t>
            </a:r>
            <a:r>
              <a:rPr lang="pl-PL" dirty="0"/>
              <a:t> as </a:t>
            </a:r>
            <a:r>
              <a:rPr lang="pl-PL" dirty="0" err="1"/>
              <a:t>particularly</a:t>
            </a:r>
            <a:r>
              <a:rPr lang="pl-PL" dirty="0"/>
              <a:t> </a:t>
            </a:r>
            <a:r>
              <a:rPr lang="pl-PL" dirty="0" err="1"/>
              <a:t>therapeutic</a:t>
            </a:r>
            <a:r>
              <a:rPr lang="pl-PL" dirty="0"/>
              <a:t> as the baby </a:t>
            </a:r>
            <a:r>
              <a:rPr lang="pl-PL" dirty="0" err="1"/>
              <a:t>is</a:t>
            </a:r>
            <a:r>
              <a:rPr lang="pl-PL" dirty="0"/>
              <a:t> a </a:t>
            </a:r>
            <a:r>
              <a:rPr lang="pl-PL" dirty="0" err="1"/>
              <a:t>substitute</a:t>
            </a:r>
            <a:r>
              <a:rPr lang="pl-PL" dirty="0"/>
              <a:t> for a penis</a:t>
            </a:r>
          </a:p>
        </p:txBody>
      </p:sp>
    </p:spTree>
    <p:extLst>
      <p:ext uri="{BB962C8B-B14F-4D97-AF65-F5344CB8AC3E}">
        <p14:creationId xmlns:p14="http://schemas.microsoft.com/office/powerpoint/2010/main" val="171934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842EDA-CA78-044E-9E66-DB97E41D3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540"/>
            <a:ext cx="10881360" cy="6231140"/>
          </a:xfrm>
        </p:spPr>
        <p:txBody>
          <a:bodyPr/>
          <a:lstStyle/>
          <a:p>
            <a:pPr algn="just"/>
            <a:r>
              <a:rPr lang="pl-PL" dirty="0" err="1">
                <a:solidFill>
                  <a:srgbClr val="C00000"/>
                </a:solidFill>
              </a:rPr>
              <a:t>Pollak’s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theory</a:t>
            </a:r>
            <a:r>
              <a:rPr lang="pl-PL" dirty="0">
                <a:solidFill>
                  <a:srgbClr val="C00000"/>
                </a:solidFill>
              </a:rPr>
              <a:t> (1950)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sex-</a:t>
            </a:r>
            <a:r>
              <a:rPr lang="pl-PL" dirty="0" err="1"/>
              <a:t>based</a:t>
            </a:r>
            <a:r>
              <a:rPr lang="pl-PL" dirty="0"/>
              <a:t>. </a:t>
            </a:r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Women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traditionally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shy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passive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passionless</a:t>
            </a:r>
            <a:r>
              <a:rPr lang="pl-PL" dirty="0">
                <a:solidFill>
                  <a:srgbClr val="FF0000"/>
                </a:solidFill>
              </a:rPr>
              <a:t>, but </a:t>
            </a:r>
            <a:r>
              <a:rPr lang="pl-PL" dirty="0" err="1">
                <a:solidFill>
                  <a:srgbClr val="FF0000"/>
                </a:solidFill>
              </a:rPr>
              <a:t>can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simulate</a:t>
            </a:r>
            <a:r>
              <a:rPr lang="pl-PL" dirty="0">
                <a:solidFill>
                  <a:srgbClr val="FF0000"/>
                </a:solidFill>
              </a:rPr>
              <a:t> a </a:t>
            </a:r>
            <a:r>
              <a:rPr lang="pl-PL" dirty="0" err="1">
                <a:solidFill>
                  <a:srgbClr val="FF0000"/>
                </a:solidFill>
              </a:rPr>
              <a:t>sexual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orgasm</a:t>
            </a:r>
            <a:r>
              <a:rPr lang="pl-PL" dirty="0">
                <a:solidFill>
                  <a:srgbClr val="FF0000"/>
                </a:solidFill>
              </a:rPr>
              <a:t> to </a:t>
            </a:r>
            <a:r>
              <a:rPr lang="pl-PL" dirty="0" err="1">
                <a:solidFill>
                  <a:srgbClr val="FF0000"/>
                </a:solidFill>
              </a:rPr>
              <a:t>hide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true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feelings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sex </a:t>
            </a:r>
            <a:r>
              <a:rPr lang="pl-PL" dirty="0" err="1"/>
              <a:t>without</a:t>
            </a:r>
            <a:r>
              <a:rPr lang="pl-PL" dirty="0"/>
              <a:t>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passion</a:t>
            </a:r>
            <a:r>
              <a:rPr lang="pl-PL" dirty="0"/>
              <a:t> and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learn</a:t>
            </a:r>
            <a:r>
              <a:rPr lang="pl-PL" dirty="0"/>
              <a:t> to </a:t>
            </a:r>
            <a:r>
              <a:rPr lang="pl-PL" dirty="0" err="1"/>
              <a:t>hide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montly</a:t>
            </a:r>
            <a:r>
              <a:rPr lang="pl-PL" dirty="0"/>
              <a:t> </a:t>
            </a:r>
            <a:r>
              <a:rPr lang="pl-PL" dirty="0" err="1"/>
              <a:t>menstruation</a:t>
            </a:r>
            <a:endParaRPr lang="pl-PL" dirty="0"/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manipulate</a:t>
            </a:r>
            <a:r>
              <a:rPr lang="pl-PL" dirty="0">
                <a:solidFill>
                  <a:srgbClr val="FF0000"/>
                </a:solidFill>
              </a:rPr>
              <a:t> men with </a:t>
            </a:r>
            <a:r>
              <a:rPr lang="pl-PL" dirty="0" err="1">
                <a:solidFill>
                  <a:srgbClr val="FF0000"/>
                </a:solidFill>
              </a:rPr>
              <a:t>their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sexual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sphere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 err="1">
                <a:solidFill>
                  <a:srgbClr val="FF0000"/>
                </a:solidFill>
              </a:rPr>
              <a:t>Pollak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claimed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that</a:t>
            </a:r>
            <a:r>
              <a:rPr lang="pl-PL" dirty="0">
                <a:solidFill>
                  <a:srgbClr val="FF0000"/>
                </a:solidFill>
              </a:rPr>
              <a:t> the </a:t>
            </a:r>
            <a:r>
              <a:rPr lang="pl-PL" dirty="0" err="1">
                <a:solidFill>
                  <a:srgbClr val="FF0000"/>
                </a:solidFill>
              </a:rPr>
              <a:t>criminal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justice</a:t>
            </a:r>
            <a:r>
              <a:rPr lang="pl-PL" dirty="0">
                <a:solidFill>
                  <a:srgbClr val="FF0000"/>
                </a:solidFill>
              </a:rPr>
              <a:t> system </a:t>
            </a:r>
            <a:r>
              <a:rPr lang="pl-PL" dirty="0" err="1">
                <a:solidFill>
                  <a:srgbClr val="FF0000"/>
                </a:solidFill>
              </a:rPr>
              <a:t>also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treaded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females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differently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than</a:t>
            </a:r>
            <a:r>
              <a:rPr lang="pl-PL" dirty="0">
                <a:solidFill>
                  <a:srgbClr val="FF0000"/>
                </a:solidFill>
              </a:rPr>
              <a:t> men </a:t>
            </a:r>
            <a:r>
              <a:rPr lang="pl-PL" dirty="0" err="1">
                <a:solidFill>
                  <a:srgbClr val="FF0000"/>
                </a:solidFill>
              </a:rPr>
              <a:t>beacuse</a:t>
            </a:r>
            <a:r>
              <a:rPr lang="pl-PL" dirty="0">
                <a:solidFill>
                  <a:srgbClr val="FF0000"/>
                </a:solidFill>
              </a:rPr>
              <a:t> men </a:t>
            </a:r>
            <a:r>
              <a:rPr lang="pl-PL" dirty="0" err="1">
                <a:solidFill>
                  <a:srgbClr val="FF0000"/>
                </a:solidFill>
              </a:rPr>
              <a:t>generally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have</a:t>
            </a:r>
            <a:r>
              <a:rPr lang="pl-PL" dirty="0">
                <a:solidFill>
                  <a:srgbClr val="FF0000"/>
                </a:solidFill>
              </a:rPr>
              <a:t> a </a:t>
            </a:r>
            <a:r>
              <a:rPr lang="pl-PL" dirty="0" err="1">
                <a:solidFill>
                  <a:srgbClr val="FF0000"/>
                </a:solidFill>
              </a:rPr>
              <a:t>protecitve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attitude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towards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women</a:t>
            </a:r>
            <a:endParaRPr lang="pl-PL" dirty="0">
              <a:solidFill>
                <a:srgbClr val="FF0000"/>
              </a:solidFill>
            </a:endParaRPr>
          </a:p>
          <a:p>
            <a:pPr algn="just"/>
            <a:r>
              <a:rPr lang="pl-PL" dirty="0"/>
              <a:t>Men </a:t>
            </a:r>
            <a:r>
              <a:rPr lang="pl-PL" dirty="0" err="1"/>
              <a:t>thus</a:t>
            </a:r>
            <a:r>
              <a:rPr lang="pl-PL" dirty="0"/>
              <a:t> </a:t>
            </a:r>
            <a:r>
              <a:rPr lang="pl-PL" dirty="0" err="1"/>
              <a:t>disliked</a:t>
            </a:r>
            <a:r>
              <a:rPr lang="pl-PL" dirty="0"/>
              <a:t> </a:t>
            </a:r>
            <a:r>
              <a:rPr lang="pl-PL" dirty="0" err="1"/>
              <a:t>making</a:t>
            </a:r>
            <a:r>
              <a:rPr lang="pl-PL" dirty="0"/>
              <a:t> </a:t>
            </a:r>
            <a:r>
              <a:rPr lang="pl-PL" dirty="0" err="1"/>
              <a:t>accusations</a:t>
            </a:r>
            <a:r>
              <a:rPr lang="pl-PL" dirty="0"/>
              <a:t> </a:t>
            </a:r>
            <a:r>
              <a:rPr lang="pl-PL" dirty="0" err="1"/>
              <a:t>towards</a:t>
            </a:r>
            <a:r>
              <a:rPr lang="pl-PL" dirty="0"/>
              <a:t> </a:t>
            </a:r>
            <a:r>
              <a:rPr lang="pl-PL" dirty="0" err="1"/>
              <a:t>women</a:t>
            </a:r>
            <a:r>
              <a:rPr lang="pl-PL" dirty="0"/>
              <a:t> </a:t>
            </a:r>
            <a:r>
              <a:rPr lang="pl-PL" dirty="0" err="1"/>
              <a:t>because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did</a:t>
            </a:r>
            <a:r>
              <a:rPr lang="pl-PL" dirty="0"/>
              <a:t> not want </a:t>
            </a:r>
            <a:r>
              <a:rPr lang="pl-PL" dirty="0" err="1"/>
              <a:t>women</a:t>
            </a:r>
            <a:r>
              <a:rPr lang="pl-PL" dirty="0"/>
              <a:t> to be </a:t>
            </a:r>
            <a:r>
              <a:rPr lang="pl-PL" dirty="0" err="1"/>
              <a:t>punished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173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BB752F-459E-3B49-94B0-9D8E2FBD4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2" y="504497"/>
            <a:ext cx="10975428" cy="5672466"/>
          </a:xfrm>
        </p:spPr>
        <p:txBody>
          <a:bodyPr/>
          <a:lstStyle/>
          <a:p>
            <a:pPr algn="just"/>
            <a:r>
              <a:rPr lang="pl-PL" dirty="0">
                <a:solidFill>
                  <a:srgbClr val="C00000"/>
                </a:solidFill>
              </a:rPr>
              <a:t>Charles </a:t>
            </a:r>
            <a:r>
              <a:rPr lang="pl-PL" dirty="0" err="1">
                <a:solidFill>
                  <a:srgbClr val="C00000"/>
                </a:solidFill>
              </a:rPr>
              <a:t>Tittle’s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theory</a:t>
            </a:r>
            <a:r>
              <a:rPr lang="pl-PL" dirty="0">
                <a:solidFill>
                  <a:srgbClr val="C00000"/>
                </a:solidFill>
              </a:rPr>
              <a:t> of the </a:t>
            </a:r>
            <a:r>
              <a:rPr lang="pl-PL" dirty="0" err="1">
                <a:solidFill>
                  <a:srgbClr val="C00000"/>
                </a:solidFill>
              </a:rPr>
              <a:t>control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err="1">
                <a:solidFill>
                  <a:srgbClr val="C00000"/>
                </a:solidFill>
              </a:rPr>
              <a:t>balance</a:t>
            </a:r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/>
              <a:t>– </a:t>
            </a:r>
            <a:r>
              <a:rPr lang="pl-PL" dirty="0" err="1"/>
              <a:t>women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seen</a:t>
            </a:r>
            <a:r>
              <a:rPr lang="pl-PL" dirty="0"/>
              <a:t> as </a:t>
            </a:r>
            <a:r>
              <a:rPr lang="pl-PL" dirty="0" err="1"/>
              <a:t>suffering</a:t>
            </a:r>
            <a:r>
              <a:rPr lang="pl-PL" dirty="0"/>
              <a:t> a </a:t>
            </a:r>
            <a:r>
              <a:rPr lang="pl-PL" dirty="0" err="1"/>
              <a:t>severe</a:t>
            </a:r>
            <a:r>
              <a:rPr lang="pl-PL" dirty="0"/>
              <a:t> </a:t>
            </a:r>
            <a:r>
              <a:rPr lang="pl-PL" dirty="0" err="1"/>
              <a:t>control</a:t>
            </a:r>
            <a:r>
              <a:rPr lang="pl-PL" dirty="0"/>
              <a:t> </a:t>
            </a:r>
            <a:r>
              <a:rPr lang="pl-PL" dirty="0" err="1"/>
              <a:t>deficit</a:t>
            </a:r>
            <a:r>
              <a:rPr lang="pl-PL" dirty="0"/>
              <a:t> (men – </a:t>
            </a:r>
            <a:r>
              <a:rPr lang="pl-PL" dirty="0" err="1"/>
              <a:t>rather</a:t>
            </a:r>
            <a:r>
              <a:rPr lang="pl-PL" dirty="0"/>
              <a:t> </a:t>
            </a:r>
            <a:r>
              <a:rPr lang="pl-PL" dirty="0" err="1"/>
              <a:t>control</a:t>
            </a:r>
            <a:r>
              <a:rPr lang="pl-PL" dirty="0"/>
              <a:t> </a:t>
            </a:r>
            <a:r>
              <a:rPr lang="pl-PL" dirty="0" err="1"/>
              <a:t>surplus</a:t>
            </a:r>
            <a:r>
              <a:rPr lang="pl-PL" dirty="0"/>
              <a:t>)</a:t>
            </a:r>
          </a:p>
          <a:p>
            <a:pPr algn="just"/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</a:t>
            </a:r>
            <a:r>
              <a:rPr lang="pl-PL" dirty="0" err="1"/>
              <a:t>seen</a:t>
            </a:r>
            <a:r>
              <a:rPr lang="pl-PL" dirty="0"/>
              <a:t> in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general</a:t>
            </a:r>
            <a:r>
              <a:rPr lang="pl-PL" dirty="0"/>
              <a:t> </a:t>
            </a:r>
            <a:r>
              <a:rPr lang="pl-PL" dirty="0" err="1"/>
              <a:t>treatment</a:t>
            </a:r>
            <a:r>
              <a:rPr lang="pl-PL" dirty="0"/>
              <a:t> in </a:t>
            </a:r>
            <a:r>
              <a:rPr lang="pl-PL" dirty="0" err="1"/>
              <a:t>society</a:t>
            </a:r>
            <a:r>
              <a:rPr lang="pl-PL" dirty="0"/>
              <a:t>, </a:t>
            </a:r>
            <a:r>
              <a:rPr lang="pl-PL" dirty="0" err="1"/>
              <a:t>especially</a:t>
            </a:r>
            <a:r>
              <a:rPr lang="pl-PL" dirty="0"/>
              <a:t> in </a:t>
            </a:r>
            <a:r>
              <a:rPr lang="pl-PL" dirty="0" err="1"/>
              <a:t>terms</a:t>
            </a:r>
            <a:r>
              <a:rPr lang="pl-PL" dirty="0"/>
              <a:t> of </a:t>
            </a:r>
            <a:r>
              <a:rPr lang="pl-PL" dirty="0" err="1"/>
              <a:t>harassment</a:t>
            </a:r>
            <a:r>
              <a:rPr lang="pl-PL" dirty="0"/>
              <a:t>, </a:t>
            </a:r>
            <a:r>
              <a:rPr lang="pl-PL" dirty="0" err="1"/>
              <a:t>being</a:t>
            </a:r>
            <a:r>
              <a:rPr lang="pl-PL" dirty="0"/>
              <a:t> </a:t>
            </a:r>
            <a:r>
              <a:rPr lang="pl-PL" dirty="0" err="1"/>
              <a:t>regarded</a:t>
            </a:r>
            <a:r>
              <a:rPr lang="pl-PL" dirty="0"/>
              <a:t> as </a:t>
            </a:r>
            <a:r>
              <a:rPr lang="pl-PL" dirty="0" err="1"/>
              <a:t>objects</a:t>
            </a:r>
            <a:r>
              <a:rPr lang="pl-PL" dirty="0"/>
              <a:t>, the </a:t>
            </a:r>
            <a:r>
              <a:rPr lang="pl-PL" dirty="0" err="1"/>
              <a:t>lack</a:t>
            </a:r>
            <a:r>
              <a:rPr lang="pl-PL" dirty="0"/>
              <a:t> of suport by </a:t>
            </a:r>
            <a:r>
              <a:rPr lang="pl-PL" dirty="0" err="1"/>
              <a:t>authorities</a:t>
            </a:r>
            <a:r>
              <a:rPr lang="pl-PL" dirty="0"/>
              <a:t>, and </a:t>
            </a:r>
            <a:r>
              <a:rPr lang="pl-PL" dirty="0" err="1"/>
              <a:t>typically</a:t>
            </a:r>
            <a:r>
              <a:rPr lang="pl-PL" dirty="0"/>
              <a:t> </a:t>
            </a:r>
            <a:r>
              <a:rPr lang="pl-PL" dirty="0" err="1"/>
              <a:t>having</a:t>
            </a:r>
            <a:r>
              <a:rPr lang="pl-PL" dirty="0"/>
              <a:t> </a:t>
            </a:r>
            <a:r>
              <a:rPr lang="pl-PL" dirty="0" err="1"/>
              <a:t>little</a:t>
            </a:r>
            <a:r>
              <a:rPr lang="pl-PL" dirty="0"/>
              <a:t> </a:t>
            </a:r>
            <a:r>
              <a:rPr lang="pl-PL" dirty="0" err="1"/>
              <a:t>control</a:t>
            </a:r>
            <a:r>
              <a:rPr lang="pl-PL" dirty="0"/>
              <a:t> in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kinds</a:t>
            </a:r>
            <a:r>
              <a:rPr lang="pl-PL" dirty="0"/>
              <a:t> of </a:t>
            </a:r>
            <a:r>
              <a:rPr lang="pl-PL" dirty="0" err="1"/>
              <a:t>situations</a:t>
            </a:r>
            <a:endParaRPr lang="pl-PL" dirty="0"/>
          </a:p>
          <a:p>
            <a:pPr algn="just"/>
            <a:r>
              <a:rPr lang="pl-PL" dirty="0"/>
              <a:t>In </a:t>
            </a:r>
            <a:r>
              <a:rPr lang="pl-PL" dirty="0" err="1"/>
              <a:t>domestic</a:t>
            </a:r>
            <a:r>
              <a:rPr lang="pl-PL" dirty="0"/>
              <a:t> </a:t>
            </a:r>
            <a:r>
              <a:rPr lang="pl-PL" dirty="0" err="1"/>
              <a:t>violence</a:t>
            </a:r>
            <a:r>
              <a:rPr lang="pl-PL" dirty="0"/>
              <a:t> in </a:t>
            </a:r>
            <a:r>
              <a:rPr lang="pl-PL" dirty="0" err="1"/>
              <a:t>particular</a:t>
            </a:r>
            <a:r>
              <a:rPr lang="pl-PL" dirty="0"/>
              <a:t>, the </a:t>
            </a:r>
            <a:r>
              <a:rPr lang="pl-PL" dirty="0" err="1"/>
              <a:t>rationale</a:t>
            </a:r>
            <a:r>
              <a:rPr lang="pl-PL" dirty="0"/>
              <a:t> for non-</a:t>
            </a:r>
            <a:r>
              <a:rPr lang="pl-PL" dirty="0" err="1"/>
              <a:t>intervention</a:t>
            </a:r>
            <a:r>
              <a:rPr lang="pl-PL" dirty="0"/>
              <a:t> was </a:t>
            </a:r>
            <a:r>
              <a:rPr lang="pl-PL" dirty="0" err="1"/>
              <a:t>tradionally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the family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private</a:t>
            </a:r>
            <a:r>
              <a:rPr lang="pl-PL" dirty="0"/>
              <a:t> place </a:t>
            </a:r>
            <a:r>
              <a:rPr lang="pl-PL" dirty="0" err="1"/>
              <a:t>were</a:t>
            </a:r>
            <a:r>
              <a:rPr lang="pl-PL" dirty="0"/>
              <a:t> the </a:t>
            </a:r>
            <a:r>
              <a:rPr lang="pl-PL" dirty="0" err="1"/>
              <a:t>male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r>
              <a:rPr lang="pl-PL" dirty="0" err="1"/>
              <a:t>asserts</a:t>
            </a:r>
            <a:r>
              <a:rPr lang="pl-PL" dirty="0"/>
              <a:t> </a:t>
            </a:r>
            <a:r>
              <a:rPr lang="pl-PL" dirty="0" err="1"/>
              <a:t>his</a:t>
            </a:r>
            <a:r>
              <a:rPr lang="pl-PL" dirty="0"/>
              <a:t> </a:t>
            </a:r>
            <a:r>
              <a:rPr lang="pl-PL" dirty="0" err="1"/>
              <a:t>control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457351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1301</Words>
  <Application>Microsoft Macintosh PowerPoint</Application>
  <PresentationFormat>Panoramiczny</PresentationFormat>
  <Paragraphs>85</Paragraphs>
  <Slides>19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Female criminality</vt:lpstr>
      <vt:lpstr>Introduction</vt:lpstr>
      <vt:lpstr>Biological, hormonal and psychological theories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Feminist theories</vt:lpstr>
      <vt:lpstr>Prezentacja programu PowerPoint</vt:lpstr>
      <vt:lpstr>1) LIBERAL FEMINISM</vt:lpstr>
      <vt:lpstr>2) RADICAL FEMINISM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Susan Atkins, Patty Hearst, Brenda Spencer, Aileen Wuornos, Rita Gorgonowa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criminality</dc:title>
  <dc:creator>Katarzyna Piątkowska</dc:creator>
  <cp:lastModifiedBy>Katarzyna Piątkowska</cp:lastModifiedBy>
  <cp:revision>38</cp:revision>
  <dcterms:created xsi:type="dcterms:W3CDTF">2019-11-22T19:22:11Z</dcterms:created>
  <dcterms:modified xsi:type="dcterms:W3CDTF">2020-01-13T16:12:35Z</dcterms:modified>
</cp:coreProperties>
</file>