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0" r:id="rId2"/>
    <p:sldId id="367" r:id="rId3"/>
    <p:sldId id="368" r:id="rId4"/>
    <p:sldId id="369" r:id="rId5"/>
    <p:sldId id="370" r:id="rId6"/>
    <p:sldId id="371" r:id="rId7"/>
    <p:sldId id="372" r:id="rId8"/>
    <p:sldId id="373" r:id="rId9"/>
    <p:sldId id="374" r:id="rId10"/>
    <p:sldId id="375" r:id="rId11"/>
    <p:sldId id="376" r:id="rId12"/>
    <p:sldId id="326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7BD1"/>
    <a:srgbClr val="E68054"/>
    <a:srgbClr val="00A2AD"/>
    <a:srgbClr val="DCE4E7"/>
    <a:srgbClr val="96C3C9"/>
    <a:srgbClr val="1D62A5"/>
    <a:srgbClr val="014656"/>
    <a:srgbClr val="1D6EA5"/>
    <a:srgbClr val="447584"/>
    <a:srgbClr val="69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3837" autoAdjust="0"/>
  </p:normalViewPr>
  <p:slideViewPr>
    <p:cSldViewPr snapToGrid="0">
      <p:cViewPr varScale="1">
        <p:scale>
          <a:sx n="62" d="100"/>
          <a:sy n="62" d="100"/>
        </p:scale>
        <p:origin x="106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AFCD5-BAB8-44AE-8DA3-39CCA1E70B16}" type="datetimeFigureOut">
              <a:rPr lang="pl-PL" smtClean="0"/>
              <a:t>01.12.2019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067DF-108C-4D85-8905-FF28D22F6F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4010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067DF-108C-4D85-8905-FF28D22F6F4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2465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01.12.2019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057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01.12.2019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945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01.12.2019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016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01.12.2019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302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01.12.2019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01.12.2019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823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01.12.2019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218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01.12.2019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558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01.12.2019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985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01.12.2019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97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01.12.2019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383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4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4E58C-751E-4F02-A8DE-1FA936D79869}" type="datetimeFigureOut">
              <a:rPr lang="pl-PL" smtClean="0"/>
              <a:t>01.12.2019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491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634336"/>
            <a:ext cx="12193057" cy="8126672"/>
          </a:xfrm>
          <a:prstGeom prst="rect">
            <a:avLst/>
          </a:prstGeom>
        </p:spPr>
      </p:pic>
      <p:sp>
        <p:nvSpPr>
          <p:cNvPr id="9" name="Prostokąt 8"/>
          <p:cNvSpPr>
            <a:spLocks noChangeAspect="1"/>
          </p:cNvSpPr>
          <p:nvPr/>
        </p:nvSpPr>
        <p:spPr>
          <a:xfrm>
            <a:off x="-127491" y="-1187408"/>
            <a:ext cx="1558727" cy="2475659"/>
          </a:xfrm>
          <a:prstGeom prst="rect">
            <a:avLst/>
          </a:prstGeom>
          <a:solidFill>
            <a:srgbClr val="44758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>
            <a:spLocks noChangeAspect="1"/>
          </p:cNvSpPr>
          <p:nvPr/>
        </p:nvSpPr>
        <p:spPr>
          <a:xfrm>
            <a:off x="1431237" y="-1181382"/>
            <a:ext cx="2880000" cy="2469633"/>
          </a:xfrm>
          <a:prstGeom prst="rect">
            <a:avLst/>
          </a:prstGeom>
          <a:solidFill>
            <a:srgbClr val="96C3C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>
            <a:spLocks noChangeAspect="1"/>
          </p:cNvSpPr>
          <p:nvPr/>
        </p:nvSpPr>
        <p:spPr>
          <a:xfrm>
            <a:off x="-127491" y="1282225"/>
            <a:ext cx="1558728" cy="2880000"/>
          </a:xfrm>
          <a:prstGeom prst="rect">
            <a:avLst/>
          </a:prstGeom>
          <a:solidFill>
            <a:srgbClr val="E6805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>
            <a:spLocks noChangeAspect="1"/>
          </p:cNvSpPr>
          <p:nvPr/>
        </p:nvSpPr>
        <p:spPr>
          <a:xfrm>
            <a:off x="711236" y="568250"/>
            <a:ext cx="5384764" cy="6924086"/>
          </a:xfrm>
          <a:prstGeom prst="rect">
            <a:avLst/>
          </a:prstGeom>
          <a:solidFill>
            <a:srgbClr val="DCE4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690" y="630885"/>
            <a:ext cx="3690710" cy="1705252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844DF5F-B1D0-46EF-BEB7-0E1A3A4FD2E2}"/>
              </a:ext>
            </a:extLst>
          </p:cNvPr>
          <p:cNvSpPr txBox="1"/>
          <p:nvPr/>
        </p:nvSpPr>
        <p:spPr>
          <a:xfrm>
            <a:off x="927117" y="2142057"/>
            <a:ext cx="495300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accent1"/>
                </a:solidFill>
                <a:latin typeface="Century Gothic" panose="020B0502020202020204" pitchFamily="34" charset="0"/>
              </a:rPr>
              <a:t>Prawo karne</a:t>
            </a:r>
          </a:p>
          <a:p>
            <a:endParaRPr lang="pl-PL" sz="3400" dirty="0">
              <a:solidFill>
                <a:srgbClr val="1D6EA5"/>
              </a:solidFill>
              <a:latin typeface="Century Gothic" panose="020B0502020202020204" pitchFamily="34" charset="0"/>
            </a:endParaRPr>
          </a:p>
          <a:p>
            <a:endParaRPr lang="pl-PL" sz="2800" dirty="0">
              <a:solidFill>
                <a:srgbClr val="1D6EA5"/>
              </a:solidFill>
              <a:latin typeface="Century Gothic" panose="020B0502020202020204" pitchFamily="34" charset="0"/>
            </a:endParaRPr>
          </a:p>
          <a:p>
            <a:endParaRPr lang="pl-PL" sz="2800" dirty="0">
              <a:solidFill>
                <a:srgbClr val="E68054"/>
              </a:solidFill>
              <a:latin typeface="Century Gothic" panose="020B0502020202020204" pitchFamily="34" charset="0"/>
            </a:endParaRPr>
          </a:p>
          <a:p>
            <a:r>
              <a:rPr lang="pl-PL" sz="2800" dirty="0">
                <a:solidFill>
                  <a:srgbClr val="E68054"/>
                </a:solidFill>
                <a:latin typeface="Century Gothic" panose="020B0502020202020204" pitchFamily="34" charset="0"/>
              </a:rPr>
              <a:t>Dr Konrad Lipiński</a:t>
            </a:r>
          </a:p>
          <a:p>
            <a:r>
              <a:rPr lang="pl-PL" sz="2000" dirty="0">
                <a:latin typeface="Century Gothic" panose="020B0502020202020204" pitchFamily="34" charset="0"/>
              </a:rPr>
              <a:t>Katedra Prawa Karnego Materialnego</a:t>
            </a:r>
            <a:endParaRPr lang="pl-PL" sz="1400" dirty="0">
              <a:latin typeface="Century Gothic" panose="020B0502020202020204" pitchFamily="34" charset="0"/>
            </a:endParaRPr>
          </a:p>
          <a:p>
            <a:endParaRPr lang="pl-PL" sz="3400" dirty="0">
              <a:solidFill>
                <a:srgbClr val="1D6EA5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44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Etapy realizacji przestępstwa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Formy stadialne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przygotowanie</a:t>
            </a:r>
          </a:p>
          <a:p>
            <a:pPr lvl="1" algn="just">
              <a:lnSpc>
                <a:spcPct val="100000"/>
              </a:lnSpc>
            </a:pPr>
            <a:r>
              <a:rPr lang="pl-PL" sz="2200">
                <a:latin typeface="Century Gothic" panose="020B0502020202020204" pitchFamily="34" charset="0"/>
              </a:rPr>
              <a:t>brak </a:t>
            </a:r>
            <a:r>
              <a:rPr lang="pl-PL" sz="2200" dirty="0">
                <a:latin typeface="Century Gothic" panose="020B0502020202020204" pitchFamily="34" charset="0"/>
              </a:rPr>
              <a:t>„pola niczyjego” między przygotowaniem a usiłowaniem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uzewnętrznione zachowanie, które nie zmierza bezpośrednio do dokonania</a:t>
            </a:r>
          </a:p>
          <a:p>
            <a:pPr lvl="2" algn="just">
              <a:lnSpc>
                <a:spcPct val="100000"/>
              </a:lnSpc>
            </a:pPr>
            <a:r>
              <a:rPr lang="pl-PL" dirty="0">
                <a:latin typeface="Century Gothic" panose="020B0502020202020204" pitchFamily="34" charset="0"/>
              </a:rPr>
              <a:t>przygotowanie jako stworzenie warunków do usiłowania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relatywizowane do konkretnego typu czynu zabronionego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obiektywne ułatwienie dokonania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konfiguracja jednoosobowa / wieloosobowa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strona podmiotowa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karalne, gdy ustawa tak stanowi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dobrowolne odstąpienie</a:t>
            </a:r>
          </a:p>
          <a:p>
            <a:pPr lvl="2" algn="just">
              <a:lnSpc>
                <a:spcPct val="100000"/>
              </a:lnSpc>
            </a:pPr>
            <a:r>
              <a:rPr lang="pl-PL" dirty="0">
                <a:latin typeface="Century Gothic" panose="020B0502020202020204" pitchFamily="34" charset="0"/>
              </a:rPr>
              <a:t>karalność nie „odżywa” po dobrowolnym odstąpieniu od usiłowania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3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Etapy realizacji przestępstwa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Formy stadialne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dokonanie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realizacja kompletu znamion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dokonanie a czas popełnienia przestępstwa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dokonanie a popełnienie przestępstwa</a:t>
            </a:r>
            <a:endParaRPr lang="pl-PL" sz="10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endParaRPr lang="pl-PL" sz="1000" dirty="0">
              <a:latin typeface="Century Gothic" panose="020B0502020202020204" pitchFamily="34" charset="0"/>
            </a:endParaRPr>
          </a:p>
          <a:p>
            <a:pPr marL="457200" lvl="1" indent="0" algn="just">
              <a:lnSpc>
                <a:spcPct val="100000"/>
              </a:lnSpc>
              <a:buNone/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8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rostokąt 41"/>
          <p:cNvSpPr/>
          <p:nvPr/>
        </p:nvSpPr>
        <p:spPr>
          <a:xfrm>
            <a:off x="771525" y="2864490"/>
            <a:ext cx="6910135" cy="2847120"/>
          </a:xfrm>
          <a:prstGeom prst="rect">
            <a:avLst/>
          </a:prstGeom>
          <a:solidFill>
            <a:srgbClr val="96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/>
          <p:cNvSpPr/>
          <p:nvPr/>
        </p:nvSpPr>
        <p:spPr>
          <a:xfrm>
            <a:off x="1539618" y="724364"/>
            <a:ext cx="6910135" cy="2503199"/>
          </a:xfrm>
          <a:prstGeom prst="rect">
            <a:avLst/>
          </a:prstGeom>
          <a:solidFill>
            <a:srgbClr val="00A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447584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753" y="0"/>
            <a:ext cx="3740727" cy="68580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2051429" y="1089976"/>
            <a:ext cx="6184710" cy="865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pl-PL" sz="4800" kern="150" dirty="0">
              <a:solidFill>
                <a:schemeClr val="bg1"/>
              </a:solidFill>
              <a:latin typeface="Century Gothic" panose="020B0502020202020204" pitchFamily="34" charset="0"/>
              <a:ea typeface="SimSun" panose="02010600030101010101" pitchFamily="2" charset="-122"/>
              <a:cs typeface="Lucida Sans" panose="020B0602030504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DBD838F9-0E27-4BD6-BB0B-1EB75A601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089" y="0"/>
            <a:ext cx="3135510" cy="1448728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DBD9352-B3C4-4015-9FD5-F814265FAD8D}"/>
              </a:ext>
            </a:extLst>
          </p:cNvPr>
          <p:cNvSpPr txBox="1"/>
          <p:nvPr/>
        </p:nvSpPr>
        <p:spPr>
          <a:xfrm>
            <a:off x="1276090" y="3170994"/>
            <a:ext cx="6405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b="1" dirty="0">
              <a:solidFill>
                <a:srgbClr val="1D6EA5"/>
              </a:solidFill>
              <a:latin typeface="Century Gothic" panose="020B0502020202020204" pitchFamily="34" charset="0"/>
            </a:endParaRPr>
          </a:p>
          <a:p>
            <a:pPr algn="just"/>
            <a:endParaRPr lang="pl-PL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11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Etapy realizacji przestępstwa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Formy stadialne</a:t>
            </a:r>
          </a:p>
          <a:p>
            <a:pPr algn="just">
              <a:lnSpc>
                <a:spcPct val="100000"/>
              </a:lnSpc>
            </a:pPr>
            <a:r>
              <a:rPr lang="pl-PL" sz="2600" i="1" dirty="0" err="1">
                <a:latin typeface="Century Gothic" panose="020B0502020202020204" pitchFamily="34" charset="0"/>
              </a:rPr>
              <a:t>iter</a:t>
            </a:r>
            <a:r>
              <a:rPr lang="pl-PL" sz="2600" i="1" dirty="0">
                <a:latin typeface="Century Gothic" panose="020B0502020202020204" pitchFamily="34" charset="0"/>
              </a:rPr>
              <a:t> </a:t>
            </a:r>
            <a:r>
              <a:rPr lang="pl-PL" sz="2600" i="1" dirty="0" err="1">
                <a:latin typeface="Century Gothic" panose="020B0502020202020204" pitchFamily="34" charset="0"/>
              </a:rPr>
              <a:t>delicti</a:t>
            </a:r>
            <a:endParaRPr lang="pl-PL" sz="2600" i="1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zamiar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przygotowanie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usiłowanie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dokonanie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tylko typy umyślne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problem tzw. przestępstw jednochwilowych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6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Etapy realizacji przestępstwa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Formy stadialne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zamiar</a:t>
            </a:r>
          </a:p>
          <a:p>
            <a:pPr lvl="1" algn="just">
              <a:lnSpc>
                <a:spcPct val="100000"/>
              </a:lnSpc>
            </a:pPr>
            <a:r>
              <a:rPr lang="pl-PL" sz="2200" i="1" dirty="0" err="1">
                <a:latin typeface="Century Gothic" panose="020B0502020202020204" pitchFamily="34" charset="0"/>
              </a:rPr>
              <a:t>cogitationis</a:t>
            </a:r>
            <a:r>
              <a:rPr lang="pl-PL" sz="2200" i="1" dirty="0">
                <a:latin typeface="Century Gothic" panose="020B0502020202020204" pitchFamily="34" charset="0"/>
              </a:rPr>
              <a:t> </a:t>
            </a:r>
            <a:r>
              <a:rPr lang="pl-PL" sz="2200" i="1" dirty="0" err="1">
                <a:latin typeface="Century Gothic" panose="020B0502020202020204" pitchFamily="34" charset="0"/>
              </a:rPr>
              <a:t>poenam</a:t>
            </a:r>
            <a:r>
              <a:rPr lang="pl-PL" sz="2200" i="1" dirty="0">
                <a:latin typeface="Century Gothic" panose="020B0502020202020204" pitchFamily="34" charset="0"/>
              </a:rPr>
              <a:t> nemo </a:t>
            </a:r>
            <a:r>
              <a:rPr lang="pl-PL" sz="2200" i="1" dirty="0" err="1">
                <a:latin typeface="Century Gothic" panose="020B0502020202020204" pitchFamily="34" charset="0"/>
              </a:rPr>
              <a:t>patitur</a:t>
            </a:r>
            <a:endParaRPr lang="pl-PL" sz="2200" i="1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i="1" dirty="0" err="1">
                <a:latin typeface="Century Gothic" panose="020B0502020202020204" pitchFamily="34" charset="0"/>
              </a:rPr>
              <a:t>Gedanken</a:t>
            </a:r>
            <a:r>
              <a:rPr lang="pl-PL" sz="2200" i="1" dirty="0">
                <a:latin typeface="Century Gothic" panose="020B0502020202020204" pitchFamily="34" charset="0"/>
              </a:rPr>
              <a:t> </a:t>
            </a:r>
            <a:r>
              <a:rPr lang="pl-PL" sz="2200" i="1" dirty="0" err="1">
                <a:latin typeface="Century Gothic" panose="020B0502020202020204" pitchFamily="34" charset="0"/>
              </a:rPr>
              <a:t>sind</a:t>
            </a:r>
            <a:r>
              <a:rPr lang="pl-PL" sz="2200" i="1" dirty="0">
                <a:latin typeface="Century Gothic" panose="020B0502020202020204" pitchFamily="34" charset="0"/>
              </a:rPr>
              <a:t> </a:t>
            </a:r>
            <a:r>
              <a:rPr lang="pl-PL" sz="2200" i="1" dirty="0" err="1">
                <a:latin typeface="Century Gothic" panose="020B0502020202020204" pitchFamily="34" charset="0"/>
              </a:rPr>
              <a:t>zollfrei</a:t>
            </a:r>
            <a:endParaRPr lang="pl-PL" sz="2200" i="1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projekt art. 148a k.k.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3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Etapy realizacji przestępstwa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Formy stadialne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usiłowanie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istota usiłowania: koncepcja subiektywna / koncepcja obiektywna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realne zagrożenie dla dobra prawnego + zamiar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znamiona usiłowania: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zamiar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bezpośrednie zmierzanie do dokonania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brak dokonania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problem usiłowania przestępstw formalnych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bezpośrednie zmierzanie do zrealizowania znamienia czasownikowego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usiłowanie przez zaniechanie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przestępstwa materialne, czy materialne i formalne?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usiłowanie kwalifikowane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8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Etapy realizacji przestępstwa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Formy stadialne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usiłowanie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zamiar bezpośredni czy bezpośredni i ewentualny?</a:t>
            </a:r>
          </a:p>
          <a:p>
            <a:pPr lvl="2" algn="just">
              <a:lnSpc>
                <a:spcPct val="100000"/>
              </a:lnSpc>
            </a:pPr>
            <a:r>
              <a:rPr lang="pl-PL" sz="1800" i="1" dirty="0">
                <a:latin typeface="Century Gothic" panose="020B0502020202020204" pitchFamily="34" charset="0"/>
              </a:rPr>
              <a:t>verba legis:</a:t>
            </a:r>
            <a:r>
              <a:rPr lang="pl-PL" sz="1800" dirty="0">
                <a:latin typeface="Century Gothic" panose="020B0502020202020204" pitchFamily="34" charset="0"/>
              </a:rPr>
              <a:t> „w zamiarze”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bezpośrednie zmierzanie do dokonania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ujęcie obiektywne – początek dokonania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ujęcie subiektywne – uzewnętrznienie zamiaru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ujęcie mieszane</a:t>
            </a:r>
          </a:p>
          <a:p>
            <a:pPr lvl="3" algn="just">
              <a:lnSpc>
                <a:spcPct val="100000"/>
              </a:lnSpc>
            </a:pPr>
            <a:r>
              <a:rPr lang="pl-PL" sz="1600" dirty="0">
                <a:latin typeface="Century Gothic" panose="020B0502020202020204" pitchFamily="34" charset="0"/>
              </a:rPr>
              <a:t>zewnętrzne, skonkretyzowane ujawnienie konkretnego zamiaru</a:t>
            </a:r>
          </a:p>
          <a:p>
            <a:pPr lvl="3" algn="just">
              <a:lnSpc>
                <a:spcPct val="100000"/>
              </a:lnSpc>
            </a:pPr>
            <a:r>
              <a:rPr lang="pl-PL" sz="1600" dirty="0">
                <a:latin typeface="Century Gothic" panose="020B0502020202020204" pitchFamily="34" charset="0"/>
              </a:rPr>
              <a:t>realne niebezpieczeństwo dla dobra prawnego</a:t>
            </a:r>
          </a:p>
          <a:p>
            <a:pPr lvl="3" algn="just">
              <a:lnSpc>
                <a:spcPct val="100000"/>
              </a:lnSpc>
            </a:pPr>
            <a:r>
              <a:rPr lang="pl-PL" sz="1600" dirty="0">
                <a:latin typeface="Century Gothic" panose="020B0502020202020204" pitchFamily="34" charset="0"/>
              </a:rPr>
              <a:t>ostatnie ogniwo przed dokonaniem według planu sprawcy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przestępstwa dwuaktowe – drugie ze znamion czasownikowych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przekształcenie zagrożenia abstrakcyjnego w realne (wyrok SN z 4 IX 2007 r., II KK 322/06) a przestępstwa z abstrakcyjnego narażenia na niebezpieczeństwo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5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Etapy realizacji przestępstwa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Formy stadialne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usiłowanie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usiłowanie ukończone / nieukończone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nieukończone – brak wykonania wszystkich czynności niezbędnych do realizacji znamion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ukończone – wykonanie wszystkich czynności niezbędnych do realizacji znamion, brak skutku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problematyka czynnego żalu</a:t>
            </a:r>
          </a:p>
          <a:p>
            <a:pPr marL="457200" lvl="1" indent="0" algn="just">
              <a:lnSpc>
                <a:spcPct val="100000"/>
              </a:lnSpc>
              <a:buNone/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8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Etapy realizacji przestępstwa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Formy stadialne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usiłowanie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usiłowanie nieudolne</a:t>
            </a:r>
          </a:p>
          <a:p>
            <a:pPr lvl="2" algn="just">
              <a:lnSpc>
                <a:spcPct val="100000"/>
              </a:lnSpc>
            </a:pPr>
            <a:r>
              <a:rPr lang="pl-PL" sz="1800" b="1" dirty="0">
                <a:latin typeface="Century Gothic" panose="020B0502020202020204" pitchFamily="34" charset="0"/>
              </a:rPr>
              <a:t>przedmiot,</a:t>
            </a:r>
            <a:r>
              <a:rPr lang="pl-PL" sz="1800" dirty="0">
                <a:latin typeface="Century Gothic" panose="020B0502020202020204" pitchFamily="34" charset="0"/>
              </a:rPr>
              <a:t> na którym sprawca zamierzał dokonać czynu zabronionego, nie nadaje się do dokonania na nim zamierzonego czynu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użyty przez sprawcę </a:t>
            </a:r>
            <a:r>
              <a:rPr lang="pl-PL" sz="1800" b="1" dirty="0">
                <a:latin typeface="Century Gothic" panose="020B0502020202020204" pitchFamily="34" charset="0"/>
              </a:rPr>
              <a:t>środek</a:t>
            </a:r>
            <a:r>
              <a:rPr lang="pl-PL" sz="1800" dirty="0">
                <a:latin typeface="Century Gothic" panose="020B0502020202020204" pitchFamily="34" charset="0"/>
              </a:rPr>
              <a:t> nie nadaje się do popełnienia czynu zabronionego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tylko dwa przypadki karalności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odwrotność błędu co do znamion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brak realnego zagrożenia dla dobra prawnego</a:t>
            </a:r>
          </a:p>
          <a:p>
            <a:pPr lvl="3" algn="just">
              <a:lnSpc>
                <a:spcPct val="100000"/>
              </a:lnSpc>
            </a:pPr>
            <a:r>
              <a:rPr lang="pl-PL" sz="1600" dirty="0">
                <a:latin typeface="Century Gothic" panose="020B0502020202020204" pitchFamily="34" charset="0"/>
              </a:rPr>
              <a:t>ocena </a:t>
            </a:r>
            <a:r>
              <a:rPr lang="pl-PL" sz="1600" i="1" dirty="0">
                <a:latin typeface="Century Gothic" panose="020B0502020202020204" pitchFamily="34" charset="0"/>
              </a:rPr>
              <a:t>ex ante</a:t>
            </a:r>
          </a:p>
          <a:p>
            <a:pPr lvl="3" algn="just">
              <a:lnSpc>
                <a:spcPct val="100000"/>
              </a:lnSpc>
            </a:pPr>
            <a:r>
              <a:rPr lang="pl-PL" sz="1600" dirty="0">
                <a:latin typeface="Century Gothic" panose="020B0502020202020204" pitchFamily="34" charset="0"/>
              </a:rPr>
              <a:t>co jest podstawą kryminalizacji?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usiłowanie względnie / bezwzględnie nieudolne</a:t>
            </a:r>
          </a:p>
          <a:p>
            <a:pPr lvl="2" algn="just">
              <a:lnSpc>
                <a:spcPct val="100000"/>
              </a:lnSpc>
            </a:pP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endParaRPr lang="pl-PL" sz="1000" dirty="0">
              <a:latin typeface="Century Gothic" panose="020B0502020202020204" pitchFamily="34" charset="0"/>
            </a:endParaRPr>
          </a:p>
          <a:p>
            <a:pPr marL="457200" lvl="1" indent="0" algn="just">
              <a:lnSpc>
                <a:spcPct val="100000"/>
              </a:lnSpc>
              <a:buNone/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7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Etapy realizacji przestępstwa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Formy stadialne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usiłowanie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usiłowanie nieudolne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Art. 23 par. 3 k.k. z 1932 r.: Nie odpowiada za usiłowanie, kto tylko z powodu zabobonu lub ciemnoty wierzył w skuteczność swego działania</a:t>
            </a:r>
          </a:p>
          <a:p>
            <a:pPr lvl="2" algn="just">
              <a:lnSpc>
                <a:spcPct val="100000"/>
              </a:lnSpc>
            </a:pPr>
            <a:r>
              <a:rPr lang="pl-PL" sz="1800" i="1" dirty="0" err="1">
                <a:latin typeface="Century Gothic" panose="020B0502020202020204" pitchFamily="34" charset="0"/>
              </a:rPr>
              <a:t>delictum</a:t>
            </a:r>
            <a:r>
              <a:rPr lang="pl-PL" sz="1800" i="1" dirty="0">
                <a:latin typeface="Century Gothic" panose="020B0502020202020204" pitchFamily="34" charset="0"/>
              </a:rPr>
              <a:t> </a:t>
            </a:r>
            <a:r>
              <a:rPr lang="pl-PL" sz="1800" i="1" dirty="0" err="1">
                <a:latin typeface="Century Gothic" panose="020B0502020202020204" pitchFamily="34" charset="0"/>
              </a:rPr>
              <a:t>putativum</a:t>
            </a:r>
            <a:r>
              <a:rPr lang="pl-PL" sz="1800" dirty="0">
                <a:latin typeface="Century Gothic" panose="020B0502020202020204" pitchFamily="34" charset="0"/>
              </a:rPr>
              <a:t>: : "przy przestępstwie </a:t>
            </a:r>
            <a:r>
              <a:rPr lang="pl-PL" sz="1800" dirty="0" err="1">
                <a:latin typeface="Century Gothic" panose="020B0502020202020204" pitchFamily="34" charset="0"/>
              </a:rPr>
              <a:t>urojonem</a:t>
            </a:r>
            <a:r>
              <a:rPr lang="pl-PL" sz="1800" dirty="0">
                <a:latin typeface="Century Gothic" panose="020B0502020202020204" pitchFamily="34" charset="0"/>
              </a:rPr>
              <a:t> dokonanie jest możliwe, niemożliwa tylko jest przestępność czynu" (J. Makarewicz, Kodeks karny z komentarzem, Lwów 1938, s. 127)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usiłowanie nieudolne a nieudolność usiłowania (udolnego)</a:t>
            </a:r>
          </a:p>
          <a:p>
            <a:pPr lvl="2" algn="just">
              <a:lnSpc>
                <a:spcPct val="100000"/>
              </a:lnSpc>
            </a:pP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endParaRPr lang="pl-PL" sz="1000" dirty="0">
              <a:latin typeface="Century Gothic" panose="020B0502020202020204" pitchFamily="34" charset="0"/>
            </a:endParaRPr>
          </a:p>
          <a:p>
            <a:pPr marL="457200" lvl="1" indent="0" algn="just">
              <a:lnSpc>
                <a:spcPct val="100000"/>
              </a:lnSpc>
              <a:buNone/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9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Etapy realizacji przestępstwa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Formy stadialne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usiłowanie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dobrowolne odstąpienie od dokonania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odstąpienie od dokonania lub zapobiegnięcie skutkowi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okoliczność wyłączająca karalność – „nie podlega karze…”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dobrowolność – możliwość dokonania + brak zamiaru</a:t>
            </a:r>
          </a:p>
          <a:p>
            <a:pPr lvl="3" algn="just">
              <a:lnSpc>
                <a:spcPct val="100000"/>
              </a:lnSpc>
            </a:pPr>
            <a:r>
              <a:rPr lang="pl-PL" sz="1600" dirty="0">
                <a:latin typeface="Century Gothic" panose="020B0502020202020204" pitchFamily="34" charset="0"/>
              </a:rPr>
              <a:t>zasadniczo motywy irrelewantne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brak dowolności:</a:t>
            </a:r>
          </a:p>
          <a:p>
            <a:pPr lvl="3" algn="just">
              <a:lnSpc>
                <a:spcPct val="100000"/>
              </a:lnSpc>
            </a:pPr>
            <a:r>
              <a:rPr lang="pl-PL" sz="1600" dirty="0">
                <a:latin typeface="Century Gothic" panose="020B0502020202020204" pitchFamily="34" charset="0"/>
              </a:rPr>
              <a:t>uświadomiony brak możliwości dokonania</a:t>
            </a:r>
          </a:p>
          <a:p>
            <a:pPr lvl="3" algn="just">
              <a:lnSpc>
                <a:spcPct val="100000"/>
              </a:lnSpc>
            </a:pPr>
            <a:r>
              <a:rPr lang="pl-PL" sz="1600" dirty="0">
                <a:latin typeface="Century Gothic" panose="020B0502020202020204" pitchFamily="34" charset="0"/>
              </a:rPr>
              <a:t>narażenie dóbr sprawcy na niebezpieczeństwo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endParaRPr lang="pl-PL" sz="1000" dirty="0">
              <a:latin typeface="Century Gothic" panose="020B0502020202020204" pitchFamily="34" charset="0"/>
            </a:endParaRPr>
          </a:p>
          <a:p>
            <a:pPr marL="457200" lvl="1" indent="0" algn="just">
              <a:lnSpc>
                <a:spcPct val="100000"/>
              </a:lnSpc>
              <a:buNone/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4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9372</TotalTime>
  <Words>501</Words>
  <Application>Microsoft Office PowerPoint</Application>
  <PresentationFormat>Panoramiczny</PresentationFormat>
  <Paragraphs>111</Paragraphs>
  <Slides>12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Motyw pakietu Office</vt:lpstr>
      <vt:lpstr>Prezentacja programu PowerPoint</vt:lpstr>
      <vt:lpstr>Etapy realizacji przestępstwa</vt:lpstr>
      <vt:lpstr>Etapy realizacji przestępstwa</vt:lpstr>
      <vt:lpstr>Etapy realizacji przestępstwa</vt:lpstr>
      <vt:lpstr>Etapy realizacji przestępstwa</vt:lpstr>
      <vt:lpstr>Etapy realizacji przestępstwa</vt:lpstr>
      <vt:lpstr>Etapy realizacji przestępstwa</vt:lpstr>
      <vt:lpstr>Etapy realizacji przestępstwa</vt:lpstr>
      <vt:lpstr>Etapy realizacji przestępstwa</vt:lpstr>
      <vt:lpstr>Etapy realizacji przestępstwa</vt:lpstr>
      <vt:lpstr>Etapy realizacji przestępstwa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Aleksandra Draus</dc:creator>
  <cp:lastModifiedBy>Konrad Lipiński</cp:lastModifiedBy>
  <cp:revision>666</cp:revision>
  <dcterms:created xsi:type="dcterms:W3CDTF">2018-10-22T06:25:53Z</dcterms:created>
  <dcterms:modified xsi:type="dcterms:W3CDTF">2019-12-01T22:56:36Z</dcterms:modified>
</cp:coreProperties>
</file>