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9" r:id="rId1"/>
    <p:sldMasterId id="2147484153" r:id="rId2"/>
  </p:sldMasterIdLst>
  <p:sldIdLst>
    <p:sldId id="256" r:id="rId3"/>
    <p:sldId id="257" r:id="rId4"/>
    <p:sldId id="280" r:id="rId5"/>
    <p:sldId id="258" r:id="rId6"/>
    <p:sldId id="290" r:id="rId7"/>
    <p:sldId id="291" r:id="rId8"/>
    <p:sldId id="292" r:id="rId9"/>
    <p:sldId id="259" r:id="rId10"/>
    <p:sldId id="260" r:id="rId11"/>
    <p:sldId id="261" r:id="rId12"/>
    <p:sldId id="262" r:id="rId13"/>
    <p:sldId id="263" r:id="rId14"/>
    <p:sldId id="282" r:id="rId15"/>
    <p:sldId id="264" r:id="rId16"/>
    <p:sldId id="281" r:id="rId17"/>
    <p:sldId id="265" r:id="rId18"/>
    <p:sldId id="285" r:id="rId19"/>
    <p:sldId id="279" r:id="rId20"/>
    <p:sldId id="286" r:id="rId21"/>
    <p:sldId id="267" r:id="rId22"/>
    <p:sldId id="266" r:id="rId23"/>
    <p:sldId id="287" r:id="rId24"/>
    <p:sldId id="271" r:id="rId25"/>
    <p:sldId id="288" r:id="rId26"/>
    <p:sldId id="289" r:id="rId27"/>
    <p:sldId id="268" r:id="rId28"/>
    <p:sldId id="269" r:id="rId29"/>
    <p:sldId id="283" r:id="rId30"/>
    <p:sldId id="284" r:id="rId31"/>
    <p:sldId id="270" r:id="rId32"/>
    <p:sldId id="272" r:id="rId33"/>
    <p:sldId id="273" r:id="rId34"/>
    <p:sldId id="274" r:id="rId35"/>
    <p:sldId id="275" r:id="rId36"/>
    <p:sldId id="276" r:id="rId37"/>
    <p:sldId id="277" r:id="rId38"/>
    <p:sldId id="278"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F8585F11-3E35-45F2-AF5D-4DC8165EBABE}">
          <p14:sldIdLst>
            <p14:sldId id="256"/>
            <p14:sldId id="257"/>
            <p14:sldId id="280"/>
            <p14:sldId id="258"/>
            <p14:sldId id="290"/>
            <p14:sldId id="291"/>
            <p14:sldId id="292"/>
            <p14:sldId id="259"/>
            <p14:sldId id="260"/>
            <p14:sldId id="261"/>
            <p14:sldId id="262"/>
            <p14:sldId id="263"/>
            <p14:sldId id="282"/>
            <p14:sldId id="264"/>
            <p14:sldId id="281"/>
            <p14:sldId id="265"/>
            <p14:sldId id="285"/>
            <p14:sldId id="279"/>
            <p14:sldId id="286"/>
            <p14:sldId id="267"/>
            <p14:sldId id="266"/>
            <p14:sldId id="287"/>
            <p14:sldId id="271"/>
            <p14:sldId id="288"/>
            <p14:sldId id="289"/>
            <p14:sldId id="268"/>
            <p14:sldId id="269"/>
            <p14:sldId id="283"/>
            <p14:sldId id="284"/>
            <p14:sldId id="270"/>
            <p14:sldId id="272"/>
            <p14:sldId id="273"/>
            <p14:sldId id="274"/>
            <p14:sldId id="275"/>
            <p14:sldId id="276"/>
            <p14:sldId id="277"/>
            <p14:sldId id="27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8" autoAdjust="0"/>
    <p:restoredTop sz="94660"/>
  </p:normalViewPr>
  <p:slideViewPr>
    <p:cSldViewPr snapToGrid="0">
      <p:cViewPr varScale="1">
        <p:scale>
          <a:sx n="112" d="100"/>
          <a:sy n="112" d="100"/>
        </p:scale>
        <p:origin x="56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pl-PL"/>
              <a:t>Kliknij, aby edytować styl</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A0982D82-0640-4851-A3D2-834B5AC722EE}" type="datetimeFigureOut">
              <a:rPr lang="pl-PL" smtClean="0"/>
              <a:t>12.04.2019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1647111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0982D82-0640-4851-A3D2-834B5AC722EE}" type="datetimeFigureOut">
              <a:rPr lang="pl-PL" smtClean="0"/>
              <a:t>12.04.2019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1914241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pl-PL"/>
              <a:t>Kliknij, aby edytować styl</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A0982D82-0640-4851-A3D2-834B5AC722EE}" type="datetimeFigureOut">
              <a:rPr lang="pl-PL" smtClean="0"/>
              <a:t>12.04.2019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2246224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A0982D82-0640-4851-A3D2-834B5AC722EE}" type="datetimeFigureOut">
              <a:rPr lang="pl-PL" smtClean="0"/>
              <a:t>12.04.2019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2882271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0982D82-0640-4851-A3D2-834B5AC722EE}" type="datetimeFigureOut">
              <a:rPr lang="pl-PL" smtClean="0"/>
              <a:t>12.04.2019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262422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A0982D82-0640-4851-A3D2-834B5AC722EE}" type="datetimeFigureOut">
              <a:rPr lang="pl-PL" smtClean="0"/>
              <a:t>12.04.2019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21110063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A0982D82-0640-4851-A3D2-834B5AC722EE}" type="datetimeFigureOut">
              <a:rPr lang="pl-PL" smtClean="0"/>
              <a:t>12.04.2019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2263921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A0982D82-0640-4851-A3D2-834B5AC722EE}" type="datetimeFigureOut">
              <a:rPr lang="pl-PL" smtClean="0"/>
              <a:t>12.04.2019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19612485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A0982D82-0640-4851-A3D2-834B5AC722EE}" type="datetimeFigureOut">
              <a:rPr lang="pl-PL" smtClean="0"/>
              <a:t>12.04.2019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3679415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982D82-0640-4851-A3D2-834B5AC722EE}" type="datetimeFigureOut">
              <a:rPr lang="pl-PL" smtClean="0"/>
              <a:t>12.04.2019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2937218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A0982D82-0640-4851-A3D2-834B5AC722EE}" type="datetimeFigureOut">
              <a:rPr lang="pl-PL" smtClean="0"/>
              <a:t>12.04.2019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1130279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0982D82-0640-4851-A3D2-834B5AC722EE}" type="datetimeFigureOut">
              <a:rPr lang="pl-PL" smtClean="0"/>
              <a:t>12.04.2019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36895121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A0982D82-0640-4851-A3D2-834B5AC722EE}" type="datetimeFigureOut">
              <a:rPr lang="pl-PL" smtClean="0"/>
              <a:t>12.04.2019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29085820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0982D82-0640-4851-A3D2-834B5AC722EE}" type="datetimeFigureOut">
              <a:rPr lang="pl-PL" smtClean="0"/>
              <a:t>12.04.2019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11553808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0982D82-0640-4851-A3D2-834B5AC722EE}" type="datetimeFigureOut">
              <a:rPr lang="pl-PL" smtClean="0"/>
              <a:t>12.04.2019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368158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pl-PL"/>
              <a:t>Kliknij, aby edytować styl</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A0982D82-0640-4851-A3D2-834B5AC722EE}" type="datetimeFigureOut">
              <a:rPr lang="pl-PL" smtClean="0"/>
              <a:t>12.04.2019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3329829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A0982D82-0640-4851-A3D2-834B5AC722EE}" type="datetimeFigureOut">
              <a:rPr lang="pl-PL" smtClean="0"/>
              <a:t>12.04.2019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2425709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45127" y="2507550"/>
            <a:ext cx="5156200" cy="3680525"/>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172200" y="2507550"/>
            <a:ext cx="5181601" cy="3680525"/>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7" name="Date Placeholder 6"/>
          <p:cNvSpPr>
            <a:spLocks noGrp="1"/>
          </p:cNvSpPr>
          <p:nvPr>
            <p:ph type="dt" sz="half" idx="10"/>
          </p:nvPr>
        </p:nvSpPr>
        <p:spPr/>
        <p:txBody>
          <a:bodyPr/>
          <a:lstStyle/>
          <a:p>
            <a:fld id="{A0982D82-0640-4851-A3D2-834B5AC722EE}" type="datetimeFigureOut">
              <a:rPr lang="pl-PL" smtClean="0"/>
              <a:t>12.04.2019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3D5A0F05-4CDD-4927-B373-3A3521B54A4D}" type="slidenum">
              <a:rPr lang="pl-PL" smtClean="0"/>
              <a:t>‹#›</a:t>
            </a:fld>
            <a:endParaRPr lang="pl-PL"/>
          </a:p>
        </p:txBody>
      </p:sp>
      <p:sp>
        <p:nvSpPr>
          <p:cNvPr id="10" name="Title 9"/>
          <p:cNvSpPr>
            <a:spLocks noGrp="1"/>
          </p:cNvSpPr>
          <p:nvPr>
            <p:ph type="title"/>
          </p:nvPr>
        </p:nvSpPr>
        <p:spPr/>
        <p:txBody>
          <a:bodyPr/>
          <a:lstStyle/>
          <a:p>
            <a:r>
              <a:rPr lang="pl-PL"/>
              <a:t>Kliknij, aby edytować styl</a:t>
            </a:r>
            <a:endParaRPr lang="en-US" dirty="0"/>
          </a:p>
        </p:txBody>
      </p:sp>
    </p:spTree>
    <p:extLst>
      <p:ext uri="{BB962C8B-B14F-4D97-AF65-F5344CB8AC3E}">
        <p14:creationId xmlns:p14="http://schemas.microsoft.com/office/powerpoint/2010/main" val="614929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ylko tytuł">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0982D82-0640-4851-A3D2-834B5AC722EE}" type="datetimeFigureOut">
              <a:rPr lang="pl-PL" smtClean="0"/>
              <a:t>12.04.2019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3D5A0F05-4CDD-4927-B373-3A3521B54A4D}" type="slidenum">
              <a:rPr lang="pl-PL" smtClean="0"/>
              <a:t>‹#›</a:t>
            </a:fld>
            <a:endParaRPr lang="pl-PL"/>
          </a:p>
        </p:txBody>
      </p:sp>
      <p:sp>
        <p:nvSpPr>
          <p:cNvPr id="6" name="Title 5"/>
          <p:cNvSpPr>
            <a:spLocks noGrp="1"/>
          </p:cNvSpPr>
          <p:nvPr>
            <p:ph type="title"/>
          </p:nvPr>
        </p:nvSpPr>
        <p:spPr/>
        <p:txBody>
          <a:bodyPr/>
          <a:lstStyle/>
          <a:p>
            <a:r>
              <a:rPr lang="pl-PL"/>
              <a:t>Kliknij, aby edytować styl</a:t>
            </a:r>
            <a:endParaRPr lang="en-US"/>
          </a:p>
        </p:txBody>
      </p:sp>
    </p:spTree>
    <p:extLst>
      <p:ext uri="{BB962C8B-B14F-4D97-AF65-F5344CB8AC3E}">
        <p14:creationId xmlns:p14="http://schemas.microsoft.com/office/powerpoint/2010/main" val="4210946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982D82-0640-4851-A3D2-834B5AC722EE}" type="datetimeFigureOut">
              <a:rPr lang="pl-PL" smtClean="0"/>
              <a:t>12.04.2019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3333544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pl-PL"/>
              <a:t>Kliknij, aby edytować styl</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A0982D82-0640-4851-A3D2-834B5AC722EE}" type="datetimeFigureOut">
              <a:rPr lang="pl-PL" smtClean="0"/>
              <a:t>12.04.2019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3110445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pl-PL"/>
              <a:t>Kliknij, aby edytować styl</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A0982D82-0640-4851-A3D2-834B5AC722EE}" type="datetimeFigureOut">
              <a:rPr lang="pl-PL" smtClean="0"/>
              <a:t>12.04.2019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D5A0F05-4CDD-4927-B373-3A3521B54A4D}" type="slidenum">
              <a:rPr lang="pl-PL" smtClean="0"/>
              <a:t>‹#›</a:t>
            </a:fld>
            <a:endParaRPr lang="pl-PL"/>
          </a:p>
        </p:txBody>
      </p:sp>
    </p:spTree>
    <p:extLst>
      <p:ext uri="{BB962C8B-B14F-4D97-AF65-F5344CB8AC3E}">
        <p14:creationId xmlns:p14="http://schemas.microsoft.com/office/powerpoint/2010/main" val="2973510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A0982D82-0640-4851-A3D2-834B5AC722EE}" type="datetimeFigureOut">
              <a:rPr lang="pl-PL" smtClean="0"/>
              <a:t>12.04.2019</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pl-PL"/>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3D5A0F05-4CDD-4927-B373-3A3521B54A4D}" type="slidenum">
              <a:rPr lang="pl-PL" smtClean="0"/>
              <a:t>‹#›</a:t>
            </a:fld>
            <a:endParaRPr lang="pl-PL"/>
          </a:p>
        </p:txBody>
      </p:sp>
    </p:spTree>
    <p:extLst>
      <p:ext uri="{BB962C8B-B14F-4D97-AF65-F5344CB8AC3E}">
        <p14:creationId xmlns:p14="http://schemas.microsoft.com/office/powerpoint/2010/main" val="1759606242"/>
      </p:ext>
    </p:extLst>
  </p:cSld>
  <p:clrMap bg1="lt1" tx1="dk1" bg2="lt2" tx2="dk2" accent1="accent1" accent2="accent2" accent3="accent3" accent4="accent4" accent5="accent5" accent6="accent6" hlink="hlink" folHlink="folHlink"/>
  <p:sldLayoutIdLst>
    <p:sldLayoutId id="2147484130" r:id="rId1"/>
    <p:sldLayoutId id="2147484131" r:id="rId2"/>
    <p:sldLayoutId id="2147484132" r:id="rId3"/>
    <p:sldLayoutId id="2147484133" r:id="rId4"/>
    <p:sldLayoutId id="2147484134" r:id="rId5"/>
    <p:sldLayoutId id="2147484135" r:id="rId6"/>
    <p:sldLayoutId id="2147484136" r:id="rId7"/>
    <p:sldLayoutId id="2147484137" r:id="rId8"/>
    <p:sldLayoutId id="2147484138" r:id="rId9"/>
    <p:sldLayoutId id="2147484139" r:id="rId10"/>
    <p:sldLayoutId id="214748414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982D82-0640-4851-A3D2-834B5AC722EE}" type="datetimeFigureOut">
              <a:rPr lang="pl-PL" smtClean="0"/>
              <a:t>12.04.2019</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5A0F05-4CDD-4927-B373-3A3521B54A4D}" type="slidenum">
              <a:rPr lang="pl-PL" smtClean="0"/>
              <a:t>‹#›</a:t>
            </a:fld>
            <a:endParaRPr lang="pl-PL"/>
          </a:p>
        </p:txBody>
      </p:sp>
    </p:spTree>
    <p:extLst>
      <p:ext uri="{BB962C8B-B14F-4D97-AF65-F5344CB8AC3E}">
        <p14:creationId xmlns:p14="http://schemas.microsoft.com/office/powerpoint/2010/main" val="3047058943"/>
      </p:ext>
    </p:extLst>
  </p:cSld>
  <p:clrMap bg1="dk1" tx1="lt1" bg2="dk2" tx2="lt2" accent1="accent1" accent2="accent2" accent3="accent3" accent4="accent4" accent5="accent5" accent6="accent6" hlink="hlink" folHlink="folHlink"/>
  <p:sldLayoutIdLst>
    <p:sldLayoutId id="2147484154" r:id="rId1"/>
    <p:sldLayoutId id="2147484155" r:id="rId2"/>
    <p:sldLayoutId id="2147484156" r:id="rId3"/>
    <p:sldLayoutId id="2147484157" r:id="rId4"/>
    <p:sldLayoutId id="2147484158" r:id="rId5"/>
    <p:sldLayoutId id="2147484159" r:id="rId6"/>
    <p:sldLayoutId id="2147484160" r:id="rId7"/>
    <p:sldLayoutId id="2147484161" r:id="rId8"/>
    <p:sldLayoutId id="2147484162" r:id="rId9"/>
    <p:sldLayoutId id="2147484163" r:id="rId10"/>
    <p:sldLayoutId id="214748416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hyperlink" Target="https://sip.lex.pl/#/document/16798683?unitId=art(64)par(2)&amp;cm=DOCUMENT" TargetMode="Externa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682348-CEA4-4D52-BB67-0655304F41CF}"/>
              </a:ext>
            </a:extLst>
          </p:cNvPr>
          <p:cNvSpPr>
            <a:spLocks noGrp="1"/>
          </p:cNvSpPr>
          <p:nvPr>
            <p:ph type="title"/>
          </p:nvPr>
        </p:nvSpPr>
        <p:spPr>
          <a:xfrm>
            <a:off x="3100388" y="1296303"/>
            <a:ext cx="7643812" cy="2004110"/>
          </a:xfrm>
        </p:spPr>
        <p:txBody>
          <a:bodyPr>
            <a:normAutofit/>
          </a:bodyPr>
          <a:lstStyle/>
          <a:p>
            <a:pPr algn="ctr"/>
            <a:r>
              <a:rPr lang="pl-PL" sz="5500" b="1" dirty="0">
                <a:solidFill>
                  <a:schemeClr val="bg1"/>
                </a:solidFill>
              </a:rPr>
              <a:t>NAUKA O KARZE</a:t>
            </a:r>
          </a:p>
        </p:txBody>
      </p:sp>
      <p:sp>
        <p:nvSpPr>
          <p:cNvPr id="3" name="Symbol zastępczy zawartości 2">
            <a:extLst>
              <a:ext uri="{FF2B5EF4-FFF2-40B4-BE49-F238E27FC236}">
                <a16:creationId xmlns:a16="http://schemas.microsoft.com/office/drawing/2014/main" id="{F29A4BD1-5A0A-4313-864C-FDAE3F47DD42}"/>
              </a:ext>
            </a:extLst>
          </p:cNvPr>
          <p:cNvSpPr>
            <a:spLocks noGrp="1"/>
          </p:cNvSpPr>
          <p:nvPr>
            <p:ph idx="1"/>
          </p:nvPr>
        </p:nvSpPr>
        <p:spPr>
          <a:xfrm>
            <a:off x="6274965" y="3951215"/>
            <a:ext cx="4647501" cy="931178"/>
          </a:xfrm>
        </p:spPr>
        <p:txBody>
          <a:bodyPr>
            <a:normAutofit/>
          </a:bodyPr>
          <a:lstStyle/>
          <a:p>
            <a:pPr marL="0" indent="0">
              <a:buNone/>
            </a:pPr>
            <a:r>
              <a:rPr lang="pl-PL" sz="2000" i="1" dirty="0">
                <a:solidFill>
                  <a:schemeClr val="bg1"/>
                </a:solidFill>
              </a:rPr>
              <a:t>mgr Katarzyna Piątkowska</a:t>
            </a:r>
          </a:p>
          <a:p>
            <a:pPr marL="0" indent="0">
              <a:buNone/>
            </a:pPr>
            <a:r>
              <a:rPr lang="pl-PL" sz="2000" i="1" dirty="0">
                <a:solidFill>
                  <a:schemeClr val="bg1"/>
                </a:solidFill>
              </a:rPr>
              <a:t>Katedra Prawa Karnego Materialnego </a:t>
            </a:r>
          </a:p>
        </p:txBody>
      </p:sp>
    </p:spTree>
    <p:extLst>
      <p:ext uri="{BB962C8B-B14F-4D97-AF65-F5344CB8AC3E}">
        <p14:creationId xmlns:p14="http://schemas.microsoft.com/office/powerpoint/2010/main" val="3054453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E48EDC7-EEB5-4268-9B7A-7A8A173A3E71}"/>
              </a:ext>
            </a:extLst>
          </p:cNvPr>
          <p:cNvSpPr>
            <a:spLocks noGrp="1"/>
          </p:cNvSpPr>
          <p:nvPr>
            <p:ph idx="1"/>
          </p:nvPr>
        </p:nvSpPr>
        <p:spPr>
          <a:xfrm>
            <a:off x="298726" y="606476"/>
            <a:ext cx="11478936" cy="5994350"/>
          </a:xfrm>
        </p:spPr>
        <p:txBody>
          <a:bodyPr>
            <a:noAutofit/>
          </a:bodyPr>
          <a:lstStyle/>
          <a:p>
            <a:r>
              <a:rPr lang="pl-PL" sz="1700" b="1" dirty="0">
                <a:solidFill>
                  <a:schemeClr val="bg1"/>
                </a:solidFill>
              </a:rPr>
              <a:t>Kodeks karny z 1932 r.:</a:t>
            </a:r>
          </a:p>
          <a:p>
            <a:pPr marL="0" indent="0">
              <a:buNone/>
            </a:pPr>
            <a:r>
              <a:rPr lang="pl-PL" sz="1700" dirty="0">
                <a:solidFill>
                  <a:schemeClr val="bg1"/>
                </a:solidFill>
              </a:rPr>
              <a:t>art.  37. </a:t>
            </a:r>
            <a:r>
              <a:rPr lang="pl-PL" sz="1700" dirty="0" err="1">
                <a:solidFill>
                  <a:schemeClr val="bg1"/>
                </a:solidFill>
              </a:rPr>
              <a:t>Zasadniczemi</a:t>
            </a:r>
            <a:r>
              <a:rPr lang="pl-PL" sz="1700" dirty="0">
                <a:solidFill>
                  <a:schemeClr val="bg1"/>
                </a:solidFill>
              </a:rPr>
              <a:t> karami są:</a:t>
            </a:r>
          </a:p>
          <a:p>
            <a:pPr marL="0" indent="0">
              <a:buNone/>
            </a:pPr>
            <a:r>
              <a:rPr lang="pl-PL" sz="1700" dirty="0">
                <a:solidFill>
                  <a:schemeClr val="bg1"/>
                </a:solidFill>
              </a:rPr>
              <a:t>a) kara śmierci;</a:t>
            </a:r>
          </a:p>
          <a:p>
            <a:pPr marL="0" indent="0">
              <a:buNone/>
            </a:pPr>
            <a:r>
              <a:rPr lang="pl-PL" sz="1700" dirty="0">
                <a:solidFill>
                  <a:schemeClr val="bg1"/>
                </a:solidFill>
              </a:rPr>
              <a:t>b) więzienie;</a:t>
            </a:r>
          </a:p>
          <a:p>
            <a:pPr marL="0" indent="0">
              <a:buNone/>
            </a:pPr>
            <a:r>
              <a:rPr lang="pl-PL" sz="1700" dirty="0">
                <a:solidFill>
                  <a:schemeClr val="bg1"/>
                </a:solidFill>
              </a:rPr>
              <a:t>c) areszt;</a:t>
            </a:r>
          </a:p>
          <a:p>
            <a:pPr marL="0" indent="0">
              <a:buNone/>
            </a:pPr>
            <a:r>
              <a:rPr lang="pl-PL" sz="1700" dirty="0">
                <a:solidFill>
                  <a:schemeClr val="bg1"/>
                </a:solidFill>
              </a:rPr>
              <a:t>d) grzywna.</a:t>
            </a:r>
          </a:p>
          <a:p>
            <a:pPr marL="0" indent="0">
              <a:buNone/>
            </a:pPr>
            <a:endParaRPr lang="pl-PL" sz="1700" dirty="0">
              <a:solidFill>
                <a:schemeClr val="bg1"/>
              </a:solidFill>
            </a:endParaRPr>
          </a:p>
          <a:p>
            <a:r>
              <a:rPr lang="pl-PL" sz="1700" b="1" dirty="0">
                <a:solidFill>
                  <a:schemeClr val="bg1"/>
                </a:solidFill>
              </a:rPr>
              <a:t>Kodeks karny z 1969 r.:</a:t>
            </a:r>
          </a:p>
          <a:p>
            <a:pPr marL="0" indent="0">
              <a:buNone/>
            </a:pPr>
            <a:r>
              <a:rPr lang="pl-PL" sz="1700" dirty="0">
                <a:solidFill>
                  <a:schemeClr val="bg1"/>
                </a:solidFill>
              </a:rPr>
              <a:t>art.  30. §  1. Karami zasadniczymi są:</a:t>
            </a:r>
          </a:p>
          <a:p>
            <a:pPr marL="0" indent="0">
              <a:buNone/>
            </a:pPr>
            <a:r>
              <a:rPr lang="pl-PL" sz="1700" dirty="0">
                <a:solidFill>
                  <a:schemeClr val="bg1"/>
                </a:solidFill>
              </a:rPr>
              <a:t>1) pozbawienie wolności,</a:t>
            </a:r>
          </a:p>
          <a:p>
            <a:pPr marL="0" indent="0">
              <a:buNone/>
            </a:pPr>
            <a:r>
              <a:rPr lang="pl-PL" sz="1700" dirty="0">
                <a:solidFill>
                  <a:schemeClr val="bg1"/>
                </a:solidFill>
              </a:rPr>
              <a:t>2) ograniczenie wolności,</a:t>
            </a:r>
          </a:p>
          <a:p>
            <a:pPr marL="0" indent="0">
              <a:buNone/>
            </a:pPr>
            <a:r>
              <a:rPr lang="pl-PL" sz="1700" dirty="0">
                <a:solidFill>
                  <a:schemeClr val="bg1"/>
                </a:solidFill>
              </a:rPr>
              <a:t>3) grzywna.</a:t>
            </a:r>
          </a:p>
          <a:p>
            <a:pPr marL="0" indent="0">
              <a:buNone/>
            </a:pPr>
            <a:r>
              <a:rPr lang="pl-PL" sz="1700" dirty="0">
                <a:solidFill>
                  <a:schemeClr val="bg1"/>
                </a:solidFill>
              </a:rPr>
              <a:t>§  2. Karą zasadniczą o charakterze wyjątkowym, przewidzianą za najcięższe zbrodnie, jest kara śmierci.</a:t>
            </a:r>
          </a:p>
          <a:p>
            <a:pPr marL="0" indent="0">
              <a:buNone/>
            </a:pPr>
            <a:r>
              <a:rPr lang="pl-PL" sz="1700" dirty="0">
                <a:solidFill>
                  <a:schemeClr val="bg1"/>
                </a:solidFill>
              </a:rPr>
              <a:t>§  3.  Za przestępstwo zagrożone karą śmierci oraz w innych wypadkach przewidzianych w ustawie można orzec karę zasadniczą dożywotniego pozbawienia wolności albo 25 lat pozbawienia wolności.</a:t>
            </a:r>
          </a:p>
          <a:p>
            <a:pPr marL="0" indent="0">
              <a:buNone/>
            </a:pPr>
            <a:r>
              <a:rPr lang="pl-PL" sz="1700" dirty="0">
                <a:solidFill>
                  <a:schemeClr val="bg1"/>
                </a:solidFill>
              </a:rPr>
              <a:t>(art. 30 § 3 zmieniony przez art. 1 pkt 1 ustawy z dnia 12 lipca 1995 r. o zmianie Kodeksu karnego, Kodeksu karnego wykonawczego oraz o podwyższeniu dolnych i górnych granic grzywien i nawiązek w prawie karnym (Dz.U.95.95.475) z dniem 20 listopada 1995 r.)</a:t>
            </a:r>
          </a:p>
        </p:txBody>
      </p:sp>
    </p:spTree>
    <p:extLst>
      <p:ext uri="{BB962C8B-B14F-4D97-AF65-F5344CB8AC3E}">
        <p14:creationId xmlns:p14="http://schemas.microsoft.com/office/powerpoint/2010/main" val="4270791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2423AA-9A57-4278-923F-274D1F8303B5}"/>
              </a:ext>
            </a:extLst>
          </p:cNvPr>
          <p:cNvSpPr>
            <a:spLocks noGrp="1"/>
          </p:cNvSpPr>
          <p:nvPr>
            <p:ph type="title"/>
          </p:nvPr>
        </p:nvSpPr>
        <p:spPr>
          <a:xfrm>
            <a:off x="838200" y="281235"/>
            <a:ext cx="10515600" cy="976065"/>
          </a:xfrm>
        </p:spPr>
        <p:txBody>
          <a:bodyPr/>
          <a:lstStyle/>
          <a:p>
            <a:pPr algn="ctr"/>
            <a:r>
              <a:rPr lang="pl-PL" dirty="0">
                <a:solidFill>
                  <a:schemeClr val="bg1"/>
                </a:solidFill>
              </a:rPr>
              <a:t>Kara grzywny</a:t>
            </a:r>
          </a:p>
        </p:txBody>
      </p:sp>
      <p:sp>
        <p:nvSpPr>
          <p:cNvPr id="3" name="Symbol zastępczy zawartości 2">
            <a:extLst>
              <a:ext uri="{FF2B5EF4-FFF2-40B4-BE49-F238E27FC236}">
                <a16:creationId xmlns:a16="http://schemas.microsoft.com/office/drawing/2014/main" id="{8F44129A-DB36-4073-ABB6-9FFEB9BA1968}"/>
              </a:ext>
            </a:extLst>
          </p:cNvPr>
          <p:cNvSpPr>
            <a:spLocks noGrp="1"/>
          </p:cNvSpPr>
          <p:nvPr>
            <p:ph idx="1"/>
          </p:nvPr>
        </p:nvSpPr>
        <p:spPr>
          <a:xfrm>
            <a:off x="611697" y="1400176"/>
            <a:ext cx="11132628" cy="5172074"/>
          </a:xfrm>
        </p:spPr>
        <p:txBody>
          <a:bodyPr>
            <a:normAutofit fontScale="77500" lnSpcReduction="20000"/>
          </a:bodyPr>
          <a:lstStyle/>
          <a:p>
            <a:pPr algn="just"/>
            <a:r>
              <a:rPr lang="pl-PL" b="1" dirty="0">
                <a:solidFill>
                  <a:schemeClr val="bg1"/>
                </a:solidFill>
              </a:rPr>
              <a:t>grzywna samoistna:</a:t>
            </a:r>
          </a:p>
          <a:p>
            <a:pPr marL="0" indent="0" algn="just">
              <a:buNone/>
            </a:pPr>
            <a:r>
              <a:rPr lang="pl-PL" dirty="0">
                <a:solidFill>
                  <a:schemeClr val="bg1"/>
                </a:solidFill>
              </a:rPr>
              <a:t>-gdy jest przewidziana wprost w sankcji</a:t>
            </a:r>
          </a:p>
          <a:p>
            <a:pPr marL="0" indent="0" algn="just">
              <a:buNone/>
            </a:pPr>
            <a:r>
              <a:rPr lang="pl-PL" dirty="0">
                <a:solidFill>
                  <a:schemeClr val="bg1"/>
                </a:solidFill>
              </a:rPr>
              <a:t>-w ramach art. 37a k.k.</a:t>
            </a:r>
          </a:p>
          <a:p>
            <a:pPr marL="0" indent="0" algn="just">
              <a:buNone/>
            </a:pPr>
            <a:r>
              <a:rPr lang="pl-PL" dirty="0">
                <a:solidFill>
                  <a:schemeClr val="bg1"/>
                </a:solidFill>
              </a:rPr>
              <a:t>-w ramach nadzwyczajnego złagodzenia kary</a:t>
            </a:r>
          </a:p>
          <a:p>
            <a:pPr marL="0" indent="0" algn="just">
              <a:buNone/>
            </a:pPr>
            <a:r>
              <a:rPr lang="pl-PL" dirty="0">
                <a:solidFill>
                  <a:schemeClr val="bg1"/>
                </a:solidFill>
              </a:rPr>
              <a:t>-w ramach probacyjnej kary zamiennej z art. 75a § 1 k.k.</a:t>
            </a:r>
          </a:p>
          <a:p>
            <a:pPr algn="just"/>
            <a:r>
              <a:rPr lang="pl-PL" b="1" dirty="0">
                <a:solidFill>
                  <a:schemeClr val="bg1"/>
                </a:solidFill>
              </a:rPr>
              <a:t>grzywna kumulatywna:</a:t>
            </a:r>
          </a:p>
          <a:p>
            <a:pPr marL="0" indent="0" algn="just">
              <a:buNone/>
            </a:pPr>
            <a:r>
              <a:rPr lang="pl-PL" dirty="0">
                <a:solidFill>
                  <a:schemeClr val="bg1"/>
                </a:solidFill>
              </a:rPr>
              <a:t>-łącznie z karą pozbawienia wolności (art. 33 § 2 k.k.: Sąd może wymierzyć grzywnę także obok kary pozbawienia wolności wymienionej w art. 32 pkt 3, jeżeli sprawca dopuścił się czynu w celu osiągnięcia korzyści majątkowej lub gdy korzyść majątkową osiągnął)</a:t>
            </a:r>
          </a:p>
          <a:p>
            <a:pPr marL="0" indent="0" algn="just">
              <a:buNone/>
            </a:pPr>
            <a:r>
              <a:rPr lang="pl-PL" dirty="0">
                <a:solidFill>
                  <a:schemeClr val="bg1"/>
                </a:solidFill>
              </a:rPr>
              <a:t>-gdy jest wymierzana przy zawieszeniu wykonania kary pozbawienia wolności (art. 71 § 1 k.k.: Zawieszając wykonanie kary, sąd może orzec grzywnę, jeżeli jej wymierzenie obok kary pozbawienia wolności na innej podstawie nie jest możliwe)</a:t>
            </a:r>
          </a:p>
          <a:p>
            <a:pPr marL="0" indent="0" algn="just">
              <a:buNone/>
            </a:pPr>
            <a:r>
              <a:rPr lang="pl-PL" dirty="0">
                <a:solidFill>
                  <a:schemeClr val="bg1"/>
                </a:solidFill>
              </a:rPr>
              <a:t>-gdy jest przewidziana w danej sankcji bezwzględnie łącznie z kara pozbawienia wolności (np. art. 56 § 1 ustawy o przeciwdziałaniu narkomanii: Kto, wbrew przepisom art. 33-35, art. 37 i art. 40, wprowadza do obrotu środki odurzające, substancje psychotropowe lub słomę makową albo uczestniczy w takim obrocie, podlega grzywnie i karze pozbawienia wolności od 6 miesięcy do lat 8)</a:t>
            </a:r>
          </a:p>
          <a:p>
            <a:pPr algn="just"/>
            <a:endParaRPr lang="pl-PL" dirty="0"/>
          </a:p>
          <a:p>
            <a:pPr algn="just"/>
            <a:endParaRPr lang="pl-PL" dirty="0"/>
          </a:p>
          <a:p>
            <a:endParaRPr lang="pl-PL" dirty="0"/>
          </a:p>
        </p:txBody>
      </p:sp>
    </p:spTree>
    <p:extLst>
      <p:ext uri="{BB962C8B-B14F-4D97-AF65-F5344CB8AC3E}">
        <p14:creationId xmlns:p14="http://schemas.microsoft.com/office/powerpoint/2010/main" val="2625870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A9ABD4-8F3F-4876-88FC-1475D48CBA29}"/>
              </a:ext>
            </a:extLst>
          </p:cNvPr>
          <p:cNvSpPr>
            <a:spLocks noGrp="1"/>
          </p:cNvSpPr>
          <p:nvPr>
            <p:ph type="title"/>
          </p:nvPr>
        </p:nvSpPr>
        <p:spPr>
          <a:xfrm>
            <a:off x="838200" y="100012"/>
            <a:ext cx="10515600" cy="1171573"/>
          </a:xfrm>
        </p:spPr>
        <p:txBody>
          <a:bodyPr>
            <a:normAutofit fontScale="90000"/>
          </a:bodyPr>
          <a:lstStyle/>
          <a:p>
            <a:pPr algn="ctr"/>
            <a:br>
              <a:rPr lang="pl-PL" sz="3900" dirty="0">
                <a:solidFill>
                  <a:schemeClr val="bg1"/>
                </a:solidFill>
              </a:rPr>
            </a:br>
            <a:r>
              <a:rPr lang="pl-PL" sz="3900" dirty="0">
                <a:solidFill>
                  <a:schemeClr val="bg1"/>
                </a:solidFill>
              </a:rPr>
              <a:t>system kwotowy a system stawek dziennych</a:t>
            </a:r>
            <a:br>
              <a:rPr lang="pl-PL" dirty="0"/>
            </a:br>
            <a:endParaRPr lang="pl-PL" dirty="0"/>
          </a:p>
        </p:txBody>
      </p:sp>
      <p:sp>
        <p:nvSpPr>
          <p:cNvPr id="3" name="Symbol zastępczy zawartości 2">
            <a:extLst>
              <a:ext uri="{FF2B5EF4-FFF2-40B4-BE49-F238E27FC236}">
                <a16:creationId xmlns:a16="http://schemas.microsoft.com/office/drawing/2014/main" id="{684EA08B-1FD6-4E45-BF99-91FE0D436AB5}"/>
              </a:ext>
            </a:extLst>
          </p:cNvPr>
          <p:cNvSpPr>
            <a:spLocks noGrp="1"/>
          </p:cNvSpPr>
          <p:nvPr>
            <p:ph idx="1"/>
          </p:nvPr>
        </p:nvSpPr>
        <p:spPr>
          <a:xfrm>
            <a:off x="964406" y="1271586"/>
            <a:ext cx="10665619" cy="5386389"/>
          </a:xfrm>
        </p:spPr>
        <p:txBody>
          <a:bodyPr>
            <a:noAutofit/>
          </a:bodyPr>
          <a:lstStyle/>
          <a:p>
            <a:pPr marL="0" indent="0">
              <a:buNone/>
            </a:pPr>
            <a:r>
              <a:rPr lang="pl-PL" sz="1700" b="1" dirty="0">
                <a:solidFill>
                  <a:schemeClr val="bg1"/>
                </a:solidFill>
              </a:rPr>
              <a:t>System kwotowy:</a:t>
            </a:r>
          </a:p>
          <a:p>
            <a:pPr marL="0" indent="0">
              <a:buNone/>
            </a:pPr>
            <a:r>
              <a:rPr lang="pl-PL" sz="1700" dirty="0">
                <a:solidFill>
                  <a:schemeClr val="bg1"/>
                </a:solidFill>
              </a:rPr>
              <a:t>-np. art. 178 ustawy o obrocie instrumentami finansowymi: Kto bez wymaganego zezwolenia lub upoważnienia zawartego w odrębnych przepisach albo nie będąc do tego uprawnionym w inny sposób określony w ustawie, prowadzi działalność w zakresie obrotu instrumentami finansowymi, podlega grzywnie do 5 000 000 zł.</a:t>
            </a:r>
          </a:p>
          <a:p>
            <a:pPr marL="0" indent="0">
              <a:buNone/>
            </a:pPr>
            <a:r>
              <a:rPr lang="pl-PL" sz="1700" b="1" dirty="0">
                <a:solidFill>
                  <a:schemeClr val="bg1"/>
                </a:solidFill>
              </a:rPr>
              <a:t>System stawek dziennych</a:t>
            </a:r>
          </a:p>
          <a:p>
            <a:pPr marL="0" indent="0">
              <a:buNone/>
            </a:pPr>
            <a:r>
              <a:rPr lang="pl-PL" sz="1700" dirty="0">
                <a:solidFill>
                  <a:schemeClr val="bg1"/>
                </a:solidFill>
              </a:rPr>
              <a:t>1. Określenie liczby stawek dziennych </a:t>
            </a:r>
          </a:p>
          <a:p>
            <a:pPr marL="0" indent="0">
              <a:buNone/>
            </a:pPr>
            <a:r>
              <a:rPr lang="pl-PL" sz="1700" dirty="0">
                <a:solidFill>
                  <a:schemeClr val="bg1"/>
                </a:solidFill>
              </a:rPr>
              <a:t>	-</a:t>
            </a:r>
            <a:r>
              <a:rPr lang="pl-PL" sz="1700" u="sng" dirty="0">
                <a:solidFill>
                  <a:schemeClr val="bg1"/>
                </a:solidFill>
              </a:rPr>
              <a:t>co do zasady od 10 do 540</a:t>
            </a:r>
            <a:r>
              <a:rPr lang="pl-PL" sz="1700" dirty="0">
                <a:solidFill>
                  <a:schemeClr val="bg1"/>
                </a:solidFill>
              </a:rPr>
              <a:t> – art. 33 § 1 k.k.,</a:t>
            </a:r>
          </a:p>
          <a:p>
            <a:pPr marL="0" indent="0">
              <a:buNone/>
            </a:pPr>
            <a:r>
              <a:rPr lang="pl-PL" sz="1700" dirty="0">
                <a:solidFill>
                  <a:schemeClr val="bg1"/>
                </a:solidFill>
              </a:rPr>
              <a:t>	-do 4500 – art. 86 § 2b k.k.,</a:t>
            </a:r>
          </a:p>
          <a:p>
            <a:pPr marL="0" indent="0">
              <a:buNone/>
            </a:pPr>
            <a:r>
              <a:rPr lang="pl-PL" sz="1700" dirty="0">
                <a:solidFill>
                  <a:schemeClr val="bg1"/>
                </a:solidFill>
              </a:rPr>
              <a:t>	-do 3000 – art. 309 k.k.,</a:t>
            </a:r>
          </a:p>
          <a:p>
            <a:pPr marL="0" indent="0">
              <a:buNone/>
            </a:pPr>
            <a:r>
              <a:rPr lang="pl-PL" sz="1700" dirty="0">
                <a:solidFill>
                  <a:schemeClr val="bg1"/>
                </a:solidFill>
              </a:rPr>
              <a:t>	-do 810 – art. 38 § 2 k.k., art. 75a k.k. oraz 86 § 1 k.k.,</a:t>
            </a:r>
          </a:p>
          <a:p>
            <a:pPr marL="0" indent="0">
              <a:buNone/>
            </a:pPr>
            <a:r>
              <a:rPr lang="pl-PL" sz="1700" dirty="0">
                <a:solidFill>
                  <a:schemeClr val="bg1"/>
                </a:solidFill>
              </a:rPr>
              <a:t>	-do 180 – art. 221 k.k., art. 255 § 3 k.k.</a:t>
            </a:r>
          </a:p>
          <a:p>
            <a:pPr marL="0" indent="0">
              <a:buNone/>
            </a:pPr>
            <a:r>
              <a:rPr lang="pl-PL" sz="1700" dirty="0">
                <a:solidFill>
                  <a:schemeClr val="bg1"/>
                </a:solidFill>
              </a:rPr>
              <a:t>2. Określenie wysokości jednej stawki</a:t>
            </a:r>
          </a:p>
          <a:p>
            <a:pPr marL="0" indent="0">
              <a:buNone/>
            </a:pPr>
            <a:r>
              <a:rPr lang="pl-PL" sz="1700" dirty="0">
                <a:solidFill>
                  <a:schemeClr val="bg1"/>
                </a:solidFill>
              </a:rPr>
              <a:t>	-</a:t>
            </a:r>
            <a:r>
              <a:rPr lang="pl-PL" sz="1700" u="sng" dirty="0">
                <a:solidFill>
                  <a:schemeClr val="bg1"/>
                </a:solidFill>
              </a:rPr>
              <a:t>od 10 do 2000 zł </a:t>
            </a:r>
            <a:r>
              <a:rPr lang="pl-PL" sz="1700" dirty="0">
                <a:solidFill>
                  <a:schemeClr val="bg1"/>
                </a:solidFill>
              </a:rPr>
              <a:t>– art. 33 § 3 k.k.</a:t>
            </a:r>
          </a:p>
          <a:p>
            <a:pPr marL="0" indent="0">
              <a:buNone/>
            </a:pPr>
            <a:r>
              <a:rPr lang="pl-PL" sz="1700" dirty="0">
                <a:solidFill>
                  <a:schemeClr val="bg1"/>
                </a:solidFill>
              </a:rPr>
              <a:t>	-ustalając stawkę dzienną, sąd bierze pod uwagę dochody sprawcy, jego warunki osobiste, rodzinne, stosunki 	majątkowe i możliwości zarobkowe.</a:t>
            </a:r>
          </a:p>
          <a:p>
            <a:pPr marL="0" indent="0">
              <a:buNone/>
            </a:pPr>
            <a:r>
              <a:rPr lang="pl-PL" sz="1900" dirty="0"/>
              <a:t>	</a:t>
            </a:r>
          </a:p>
        </p:txBody>
      </p:sp>
    </p:spTree>
    <p:extLst>
      <p:ext uri="{BB962C8B-B14F-4D97-AF65-F5344CB8AC3E}">
        <p14:creationId xmlns:p14="http://schemas.microsoft.com/office/powerpoint/2010/main" val="3775937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FE37903-8F72-FF4D-A038-5AEB041A5C55}"/>
              </a:ext>
            </a:extLst>
          </p:cNvPr>
          <p:cNvSpPr>
            <a:spLocks noGrp="1"/>
          </p:cNvSpPr>
          <p:nvPr>
            <p:ph idx="1"/>
          </p:nvPr>
        </p:nvSpPr>
        <p:spPr>
          <a:xfrm>
            <a:off x="723900" y="971550"/>
            <a:ext cx="10834688" cy="5205413"/>
          </a:xfrm>
        </p:spPr>
        <p:txBody>
          <a:bodyPr/>
          <a:lstStyle/>
          <a:p>
            <a:pPr marL="0" indent="0" algn="just">
              <a:buNone/>
            </a:pPr>
            <a:r>
              <a:rPr lang="pl-PL" dirty="0">
                <a:solidFill>
                  <a:schemeClr val="bg1"/>
                </a:solidFill>
              </a:rPr>
              <a:t>„Sprzeczne z założeniem modelu stawkowego grzywny jest uprzednie ustalanie kwoty „ogólnej”, a następnie dopasowywanie ilości stawek i wysokości jednej stawki, globalna dolegliwość kwotowa grzywny nie była wystarczająca do oceny </a:t>
            </a:r>
            <a:r>
              <a:rPr lang="pl-PL" i="1" dirty="0">
                <a:solidFill>
                  <a:schemeClr val="bg1"/>
                </a:solidFill>
              </a:rPr>
              <a:t>in concreto </a:t>
            </a:r>
            <a:r>
              <a:rPr lang="pl-PL" dirty="0">
                <a:solidFill>
                  <a:schemeClr val="bg1"/>
                </a:solidFill>
              </a:rPr>
              <a:t>współmierności” (wyrok SA w Białymstoku z dnia 4 października 2012 r., II </a:t>
            </a:r>
            <a:r>
              <a:rPr lang="pl-PL" dirty="0" err="1">
                <a:solidFill>
                  <a:schemeClr val="bg1"/>
                </a:solidFill>
              </a:rPr>
              <a:t>Aka</a:t>
            </a:r>
            <a:r>
              <a:rPr lang="pl-PL" dirty="0">
                <a:solidFill>
                  <a:schemeClr val="bg1"/>
                </a:solidFill>
              </a:rPr>
              <a:t> 132/12)</a:t>
            </a:r>
          </a:p>
          <a:p>
            <a:pPr marL="0" indent="0" algn="just">
              <a:buNone/>
            </a:pPr>
            <a:r>
              <a:rPr lang="pl-PL" b="1" u="sng" dirty="0">
                <a:solidFill>
                  <a:srgbClr val="FF0000"/>
                </a:solidFill>
              </a:rPr>
              <a:t>Uwaga!  Od 1 lipca 2015 r. nie można warunkowo zawiesić kary grzywny! Na podstawie przepisów </a:t>
            </a:r>
            <a:r>
              <a:rPr lang="pl-PL" b="1" u="sng" dirty="0" err="1">
                <a:solidFill>
                  <a:srgbClr val="FF0000"/>
                </a:solidFill>
              </a:rPr>
              <a:t>k.k.w</a:t>
            </a:r>
            <a:r>
              <a:rPr lang="pl-PL" b="1" u="sng" dirty="0">
                <a:solidFill>
                  <a:srgbClr val="FF0000"/>
                </a:solidFill>
              </a:rPr>
              <a:t>. , od 2012 r. nie można również odroczyć jej wykonania! Istnieje natomiast możliwość rozłożenia grzywny na raty (art. 49 </a:t>
            </a:r>
            <a:r>
              <a:rPr lang="pl-PL" b="1" u="sng" dirty="0" err="1">
                <a:solidFill>
                  <a:srgbClr val="FF0000"/>
                </a:solidFill>
              </a:rPr>
              <a:t>k.k.w</a:t>
            </a:r>
            <a:r>
              <a:rPr lang="pl-PL" b="1" u="sng" dirty="0">
                <a:solidFill>
                  <a:srgbClr val="FF0000"/>
                </a:solidFill>
              </a:rPr>
              <a:t>.) oraz umorzenia w całości lub w części (art. 51 </a:t>
            </a:r>
            <a:r>
              <a:rPr lang="pl-PL" b="1" u="sng" dirty="0" err="1">
                <a:solidFill>
                  <a:srgbClr val="FF0000"/>
                </a:solidFill>
              </a:rPr>
              <a:t>k.k.w</a:t>
            </a:r>
            <a:r>
              <a:rPr lang="pl-PL" b="1" u="sng" dirty="0">
                <a:solidFill>
                  <a:srgbClr val="FF0000"/>
                </a:solidFill>
              </a:rPr>
              <a:t>.).</a:t>
            </a:r>
          </a:p>
          <a:p>
            <a:endParaRPr lang="pl-PL" dirty="0"/>
          </a:p>
        </p:txBody>
      </p:sp>
    </p:spTree>
    <p:extLst>
      <p:ext uri="{BB962C8B-B14F-4D97-AF65-F5344CB8AC3E}">
        <p14:creationId xmlns:p14="http://schemas.microsoft.com/office/powerpoint/2010/main" val="2355046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5C4E8DB-84C1-47E4-87D1-F6FEF3021F0F}"/>
              </a:ext>
            </a:extLst>
          </p:cNvPr>
          <p:cNvSpPr>
            <a:spLocks noGrp="1"/>
          </p:cNvSpPr>
          <p:nvPr>
            <p:ph type="title"/>
          </p:nvPr>
        </p:nvSpPr>
        <p:spPr>
          <a:xfrm>
            <a:off x="838200" y="272846"/>
            <a:ext cx="10515600" cy="834501"/>
          </a:xfrm>
        </p:spPr>
        <p:txBody>
          <a:bodyPr>
            <a:normAutofit/>
          </a:bodyPr>
          <a:lstStyle/>
          <a:p>
            <a:pPr algn="ctr"/>
            <a:r>
              <a:rPr lang="pl-PL" sz="3000" dirty="0">
                <a:solidFill>
                  <a:schemeClr val="bg1"/>
                </a:solidFill>
              </a:rPr>
              <a:t>Przepisy wykonawcze – art. 44-52a </a:t>
            </a:r>
            <a:r>
              <a:rPr lang="pl-PL" sz="3000" dirty="0" err="1">
                <a:solidFill>
                  <a:schemeClr val="bg1"/>
                </a:solidFill>
              </a:rPr>
              <a:t>k.k.w</a:t>
            </a:r>
            <a:r>
              <a:rPr lang="pl-PL" sz="3000" dirty="0">
                <a:solidFill>
                  <a:schemeClr val="bg1"/>
                </a:solidFill>
              </a:rPr>
              <a:t>.</a:t>
            </a:r>
          </a:p>
        </p:txBody>
      </p:sp>
      <p:sp>
        <p:nvSpPr>
          <p:cNvPr id="3" name="Symbol zastępczy zawartości 2">
            <a:extLst>
              <a:ext uri="{FF2B5EF4-FFF2-40B4-BE49-F238E27FC236}">
                <a16:creationId xmlns:a16="http://schemas.microsoft.com/office/drawing/2014/main" id="{AB4211EC-465C-47FD-B1DF-849850433571}"/>
              </a:ext>
            </a:extLst>
          </p:cNvPr>
          <p:cNvSpPr>
            <a:spLocks noGrp="1"/>
          </p:cNvSpPr>
          <p:nvPr>
            <p:ph idx="1"/>
          </p:nvPr>
        </p:nvSpPr>
        <p:spPr>
          <a:xfrm>
            <a:off x="838200" y="1261720"/>
            <a:ext cx="10515600" cy="5189414"/>
          </a:xfrm>
        </p:spPr>
        <p:txBody>
          <a:bodyPr>
            <a:normAutofit fontScale="70000" lnSpcReduction="20000"/>
          </a:bodyPr>
          <a:lstStyle/>
          <a:p>
            <a:pPr algn="just"/>
            <a:r>
              <a:rPr lang="pl-PL" dirty="0">
                <a:solidFill>
                  <a:schemeClr val="bg1"/>
                </a:solidFill>
              </a:rPr>
              <a:t>skazanego na grzywnę sąd wzywa do jej uiszczenia w terminie 30 dni,</a:t>
            </a:r>
          </a:p>
          <a:p>
            <a:pPr algn="just"/>
            <a:r>
              <a:rPr lang="pl-PL" dirty="0">
                <a:solidFill>
                  <a:schemeClr val="bg1"/>
                </a:solidFill>
              </a:rPr>
              <a:t>w razie bezskutecznego upływu wyznaczonego terminu grzywnę ściąga się w drodze egzekucji,</a:t>
            </a:r>
          </a:p>
          <a:p>
            <a:pPr algn="just"/>
            <a:r>
              <a:rPr lang="pl-PL" dirty="0">
                <a:solidFill>
                  <a:schemeClr val="bg1"/>
                </a:solidFill>
              </a:rPr>
              <a:t>jeżeli egzekucja grzywny nieprzekraczającej stu dwudziestu stawek dziennych okaże się bezskuteczna lub z okoliczności sprawy wynika, że byłaby ona bezskuteczna, sąd może zamienić grzywnę na pracę społecznie użyteczną, przyjmując, że dziesięć stawek dziennych jest równoważnych miesiącowi pracy społecznie użytecznej, z zaokrągleniem, w górę, do pełnego miesiąca. Pracę społecznie użyteczną określa się w miesiącach oraz ustala wymiar godzin pracy od 20 do 40 godzin w stosunku miesięcznym, kierując się wskazaniami zawartymi w art. 53 Kodeksu karnego,</a:t>
            </a:r>
          </a:p>
          <a:p>
            <a:pPr algn="just"/>
            <a:r>
              <a:rPr lang="pl-PL" dirty="0">
                <a:solidFill>
                  <a:schemeClr val="bg1"/>
                </a:solidFill>
              </a:rPr>
              <a:t>jeżeli egzekucja grzywny okazała się bezskuteczna lub z okoliczności sprawy wynika, że byłaby ona bezskuteczna, sąd zarządza wykonanie zastępczej kary pozbawienia wolności, gdy:</a:t>
            </a:r>
          </a:p>
          <a:p>
            <a:pPr marL="0" indent="0" algn="just">
              <a:buNone/>
            </a:pPr>
            <a:r>
              <a:rPr lang="pl-PL" dirty="0">
                <a:solidFill>
                  <a:schemeClr val="bg1"/>
                </a:solidFill>
              </a:rPr>
              <a:t>	1) skazany oświadczy, że nie wyraża zgody na podjęcie pracy społecznie użytecznej 	zamienionej na 	podstawie art. 45 albo uchyla się od jej wykonania, lub</a:t>
            </a:r>
          </a:p>
          <a:p>
            <a:pPr marL="0" indent="0" algn="just">
              <a:buNone/>
            </a:pPr>
            <a:r>
              <a:rPr lang="pl-PL" dirty="0">
                <a:solidFill>
                  <a:schemeClr val="bg1"/>
                </a:solidFill>
              </a:rPr>
              <a:t>	2) zamiana grzywny na pracę społecznie użyteczną jest niemożliwa lub niecelowa,</a:t>
            </a:r>
          </a:p>
          <a:p>
            <a:pPr algn="just"/>
            <a:r>
              <a:rPr lang="pl-PL" dirty="0">
                <a:solidFill>
                  <a:schemeClr val="bg1"/>
                </a:solidFill>
              </a:rPr>
              <a:t>zarządzając wykonanie zastępczej kary pozbawienia wolności, przyjmuje się, że jeden dzień pozbawienia wolności jest równoważny dwóm stawkom dziennym grzywny; kara zastępcza nie może przekroczyć 12 miesięcy pozbawienia wolności, jak również górnej granicy kary pozbawienia wolności za dane przestępstwo, a jeżeli ustawa nie przewiduje za dane przestępstwo kary pozbawienia wolności, górna granica zastępczej kary pozbawienia wolności nie może przekroczyć 6 miesięcy.</a:t>
            </a:r>
          </a:p>
          <a:p>
            <a:endParaRPr lang="pl-PL" dirty="0"/>
          </a:p>
        </p:txBody>
      </p:sp>
    </p:spTree>
    <p:extLst>
      <p:ext uri="{BB962C8B-B14F-4D97-AF65-F5344CB8AC3E}">
        <p14:creationId xmlns:p14="http://schemas.microsoft.com/office/powerpoint/2010/main" val="1483244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5DDE59-B860-124D-A7E7-187AE8263CD6}"/>
              </a:ext>
            </a:extLst>
          </p:cNvPr>
          <p:cNvSpPr>
            <a:spLocks noGrp="1"/>
          </p:cNvSpPr>
          <p:nvPr>
            <p:ph type="title"/>
          </p:nvPr>
        </p:nvSpPr>
        <p:spPr>
          <a:xfrm>
            <a:off x="838200" y="365125"/>
            <a:ext cx="10515600" cy="1006475"/>
          </a:xfrm>
        </p:spPr>
        <p:txBody>
          <a:bodyPr/>
          <a:lstStyle/>
          <a:p>
            <a:pPr algn="ctr"/>
            <a:r>
              <a:rPr lang="pl-PL" dirty="0">
                <a:solidFill>
                  <a:schemeClr val="accent1">
                    <a:lumMod val="75000"/>
                  </a:schemeClr>
                </a:solidFill>
              </a:rPr>
              <a:t>Projekt z dnia 25 stycznia 2019 r. </a:t>
            </a:r>
          </a:p>
        </p:txBody>
      </p:sp>
      <p:sp>
        <p:nvSpPr>
          <p:cNvPr id="3" name="Symbol zastępczy zawartości 2">
            <a:extLst>
              <a:ext uri="{FF2B5EF4-FFF2-40B4-BE49-F238E27FC236}">
                <a16:creationId xmlns:a16="http://schemas.microsoft.com/office/drawing/2014/main" id="{849CB83F-8E17-BF46-A72F-C7165D49DD62}"/>
              </a:ext>
            </a:extLst>
          </p:cNvPr>
          <p:cNvSpPr>
            <a:spLocks noGrp="1"/>
          </p:cNvSpPr>
          <p:nvPr>
            <p:ph idx="1"/>
          </p:nvPr>
        </p:nvSpPr>
        <p:spPr>
          <a:xfrm>
            <a:off x="838200" y="1371600"/>
            <a:ext cx="10515600" cy="5243513"/>
          </a:xfrm>
        </p:spPr>
        <p:txBody>
          <a:bodyPr>
            <a:normAutofit fontScale="92500" lnSpcReduction="20000"/>
          </a:bodyPr>
          <a:lstStyle/>
          <a:p>
            <a:pPr marL="0" lvl="0" indent="0" algn="just">
              <a:buNone/>
            </a:pPr>
            <a:r>
              <a:rPr lang="pl-PL" dirty="0">
                <a:solidFill>
                  <a:schemeClr val="bg1"/>
                </a:solidFill>
              </a:rPr>
              <a:t>w art. 33 po § 1 dodaje </a:t>
            </a:r>
            <a:r>
              <a:rPr lang="pl-PL" dirty="0" err="1">
                <a:solidFill>
                  <a:schemeClr val="bg1"/>
                </a:solidFill>
              </a:rPr>
              <a:t>sie</a:t>
            </a:r>
            <a:r>
              <a:rPr lang="pl-PL" dirty="0">
                <a:solidFill>
                  <a:schemeClr val="bg1"/>
                </a:solidFill>
              </a:rPr>
              <a:t>̨ § 1a w brzmieniu: </a:t>
            </a:r>
          </a:p>
          <a:p>
            <a:pPr marL="0" indent="0" algn="just">
              <a:buNone/>
            </a:pPr>
            <a:r>
              <a:rPr lang="pl-PL" dirty="0">
                <a:solidFill>
                  <a:schemeClr val="bg1"/>
                </a:solidFill>
              </a:rPr>
              <a:t>„§ 1a. </a:t>
            </a:r>
            <a:r>
              <a:rPr lang="pl-PL" dirty="0" err="1">
                <a:solidFill>
                  <a:schemeClr val="bg1"/>
                </a:solidFill>
              </a:rPr>
              <a:t>Jeżeli</a:t>
            </a:r>
            <a:r>
              <a:rPr lang="pl-PL" dirty="0">
                <a:solidFill>
                  <a:schemeClr val="bg1"/>
                </a:solidFill>
              </a:rPr>
              <a:t> </a:t>
            </a:r>
            <a:r>
              <a:rPr lang="pl-PL" dirty="0" err="1">
                <a:solidFill>
                  <a:schemeClr val="bg1"/>
                </a:solidFill>
              </a:rPr>
              <a:t>przestępstwo</a:t>
            </a:r>
            <a:r>
              <a:rPr lang="pl-PL" dirty="0">
                <a:solidFill>
                  <a:schemeClr val="bg1"/>
                </a:solidFill>
              </a:rPr>
              <a:t> jest </a:t>
            </a:r>
            <a:r>
              <a:rPr lang="pl-PL" dirty="0" err="1">
                <a:solidFill>
                  <a:schemeClr val="bg1"/>
                </a:solidFill>
              </a:rPr>
              <a:t>zagrożone</a:t>
            </a:r>
            <a:r>
              <a:rPr lang="pl-PL" dirty="0">
                <a:solidFill>
                  <a:schemeClr val="bg1"/>
                </a:solidFill>
              </a:rPr>
              <a:t> </a:t>
            </a:r>
            <a:r>
              <a:rPr lang="pl-PL" dirty="0" err="1">
                <a:solidFill>
                  <a:schemeClr val="bg1"/>
                </a:solidFill>
              </a:rPr>
              <a:t>zarówno</a:t>
            </a:r>
            <a:r>
              <a:rPr lang="pl-PL" dirty="0">
                <a:solidFill>
                  <a:schemeClr val="bg1"/>
                </a:solidFill>
              </a:rPr>
              <a:t> grzywną, jak i karą pozbawienia </a:t>
            </a:r>
            <a:r>
              <a:rPr lang="pl-PL" dirty="0" err="1">
                <a:solidFill>
                  <a:schemeClr val="bg1"/>
                </a:solidFill>
              </a:rPr>
              <a:t>wolności</a:t>
            </a:r>
            <a:r>
              <a:rPr lang="pl-PL" dirty="0">
                <a:solidFill>
                  <a:schemeClr val="bg1"/>
                </a:solidFill>
              </a:rPr>
              <a:t>, </a:t>
            </a:r>
            <a:r>
              <a:rPr lang="pl-PL" dirty="0" err="1">
                <a:solidFill>
                  <a:schemeClr val="bg1"/>
                </a:solidFill>
              </a:rPr>
              <a:t>grzywne</a:t>
            </a:r>
            <a:r>
              <a:rPr lang="pl-PL" dirty="0">
                <a:solidFill>
                  <a:schemeClr val="bg1"/>
                </a:solidFill>
              </a:rPr>
              <a:t>̨ wymierza </a:t>
            </a:r>
            <a:r>
              <a:rPr lang="pl-PL" dirty="0" err="1">
                <a:solidFill>
                  <a:schemeClr val="bg1"/>
                </a:solidFill>
              </a:rPr>
              <a:t>sie</a:t>
            </a:r>
            <a:r>
              <a:rPr lang="pl-PL" dirty="0">
                <a:solidFill>
                  <a:schemeClr val="bg1"/>
                </a:solidFill>
              </a:rPr>
              <a:t>̨ w </a:t>
            </a:r>
            <a:r>
              <a:rPr lang="pl-PL" dirty="0" err="1">
                <a:solidFill>
                  <a:schemeClr val="bg1"/>
                </a:solidFill>
              </a:rPr>
              <a:t>wysokości</a:t>
            </a:r>
            <a:r>
              <a:rPr lang="pl-PL" dirty="0">
                <a:solidFill>
                  <a:schemeClr val="bg1"/>
                </a:solidFill>
              </a:rPr>
              <a:t> nie </a:t>
            </a:r>
            <a:r>
              <a:rPr lang="pl-PL" dirty="0" err="1">
                <a:solidFill>
                  <a:schemeClr val="bg1"/>
                </a:solidFill>
              </a:rPr>
              <a:t>niższej</a:t>
            </a:r>
            <a:r>
              <a:rPr lang="pl-PL" dirty="0">
                <a:solidFill>
                  <a:schemeClr val="bg1"/>
                </a:solidFill>
              </a:rPr>
              <a:t> od: </a:t>
            </a:r>
          </a:p>
          <a:p>
            <a:pPr marL="0" indent="0" algn="just">
              <a:buNone/>
            </a:pPr>
            <a:r>
              <a:rPr lang="pl-PL" dirty="0">
                <a:solidFill>
                  <a:schemeClr val="bg1"/>
                </a:solidFill>
              </a:rPr>
              <a:t>1) 50 stawek – w przypadku </a:t>
            </a:r>
            <a:r>
              <a:rPr lang="pl-PL" dirty="0" err="1">
                <a:solidFill>
                  <a:schemeClr val="bg1"/>
                </a:solidFill>
              </a:rPr>
              <a:t>czynów</a:t>
            </a:r>
            <a:r>
              <a:rPr lang="pl-PL" dirty="0">
                <a:solidFill>
                  <a:schemeClr val="bg1"/>
                </a:solidFill>
              </a:rPr>
              <a:t> </a:t>
            </a:r>
            <a:r>
              <a:rPr lang="pl-PL" dirty="0" err="1">
                <a:solidFill>
                  <a:schemeClr val="bg1"/>
                </a:solidFill>
              </a:rPr>
              <a:t>zagrożonych</a:t>
            </a:r>
            <a:r>
              <a:rPr lang="pl-PL" dirty="0">
                <a:solidFill>
                  <a:schemeClr val="bg1"/>
                </a:solidFill>
              </a:rPr>
              <a:t> karą pozbawienia </a:t>
            </a:r>
            <a:r>
              <a:rPr lang="pl-PL" dirty="0" err="1">
                <a:solidFill>
                  <a:schemeClr val="bg1"/>
                </a:solidFill>
              </a:rPr>
              <a:t>wolności</a:t>
            </a:r>
            <a:r>
              <a:rPr lang="pl-PL" dirty="0">
                <a:solidFill>
                  <a:schemeClr val="bg1"/>
                </a:solidFill>
              </a:rPr>
              <a:t> </a:t>
            </a:r>
            <a:r>
              <a:rPr lang="pl-PL" dirty="0" err="1">
                <a:solidFill>
                  <a:schemeClr val="bg1"/>
                </a:solidFill>
              </a:rPr>
              <a:t>nieprzekraczająca</a:t>
            </a:r>
            <a:r>
              <a:rPr lang="pl-PL" dirty="0">
                <a:solidFill>
                  <a:schemeClr val="bg1"/>
                </a:solidFill>
              </a:rPr>
              <a:t>̨ roku; </a:t>
            </a:r>
          </a:p>
          <a:p>
            <a:pPr marL="0" indent="0" algn="just">
              <a:buNone/>
            </a:pPr>
            <a:r>
              <a:rPr lang="pl-PL" dirty="0">
                <a:solidFill>
                  <a:schemeClr val="bg1"/>
                </a:solidFill>
              </a:rPr>
              <a:t>2) 100 stawek – w przypadku </a:t>
            </a:r>
            <a:r>
              <a:rPr lang="pl-PL" dirty="0" err="1">
                <a:solidFill>
                  <a:schemeClr val="bg1"/>
                </a:solidFill>
              </a:rPr>
              <a:t>czynów</a:t>
            </a:r>
            <a:r>
              <a:rPr lang="pl-PL" dirty="0">
                <a:solidFill>
                  <a:schemeClr val="bg1"/>
                </a:solidFill>
              </a:rPr>
              <a:t> </a:t>
            </a:r>
            <a:r>
              <a:rPr lang="pl-PL" dirty="0" err="1">
                <a:solidFill>
                  <a:schemeClr val="bg1"/>
                </a:solidFill>
              </a:rPr>
              <a:t>zagrożonych</a:t>
            </a:r>
            <a:r>
              <a:rPr lang="pl-PL" dirty="0">
                <a:solidFill>
                  <a:schemeClr val="bg1"/>
                </a:solidFill>
              </a:rPr>
              <a:t> karą pozbawienia </a:t>
            </a:r>
            <a:r>
              <a:rPr lang="pl-PL" dirty="0" err="1">
                <a:solidFill>
                  <a:schemeClr val="bg1"/>
                </a:solidFill>
              </a:rPr>
              <a:t>wolności</a:t>
            </a:r>
            <a:r>
              <a:rPr lang="pl-PL" dirty="0">
                <a:solidFill>
                  <a:schemeClr val="bg1"/>
                </a:solidFill>
              </a:rPr>
              <a:t> </a:t>
            </a:r>
            <a:r>
              <a:rPr lang="pl-PL" dirty="0" err="1">
                <a:solidFill>
                  <a:schemeClr val="bg1"/>
                </a:solidFill>
              </a:rPr>
              <a:t>nieprzekraczająca</a:t>
            </a:r>
            <a:r>
              <a:rPr lang="pl-PL" dirty="0">
                <a:solidFill>
                  <a:schemeClr val="bg1"/>
                </a:solidFill>
              </a:rPr>
              <a:t>̨ 2 lat; </a:t>
            </a:r>
          </a:p>
          <a:p>
            <a:pPr marL="0" indent="0" algn="just">
              <a:buNone/>
            </a:pPr>
            <a:r>
              <a:rPr lang="pl-PL" dirty="0">
                <a:solidFill>
                  <a:schemeClr val="bg1"/>
                </a:solidFill>
              </a:rPr>
              <a:t>3) 200 stawek – w przypadku </a:t>
            </a:r>
            <a:r>
              <a:rPr lang="pl-PL" dirty="0" err="1">
                <a:solidFill>
                  <a:schemeClr val="bg1"/>
                </a:solidFill>
              </a:rPr>
              <a:t>czynów</a:t>
            </a:r>
            <a:r>
              <a:rPr lang="pl-PL" dirty="0">
                <a:solidFill>
                  <a:schemeClr val="bg1"/>
                </a:solidFill>
              </a:rPr>
              <a:t> </a:t>
            </a:r>
            <a:r>
              <a:rPr lang="pl-PL" dirty="0" err="1">
                <a:solidFill>
                  <a:schemeClr val="bg1"/>
                </a:solidFill>
              </a:rPr>
              <a:t>zagrożonych</a:t>
            </a:r>
            <a:r>
              <a:rPr lang="pl-PL" dirty="0">
                <a:solidFill>
                  <a:schemeClr val="bg1"/>
                </a:solidFill>
              </a:rPr>
              <a:t> karą pozbawienia </a:t>
            </a:r>
            <a:r>
              <a:rPr lang="pl-PL" dirty="0" err="1">
                <a:solidFill>
                  <a:schemeClr val="bg1"/>
                </a:solidFill>
              </a:rPr>
              <a:t>wolności</a:t>
            </a:r>
            <a:r>
              <a:rPr lang="pl-PL" dirty="0">
                <a:solidFill>
                  <a:schemeClr val="bg1"/>
                </a:solidFill>
              </a:rPr>
              <a:t> </a:t>
            </a:r>
            <a:r>
              <a:rPr lang="pl-PL" dirty="0" err="1">
                <a:solidFill>
                  <a:schemeClr val="bg1"/>
                </a:solidFill>
              </a:rPr>
              <a:t>nieprzekraczająca</a:t>
            </a:r>
            <a:r>
              <a:rPr lang="pl-PL" dirty="0">
                <a:solidFill>
                  <a:schemeClr val="bg1"/>
                </a:solidFill>
              </a:rPr>
              <a:t>̨ 3 lat; </a:t>
            </a:r>
          </a:p>
          <a:p>
            <a:pPr marL="0" indent="0" algn="just">
              <a:buNone/>
            </a:pPr>
            <a:r>
              <a:rPr lang="pl-PL" dirty="0">
                <a:solidFill>
                  <a:schemeClr val="bg1"/>
                </a:solidFill>
              </a:rPr>
              <a:t>4) 300 stawek – w przypadku </a:t>
            </a:r>
            <a:r>
              <a:rPr lang="pl-PL" dirty="0" err="1">
                <a:solidFill>
                  <a:schemeClr val="bg1"/>
                </a:solidFill>
              </a:rPr>
              <a:t>czynów</a:t>
            </a:r>
            <a:r>
              <a:rPr lang="pl-PL" dirty="0">
                <a:solidFill>
                  <a:schemeClr val="bg1"/>
                </a:solidFill>
              </a:rPr>
              <a:t> </a:t>
            </a:r>
            <a:r>
              <a:rPr lang="pl-PL" dirty="0" err="1">
                <a:solidFill>
                  <a:schemeClr val="bg1"/>
                </a:solidFill>
              </a:rPr>
              <a:t>zagrożonych</a:t>
            </a:r>
            <a:r>
              <a:rPr lang="pl-PL" dirty="0">
                <a:solidFill>
                  <a:schemeClr val="bg1"/>
                </a:solidFill>
              </a:rPr>
              <a:t> karą pozbawienia </a:t>
            </a:r>
            <a:r>
              <a:rPr lang="pl-PL" dirty="0" err="1">
                <a:solidFill>
                  <a:schemeClr val="bg1"/>
                </a:solidFill>
              </a:rPr>
              <a:t>wolności</a:t>
            </a:r>
            <a:r>
              <a:rPr lang="pl-PL" dirty="0">
                <a:solidFill>
                  <a:schemeClr val="bg1"/>
                </a:solidFill>
              </a:rPr>
              <a:t> </a:t>
            </a:r>
            <a:r>
              <a:rPr lang="pl-PL" dirty="0" err="1">
                <a:solidFill>
                  <a:schemeClr val="bg1"/>
                </a:solidFill>
              </a:rPr>
              <a:t>przekraczająca</a:t>
            </a:r>
            <a:r>
              <a:rPr lang="pl-PL" dirty="0">
                <a:solidFill>
                  <a:schemeClr val="bg1"/>
                </a:solidFill>
              </a:rPr>
              <a:t>̨ 3 lata.”, </a:t>
            </a:r>
          </a:p>
          <a:p>
            <a:pPr marL="0" indent="0" algn="just">
              <a:buNone/>
            </a:pPr>
            <a:r>
              <a:rPr lang="pl-PL" dirty="0">
                <a:solidFill>
                  <a:schemeClr val="bg1"/>
                </a:solidFill>
              </a:rPr>
              <a:t>b) po § 2 dodaje </a:t>
            </a:r>
            <a:r>
              <a:rPr lang="pl-PL" dirty="0" err="1">
                <a:solidFill>
                  <a:schemeClr val="bg1"/>
                </a:solidFill>
              </a:rPr>
              <a:t>sie</a:t>
            </a:r>
            <a:r>
              <a:rPr lang="pl-PL" dirty="0">
                <a:solidFill>
                  <a:schemeClr val="bg1"/>
                </a:solidFill>
              </a:rPr>
              <a:t>̨ § 2a w brzmieniu: </a:t>
            </a:r>
          </a:p>
          <a:p>
            <a:pPr marL="0" indent="0" algn="just">
              <a:buNone/>
            </a:pPr>
            <a:r>
              <a:rPr lang="pl-PL" dirty="0">
                <a:solidFill>
                  <a:schemeClr val="bg1"/>
                </a:solidFill>
              </a:rPr>
              <a:t>„§ 2a. Przepis § 1a stosuje </a:t>
            </a:r>
            <a:r>
              <a:rPr lang="pl-PL" dirty="0" err="1">
                <a:solidFill>
                  <a:schemeClr val="bg1"/>
                </a:solidFill>
              </a:rPr>
              <a:t>sie</a:t>
            </a:r>
            <a:r>
              <a:rPr lang="pl-PL" dirty="0">
                <a:solidFill>
                  <a:schemeClr val="bg1"/>
                </a:solidFill>
              </a:rPr>
              <a:t>̨ </a:t>
            </a:r>
            <a:r>
              <a:rPr lang="pl-PL" dirty="0" err="1">
                <a:solidFill>
                  <a:schemeClr val="bg1"/>
                </a:solidFill>
              </a:rPr>
              <a:t>równiez</a:t>
            </a:r>
            <a:r>
              <a:rPr lang="pl-PL" dirty="0">
                <a:solidFill>
                  <a:schemeClr val="bg1"/>
                </a:solidFill>
              </a:rPr>
              <a:t>̇ do grzywny wymierzanej obok kary pozbawienia </a:t>
            </a:r>
            <a:r>
              <a:rPr lang="pl-PL" dirty="0" err="1">
                <a:solidFill>
                  <a:schemeClr val="bg1"/>
                </a:solidFill>
              </a:rPr>
              <a:t>wolności</a:t>
            </a:r>
            <a:r>
              <a:rPr lang="pl-PL" dirty="0">
                <a:solidFill>
                  <a:schemeClr val="bg1"/>
                </a:solidFill>
              </a:rPr>
              <a:t>.”; </a:t>
            </a:r>
          </a:p>
          <a:p>
            <a:endParaRPr lang="pl-PL" dirty="0"/>
          </a:p>
        </p:txBody>
      </p:sp>
    </p:spTree>
    <p:extLst>
      <p:ext uri="{BB962C8B-B14F-4D97-AF65-F5344CB8AC3E}">
        <p14:creationId xmlns:p14="http://schemas.microsoft.com/office/powerpoint/2010/main" val="1606840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028D1B-11CE-48BF-BDAE-CC551895A3CE}"/>
              </a:ext>
            </a:extLst>
          </p:cNvPr>
          <p:cNvSpPr>
            <a:spLocks noGrp="1"/>
          </p:cNvSpPr>
          <p:nvPr>
            <p:ph type="title"/>
          </p:nvPr>
        </p:nvSpPr>
        <p:spPr>
          <a:xfrm>
            <a:off x="838199" y="197345"/>
            <a:ext cx="10515600" cy="1090366"/>
          </a:xfrm>
        </p:spPr>
        <p:txBody>
          <a:bodyPr>
            <a:normAutofit/>
          </a:bodyPr>
          <a:lstStyle/>
          <a:p>
            <a:pPr algn="ctr"/>
            <a:r>
              <a:rPr lang="pl-PL" sz="3000" b="1" dirty="0">
                <a:solidFill>
                  <a:schemeClr val="bg1"/>
                </a:solidFill>
              </a:rPr>
              <a:t>Kara ograniczenia wolności</a:t>
            </a:r>
          </a:p>
        </p:txBody>
      </p:sp>
      <p:sp>
        <p:nvSpPr>
          <p:cNvPr id="3" name="Symbol zastępczy zawartości 2">
            <a:extLst>
              <a:ext uri="{FF2B5EF4-FFF2-40B4-BE49-F238E27FC236}">
                <a16:creationId xmlns:a16="http://schemas.microsoft.com/office/drawing/2014/main" id="{F458F742-5D94-4E90-BEA2-45353058C40A}"/>
              </a:ext>
            </a:extLst>
          </p:cNvPr>
          <p:cNvSpPr>
            <a:spLocks noGrp="1"/>
          </p:cNvSpPr>
          <p:nvPr>
            <p:ph idx="1"/>
          </p:nvPr>
        </p:nvSpPr>
        <p:spPr>
          <a:xfrm>
            <a:off x="986621" y="1289547"/>
            <a:ext cx="10743417" cy="5013078"/>
          </a:xfrm>
        </p:spPr>
        <p:txBody>
          <a:bodyPr>
            <a:normAutofit/>
          </a:bodyPr>
          <a:lstStyle/>
          <a:p>
            <a:pPr algn="just"/>
            <a:r>
              <a:rPr lang="pl-PL" dirty="0">
                <a:solidFill>
                  <a:schemeClr val="bg1"/>
                </a:solidFill>
              </a:rPr>
              <a:t>orzeka się na okres od 1 miesiąca do 2 lat,</a:t>
            </a:r>
          </a:p>
          <a:p>
            <a:pPr algn="just"/>
            <a:r>
              <a:rPr lang="pl-PL" dirty="0">
                <a:solidFill>
                  <a:schemeClr val="bg1"/>
                </a:solidFill>
              </a:rPr>
              <a:t>polega na (łącznie lub osobno):</a:t>
            </a:r>
          </a:p>
          <a:p>
            <a:pPr marL="0" indent="0" algn="just">
              <a:buNone/>
            </a:pPr>
            <a:r>
              <a:rPr lang="pl-PL" dirty="0">
                <a:solidFill>
                  <a:schemeClr val="bg1"/>
                </a:solidFill>
              </a:rPr>
              <a:t>	-obowiązku wykonywania nieodpłatnej, kontrolowanej pracy na cele społeczne od 20 do 40 godzin w stosunku miesięcznym</a:t>
            </a:r>
          </a:p>
          <a:p>
            <a:pPr marL="0" indent="0" algn="just">
              <a:buNone/>
            </a:pPr>
            <a:r>
              <a:rPr lang="pl-PL" dirty="0">
                <a:solidFill>
                  <a:schemeClr val="bg1"/>
                </a:solidFill>
              </a:rPr>
              <a:t>	lub</a:t>
            </a:r>
          </a:p>
          <a:p>
            <a:pPr marL="0" indent="0" algn="just">
              <a:buNone/>
            </a:pPr>
            <a:r>
              <a:rPr lang="pl-PL" dirty="0">
                <a:solidFill>
                  <a:schemeClr val="bg1"/>
                </a:solidFill>
              </a:rPr>
              <a:t>	-potrąceniu od 10 do 25% wynagrodzenia za pracę w stosunku miesięcznym na cel społeczny wskazany przez sąd (w okresie, na jaki zostało orzeczone potrącenie, skazany nie może rozwiązać bez zgody sądu </a:t>
            </a:r>
            <a:r>
              <a:rPr lang="pl-PL" u="sng" dirty="0">
                <a:solidFill>
                  <a:schemeClr val="bg1"/>
                </a:solidFill>
              </a:rPr>
              <a:t>stosunku pracy)</a:t>
            </a:r>
            <a:endParaRPr lang="pl-PL" dirty="0">
              <a:solidFill>
                <a:schemeClr val="bg1"/>
              </a:solidFill>
            </a:endParaRPr>
          </a:p>
          <a:p>
            <a:pPr marL="0" indent="0" algn="just">
              <a:buNone/>
            </a:pPr>
            <a:endParaRPr lang="pl-PL" dirty="0">
              <a:solidFill>
                <a:schemeClr val="bg1"/>
              </a:solidFill>
            </a:endParaRPr>
          </a:p>
          <a:p>
            <a:pPr algn="just"/>
            <a:endParaRPr lang="pl-PL" dirty="0"/>
          </a:p>
          <a:p>
            <a:endParaRPr lang="pl-PL" dirty="0"/>
          </a:p>
          <a:p>
            <a:endParaRPr lang="pl-PL" dirty="0"/>
          </a:p>
        </p:txBody>
      </p:sp>
    </p:spTree>
    <p:extLst>
      <p:ext uri="{BB962C8B-B14F-4D97-AF65-F5344CB8AC3E}">
        <p14:creationId xmlns:p14="http://schemas.microsoft.com/office/powerpoint/2010/main" val="3386513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1A148EA-9E24-9E4A-8713-120BA00590FC}"/>
              </a:ext>
            </a:extLst>
          </p:cNvPr>
          <p:cNvSpPr>
            <a:spLocks noGrp="1"/>
          </p:cNvSpPr>
          <p:nvPr>
            <p:ph idx="1"/>
          </p:nvPr>
        </p:nvSpPr>
        <p:spPr>
          <a:xfrm>
            <a:off x="909637" y="557213"/>
            <a:ext cx="10515600" cy="6019800"/>
          </a:xfrm>
        </p:spPr>
        <p:txBody>
          <a:bodyPr>
            <a:normAutofit fontScale="62500" lnSpcReduction="20000"/>
          </a:bodyPr>
          <a:lstStyle/>
          <a:p>
            <a:pPr marL="0" indent="0" algn="just">
              <a:buNone/>
            </a:pPr>
            <a:r>
              <a:rPr lang="pl-PL" dirty="0">
                <a:solidFill>
                  <a:schemeClr val="bg1"/>
                </a:solidFill>
              </a:rPr>
              <a:t>Uwaga! Praca na cele społeczne a praca społecznie użyteczna to nie to samo! (zob. art. 45 § 1 </a:t>
            </a:r>
            <a:r>
              <a:rPr lang="pl-PL" dirty="0" err="1">
                <a:solidFill>
                  <a:schemeClr val="bg1"/>
                </a:solidFill>
              </a:rPr>
              <a:t>k.k.w</a:t>
            </a:r>
            <a:r>
              <a:rPr lang="pl-PL" dirty="0">
                <a:solidFill>
                  <a:schemeClr val="bg1"/>
                </a:solidFill>
              </a:rPr>
              <a:t>.)</a:t>
            </a:r>
          </a:p>
          <a:p>
            <a:pPr algn="just"/>
            <a:r>
              <a:rPr lang="pl-PL" dirty="0">
                <a:solidFill>
                  <a:schemeClr val="bg1"/>
                </a:solidFill>
              </a:rPr>
              <a:t>Nierozerwalnie związane z karą ograniczenia wolności są następujące obowiązki:</a:t>
            </a:r>
          </a:p>
          <a:p>
            <a:pPr marL="0" indent="0" algn="just">
              <a:buNone/>
            </a:pPr>
            <a:r>
              <a:rPr lang="pl-PL" dirty="0">
                <a:solidFill>
                  <a:schemeClr val="bg1"/>
                </a:solidFill>
              </a:rPr>
              <a:t>	-w czasie jej odbywania skazany nie może bez zgody sądu zmieniać miejsca stałego pobytu</a:t>
            </a:r>
          </a:p>
          <a:p>
            <a:pPr marL="0" indent="0" algn="just">
              <a:buNone/>
            </a:pPr>
            <a:r>
              <a:rPr lang="pl-PL" dirty="0">
                <a:solidFill>
                  <a:schemeClr val="bg1"/>
                </a:solidFill>
              </a:rPr>
              <a:t>	-ma obowiązek udzielania wyjaśnień dotyczących przebiegu odbywania kary</a:t>
            </a:r>
          </a:p>
          <a:p>
            <a:pPr algn="just"/>
            <a:r>
              <a:rPr lang="pl-PL" dirty="0">
                <a:solidFill>
                  <a:schemeClr val="bg1"/>
                </a:solidFill>
              </a:rPr>
              <a:t>Wymierzając karę ograniczenia wolności, sąd może orzec świadczenie pieniężne lub obowiązki, o których mowa w art. 72 § 1 pkt 2-7a k.k.</a:t>
            </a:r>
          </a:p>
          <a:p>
            <a:pPr marL="0" indent="0">
              <a:lnSpc>
                <a:spcPct val="120000"/>
              </a:lnSpc>
              <a:buNone/>
            </a:pPr>
            <a:r>
              <a:rPr lang="pl-PL" dirty="0">
                <a:solidFill>
                  <a:schemeClr val="bg1"/>
                </a:solidFill>
                <a:latin typeface="Open Sans"/>
              </a:rPr>
              <a:t>	-przeproszenie pokrzywdzonego,</a:t>
            </a:r>
          </a:p>
          <a:p>
            <a:pPr marL="0" indent="0">
              <a:lnSpc>
                <a:spcPct val="120000"/>
              </a:lnSpc>
              <a:buNone/>
            </a:pPr>
            <a:r>
              <a:rPr lang="pl-PL" dirty="0">
                <a:solidFill>
                  <a:schemeClr val="bg1"/>
                </a:solidFill>
                <a:latin typeface="Open Sans"/>
              </a:rPr>
              <a:t>	-wykonywanie ciążącego na skazanym obowiązku łożenia na utrzymanie innej osoby,</a:t>
            </a:r>
          </a:p>
          <a:p>
            <a:pPr marL="0" indent="0">
              <a:lnSpc>
                <a:spcPct val="120000"/>
              </a:lnSpc>
              <a:buNone/>
            </a:pPr>
            <a:r>
              <a:rPr lang="pl-PL" dirty="0">
                <a:solidFill>
                  <a:schemeClr val="bg1"/>
                </a:solidFill>
                <a:latin typeface="Open Sans"/>
              </a:rPr>
              <a:t>	-wykonywanie pracy zarobkowej, zobowiązanie do nauki lub przygotowania się do zawodu,</a:t>
            </a:r>
          </a:p>
          <a:p>
            <a:pPr marL="0" indent="0">
              <a:lnSpc>
                <a:spcPct val="120000"/>
              </a:lnSpc>
              <a:buNone/>
            </a:pPr>
            <a:r>
              <a:rPr lang="pl-PL" dirty="0">
                <a:solidFill>
                  <a:schemeClr val="bg1"/>
                </a:solidFill>
                <a:latin typeface="Open Sans"/>
              </a:rPr>
              <a:t>	-powstrzymanie się od nadużywania alkoholu lub używania innych środków odurzających,</a:t>
            </a:r>
          </a:p>
          <a:p>
            <a:pPr marL="0" indent="0">
              <a:lnSpc>
                <a:spcPct val="120000"/>
              </a:lnSpc>
              <a:buNone/>
            </a:pPr>
            <a:r>
              <a:rPr lang="pl-PL" dirty="0">
                <a:solidFill>
                  <a:schemeClr val="bg1"/>
                </a:solidFill>
                <a:latin typeface="Open Sans"/>
              </a:rPr>
              <a:t>	-poddanie się terapii uzależnień,</a:t>
            </a:r>
          </a:p>
          <a:p>
            <a:pPr marL="0" indent="0">
              <a:lnSpc>
                <a:spcPct val="120000"/>
              </a:lnSpc>
              <a:buNone/>
            </a:pPr>
            <a:r>
              <a:rPr lang="pl-PL" dirty="0">
                <a:solidFill>
                  <a:schemeClr val="bg1"/>
                </a:solidFill>
                <a:latin typeface="Open Sans"/>
              </a:rPr>
              <a:t>	-poddanie się terapii, w szczególności psychoterapii lub psychoedukacji,</a:t>
            </a:r>
          </a:p>
          <a:p>
            <a:pPr marL="0" indent="0">
              <a:lnSpc>
                <a:spcPct val="120000"/>
              </a:lnSpc>
              <a:buNone/>
            </a:pPr>
            <a:r>
              <a:rPr lang="pl-PL" dirty="0">
                <a:solidFill>
                  <a:schemeClr val="bg1"/>
                </a:solidFill>
                <a:latin typeface="Open Sans"/>
              </a:rPr>
              <a:t>	-uczestnictwo w oddziaływaniach korekcyjno-edukacyjnych,</a:t>
            </a:r>
          </a:p>
          <a:p>
            <a:pPr marL="0" indent="0">
              <a:lnSpc>
                <a:spcPct val="120000"/>
              </a:lnSpc>
              <a:buNone/>
            </a:pPr>
            <a:r>
              <a:rPr lang="pl-PL" dirty="0">
                <a:solidFill>
                  <a:schemeClr val="bg1"/>
                </a:solidFill>
                <a:latin typeface="Open Sans"/>
              </a:rPr>
              <a:t>	-powstrzymanie się od przebywania w określonych środowiskach lub miejscach,</a:t>
            </a:r>
          </a:p>
          <a:p>
            <a:pPr marL="0" indent="0">
              <a:lnSpc>
                <a:spcPct val="120000"/>
              </a:lnSpc>
              <a:buNone/>
            </a:pPr>
            <a:r>
              <a:rPr lang="pl-PL" dirty="0">
                <a:solidFill>
                  <a:schemeClr val="bg1"/>
                </a:solidFill>
                <a:latin typeface="Open Sans"/>
              </a:rPr>
              <a:t>	-powstrzymanie się od kontaktowania się z pokrzywdzonym lub innymi osobami w określony sposób 	lub zbliżanie się do 	pokrzywdzonego lub innych osób,</a:t>
            </a:r>
          </a:p>
          <a:p>
            <a:endParaRPr lang="pl-PL" dirty="0"/>
          </a:p>
        </p:txBody>
      </p:sp>
    </p:spTree>
    <p:extLst>
      <p:ext uri="{BB962C8B-B14F-4D97-AF65-F5344CB8AC3E}">
        <p14:creationId xmlns:p14="http://schemas.microsoft.com/office/powerpoint/2010/main" val="3827310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53A1C6-C5E4-4366-B0D5-A2E199259220}"/>
              </a:ext>
            </a:extLst>
          </p:cNvPr>
          <p:cNvSpPr>
            <a:spLocks noGrp="1"/>
          </p:cNvSpPr>
          <p:nvPr>
            <p:ph type="title"/>
          </p:nvPr>
        </p:nvSpPr>
        <p:spPr/>
        <p:txBody>
          <a:bodyPr/>
          <a:lstStyle/>
          <a:p>
            <a:pPr algn="ctr"/>
            <a:r>
              <a:rPr lang="pl-PL" dirty="0">
                <a:solidFill>
                  <a:schemeClr val="bg1"/>
                </a:solidFill>
              </a:rPr>
              <a:t>Kara ograniczenia wolności</a:t>
            </a:r>
          </a:p>
        </p:txBody>
      </p:sp>
      <p:sp>
        <p:nvSpPr>
          <p:cNvPr id="3" name="Symbol zastępczy zawartości 2">
            <a:extLst>
              <a:ext uri="{FF2B5EF4-FFF2-40B4-BE49-F238E27FC236}">
                <a16:creationId xmlns:a16="http://schemas.microsoft.com/office/drawing/2014/main" id="{0251DF5D-4FBD-4115-899D-AD0FF7E31955}"/>
              </a:ext>
            </a:extLst>
          </p:cNvPr>
          <p:cNvSpPr>
            <a:spLocks noGrp="1"/>
          </p:cNvSpPr>
          <p:nvPr>
            <p:ph idx="1"/>
          </p:nvPr>
        </p:nvSpPr>
        <p:spPr>
          <a:xfrm>
            <a:off x="838200" y="1825625"/>
            <a:ext cx="10834688" cy="4351338"/>
          </a:xfrm>
        </p:spPr>
        <p:txBody>
          <a:bodyPr>
            <a:normAutofit fontScale="92500" lnSpcReduction="10000"/>
          </a:bodyPr>
          <a:lstStyle/>
          <a:p>
            <a:pPr algn="just"/>
            <a:r>
              <a:rPr lang="pl-PL" dirty="0">
                <a:solidFill>
                  <a:schemeClr val="bg1"/>
                </a:solidFill>
              </a:rPr>
              <a:t>Kary ograniczenia wolności w postaci obowiązku wykonywania nieodpłatnej, kontrolowanej pracy na cele społeczne nie orzeka się, jeżeli stan zdrowia oskarżonego lub jego właściwości i warunki osobiste uzasadniają przekonanie, że oskarżony nie wykona tego obowiązku – art. 58 § 2a k.k.</a:t>
            </a:r>
          </a:p>
          <a:p>
            <a:pPr algn="just"/>
            <a:r>
              <a:rPr lang="pl-PL" dirty="0">
                <a:solidFill>
                  <a:schemeClr val="bg1"/>
                </a:solidFill>
              </a:rPr>
              <a:t>art. 37a k.k. – sankcja alternatywna.</a:t>
            </a:r>
          </a:p>
          <a:p>
            <a:pPr algn="just"/>
            <a:r>
              <a:rPr lang="pl-PL" b="1" dirty="0">
                <a:solidFill>
                  <a:srgbClr val="FF0000"/>
                </a:solidFill>
              </a:rPr>
              <a:t>brak możliwości warunkowego zawieszenia wykonania.</a:t>
            </a:r>
          </a:p>
          <a:p>
            <a:pPr algn="just"/>
            <a:r>
              <a:rPr lang="pl-PL" b="1" dirty="0">
                <a:solidFill>
                  <a:srgbClr val="FF0000"/>
                </a:solidFill>
              </a:rPr>
              <a:t>uwaga! Od 1 lipca 2015 r. do 15 kwietnia 2016 r. kara ograniczenia wolności mogła również polegać na 1) obowiązku pozostawania w miejscu stałego pobytu lub w innym wyznaczonym miejscu, z zastosowaniem systemu dozoru elektronicznego lub na 2) obowiązku, o którym mowa w art. 72 § 1 pkt 4-7a k.k. – przepis nieaktualny!</a:t>
            </a:r>
          </a:p>
          <a:p>
            <a:endParaRPr lang="pl-PL" dirty="0"/>
          </a:p>
        </p:txBody>
      </p:sp>
    </p:spTree>
    <p:extLst>
      <p:ext uri="{BB962C8B-B14F-4D97-AF65-F5344CB8AC3E}">
        <p14:creationId xmlns:p14="http://schemas.microsoft.com/office/powerpoint/2010/main" val="4121004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2EEBD6-7062-744F-8B86-2830D997F243}"/>
              </a:ext>
            </a:extLst>
          </p:cNvPr>
          <p:cNvSpPr>
            <a:spLocks noGrp="1"/>
          </p:cNvSpPr>
          <p:nvPr>
            <p:ph type="title"/>
          </p:nvPr>
        </p:nvSpPr>
        <p:spPr>
          <a:xfrm>
            <a:off x="838200" y="365125"/>
            <a:ext cx="10515600" cy="892175"/>
          </a:xfrm>
        </p:spPr>
        <p:txBody>
          <a:bodyPr>
            <a:normAutofit/>
          </a:bodyPr>
          <a:lstStyle/>
          <a:p>
            <a:pPr algn="ctr"/>
            <a:r>
              <a:rPr lang="pl-PL" sz="4200" dirty="0">
                <a:solidFill>
                  <a:schemeClr val="accent1">
                    <a:lumMod val="75000"/>
                  </a:schemeClr>
                </a:solidFill>
              </a:rPr>
              <a:t>Projekt z dnia 25 stycznia 2019 r. </a:t>
            </a:r>
            <a:endParaRPr lang="pl-PL" sz="4200" dirty="0"/>
          </a:p>
        </p:txBody>
      </p:sp>
      <p:sp>
        <p:nvSpPr>
          <p:cNvPr id="3" name="Symbol zastępczy zawartości 2">
            <a:extLst>
              <a:ext uri="{FF2B5EF4-FFF2-40B4-BE49-F238E27FC236}">
                <a16:creationId xmlns:a16="http://schemas.microsoft.com/office/drawing/2014/main" id="{5DD1A57E-C196-2545-A8BF-86F1E527FF86}"/>
              </a:ext>
            </a:extLst>
          </p:cNvPr>
          <p:cNvSpPr>
            <a:spLocks noGrp="1"/>
          </p:cNvSpPr>
          <p:nvPr>
            <p:ph idx="1"/>
          </p:nvPr>
        </p:nvSpPr>
        <p:spPr>
          <a:xfrm>
            <a:off x="838200" y="1471613"/>
            <a:ext cx="10515600" cy="5014912"/>
          </a:xfrm>
        </p:spPr>
        <p:txBody>
          <a:bodyPr>
            <a:normAutofit lnSpcReduction="10000"/>
          </a:bodyPr>
          <a:lstStyle/>
          <a:p>
            <a:pPr algn="just"/>
            <a:r>
              <a:rPr lang="pl-PL" dirty="0">
                <a:solidFill>
                  <a:schemeClr val="bg1"/>
                </a:solidFill>
              </a:rPr>
              <a:t>w art. 34 po § 1a dodaje </a:t>
            </a:r>
            <a:r>
              <a:rPr lang="pl-PL" dirty="0" err="1">
                <a:solidFill>
                  <a:schemeClr val="bg1"/>
                </a:solidFill>
              </a:rPr>
              <a:t>sie</a:t>
            </a:r>
            <a:r>
              <a:rPr lang="pl-PL" dirty="0">
                <a:solidFill>
                  <a:schemeClr val="bg1"/>
                </a:solidFill>
              </a:rPr>
              <a:t>̨ § 1aa w brzmieniu </a:t>
            </a:r>
          </a:p>
          <a:p>
            <a:pPr algn="just"/>
            <a:r>
              <a:rPr lang="pl-PL" dirty="0">
                <a:solidFill>
                  <a:schemeClr val="bg1"/>
                </a:solidFill>
              </a:rPr>
              <a:t>„§ 1aa. </a:t>
            </a:r>
            <a:r>
              <a:rPr lang="pl-PL" dirty="0" err="1">
                <a:solidFill>
                  <a:schemeClr val="bg1"/>
                </a:solidFill>
              </a:rPr>
              <a:t>Jeżeli</a:t>
            </a:r>
            <a:r>
              <a:rPr lang="pl-PL" dirty="0">
                <a:solidFill>
                  <a:schemeClr val="bg1"/>
                </a:solidFill>
              </a:rPr>
              <a:t> </a:t>
            </a:r>
            <a:r>
              <a:rPr lang="pl-PL" dirty="0" err="1">
                <a:solidFill>
                  <a:schemeClr val="bg1"/>
                </a:solidFill>
              </a:rPr>
              <a:t>przestępstwo</a:t>
            </a:r>
            <a:r>
              <a:rPr lang="pl-PL" dirty="0">
                <a:solidFill>
                  <a:schemeClr val="bg1"/>
                </a:solidFill>
              </a:rPr>
              <a:t> jest </a:t>
            </a:r>
            <a:r>
              <a:rPr lang="pl-PL" dirty="0" err="1">
                <a:solidFill>
                  <a:schemeClr val="bg1"/>
                </a:solidFill>
              </a:rPr>
              <a:t>zagrożone</a:t>
            </a:r>
            <a:r>
              <a:rPr lang="pl-PL" dirty="0">
                <a:solidFill>
                  <a:schemeClr val="bg1"/>
                </a:solidFill>
              </a:rPr>
              <a:t> </a:t>
            </a:r>
            <a:r>
              <a:rPr lang="pl-PL" dirty="0" err="1">
                <a:solidFill>
                  <a:schemeClr val="bg1"/>
                </a:solidFill>
              </a:rPr>
              <a:t>zarówno</a:t>
            </a:r>
            <a:r>
              <a:rPr lang="pl-PL" dirty="0">
                <a:solidFill>
                  <a:schemeClr val="bg1"/>
                </a:solidFill>
              </a:rPr>
              <a:t> karą ograniczenia </a:t>
            </a:r>
            <a:r>
              <a:rPr lang="pl-PL" dirty="0" err="1">
                <a:solidFill>
                  <a:schemeClr val="bg1"/>
                </a:solidFill>
              </a:rPr>
              <a:t>wolności</a:t>
            </a:r>
            <a:r>
              <a:rPr lang="pl-PL" dirty="0">
                <a:solidFill>
                  <a:schemeClr val="bg1"/>
                </a:solidFill>
              </a:rPr>
              <a:t>, jak i karą pozbawienia </a:t>
            </a:r>
            <a:r>
              <a:rPr lang="pl-PL" dirty="0" err="1">
                <a:solidFill>
                  <a:schemeClr val="bg1"/>
                </a:solidFill>
              </a:rPr>
              <a:t>wolności</a:t>
            </a:r>
            <a:r>
              <a:rPr lang="pl-PL" dirty="0">
                <a:solidFill>
                  <a:schemeClr val="bg1"/>
                </a:solidFill>
              </a:rPr>
              <a:t>, karę ograniczenia </a:t>
            </a:r>
            <a:r>
              <a:rPr lang="pl-PL" dirty="0" err="1">
                <a:solidFill>
                  <a:schemeClr val="bg1"/>
                </a:solidFill>
              </a:rPr>
              <a:t>wolności</a:t>
            </a:r>
            <a:r>
              <a:rPr lang="pl-PL" dirty="0">
                <a:solidFill>
                  <a:schemeClr val="bg1"/>
                </a:solidFill>
              </a:rPr>
              <a:t> wymierza </a:t>
            </a:r>
            <a:r>
              <a:rPr lang="pl-PL" dirty="0" err="1">
                <a:solidFill>
                  <a:schemeClr val="bg1"/>
                </a:solidFill>
              </a:rPr>
              <a:t>sie</a:t>
            </a:r>
            <a:r>
              <a:rPr lang="pl-PL" dirty="0">
                <a:solidFill>
                  <a:schemeClr val="bg1"/>
                </a:solidFill>
              </a:rPr>
              <a:t>̨ w </a:t>
            </a:r>
            <a:r>
              <a:rPr lang="pl-PL" dirty="0" err="1">
                <a:solidFill>
                  <a:schemeClr val="bg1"/>
                </a:solidFill>
              </a:rPr>
              <a:t>wysokości</a:t>
            </a:r>
            <a:r>
              <a:rPr lang="pl-PL" dirty="0">
                <a:solidFill>
                  <a:schemeClr val="bg1"/>
                </a:solidFill>
              </a:rPr>
              <a:t> nie </a:t>
            </a:r>
            <a:r>
              <a:rPr lang="pl-PL" dirty="0" err="1">
                <a:solidFill>
                  <a:schemeClr val="bg1"/>
                </a:solidFill>
              </a:rPr>
              <a:t>niższej</a:t>
            </a:r>
            <a:r>
              <a:rPr lang="pl-PL" dirty="0">
                <a:solidFill>
                  <a:schemeClr val="bg1"/>
                </a:solidFill>
              </a:rPr>
              <a:t> od: </a:t>
            </a:r>
          </a:p>
          <a:p>
            <a:pPr algn="just"/>
            <a:r>
              <a:rPr lang="pl-PL" dirty="0">
                <a:solidFill>
                  <a:schemeClr val="bg1"/>
                </a:solidFill>
              </a:rPr>
              <a:t>1) 2 </a:t>
            </a:r>
            <a:r>
              <a:rPr lang="pl-PL" dirty="0" err="1">
                <a:solidFill>
                  <a:schemeClr val="bg1"/>
                </a:solidFill>
              </a:rPr>
              <a:t>miesięcy</a:t>
            </a:r>
            <a:r>
              <a:rPr lang="pl-PL" dirty="0">
                <a:solidFill>
                  <a:schemeClr val="bg1"/>
                </a:solidFill>
              </a:rPr>
              <a:t> – w przypadku </a:t>
            </a:r>
            <a:r>
              <a:rPr lang="pl-PL" dirty="0" err="1">
                <a:solidFill>
                  <a:schemeClr val="bg1"/>
                </a:solidFill>
              </a:rPr>
              <a:t>czynów</a:t>
            </a:r>
            <a:r>
              <a:rPr lang="pl-PL" dirty="0">
                <a:solidFill>
                  <a:schemeClr val="bg1"/>
                </a:solidFill>
              </a:rPr>
              <a:t> </a:t>
            </a:r>
            <a:r>
              <a:rPr lang="pl-PL" dirty="0" err="1">
                <a:solidFill>
                  <a:schemeClr val="bg1"/>
                </a:solidFill>
              </a:rPr>
              <a:t>zagrożonych</a:t>
            </a:r>
            <a:r>
              <a:rPr lang="pl-PL" dirty="0">
                <a:solidFill>
                  <a:schemeClr val="bg1"/>
                </a:solidFill>
              </a:rPr>
              <a:t> karą pozbawienia </a:t>
            </a:r>
            <a:r>
              <a:rPr lang="pl-PL" dirty="0" err="1">
                <a:solidFill>
                  <a:schemeClr val="bg1"/>
                </a:solidFill>
              </a:rPr>
              <a:t>wolności</a:t>
            </a:r>
            <a:r>
              <a:rPr lang="pl-PL" dirty="0">
                <a:solidFill>
                  <a:schemeClr val="bg1"/>
                </a:solidFill>
              </a:rPr>
              <a:t> </a:t>
            </a:r>
            <a:r>
              <a:rPr lang="pl-PL" dirty="0" err="1">
                <a:solidFill>
                  <a:schemeClr val="bg1"/>
                </a:solidFill>
              </a:rPr>
              <a:t>nieprzekraczająca</a:t>
            </a:r>
            <a:r>
              <a:rPr lang="pl-PL" dirty="0">
                <a:solidFill>
                  <a:schemeClr val="bg1"/>
                </a:solidFill>
              </a:rPr>
              <a:t>̨ roku; </a:t>
            </a:r>
          </a:p>
          <a:p>
            <a:pPr algn="just"/>
            <a:r>
              <a:rPr lang="pl-PL" dirty="0">
                <a:solidFill>
                  <a:schemeClr val="bg1"/>
                </a:solidFill>
              </a:rPr>
              <a:t>2) 3 </a:t>
            </a:r>
            <a:r>
              <a:rPr lang="pl-PL" dirty="0" err="1">
                <a:solidFill>
                  <a:schemeClr val="bg1"/>
                </a:solidFill>
              </a:rPr>
              <a:t>miesięcy</a:t>
            </a:r>
            <a:r>
              <a:rPr lang="pl-PL" dirty="0">
                <a:solidFill>
                  <a:schemeClr val="bg1"/>
                </a:solidFill>
              </a:rPr>
              <a:t> – w przypadku </a:t>
            </a:r>
            <a:r>
              <a:rPr lang="pl-PL" dirty="0" err="1">
                <a:solidFill>
                  <a:schemeClr val="bg1"/>
                </a:solidFill>
              </a:rPr>
              <a:t>czynów</a:t>
            </a:r>
            <a:r>
              <a:rPr lang="pl-PL" dirty="0">
                <a:solidFill>
                  <a:schemeClr val="bg1"/>
                </a:solidFill>
              </a:rPr>
              <a:t> </a:t>
            </a:r>
            <a:r>
              <a:rPr lang="pl-PL" dirty="0" err="1">
                <a:solidFill>
                  <a:schemeClr val="bg1"/>
                </a:solidFill>
              </a:rPr>
              <a:t>zagrożonych</a:t>
            </a:r>
            <a:r>
              <a:rPr lang="pl-PL" dirty="0">
                <a:solidFill>
                  <a:schemeClr val="bg1"/>
                </a:solidFill>
              </a:rPr>
              <a:t> karą pozbawienia </a:t>
            </a:r>
            <a:r>
              <a:rPr lang="pl-PL" dirty="0" err="1">
                <a:solidFill>
                  <a:schemeClr val="bg1"/>
                </a:solidFill>
              </a:rPr>
              <a:t>wolności</a:t>
            </a:r>
            <a:r>
              <a:rPr lang="pl-PL" dirty="0">
                <a:solidFill>
                  <a:schemeClr val="bg1"/>
                </a:solidFill>
              </a:rPr>
              <a:t> </a:t>
            </a:r>
            <a:r>
              <a:rPr lang="pl-PL" dirty="0" err="1">
                <a:solidFill>
                  <a:schemeClr val="bg1"/>
                </a:solidFill>
              </a:rPr>
              <a:t>nieprzekraczająca</a:t>
            </a:r>
            <a:r>
              <a:rPr lang="pl-PL" dirty="0">
                <a:solidFill>
                  <a:schemeClr val="bg1"/>
                </a:solidFill>
              </a:rPr>
              <a:t>̨ 2 lat; </a:t>
            </a:r>
          </a:p>
          <a:p>
            <a:pPr algn="just"/>
            <a:r>
              <a:rPr lang="pl-PL" dirty="0">
                <a:solidFill>
                  <a:schemeClr val="bg1"/>
                </a:solidFill>
              </a:rPr>
              <a:t>3) 6 </a:t>
            </a:r>
            <a:r>
              <a:rPr lang="pl-PL" dirty="0" err="1">
                <a:solidFill>
                  <a:schemeClr val="bg1"/>
                </a:solidFill>
              </a:rPr>
              <a:t>miesięcy</a:t>
            </a:r>
            <a:r>
              <a:rPr lang="pl-PL" dirty="0">
                <a:solidFill>
                  <a:schemeClr val="bg1"/>
                </a:solidFill>
              </a:rPr>
              <a:t> – w przypadku </a:t>
            </a:r>
            <a:r>
              <a:rPr lang="pl-PL" dirty="0" err="1">
                <a:solidFill>
                  <a:schemeClr val="bg1"/>
                </a:solidFill>
              </a:rPr>
              <a:t>czynów</a:t>
            </a:r>
            <a:r>
              <a:rPr lang="pl-PL" dirty="0">
                <a:solidFill>
                  <a:schemeClr val="bg1"/>
                </a:solidFill>
              </a:rPr>
              <a:t> </a:t>
            </a:r>
            <a:r>
              <a:rPr lang="pl-PL" dirty="0" err="1">
                <a:solidFill>
                  <a:schemeClr val="bg1"/>
                </a:solidFill>
              </a:rPr>
              <a:t>zagrożonych</a:t>
            </a:r>
            <a:r>
              <a:rPr lang="pl-PL" dirty="0">
                <a:solidFill>
                  <a:schemeClr val="bg1"/>
                </a:solidFill>
              </a:rPr>
              <a:t> karą pozbawienia </a:t>
            </a:r>
            <a:r>
              <a:rPr lang="pl-PL" dirty="0" err="1">
                <a:solidFill>
                  <a:schemeClr val="bg1"/>
                </a:solidFill>
              </a:rPr>
              <a:t>wolności</a:t>
            </a:r>
            <a:r>
              <a:rPr lang="pl-PL" dirty="0">
                <a:solidFill>
                  <a:schemeClr val="bg1"/>
                </a:solidFill>
              </a:rPr>
              <a:t> </a:t>
            </a:r>
            <a:r>
              <a:rPr lang="pl-PL" dirty="0" err="1">
                <a:solidFill>
                  <a:schemeClr val="bg1"/>
                </a:solidFill>
              </a:rPr>
              <a:t>nieprzekraczająca</a:t>
            </a:r>
            <a:r>
              <a:rPr lang="pl-PL" dirty="0">
                <a:solidFill>
                  <a:schemeClr val="bg1"/>
                </a:solidFill>
              </a:rPr>
              <a:t>̨ 3 lat; </a:t>
            </a:r>
          </a:p>
          <a:p>
            <a:pPr algn="just"/>
            <a:r>
              <a:rPr lang="pl-PL" dirty="0">
                <a:solidFill>
                  <a:schemeClr val="bg1"/>
                </a:solidFill>
              </a:rPr>
              <a:t>4) 9 </a:t>
            </a:r>
            <a:r>
              <a:rPr lang="pl-PL" dirty="0" err="1">
                <a:solidFill>
                  <a:schemeClr val="bg1"/>
                </a:solidFill>
              </a:rPr>
              <a:t>miesięcy</a:t>
            </a:r>
            <a:r>
              <a:rPr lang="pl-PL" dirty="0">
                <a:solidFill>
                  <a:schemeClr val="bg1"/>
                </a:solidFill>
              </a:rPr>
              <a:t> – w przypadku </a:t>
            </a:r>
            <a:r>
              <a:rPr lang="pl-PL" dirty="0" err="1">
                <a:solidFill>
                  <a:schemeClr val="bg1"/>
                </a:solidFill>
              </a:rPr>
              <a:t>czynów</a:t>
            </a:r>
            <a:r>
              <a:rPr lang="pl-PL" dirty="0">
                <a:solidFill>
                  <a:schemeClr val="bg1"/>
                </a:solidFill>
              </a:rPr>
              <a:t> </a:t>
            </a:r>
            <a:r>
              <a:rPr lang="pl-PL" dirty="0" err="1">
                <a:solidFill>
                  <a:schemeClr val="bg1"/>
                </a:solidFill>
              </a:rPr>
              <a:t>zagrożonych</a:t>
            </a:r>
            <a:r>
              <a:rPr lang="pl-PL" dirty="0">
                <a:solidFill>
                  <a:schemeClr val="bg1"/>
                </a:solidFill>
              </a:rPr>
              <a:t> karą pozbawienia </a:t>
            </a:r>
            <a:r>
              <a:rPr lang="pl-PL" dirty="0" err="1">
                <a:solidFill>
                  <a:schemeClr val="bg1"/>
                </a:solidFill>
              </a:rPr>
              <a:t>wolności</a:t>
            </a:r>
            <a:r>
              <a:rPr lang="pl-PL" dirty="0">
                <a:solidFill>
                  <a:schemeClr val="bg1"/>
                </a:solidFill>
              </a:rPr>
              <a:t> </a:t>
            </a:r>
            <a:r>
              <a:rPr lang="pl-PL" dirty="0" err="1">
                <a:solidFill>
                  <a:schemeClr val="bg1"/>
                </a:solidFill>
              </a:rPr>
              <a:t>przekraczająca</a:t>
            </a:r>
            <a:r>
              <a:rPr lang="pl-PL" dirty="0">
                <a:solidFill>
                  <a:schemeClr val="bg1"/>
                </a:solidFill>
              </a:rPr>
              <a:t>̨ 3 lata.”; </a:t>
            </a:r>
          </a:p>
          <a:p>
            <a:endParaRPr lang="pl-PL" dirty="0"/>
          </a:p>
        </p:txBody>
      </p:sp>
    </p:spTree>
    <p:extLst>
      <p:ext uri="{BB962C8B-B14F-4D97-AF65-F5344CB8AC3E}">
        <p14:creationId xmlns:p14="http://schemas.microsoft.com/office/powerpoint/2010/main" val="1837616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F6C99F-0C31-4CFB-B09F-5991F7A51A25}"/>
              </a:ext>
            </a:extLst>
          </p:cNvPr>
          <p:cNvSpPr>
            <a:spLocks noGrp="1"/>
          </p:cNvSpPr>
          <p:nvPr>
            <p:ph type="title"/>
          </p:nvPr>
        </p:nvSpPr>
        <p:spPr>
          <a:xfrm>
            <a:off x="838200" y="257174"/>
            <a:ext cx="10515600" cy="1185863"/>
          </a:xfrm>
        </p:spPr>
        <p:txBody>
          <a:bodyPr>
            <a:normAutofit/>
          </a:bodyPr>
          <a:lstStyle/>
          <a:p>
            <a:pPr algn="ctr"/>
            <a:r>
              <a:rPr lang="pl-PL" sz="3000" b="1" dirty="0">
                <a:solidFill>
                  <a:schemeClr val="bg1"/>
                </a:solidFill>
              </a:rPr>
              <a:t>Pojęcie kary</a:t>
            </a:r>
          </a:p>
        </p:txBody>
      </p:sp>
      <p:sp>
        <p:nvSpPr>
          <p:cNvPr id="3" name="Symbol zastępczy zawartości 2">
            <a:extLst>
              <a:ext uri="{FF2B5EF4-FFF2-40B4-BE49-F238E27FC236}">
                <a16:creationId xmlns:a16="http://schemas.microsoft.com/office/drawing/2014/main" id="{3FB8311E-8BAC-48E8-8442-6FAB541052E6}"/>
              </a:ext>
            </a:extLst>
          </p:cNvPr>
          <p:cNvSpPr>
            <a:spLocks noGrp="1"/>
          </p:cNvSpPr>
          <p:nvPr>
            <p:ph idx="1"/>
          </p:nvPr>
        </p:nvSpPr>
        <p:spPr>
          <a:xfrm>
            <a:off x="572690" y="1328738"/>
            <a:ext cx="11046619" cy="5186361"/>
          </a:xfrm>
        </p:spPr>
        <p:txBody>
          <a:bodyPr>
            <a:normAutofit fontScale="70000" lnSpcReduction="20000"/>
          </a:bodyPr>
          <a:lstStyle/>
          <a:p>
            <a:pPr algn="just"/>
            <a:r>
              <a:rPr lang="pl-PL" sz="3600" dirty="0">
                <a:solidFill>
                  <a:schemeClr val="bg1"/>
                </a:solidFill>
              </a:rPr>
              <a:t>kara jako pojęcie języka potocznego a kara jako reakcja na czyn stanowiący przestępstwo – kara kryminalna</a:t>
            </a:r>
          </a:p>
          <a:p>
            <a:pPr algn="just"/>
            <a:r>
              <a:rPr lang="pl-PL" sz="3600" dirty="0">
                <a:solidFill>
                  <a:schemeClr val="bg1"/>
                </a:solidFill>
              </a:rPr>
              <a:t>kara jako osobista dolegliwość świadomie zadana sprawcy przestępstwa</a:t>
            </a:r>
          </a:p>
          <a:p>
            <a:pPr algn="just"/>
            <a:r>
              <a:rPr lang="pl-PL" sz="3600" i="1" dirty="0" err="1">
                <a:solidFill>
                  <a:schemeClr val="bg1"/>
                </a:solidFill>
              </a:rPr>
              <a:t>nulla</a:t>
            </a:r>
            <a:r>
              <a:rPr lang="pl-PL" sz="3600" i="1" dirty="0">
                <a:solidFill>
                  <a:schemeClr val="bg1"/>
                </a:solidFill>
              </a:rPr>
              <a:t> poena sine lege</a:t>
            </a:r>
          </a:p>
          <a:p>
            <a:pPr algn="just"/>
            <a:r>
              <a:rPr lang="pl-PL" sz="3600" i="1" dirty="0" err="1">
                <a:solidFill>
                  <a:schemeClr val="bg1"/>
                </a:solidFill>
              </a:rPr>
              <a:t>nulla</a:t>
            </a:r>
            <a:r>
              <a:rPr lang="pl-PL" sz="3600" i="1" dirty="0">
                <a:solidFill>
                  <a:schemeClr val="bg1"/>
                </a:solidFill>
              </a:rPr>
              <a:t> poena sine culpa – </a:t>
            </a:r>
            <a:r>
              <a:rPr lang="pl-PL" sz="3600" dirty="0">
                <a:solidFill>
                  <a:schemeClr val="bg1"/>
                </a:solidFill>
              </a:rPr>
              <a:t>czy zasada ta ma zastosowanie do środków zabezpieczających?</a:t>
            </a:r>
            <a:endParaRPr lang="pl-PL" sz="3600" i="1" dirty="0">
              <a:solidFill>
                <a:schemeClr val="bg1"/>
              </a:solidFill>
            </a:endParaRPr>
          </a:p>
          <a:p>
            <a:pPr algn="just"/>
            <a:r>
              <a:rPr lang="pl-PL" sz="3600" dirty="0">
                <a:solidFill>
                  <a:schemeClr val="bg1"/>
                </a:solidFill>
              </a:rPr>
              <a:t>„osobista dolegliwość zadana sprawcy przestępstwa, będąca reakcją na popełnione przestępstwo, wyrażająca potępienie przestępstwa, wymierzona przez konstytucyjnie uprawniony do tego organ państwa”, W. Wróbel, A. Zoll, </a:t>
            </a:r>
            <a:r>
              <a:rPr lang="pl-PL" sz="3600" i="1" dirty="0">
                <a:solidFill>
                  <a:schemeClr val="bg1"/>
                </a:solidFill>
              </a:rPr>
              <a:t>Polskie prawo karne. Część ogólna</a:t>
            </a:r>
            <a:r>
              <a:rPr lang="pl-PL" sz="3600" dirty="0">
                <a:solidFill>
                  <a:schemeClr val="bg1"/>
                </a:solidFill>
              </a:rPr>
              <a:t>, Kraków 2010, s. 412</a:t>
            </a:r>
          </a:p>
          <a:p>
            <a:pPr algn="just"/>
            <a:r>
              <a:rPr lang="pl-PL" sz="3600" dirty="0">
                <a:solidFill>
                  <a:schemeClr val="bg1"/>
                </a:solidFill>
              </a:rPr>
              <a:t>„karą (kryminalną) jest przewidziana w ustawie, stosowana przez sądy, ujemna reakcja na popełnione przestępstwo, polegająca na zadaniu sprawcy osobistej dolegliwości mającej na celu zadośćuczynienie społecznemu poczuciu sprawiedliwości oraz wypełniającej cele prewencyjne”, Z. Sienkiewicz (w:) J.  </a:t>
            </a:r>
            <a:r>
              <a:rPr lang="pl-PL" sz="3600" dirty="0" err="1">
                <a:solidFill>
                  <a:schemeClr val="bg1"/>
                </a:solidFill>
              </a:rPr>
              <a:t>Giezek</a:t>
            </a:r>
            <a:r>
              <a:rPr lang="pl-PL" sz="3600" dirty="0">
                <a:solidFill>
                  <a:schemeClr val="bg1"/>
                </a:solidFill>
              </a:rPr>
              <a:t>, M. Bojarski (red.), Z. Sienkiewicz, </a:t>
            </a:r>
            <a:r>
              <a:rPr lang="pl-PL" sz="3600" i="1" dirty="0">
                <a:solidFill>
                  <a:schemeClr val="bg1"/>
                </a:solidFill>
              </a:rPr>
              <a:t>Prawo karne materialne. Część ogólna i szczególna</a:t>
            </a:r>
            <a:r>
              <a:rPr lang="pl-PL" sz="3600" dirty="0">
                <a:solidFill>
                  <a:schemeClr val="bg1"/>
                </a:solidFill>
              </a:rPr>
              <a:t>, wyd. 6, Warszawa 2015, s. 277.</a:t>
            </a:r>
          </a:p>
          <a:p>
            <a:endParaRPr lang="pl-PL" sz="1400" dirty="0"/>
          </a:p>
        </p:txBody>
      </p:sp>
    </p:spTree>
    <p:extLst>
      <p:ext uri="{BB962C8B-B14F-4D97-AF65-F5344CB8AC3E}">
        <p14:creationId xmlns:p14="http://schemas.microsoft.com/office/powerpoint/2010/main" val="4155409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5A7E70-F34F-41C9-8AA8-24BAD23F9717}"/>
              </a:ext>
            </a:extLst>
          </p:cNvPr>
          <p:cNvSpPr>
            <a:spLocks noGrp="1"/>
          </p:cNvSpPr>
          <p:nvPr>
            <p:ph type="title"/>
          </p:nvPr>
        </p:nvSpPr>
        <p:spPr>
          <a:xfrm>
            <a:off x="838200" y="365125"/>
            <a:ext cx="10515600" cy="951947"/>
          </a:xfrm>
        </p:spPr>
        <p:txBody>
          <a:bodyPr/>
          <a:lstStyle/>
          <a:p>
            <a:pPr algn="ctr"/>
            <a:r>
              <a:rPr lang="pl-PL" b="1" dirty="0">
                <a:solidFill>
                  <a:schemeClr val="bg1"/>
                </a:solidFill>
              </a:rPr>
              <a:t>Kara pozbawienia wolności</a:t>
            </a:r>
          </a:p>
        </p:txBody>
      </p:sp>
      <p:sp>
        <p:nvSpPr>
          <p:cNvPr id="3" name="Symbol zastępczy zawartości 2">
            <a:extLst>
              <a:ext uri="{FF2B5EF4-FFF2-40B4-BE49-F238E27FC236}">
                <a16:creationId xmlns:a16="http://schemas.microsoft.com/office/drawing/2014/main" id="{9E538910-FD26-4548-BF2D-DF92AAE8EE67}"/>
              </a:ext>
            </a:extLst>
          </p:cNvPr>
          <p:cNvSpPr>
            <a:spLocks noGrp="1"/>
          </p:cNvSpPr>
          <p:nvPr>
            <p:ph idx="1"/>
          </p:nvPr>
        </p:nvSpPr>
        <p:spPr/>
        <p:txBody>
          <a:bodyPr/>
          <a:lstStyle/>
          <a:p>
            <a:pPr algn="just"/>
            <a:r>
              <a:rPr lang="pl-PL" dirty="0">
                <a:solidFill>
                  <a:schemeClr val="bg1"/>
                </a:solidFill>
              </a:rPr>
              <a:t>XVI i XVII wiek w Anglii, Holandii i we Włoszech – domy pracy poprawczej i przymusowej</a:t>
            </a:r>
          </a:p>
          <a:p>
            <a:pPr algn="just"/>
            <a:r>
              <a:rPr lang="pl-PL" dirty="0">
                <a:solidFill>
                  <a:schemeClr val="bg1"/>
                </a:solidFill>
              </a:rPr>
              <a:t>system celkowy (</a:t>
            </a:r>
            <a:r>
              <a:rPr lang="pl-PL" dirty="0" err="1">
                <a:solidFill>
                  <a:schemeClr val="bg1"/>
                </a:solidFill>
              </a:rPr>
              <a:t>filadelifijski</a:t>
            </a:r>
            <a:r>
              <a:rPr lang="pl-PL" dirty="0">
                <a:solidFill>
                  <a:schemeClr val="bg1"/>
                </a:solidFill>
              </a:rPr>
              <a:t>, pensylwański)</a:t>
            </a:r>
          </a:p>
          <a:p>
            <a:pPr algn="just"/>
            <a:r>
              <a:rPr lang="pl-PL" dirty="0">
                <a:solidFill>
                  <a:schemeClr val="bg1"/>
                </a:solidFill>
              </a:rPr>
              <a:t>system </a:t>
            </a:r>
            <a:r>
              <a:rPr lang="pl-PL" dirty="0" err="1">
                <a:solidFill>
                  <a:schemeClr val="bg1"/>
                </a:solidFill>
              </a:rPr>
              <a:t>auburnski</a:t>
            </a:r>
            <a:r>
              <a:rPr lang="pl-PL" dirty="0">
                <a:solidFill>
                  <a:schemeClr val="bg1"/>
                </a:solidFill>
              </a:rPr>
              <a:t> (milczenia)</a:t>
            </a:r>
          </a:p>
          <a:p>
            <a:pPr algn="just"/>
            <a:r>
              <a:rPr lang="pl-PL" dirty="0">
                <a:solidFill>
                  <a:schemeClr val="bg1"/>
                </a:solidFill>
              </a:rPr>
              <a:t>system progresywny </a:t>
            </a:r>
          </a:p>
        </p:txBody>
      </p:sp>
    </p:spTree>
    <p:extLst>
      <p:ext uri="{BB962C8B-B14F-4D97-AF65-F5344CB8AC3E}">
        <p14:creationId xmlns:p14="http://schemas.microsoft.com/office/powerpoint/2010/main" val="1437069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E26C4F-5A45-42FB-BF7F-CB14D12030FD}"/>
              </a:ext>
            </a:extLst>
          </p:cNvPr>
          <p:cNvSpPr>
            <a:spLocks noGrp="1"/>
          </p:cNvSpPr>
          <p:nvPr>
            <p:ph type="title"/>
          </p:nvPr>
        </p:nvSpPr>
        <p:spPr>
          <a:xfrm>
            <a:off x="838200" y="365125"/>
            <a:ext cx="10515600" cy="549275"/>
          </a:xfrm>
        </p:spPr>
        <p:txBody>
          <a:bodyPr>
            <a:normAutofit fontScale="90000"/>
          </a:bodyPr>
          <a:lstStyle/>
          <a:p>
            <a:pPr algn="ctr"/>
            <a:r>
              <a:rPr lang="pl-PL" sz="3500" b="1" dirty="0">
                <a:solidFill>
                  <a:schemeClr val="bg1"/>
                </a:solidFill>
              </a:rPr>
              <a:t>Kara pozbawienia wolności</a:t>
            </a:r>
          </a:p>
        </p:txBody>
      </p:sp>
      <p:sp>
        <p:nvSpPr>
          <p:cNvPr id="3" name="Symbol zastępczy zawartości 2">
            <a:extLst>
              <a:ext uri="{FF2B5EF4-FFF2-40B4-BE49-F238E27FC236}">
                <a16:creationId xmlns:a16="http://schemas.microsoft.com/office/drawing/2014/main" id="{0D2A56D8-09EA-41A5-AB07-4DFA30D5D0CF}"/>
              </a:ext>
            </a:extLst>
          </p:cNvPr>
          <p:cNvSpPr>
            <a:spLocks noGrp="1"/>
          </p:cNvSpPr>
          <p:nvPr>
            <p:ph idx="1"/>
          </p:nvPr>
        </p:nvSpPr>
        <p:spPr>
          <a:xfrm>
            <a:off x="542925" y="1106429"/>
            <a:ext cx="11106150" cy="5494585"/>
          </a:xfrm>
        </p:spPr>
        <p:txBody>
          <a:bodyPr>
            <a:normAutofit/>
          </a:bodyPr>
          <a:lstStyle/>
          <a:p>
            <a:pPr algn="just"/>
            <a:r>
              <a:rPr lang="pl-PL" sz="3200" dirty="0">
                <a:solidFill>
                  <a:schemeClr val="bg1"/>
                </a:solidFill>
              </a:rPr>
              <a:t>„</a:t>
            </a:r>
            <a:r>
              <a:rPr lang="pl-PL" sz="3200" i="1" dirty="0">
                <a:solidFill>
                  <a:schemeClr val="bg1"/>
                </a:solidFill>
              </a:rPr>
              <a:t>Kara pozbawienia wolności rzadko kogo poprawia, wielu już zepsuła do gruntu</a:t>
            </a:r>
            <a:r>
              <a:rPr lang="pl-PL" sz="3200" dirty="0">
                <a:solidFill>
                  <a:schemeClr val="bg1"/>
                </a:solidFill>
              </a:rPr>
              <a:t>" (J. Makarewicz, </a:t>
            </a:r>
            <a:r>
              <a:rPr lang="pl-PL" sz="3200" i="1" dirty="0">
                <a:solidFill>
                  <a:schemeClr val="bg1"/>
                </a:solidFill>
              </a:rPr>
              <a:t>Kodeks karny z komentarzem</a:t>
            </a:r>
            <a:r>
              <a:rPr lang="pl-PL" sz="3200" dirty="0">
                <a:solidFill>
                  <a:schemeClr val="bg1"/>
                </a:solidFill>
              </a:rPr>
              <a:t>, Lwów 1938, s. 42)</a:t>
            </a:r>
          </a:p>
          <a:p>
            <a:pPr algn="just"/>
            <a:r>
              <a:rPr lang="pl-PL" sz="3200" dirty="0">
                <a:solidFill>
                  <a:schemeClr val="accent1"/>
                </a:solidFill>
              </a:rPr>
              <a:t>trwa najkrócej 1 miesiąc, najdłużej 15 lat – art. 37 k.k., przy nadzwyczajnym obostrzeniu kary i karze łącznej – do 20 lat – art. 38 § 2 k.k. oraz art. 86 § 1 k.k.</a:t>
            </a:r>
          </a:p>
          <a:p>
            <a:pPr algn="just"/>
            <a:r>
              <a:rPr lang="pl-PL" sz="3200" dirty="0">
                <a:solidFill>
                  <a:schemeClr val="bg1"/>
                </a:solidFill>
              </a:rPr>
              <a:t>jeżeli ustawa przewiduje możliwość wyboru rodzaju kary, a przestępstwo jest zagrożone karą pozbawienia wolności </a:t>
            </a:r>
            <a:r>
              <a:rPr lang="pl-PL" sz="3200" b="1" dirty="0">
                <a:solidFill>
                  <a:schemeClr val="bg1"/>
                </a:solidFill>
              </a:rPr>
              <a:t>nieprzekraczającą 5 lat</a:t>
            </a:r>
            <a:r>
              <a:rPr lang="pl-PL" sz="3200" dirty="0">
                <a:solidFill>
                  <a:schemeClr val="bg1"/>
                </a:solidFill>
              </a:rPr>
              <a:t>, sąd orzeka karę pozbawienia wolności tylko wtedy, gdy inna kara lub środek karny nie może spełnić celów kary – art. 58 § 1 k.k.</a:t>
            </a:r>
          </a:p>
          <a:p>
            <a:endParaRPr lang="pl-PL" sz="3700" dirty="0"/>
          </a:p>
        </p:txBody>
      </p:sp>
    </p:spTree>
    <p:extLst>
      <p:ext uri="{BB962C8B-B14F-4D97-AF65-F5344CB8AC3E}">
        <p14:creationId xmlns:p14="http://schemas.microsoft.com/office/powerpoint/2010/main" val="3385512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54BE1BDA-2D86-B449-A8CF-F3EBC5C1CCE5}"/>
              </a:ext>
            </a:extLst>
          </p:cNvPr>
          <p:cNvSpPr>
            <a:spLocks noGrp="1"/>
          </p:cNvSpPr>
          <p:nvPr>
            <p:ph idx="1"/>
          </p:nvPr>
        </p:nvSpPr>
        <p:spPr>
          <a:xfrm>
            <a:off x="652463" y="457199"/>
            <a:ext cx="11277600" cy="6215063"/>
          </a:xfrm>
        </p:spPr>
        <p:txBody>
          <a:bodyPr>
            <a:normAutofit fontScale="77500" lnSpcReduction="20000"/>
          </a:bodyPr>
          <a:lstStyle/>
          <a:p>
            <a:pPr algn="just"/>
            <a:r>
              <a:rPr lang="pl-PL" sz="3000" dirty="0">
                <a:solidFill>
                  <a:schemeClr val="bg1"/>
                </a:solidFill>
              </a:rPr>
              <a:t>typy zakładów karnych – zamknięty, półotwarty, otwarty; </a:t>
            </a:r>
          </a:p>
          <a:p>
            <a:pPr algn="just"/>
            <a:r>
              <a:rPr lang="pl-PL" sz="3000" dirty="0">
                <a:solidFill>
                  <a:schemeClr val="bg1"/>
                </a:solidFill>
              </a:rPr>
              <a:t>rodzaje zakładów karnych: dla młodocianych, dla odbywających karę po raz pierwszy, dla recydywistów penitencjarnych, dla odbywających karę aresztu wojskowego </a:t>
            </a:r>
          </a:p>
          <a:p>
            <a:pPr algn="just"/>
            <a:r>
              <a:rPr lang="pl-PL" sz="3000" dirty="0">
                <a:solidFill>
                  <a:schemeClr val="bg1"/>
                </a:solidFill>
              </a:rPr>
              <a:t>art.  62.  Orzekając karę pozbawienia wolności, sąd może określić rodzaj i typ zakładu karnego, w którym skazany ma odbywać karę, a także orzec system terapeutyczny jej wykonania.</a:t>
            </a:r>
          </a:p>
          <a:p>
            <a:pPr algn="just"/>
            <a:r>
              <a:rPr lang="pl-PL" sz="3000" dirty="0">
                <a:solidFill>
                  <a:schemeClr val="bg1"/>
                </a:solidFill>
              </a:rPr>
              <a:t>art.  63.  §  1.  Na poczet orzeczonej kary zalicza się okres rzeczywistego pozbawienia wolności w sprawie, zaokrąglając w górę do pełnego dnia, przy czym jeden dzień rzeczywistego pozbawienia wolności równa się jednemu dniowi kary pozbawienia wolności, dwóm dniom kary ograniczenia wolności lub dwóm dziennym stawkom grzywny.</a:t>
            </a:r>
          </a:p>
          <a:p>
            <a:pPr marL="0" indent="0" algn="just">
              <a:buNone/>
            </a:pPr>
            <a:r>
              <a:rPr lang="pl-PL" sz="3000" dirty="0">
                <a:solidFill>
                  <a:schemeClr val="bg1"/>
                </a:solidFill>
              </a:rPr>
              <a:t>§  2.  Zaliczając okres rzeczywistego pozbawienia wolności na poczet orzeczonej grzywny określonej kwotowo, przyjmuje się, że jeden dzień pozbawienia wolności odpowiada kwocie równej dwukrotności stawki dziennej ustalonej zgodnie z art. 33 § 3.</a:t>
            </a:r>
          </a:p>
          <a:p>
            <a:pPr marL="0" indent="0" algn="just">
              <a:buNone/>
            </a:pPr>
            <a:r>
              <a:rPr lang="pl-PL" sz="3000" dirty="0">
                <a:solidFill>
                  <a:schemeClr val="bg1"/>
                </a:solidFill>
              </a:rPr>
              <a:t>§  3.  Na poczet orzeczonych środków karnych, o których mowa w art. 39 pkt 2-3, zalicza się okres rzeczywistego stosowania odpowiadających im rodzajowo środków zapobiegawczych.</a:t>
            </a:r>
          </a:p>
          <a:p>
            <a:pPr marL="0" indent="0" algn="just">
              <a:buNone/>
            </a:pPr>
            <a:r>
              <a:rPr lang="pl-PL" sz="3000" dirty="0">
                <a:solidFill>
                  <a:schemeClr val="bg1"/>
                </a:solidFill>
              </a:rPr>
              <a:t>§  4.  Na poczet orzeczonego środka karnego, o którym mowa w art. 39 pkt 3, zalicza się okres zatrzymania prawa jazdy lub innego odpowiedniego dokumentu.</a:t>
            </a:r>
          </a:p>
          <a:p>
            <a:pPr marL="0" indent="0" algn="just">
              <a:buNone/>
            </a:pPr>
            <a:r>
              <a:rPr lang="pl-PL" sz="3000" dirty="0">
                <a:solidFill>
                  <a:schemeClr val="bg1"/>
                </a:solidFill>
              </a:rPr>
              <a:t>§  5.  Za dzień w rozumieniu § 1 i 2 przyjmuje się okres 24 godzin liczony od chwili rzeczywistego pozbawienia wolności.</a:t>
            </a:r>
          </a:p>
          <a:p>
            <a:endParaRPr lang="pl-PL" dirty="0"/>
          </a:p>
        </p:txBody>
      </p:sp>
    </p:spTree>
    <p:extLst>
      <p:ext uri="{BB962C8B-B14F-4D97-AF65-F5344CB8AC3E}">
        <p14:creationId xmlns:p14="http://schemas.microsoft.com/office/powerpoint/2010/main" val="2623084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2C79D27-F4DA-4065-86E0-74360C9C8150}"/>
              </a:ext>
            </a:extLst>
          </p:cNvPr>
          <p:cNvSpPr>
            <a:spLocks noGrp="1"/>
          </p:cNvSpPr>
          <p:nvPr>
            <p:ph idx="1"/>
          </p:nvPr>
        </p:nvSpPr>
        <p:spPr>
          <a:xfrm>
            <a:off x="438149" y="548400"/>
            <a:ext cx="11149013" cy="5780963"/>
          </a:xfrm>
        </p:spPr>
        <p:txBody>
          <a:bodyPr>
            <a:normAutofit fontScale="70000" lnSpcReduction="20000"/>
          </a:bodyPr>
          <a:lstStyle/>
          <a:p>
            <a:pPr algn="just"/>
            <a:r>
              <a:rPr lang="pl-PL" b="1" dirty="0">
                <a:solidFill>
                  <a:srgbClr val="FF0000"/>
                </a:solidFill>
              </a:rPr>
              <a:t>jeżeli kara pozbawienia wolności nie przekracza 1 roku – można ją wykonywać w systemie dozoru elektronicznego (dozór stacjonarny) – art. 43la § 1 pkt 1 </a:t>
            </a:r>
            <a:r>
              <a:rPr lang="pl-PL" b="1" dirty="0" err="1">
                <a:solidFill>
                  <a:srgbClr val="FF0000"/>
                </a:solidFill>
              </a:rPr>
              <a:t>k.k.w</a:t>
            </a:r>
            <a:r>
              <a:rPr lang="pl-PL" b="1" dirty="0">
                <a:solidFill>
                  <a:srgbClr val="FF0000"/>
                </a:solidFill>
              </a:rPr>
              <a:t>.</a:t>
            </a:r>
          </a:p>
          <a:p>
            <a:pPr marL="0" indent="0" algn="just">
              <a:buNone/>
            </a:pPr>
            <a:r>
              <a:rPr lang="pl-PL" dirty="0">
                <a:solidFill>
                  <a:schemeClr val="bg1"/>
                </a:solidFill>
              </a:rPr>
              <a:t>art.  43la.  §  1. </a:t>
            </a:r>
            <a:r>
              <a:rPr lang="pl-PL" b="1" dirty="0">
                <a:solidFill>
                  <a:schemeClr val="bg1"/>
                </a:solidFill>
              </a:rPr>
              <a:t> </a:t>
            </a:r>
            <a:r>
              <a:rPr lang="pl-PL" dirty="0">
                <a:solidFill>
                  <a:schemeClr val="bg1"/>
                </a:solidFill>
              </a:rPr>
              <a:t>Sąd penitencjarny może udzielić skazanemu zezwolenia na odbycie kary pozbawienia wolności  w systemie dozoru elektronicznego, jeżeli zostały spełnione łącznie następujące warunki:</a:t>
            </a:r>
          </a:p>
          <a:p>
            <a:pPr marL="0" indent="0" algn="just">
              <a:buNone/>
            </a:pPr>
            <a:r>
              <a:rPr lang="pl-PL" dirty="0">
                <a:solidFill>
                  <a:schemeClr val="bg1"/>
                </a:solidFill>
              </a:rPr>
              <a:t>1) wobec skazanego orzeczono karę pozbawienia wolności nieprzekraczającą jednego roku, a nie zachodzą warunki przewidziane w </a:t>
            </a:r>
            <a:r>
              <a:rPr lang="pl-PL" dirty="0">
                <a:solidFill>
                  <a:schemeClr val="bg1"/>
                </a:solidFill>
                <a:hlinkClick r:id="rId2">
                  <a:extLst>
                    <a:ext uri="{A12FA001-AC4F-418D-AE19-62706E023703}">
                      <ahyp:hlinkClr xmlns:ahyp="http://schemas.microsoft.com/office/drawing/2018/hyperlinkcolor" val="tx"/>
                    </a:ext>
                  </a:extLst>
                </a:hlinkClick>
              </a:rPr>
              <a:t>art. 64 § 2</a:t>
            </a:r>
            <a:r>
              <a:rPr lang="pl-PL" dirty="0">
                <a:solidFill>
                  <a:schemeClr val="bg1"/>
                </a:solidFill>
              </a:rPr>
              <a:t> Kodeksu karnego;</a:t>
            </a:r>
          </a:p>
          <a:p>
            <a:pPr marL="0" indent="0" algn="just">
              <a:buNone/>
            </a:pPr>
            <a:r>
              <a:rPr lang="pl-PL" dirty="0">
                <a:solidFill>
                  <a:schemeClr val="bg1"/>
                </a:solidFill>
              </a:rPr>
              <a:t>2) jest to wystarczające do osiągnięcia celów kary;</a:t>
            </a:r>
          </a:p>
          <a:p>
            <a:pPr marL="0" indent="0" algn="just">
              <a:buNone/>
            </a:pPr>
            <a:r>
              <a:rPr lang="pl-PL" dirty="0">
                <a:solidFill>
                  <a:schemeClr val="bg1"/>
                </a:solidFill>
              </a:rPr>
              <a:t>3) skazany posiada określone miejsce stałego pobytu;</a:t>
            </a:r>
          </a:p>
          <a:p>
            <a:pPr marL="0" indent="0" algn="just">
              <a:buNone/>
            </a:pPr>
            <a:r>
              <a:rPr lang="pl-PL" dirty="0">
                <a:solidFill>
                  <a:schemeClr val="bg1"/>
                </a:solidFill>
              </a:rPr>
              <a:t>4) osoby pełnoletnie zamieszkujące wspólnie ze skazanym wyraziły zgodę, o której mowa w art. 43h § 3;</a:t>
            </a:r>
          </a:p>
          <a:p>
            <a:pPr marL="0" indent="0" algn="just">
              <a:buNone/>
            </a:pPr>
            <a:r>
              <a:rPr lang="pl-PL" dirty="0">
                <a:solidFill>
                  <a:schemeClr val="bg1"/>
                </a:solidFill>
              </a:rPr>
              <a:t>5) odbywaniu kary pozbawienia wolności w systemie dozoru elektronicznego nie stoją na przeszkodzie warunki techniczne, o których mowa w art. 43h § 1.</a:t>
            </a:r>
          </a:p>
          <a:p>
            <a:pPr marL="0" indent="0" algn="just">
              <a:buNone/>
            </a:pPr>
            <a:endParaRPr lang="pl-PL" b="1" dirty="0">
              <a:solidFill>
                <a:srgbClr val="FF0000"/>
              </a:solidFill>
            </a:endParaRPr>
          </a:p>
          <a:p>
            <a:pPr algn="just"/>
            <a:r>
              <a:rPr lang="pl-PL" b="1" dirty="0">
                <a:solidFill>
                  <a:srgbClr val="FF0000"/>
                </a:solidFill>
              </a:rPr>
              <a:t>jeżeli kara pozbawienia wolności nie przekracza 1 roku – możliwość warunkowego zawieszenia wykonania.</a:t>
            </a:r>
          </a:p>
          <a:p>
            <a:pPr marL="0" indent="0" algn="just">
              <a:buNone/>
            </a:pPr>
            <a:r>
              <a:rPr lang="pl-PL" dirty="0">
                <a:solidFill>
                  <a:schemeClr val="bg1"/>
                </a:solidFill>
              </a:rPr>
              <a:t>art. 69 § 1 k.k.: Sąd może warunkowo zawiesić wykonanie kary pozbawienia wolności orzeczonej w wymiarze nieprzekraczającym roku, jeżeli sprawca w czasie popełnienia przestępstwa nie był skazany na karę pozbawienia wolności i jest to wystarczające dla osiągnięcia wobec niego celów kary, a w szczególności zapobieżenia powrotowi do przestępstwa.</a:t>
            </a:r>
          </a:p>
          <a:p>
            <a:endParaRPr lang="pl-PL" dirty="0"/>
          </a:p>
        </p:txBody>
      </p:sp>
    </p:spTree>
    <p:extLst>
      <p:ext uri="{BB962C8B-B14F-4D97-AF65-F5344CB8AC3E}">
        <p14:creationId xmlns:p14="http://schemas.microsoft.com/office/powerpoint/2010/main" val="38617245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F8B246-4CE7-D24C-A139-7D87A35232FA}"/>
              </a:ext>
            </a:extLst>
          </p:cNvPr>
          <p:cNvSpPr>
            <a:spLocks noGrp="1"/>
          </p:cNvSpPr>
          <p:nvPr>
            <p:ph type="title"/>
          </p:nvPr>
        </p:nvSpPr>
        <p:spPr>
          <a:xfrm>
            <a:off x="838200" y="365126"/>
            <a:ext cx="10515600" cy="935038"/>
          </a:xfrm>
        </p:spPr>
        <p:txBody>
          <a:bodyPr/>
          <a:lstStyle/>
          <a:p>
            <a:pPr algn="ctr"/>
            <a:r>
              <a:rPr lang="pl-PL" dirty="0">
                <a:solidFill>
                  <a:schemeClr val="accent1">
                    <a:lumMod val="75000"/>
                  </a:schemeClr>
                </a:solidFill>
              </a:rPr>
              <a:t>Projekt z dnia 25 stycznia 2019 r. </a:t>
            </a:r>
            <a:endParaRPr lang="pl-PL" dirty="0"/>
          </a:p>
        </p:txBody>
      </p:sp>
      <p:sp>
        <p:nvSpPr>
          <p:cNvPr id="3" name="Symbol zastępczy zawartości 2">
            <a:extLst>
              <a:ext uri="{FF2B5EF4-FFF2-40B4-BE49-F238E27FC236}">
                <a16:creationId xmlns:a16="http://schemas.microsoft.com/office/drawing/2014/main" id="{CABCE240-C769-734A-8BB6-67BAAC654BBC}"/>
              </a:ext>
            </a:extLst>
          </p:cNvPr>
          <p:cNvSpPr>
            <a:spLocks noGrp="1"/>
          </p:cNvSpPr>
          <p:nvPr>
            <p:ph idx="1"/>
          </p:nvPr>
        </p:nvSpPr>
        <p:spPr>
          <a:xfrm>
            <a:off x="671512" y="1300164"/>
            <a:ext cx="10848975" cy="5029199"/>
          </a:xfrm>
        </p:spPr>
        <p:txBody>
          <a:bodyPr>
            <a:normAutofit lnSpcReduction="10000"/>
          </a:bodyPr>
          <a:lstStyle/>
          <a:p>
            <a:pPr marL="0" indent="0">
              <a:buNone/>
            </a:pPr>
            <a:r>
              <a:rPr lang="pl-PL" dirty="0">
                <a:solidFill>
                  <a:schemeClr val="bg1"/>
                </a:solidFill>
              </a:rPr>
              <a:t>art. 37 i 37a </a:t>
            </a:r>
            <a:r>
              <a:rPr lang="pl-PL" dirty="0" err="1">
                <a:solidFill>
                  <a:schemeClr val="bg1"/>
                </a:solidFill>
              </a:rPr>
              <a:t>otrzymuja</a:t>
            </a:r>
            <a:r>
              <a:rPr lang="pl-PL" dirty="0">
                <a:solidFill>
                  <a:schemeClr val="bg1"/>
                </a:solidFill>
              </a:rPr>
              <a:t>̨ brzmienie:</a:t>
            </a:r>
            <a:br>
              <a:rPr lang="pl-PL" dirty="0">
                <a:solidFill>
                  <a:schemeClr val="bg1"/>
                </a:solidFill>
              </a:rPr>
            </a:br>
            <a:r>
              <a:rPr lang="pl-PL" dirty="0">
                <a:solidFill>
                  <a:schemeClr val="bg1"/>
                </a:solidFill>
              </a:rPr>
              <a:t>„Art. 37. </a:t>
            </a:r>
            <a:r>
              <a:rPr lang="pl-PL" dirty="0" err="1">
                <a:solidFill>
                  <a:schemeClr val="bg1"/>
                </a:solidFill>
              </a:rPr>
              <a:t>Jeżeli</a:t>
            </a:r>
            <a:r>
              <a:rPr lang="pl-PL" dirty="0">
                <a:solidFill>
                  <a:schemeClr val="bg1"/>
                </a:solidFill>
              </a:rPr>
              <a:t> ustawa nie stanowi inaczej, kara pozbawienia </a:t>
            </a:r>
            <a:r>
              <a:rPr lang="pl-PL" dirty="0" err="1">
                <a:solidFill>
                  <a:schemeClr val="bg1"/>
                </a:solidFill>
              </a:rPr>
              <a:t>wolności</a:t>
            </a:r>
            <a:r>
              <a:rPr lang="pl-PL" dirty="0">
                <a:solidFill>
                  <a:schemeClr val="bg1"/>
                </a:solidFill>
              </a:rPr>
              <a:t> wymieniona w art. 32 pkt 3 trwa </a:t>
            </a:r>
            <a:r>
              <a:rPr lang="pl-PL" dirty="0" err="1">
                <a:solidFill>
                  <a:schemeClr val="bg1"/>
                </a:solidFill>
              </a:rPr>
              <a:t>najkrócej</a:t>
            </a:r>
            <a:r>
              <a:rPr lang="pl-PL" dirty="0">
                <a:solidFill>
                  <a:schemeClr val="bg1"/>
                </a:solidFill>
              </a:rPr>
              <a:t> </a:t>
            </a:r>
            <a:r>
              <a:rPr lang="pl-PL" dirty="0" err="1">
                <a:solidFill>
                  <a:schemeClr val="bg1"/>
                </a:solidFill>
              </a:rPr>
              <a:t>miesiąc</a:t>
            </a:r>
            <a:r>
              <a:rPr lang="pl-PL" dirty="0">
                <a:solidFill>
                  <a:schemeClr val="bg1"/>
                </a:solidFill>
              </a:rPr>
              <a:t>, </a:t>
            </a:r>
            <a:r>
              <a:rPr lang="pl-PL" dirty="0" err="1">
                <a:solidFill>
                  <a:schemeClr val="bg1"/>
                </a:solidFill>
              </a:rPr>
              <a:t>najdłużej</a:t>
            </a:r>
            <a:r>
              <a:rPr lang="pl-PL" dirty="0">
                <a:solidFill>
                  <a:schemeClr val="bg1"/>
                </a:solidFill>
              </a:rPr>
              <a:t> 30 lat; wymierza </a:t>
            </a:r>
            <a:r>
              <a:rPr lang="pl-PL" dirty="0" err="1">
                <a:solidFill>
                  <a:schemeClr val="bg1"/>
                </a:solidFill>
              </a:rPr>
              <a:t>sie</a:t>
            </a:r>
            <a:r>
              <a:rPr lang="pl-PL" dirty="0">
                <a:solidFill>
                  <a:schemeClr val="bg1"/>
                </a:solidFill>
              </a:rPr>
              <a:t>̨ ją w </a:t>
            </a:r>
            <a:r>
              <a:rPr lang="pl-PL" dirty="0" err="1">
                <a:solidFill>
                  <a:schemeClr val="bg1"/>
                </a:solidFill>
              </a:rPr>
              <a:t>miesiącach</a:t>
            </a:r>
            <a:r>
              <a:rPr lang="pl-PL" dirty="0">
                <a:solidFill>
                  <a:schemeClr val="bg1"/>
                </a:solidFill>
              </a:rPr>
              <a:t> i latach. </a:t>
            </a:r>
          </a:p>
          <a:p>
            <a:pPr marL="0" indent="0" algn="just">
              <a:buNone/>
            </a:pPr>
            <a:r>
              <a:rPr lang="pl-PL" b="1" dirty="0">
                <a:solidFill>
                  <a:schemeClr val="accent1">
                    <a:lumMod val="75000"/>
                  </a:schemeClr>
                </a:solidFill>
              </a:rPr>
              <a:t>Art. 37a. § 1. </a:t>
            </a:r>
            <a:r>
              <a:rPr lang="pl-PL" b="1" dirty="0" err="1">
                <a:solidFill>
                  <a:schemeClr val="accent1">
                    <a:lumMod val="75000"/>
                  </a:schemeClr>
                </a:solidFill>
              </a:rPr>
              <a:t>Jeżeli</a:t>
            </a:r>
            <a:r>
              <a:rPr lang="pl-PL" b="1" dirty="0">
                <a:solidFill>
                  <a:schemeClr val="accent1">
                    <a:lumMod val="75000"/>
                  </a:schemeClr>
                </a:solidFill>
              </a:rPr>
              <a:t> </a:t>
            </a:r>
            <a:r>
              <a:rPr lang="pl-PL" b="1" dirty="0" err="1">
                <a:solidFill>
                  <a:schemeClr val="accent1">
                    <a:lumMod val="75000"/>
                  </a:schemeClr>
                </a:solidFill>
              </a:rPr>
              <a:t>przestępstwo</a:t>
            </a:r>
            <a:r>
              <a:rPr lang="pl-PL" b="1" dirty="0">
                <a:solidFill>
                  <a:schemeClr val="accent1">
                    <a:lumMod val="75000"/>
                  </a:schemeClr>
                </a:solidFill>
              </a:rPr>
              <a:t> jest </a:t>
            </a:r>
            <a:r>
              <a:rPr lang="pl-PL" b="1" dirty="0" err="1">
                <a:solidFill>
                  <a:schemeClr val="accent1">
                    <a:lumMod val="75000"/>
                  </a:schemeClr>
                </a:solidFill>
              </a:rPr>
              <a:t>zagrożone</a:t>
            </a:r>
            <a:r>
              <a:rPr lang="pl-PL" b="1" dirty="0">
                <a:solidFill>
                  <a:schemeClr val="accent1">
                    <a:lumMod val="75000"/>
                  </a:schemeClr>
                </a:solidFill>
              </a:rPr>
              <a:t> tylko karą pozbawienia </a:t>
            </a:r>
            <a:r>
              <a:rPr lang="pl-PL" b="1" dirty="0" err="1">
                <a:solidFill>
                  <a:schemeClr val="accent1">
                    <a:lumMod val="75000"/>
                  </a:schemeClr>
                </a:solidFill>
              </a:rPr>
              <a:t>wolności</a:t>
            </a:r>
            <a:r>
              <a:rPr lang="pl-PL" b="1" dirty="0">
                <a:solidFill>
                  <a:schemeClr val="accent1">
                    <a:lumMod val="75000"/>
                  </a:schemeClr>
                </a:solidFill>
              </a:rPr>
              <a:t> </a:t>
            </a:r>
            <a:r>
              <a:rPr lang="pl-PL" b="1" dirty="0" err="1">
                <a:solidFill>
                  <a:schemeClr val="accent1">
                    <a:lumMod val="75000"/>
                  </a:schemeClr>
                </a:solidFill>
              </a:rPr>
              <a:t>nieprzekraczająca</a:t>
            </a:r>
            <a:r>
              <a:rPr lang="pl-PL" b="1" dirty="0">
                <a:solidFill>
                  <a:schemeClr val="accent1">
                    <a:lumMod val="75000"/>
                  </a:schemeClr>
                </a:solidFill>
              </a:rPr>
              <a:t>̨ 5 lat, a wymierzona za nie kara pozbawienia </a:t>
            </a:r>
            <a:r>
              <a:rPr lang="pl-PL" b="1" dirty="0" err="1">
                <a:solidFill>
                  <a:schemeClr val="accent1">
                    <a:lumMod val="75000"/>
                  </a:schemeClr>
                </a:solidFill>
              </a:rPr>
              <a:t>wolności</a:t>
            </a:r>
            <a:r>
              <a:rPr lang="pl-PL" b="1" dirty="0">
                <a:solidFill>
                  <a:schemeClr val="accent1">
                    <a:lumMod val="75000"/>
                  </a:schemeClr>
                </a:solidFill>
              </a:rPr>
              <a:t> nie byłaby surowsza od roku, </a:t>
            </a:r>
            <a:r>
              <a:rPr lang="pl-PL" b="1" dirty="0" err="1">
                <a:solidFill>
                  <a:schemeClr val="accent1">
                    <a:lumMod val="75000"/>
                  </a:schemeClr>
                </a:solidFill>
              </a:rPr>
              <a:t>sąd</a:t>
            </a:r>
            <a:r>
              <a:rPr lang="pl-PL" b="1" dirty="0">
                <a:solidFill>
                  <a:schemeClr val="accent1">
                    <a:lumMod val="75000"/>
                  </a:schemeClr>
                </a:solidFill>
              </a:rPr>
              <a:t> </a:t>
            </a:r>
            <a:r>
              <a:rPr lang="pl-PL" b="1" dirty="0" err="1">
                <a:solidFill>
                  <a:schemeClr val="accent1">
                    <a:lumMod val="75000"/>
                  </a:schemeClr>
                </a:solidFill>
              </a:rPr>
              <a:t>może</a:t>
            </a:r>
            <a:r>
              <a:rPr lang="pl-PL" b="1" dirty="0">
                <a:solidFill>
                  <a:schemeClr val="accent1">
                    <a:lumMod val="75000"/>
                  </a:schemeClr>
                </a:solidFill>
              </a:rPr>
              <a:t> zamiast tej kary orzec karę ograniczenia </a:t>
            </a:r>
            <a:r>
              <a:rPr lang="pl-PL" b="1" dirty="0" err="1">
                <a:solidFill>
                  <a:schemeClr val="accent1">
                    <a:lumMod val="75000"/>
                  </a:schemeClr>
                </a:solidFill>
              </a:rPr>
              <a:t>wolności</a:t>
            </a:r>
            <a:r>
              <a:rPr lang="pl-PL" b="1" dirty="0">
                <a:solidFill>
                  <a:schemeClr val="accent1">
                    <a:lumMod val="75000"/>
                  </a:schemeClr>
                </a:solidFill>
              </a:rPr>
              <a:t> nie </a:t>
            </a:r>
            <a:r>
              <a:rPr lang="pl-PL" b="1" dirty="0" err="1">
                <a:solidFill>
                  <a:schemeClr val="accent1">
                    <a:lumMod val="75000"/>
                  </a:schemeClr>
                </a:solidFill>
              </a:rPr>
              <a:t>niższa</a:t>
            </a:r>
            <a:r>
              <a:rPr lang="pl-PL" b="1" dirty="0">
                <a:solidFill>
                  <a:schemeClr val="accent1">
                    <a:lumMod val="75000"/>
                  </a:schemeClr>
                </a:solidFill>
              </a:rPr>
              <a:t>̨ od 3 </a:t>
            </a:r>
            <a:r>
              <a:rPr lang="pl-PL" b="1" dirty="0" err="1">
                <a:solidFill>
                  <a:schemeClr val="accent1">
                    <a:lumMod val="75000"/>
                  </a:schemeClr>
                </a:solidFill>
              </a:rPr>
              <a:t>miesięcy</a:t>
            </a:r>
            <a:r>
              <a:rPr lang="pl-PL" b="1" dirty="0">
                <a:solidFill>
                  <a:schemeClr val="accent1">
                    <a:lumMod val="75000"/>
                  </a:schemeClr>
                </a:solidFill>
              </a:rPr>
              <a:t> albo </a:t>
            </a:r>
            <a:r>
              <a:rPr lang="pl-PL" b="1" dirty="0" err="1">
                <a:solidFill>
                  <a:schemeClr val="accent1">
                    <a:lumMod val="75000"/>
                  </a:schemeClr>
                </a:solidFill>
              </a:rPr>
              <a:t>grzywne</a:t>
            </a:r>
            <a:r>
              <a:rPr lang="pl-PL" b="1" dirty="0">
                <a:solidFill>
                  <a:schemeClr val="accent1">
                    <a:lumMod val="75000"/>
                  </a:schemeClr>
                </a:solidFill>
              </a:rPr>
              <a:t>̨ nie </a:t>
            </a:r>
            <a:r>
              <a:rPr lang="pl-PL" b="1" dirty="0" err="1">
                <a:solidFill>
                  <a:schemeClr val="accent1">
                    <a:lumMod val="75000"/>
                  </a:schemeClr>
                </a:solidFill>
              </a:rPr>
              <a:t>niższa</a:t>
            </a:r>
            <a:r>
              <a:rPr lang="pl-PL" b="1" dirty="0">
                <a:solidFill>
                  <a:schemeClr val="accent1">
                    <a:lumMod val="75000"/>
                  </a:schemeClr>
                </a:solidFill>
              </a:rPr>
              <a:t>̨ od 100 stawek dziennych, w </a:t>
            </a:r>
            <a:r>
              <a:rPr lang="pl-PL" b="1" dirty="0" err="1">
                <a:solidFill>
                  <a:schemeClr val="accent1">
                    <a:lumMod val="75000"/>
                  </a:schemeClr>
                </a:solidFill>
              </a:rPr>
              <a:t>szczególności</a:t>
            </a:r>
            <a:r>
              <a:rPr lang="pl-PL" b="1" dirty="0">
                <a:solidFill>
                  <a:schemeClr val="accent1">
                    <a:lumMod val="75000"/>
                  </a:schemeClr>
                </a:solidFill>
              </a:rPr>
              <a:t> </a:t>
            </a:r>
            <a:r>
              <a:rPr lang="pl-PL" b="1" dirty="0" err="1">
                <a:solidFill>
                  <a:schemeClr val="accent1">
                    <a:lumMod val="75000"/>
                  </a:schemeClr>
                </a:solidFill>
              </a:rPr>
              <a:t>jeżeli</a:t>
            </a:r>
            <a:r>
              <a:rPr lang="pl-PL" b="1" dirty="0">
                <a:solidFill>
                  <a:schemeClr val="accent1">
                    <a:lumMod val="75000"/>
                  </a:schemeClr>
                </a:solidFill>
              </a:rPr>
              <a:t> </a:t>
            </a:r>
            <a:r>
              <a:rPr lang="pl-PL" b="1" dirty="0" err="1">
                <a:solidFill>
                  <a:schemeClr val="accent1">
                    <a:lumMod val="75000"/>
                  </a:schemeClr>
                </a:solidFill>
              </a:rPr>
              <a:t>równocześnie</a:t>
            </a:r>
            <a:r>
              <a:rPr lang="pl-PL" b="1" dirty="0">
                <a:solidFill>
                  <a:schemeClr val="accent1">
                    <a:lumMod val="75000"/>
                  </a:schemeClr>
                </a:solidFill>
              </a:rPr>
              <a:t> orzeka </a:t>
            </a:r>
            <a:r>
              <a:rPr lang="pl-PL" b="1" dirty="0" err="1">
                <a:solidFill>
                  <a:schemeClr val="accent1">
                    <a:lumMod val="75000"/>
                  </a:schemeClr>
                </a:solidFill>
              </a:rPr>
              <a:t>środek</a:t>
            </a:r>
            <a:r>
              <a:rPr lang="pl-PL" b="1" dirty="0">
                <a:solidFill>
                  <a:schemeClr val="accent1">
                    <a:lumMod val="75000"/>
                  </a:schemeClr>
                </a:solidFill>
              </a:rPr>
              <a:t> karny, </a:t>
            </a:r>
            <a:r>
              <a:rPr lang="pl-PL" b="1" dirty="0" err="1">
                <a:solidFill>
                  <a:schemeClr val="accent1">
                    <a:lumMod val="75000"/>
                  </a:schemeClr>
                </a:solidFill>
              </a:rPr>
              <a:t>środek</a:t>
            </a:r>
            <a:r>
              <a:rPr lang="pl-PL" b="1" dirty="0">
                <a:solidFill>
                  <a:schemeClr val="accent1">
                    <a:lumMod val="75000"/>
                  </a:schemeClr>
                </a:solidFill>
              </a:rPr>
              <a:t> kompensacyjny lub przepadek. </a:t>
            </a:r>
          </a:p>
          <a:p>
            <a:pPr marL="0" indent="0">
              <a:buNone/>
            </a:pPr>
            <a:r>
              <a:rPr lang="pl-PL" dirty="0">
                <a:solidFill>
                  <a:schemeClr val="bg1"/>
                </a:solidFill>
              </a:rPr>
              <a:t>§ 2. Przepisu § 1 nie stosuje </a:t>
            </a:r>
            <a:r>
              <a:rPr lang="pl-PL" dirty="0" err="1">
                <a:solidFill>
                  <a:schemeClr val="bg1"/>
                </a:solidFill>
              </a:rPr>
              <a:t>sie</a:t>
            </a:r>
            <a:r>
              <a:rPr lang="pl-PL" dirty="0">
                <a:solidFill>
                  <a:schemeClr val="bg1"/>
                </a:solidFill>
              </a:rPr>
              <a:t>̨ do </a:t>
            </a:r>
            <a:r>
              <a:rPr lang="pl-PL" dirty="0" err="1">
                <a:solidFill>
                  <a:schemeClr val="bg1"/>
                </a:solidFill>
              </a:rPr>
              <a:t>sprawców</a:t>
            </a:r>
            <a:r>
              <a:rPr lang="pl-PL" dirty="0">
                <a:solidFill>
                  <a:schemeClr val="bg1"/>
                </a:solidFill>
              </a:rPr>
              <a:t> </a:t>
            </a:r>
            <a:r>
              <a:rPr lang="pl-PL" dirty="0" err="1">
                <a:solidFill>
                  <a:schemeClr val="bg1"/>
                </a:solidFill>
              </a:rPr>
              <a:t>występku</a:t>
            </a:r>
            <a:r>
              <a:rPr lang="pl-PL" dirty="0">
                <a:solidFill>
                  <a:schemeClr val="bg1"/>
                </a:solidFill>
              </a:rPr>
              <a:t> o charakterze </a:t>
            </a:r>
            <a:r>
              <a:rPr lang="pl-PL" dirty="0" err="1">
                <a:solidFill>
                  <a:schemeClr val="bg1"/>
                </a:solidFill>
              </a:rPr>
              <a:t>chuligańskim</a:t>
            </a:r>
            <a:r>
              <a:rPr lang="pl-PL" dirty="0">
                <a:solidFill>
                  <a:schemeClr val="bg1"/>
                </a:solidFill>
              </a:rPr>
              <a:t> oraz </a:t>
            </a:r>
            <a:r>
              <a:rPr lang="pl-PL" dirty="0" err="1">
                <a:solidFill>
                  <a:schemeClr val="bg1"/>
                </a:solidFill>
              </a:rPr>
              <a:t>sprawców</a:t>
            </a:r>
            <a:r>
              <a:rPr lang="pl-PL" dirty="0">
                <a:solidFill>
                  <a:schemeClr val="bg1"/>
                </a:solidFill>
              </a:rPr>
              <a:t> </a:t>
            </a:r>
            <a:r>
              <a:rPr lang="pl-PL" dirty="0" err="1">
                <a:solidFill>
                  <a:schemeClr val="bg1"/>
                </a:solidFill>
              </a:rPr>
              <a:t>występków</a:t>
            </a:r>
            <a:r>
              <a:rPr lang="pl-PL" dirty="0">
                <a:solidFill>
                  <a:schemeClr val="bg1"/>
                </a:solidFill>
              </a:rPr>
              <a:t> </a:t>
            </a:r>
            <a:r>
              <a:rPr lang="pl-PL" dirty="0" err="1">
                <a:solidFill>
                  <a:schemeClr val="bg1"/>
                </a:solidFill>
              </a:rPr>
              <a:t>określonych</a:t>
            </a:r>
            <a:r>
              <a:rPr lang="pl-PL" dirty="0">
                <a:solidFill>
                  <a:schemeClr val="bg1"/>
                </a:solidFill>
              </a:rPr>
              <a:t> w art. 178a § 4 oraz art. 244, art. 244a i art. 244c.”</a:t>
            </a:r>
          </a:p>
          <a:p>
            <a:endParaRPr lang="pl-PL" dirty="0"/>
          </a:p>
        </p:txBody>
      </p:sp>
    </p:spTree>
    <p:extLst>
      <p:ext uri="{BB962C8B-B14F-4D97-AF65-F5344CB8AC3E}">
        <p14:creationId xmlns:p14="http://schemas.microsoft.com/office/powerpoint/2010/main" val="1337791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52D60E7-C3A1-0644-9AF4-E81E515154A2}"/>
              </a:ext>
            </a:extLst>
          </p:cNvPr>
          <p:cNvSpPr>
            <a:spLocks noGrp="1"/>
          </p:cNvSpPr>
          <p:nvPr>
            <p:ph idx="1"/>
          </p:nvPr>
        </p:nvSpPr>
        <p:spPr>
          <a:xfrm>
            <a:off x="571500" y="485776"/>
            <a:ext cx="11187113" cy="6243636"/>
          </a:xfrm>
        </p:spPr>
        <p:txBody>
          <a:bodyPr>
            <a:normAutofit fontScale="62500" lnSpcReduction="20000"/>
          </a:bodyPr>
          <a:lstStyle/>
          <a:p>
            <a:pPr marL="0" indent="0" algn="just">
              <a:buNone/>
            </a:pPr>
            <a:r>
              <a:rPr lang="pl-PL" sz="3200" dirty="0">
                <a:solidFill>
                  <a:schemeClr val="bg1"/>
                </a:solidFill>
              </a:rPr>
              <a:t>Z uzasadnienia: „Projekt dokonuje zmian </a:t>
            </a:r>
            <a:r>
              <a:rPr lang="pl-PL" sz="3200" dirty="0" err="1">
                <a:solidFill>
                  <a:schemeClr val="bg1"/>
                </a:solidFill>
              </a:rPr>
              <a:t>treści</a:t>
            </a:r>
            <a:r>
              <a:rPr lang="pl-PL" sz="3200" dirty="0">
                <a:solidFill>
                  <a:schemeClr val="bg1"/>
                </a:solidFill>
              </a:rPr>
              <a:t> art. 37a, </a:t>
            </a:r>
            <a:r>
              <a:rPr lang="pl-PL" sz="3200" dirty="0" err="1">
                <a:solidFill>
                  <a:schemeClr val="bg1"/>
                </a:solidFill>
              </a:rPr>
              <a:t>stwarzającego</a:t>
            </a:r>
            <a:r>
              <a:rPr lang="pl-PL" sz="3200" dirty="0">
                <a:solidFill>
                  <a:schemeClr val="bg1"/>
                </a:solidFill>
              </a:rPr>
              <a:t> </a:t>
            </a:r>
            <a:r>
              <a:rPr lang="pl-PL" sz="3200" dirty="0" err="1">
                <a:solidFill>
                  <a:schemeClr val="bg1"/>
                </a:solidFill>
              </a:rPr>
              <a:t>możliwośc</a:t>
            </a:r>
            <a:r>
              <a:rPr lang="pl-PL" sz="3200" dirty="0">
                <a:solidFill>
                  <a:schemeClr val="bg1"/>
                </a:solidFill>
              </a:rPr>
              <a:t>́ orzekania kar </a:t>
            </a:r>
            <a:r>
              <a:rPr lang="pl-PL" sz="3200" dirty="0" err="1">
                <a:solidFill>
                  <a:schemeClr val="bg1"/>
                </a:solidFill>
              </a:rPr>
              <a:t>nieizolacyjnych</a:t>
            </a:r>
            <a:r>
              <a:rPr lang="pl-PL" sz="3200" dirty="0">
                <a:solidFill>
                  <a:schemeClr val="bg1"/>
                </a:solidFill>
              </a:rPr>
              <a:t> – a </a:t>
            </a:r>
            <a:r>
              <a:rPr lang="pl-PL" sz="3200" dirty="0" err="1">
                <a:solidFill>
                  <a:schemeClr val="bg1"/>
                </a:solidFill>
              </a:rPr>
              <a:t>więc</a:t>
            </a:r>
            <a:r>
              <a:rPr lang="pl-PL" sz="3200" dirty="0">
                <a:solidFill>
                  <a:schemeClr val="bg1"/>
                </a:solidFill>
              </a:rPr>
              <a:t> grzywny lub ograniczenia </a:t>
            </a:r>
            <a:r>
              <a:rPr lang="pl-PL" sz="3200" dirty="0" err="1">
                <a:solidFill>
                  <a:schemeClr val="bg1"/>
                </a:solidFill>
              </a:rPr>
              <a:t>wolności</a:t>
            </a:r>
            <a:r>
              <a:rPr lang="pl-PL" sz="3200" dirty="0">
                <a:solidFill>
                  <a:schemeClr val="bg1"/>
                </a:solidFill>
              </a:rPr>
              <a:t> – we wszystkich tych przypadkach, w </a:t>
            </a:r>
            <a:r>
              <a:rPr lang="pl-PL" sz="3200" dirty="0" err="1">
                <a:solidFill>
                  <a:schemeClr val="bg1"/>
                </a:solidFill>
              </a:rPr>
              <a:t>których</a:t>
            </a:r>
            <a:r>
              <a:rPr lang="pl-PL" sz="3200" dirty="0">
                <a:solidFill>
                  <a:schemeClr val="bg1"/>
                </a:solidFill>
              </a:rPr>
              <a:t> ustawa przewiduje </a:t>
            </a:r>
            <a:r>
              <a:rPr lang="pl-PL" sz="3200" dirty="0" err="1">
                <a:solidFill>
                  <a:schemeClr val="bg1"/>
                </a:solidFill>
              </a:rPr>
              <a:t>zagrożenie</a:t>
            </a:r>
            <a:r>
              <a:rPr lang="pl-PL" sz="3200" dirty="0">
                <a:solidFill>
                  <a:schemeClr val="bg1"/>
                </a:solidFill>
              </a:rPr>
              <a:t> karą pozbawienia </a:t>
            </a:r>
            <a:r>
              <a:rPr lang="pl-PL" sz="3200" dirty="0" err="1">
                <a:solidFill>
                  <a:schemeClr val="bg1"/>
                </a:solidFill>
              </a:rPr>
              <a:t>wolności</a:t>
            </a:r>
            <a:r>
              <a:rPr lang="pl-PL" sz="3200" dirty="0">
                <a:solidFill>
                  <a:schemeClr val="bg1"/>
                </a:solidFill>
              </a:rPr>
              <a:t>, </a:t>
            </a:r>
            <a:r>
              <a:rPr lang="pl-PL" sz="3200" dirty="0" err="1">
                <a:solidFill>
                  <a:schemeClr val="bg1"/>
                </a:solidFill>
              </a:rPr>
              <a:t>której</a:t>
            </a:r>
            <a:r>
              <a:rPr lang="pl-PL" sz="3200" dirty="0">
                <a:solidFill>
                  <a:schemeClr val="bg1"/>
                </a:solidFill>
              </a:rPr>
              <a:t> </a:t>
            </a:r>
            <a:r>
              <a:rPr lang="pl-PL" sz="3200" dirty="0" err="1">
                <a:solidFill>
                  <a:schemeClr val="bg1"/>
                </a:solidFill>
              </a:rPr>
              <a:t>górna</a:t>
            </a:r>
            <a:r>
              <a:rPr lang="pl-PL" sz="3200" dirty="0">
                <a:solidFill>
                  <a:schemeClr val="bg1"/>
                </a:solidFill>
              </a:rPr>
              <a:t> granica nie przekracza </a:t>
            </a:r>
            <a:r>
              <a:rPr lang="pl-PL" sz="3200" dirty="0" err="1">
                <a:solidFill>
                  <a:schemeClr val="bg1"/>
                </a:solidFill>
              </a:rPr>
              <a:t>ośmiu</a:t>
            </a:r>
            <a:r>
              <a:rPr lang="pl-PL" sz="3200" dirty="0">
                <a:solidFill>
                  <a:schemeClr val="bg1"/>
                </a:solidFill>
              </a:rPr>
              <a:t> lat. Z uwagi na wysoką </a:t>
            </a:r>
            <a:r>
              <a:rPr lang="pl-PL" sz="3200" dirty="0" err="1">
                <a:solidFill>
                  <a:schemeClr val="bg1"/>
                </a:solidFill>
              </a:rPr>
              <a:t>karygodnośc</a:t>
            </a:r>
            <a:r>
              <a:rPr lang="pl-PL" sz="3200" dirty="0">
                <a:solidFill>
                  <a:schemeClr val="bg1"/>
                </a:solidFill>
              </a:rPr>
              <a:t>́ tego typu </a:t>
            </a:r>
            <a:r>
              <a:rPr lang="pl-PL" sz="3200" dirty="0" err="1">
                <a:solidFill>
                  <a:schemeClr val="bg1"/>
                </a:solidFill>
              </a:rPr>
              <a:t>przestępstw</a:t>
            </a:r>
            <a:r>
              <a:rPr lang="pl-PL" sz="3200" dirty="0">
                <a:solidFill>
                  <a:schemeClr val="bg1"/>
                </a:solidFill>
              </a:rPr>
              <a:t> ocenianą in </a:t>
            </a:r>
            <a:r>
              <a:rPr lang="pl-PL" sz="3200" dirty="0" err="1">
                <a:solidFill>
                  <a:schemeClr val="bg1"/>
                </a:solidFill>
              </a:rPr>
              <a:t>abstracto</a:t>
            </a:r>
            <a:r>
              <a:rPr lang="pl-PL" sz="3200" dirty="0">
                <a:solidFill>
                  <a:schemeClr val="bg1"/>
                </a:solidFill>
              </a:rPr>
              <a:t>, obecne </a:t>
            </a:r>
            <a:r>
              <a:rPr lang="pl-PL" sz="3200" dirty="0" err="1">
                <a:solidFill>
                  <a:schemeClr val="bg1"/>
                </a:solidFill>
              </a:rPr>
              <a:t>rozwiązanie</a:t>
            </a:r>
            <a:r>
              <a:rPr lang="pl-PL" sz="3200" dirty="0">
                <a:solidFill>
                  <a:schemeClr val="bg1"/>
                </a:solidFill>
              </a:rPr>
              <a:t> stanowi przejaw zbyt daleko </a:t>
            </a:r>
            <a:r>
              <a:rPr lang="pl-PL" sz="3200" dirty="0" err="1">
                <a:solidFill>
                  <a:schemeClr val="bg1"/>
                </a:solidFill>
              </a:rPr>
              <a:t>idącej</a:t>
            </a:r>
            <a:r>
              <a:rPr lang="pl-PL" sz="3200" dirty="0">
                <a:solidFill>
                  <a:schemeClr val="bg1"/>
                </a:solidFill>
              </a:rPr>
              <a:t>, nieproporcjonalnej liberalizacji </a:t>
            </a:r>
            <a:r>
              <a:rPr lang="pl-PL" sz="3200" dirty="0" err="1">
                <a:solidFill>
                  <a:schemeClr val="bg1"/>
                </a:solidFill>
              </a:rPr>
              <a:t>odpowiedzialności</a:t>
            </a:r>
            <a:r>
              <a:rPr lang="pl-PL" sz="3200" dirty="0">
                <a:solidFill>
                  <a:schemeClr val="bg1"/>
                </a:solidFill>
              </a:rPr>
              <a:t>. Priorytet orzekania kar </a:t>
            </a:r>
            <a:r>
              <a:rPr lang="pl-PL" sz="3200" dirty="0" err="1">
                <a:solidFill>
                  <a:schemeClr val="bg1"/>
                </a:solidFill>
              </a:rPr>
              <a:t>wolnościowych</a:t>
            </a:r>
            <a:r>
              <a:rPr lang="pl-PL" sz="3200" dirty="0">
                <a:solidFill>
                  <a:schemeClr val="bg1"/>
                </a:solidFill>
              </a:rPr>
              <a:t> </a:t>
            </a:r>
            <a:r>
              <a:rPr lang="pl-PL" sz="3200" dirty="0" err="1">
                <a:solidFill>
                  <a:schemeClr val="bg1"/>
                </a:solidFill>
              </a:rPr>
              <a:t>dotyczyc</a:t>
            </a:r>
            <a:r>
              <a:rPr lang="pl-PL" sz="3200" dirty="0">
                <a:solidFill>
                  <a:schemeClr val="bg1"/>
                </a:solidFill>
              </a:rPr>
              <a:t>́ powinien </a:t>
            </a:r>
            <a:r>
              <a:rPr lang="pl-PL" sz="3200" dirty="0" err="1">
                <a:solidFill>
                  <a:schemeClr val="bg1"/>
                </a:solidFill>
              </a:rPr>
              <a:t>dotyczyc</a:t>
            </a:r>
            <a:r>
              <a:rPr lang="pl-PL" sz="3200" dirty="0">
                <a:solidFill>
                  <a:schemeClr val="bg1"/>
                </a:solidFill>
              </a:rPr>
              <a:t>́ tzw. drobnej </a:t>
            </a:r>
            <a:r>
              <a:rPr lang="pl-PL" sz="3200" dirty="0" err="1">
                <a:solidFill>
                  <a:schemeClr val="bg1"/>
                </a:solidFill>
              </a:rPr>
              <a:t>przestępczości</a:t>
            </a:r>
            <a:r>
              <a:rPr lang="pl-PL" sz="3200" dirty="0">
                <a:solidFill>
                  <a:schemeClr val="bg1"/>
                </a:solidFill>
              </a:rPr>
              <a:t> – czyli </a:t>
            </a:r>
            <a:r>
              <a:rPr lang="pl-PL" sz="3200" dirty="0" err="1">
                <a:solidFill>
                  <a:schemeClr val="bg1"/>
                </a:solidFill>
              </a:rPr>
              <a:t>typów</a:t>
            </a:r>
            <a:r>
              <a:rPr lang="pl-PL" sz="3200" dirty="0">
                <a:solidFill>
                  <a:schemeClr val="bg1"/>
                </a:solidFill>
              </a:rPr>
              <a:t> </a:t>
            </a:r>
            <a:r>
              <a:rPr lang="pl-PL" sz="3200" dirty="0" err="1">
                <a:solidFill>
                  <a:schemeClr val="bg1"/>
                </a:solidFill>
              </a:rPr>
              <a:t>czynów</a:t>
            </a:r>
            <a:r>
              <a:rPr lang="pl-PL" sz="3200" dirty="0">
                <a:solidFill>
                  <a:schemeClr val="bg1"/>
                </a:solidFill>
              </a:rPr>
              <a:t> zabronionych, </a:t>
            </a:r>
            <a:r>
              <a:rPr lang="pl-PL" sz="3200" dirty="0" err="1">
                <a:solidFill>
                  <a:schemeClr val="bg1"/>
                </a:solidFill>
              </a:rPr>
              <a:t>których</a:t>
            </a:r>
            <a:r>
              <a:rPr lang="pl-PL" sz="3200" dirty="0">
                <a:solidFill>
                  <a:schemeClr val="bg1"/>
                </a:solidFill>
              </a:rPr>
              <a:t> </a:t>
            </a:r>
            <a:r>
              <a:rPr lang="pl-PL" sz="3200" dirty="0" err="1">
                <a:solidFill>
                  <a:schemeClr val="bg1"/>
                </a:solidFill>
              </a:rPr>
              <a:t>górna</a:t>
            </a:r>
            <a:r>
              <a:rPr lang="pl-PL" sz="3200" dirty="0">
                <a:solidFill>
                  <a:schemeClr val="bg1"/>
                </a:solidFill>
              </a:rPr>
              <a:t> granica kary pozbawienia </a:t>
            </a:r>
            <a:r>
              <a:rPr lang="pl-PL" sz="3200" dirty="0" err="1">
                <a:solidFill>
                  <a:schemeClr val="bg1"/>
                </a:solidFill>
              </a:rPr>
              <a:t>wolności</a:t>
            </a:r>
            <a:r>
              <a:rPr lang="pl-PL" sz="3200" dirty="0">
                <a:solidFill>
                  <a:schemeClr val="bg1"/>
                </a:solidFill>
              </a:rPr>
              <a:t> nie przekracza 5 lat. Dotychczasowa regulacja daje </a:t>
            </a:r>
            <a:r>
              <a:rPr lang="pl-PL" sz="3200" dirty="0" err="1">
                <a:solidFill>
                  <a:schemeClr val="bg1"/>
                </a:solidFill>
              </a:rPr>
              <a:t>możliwośc</a:t>
            </a:r>
            <a:r>
              <a:rPr lang="pl-PL" sz="3200" dirty="0">
                <a:solidFill>
                  <a:schemeClr val="bg1"/>
                </a:solidFill>
              </a:rPr>
              <a:t>́ stosowania kar </a:t>
            </a:r>
            <a:r>
              <a:rPr lang="pl-PL" sz="3200" dirty="0" err="1">
                <a:solidFill>
                  <a:schemeClr val="bg1"/>
                </a:solidFill>
              </a:rPr>
              <a:t>wolnościowych</a:t>
            </a:r>
            <a:r>
              <a:rPr lang="pl-PL" sz="3200" dirty="0">
                <a:solidFill>
                  <a:schemeClr val="bg1"/>
                </a:solidFill>
              </a:rPr>
              <a:t>, bez </a:t>
            </a:r>
            <a:r>
              <a:rPr lang="pl-PL" sz="3200" dirty="0" err="1">
                <a:solidFill>
                  <a:schemeClr val="bg1"/>
                </a:solidFill>
              </a:rPr>
              <a:t>żadnych</a:t>
            </a:r>
            <a:r>
              <a:rPr lang="pl-PL" sz="3200" dirty="0">
                <a:solidFill>
                  <a:schemeClr val="bg1"/>
                </a:solidFill>
              </a:rPr>
              <a:t> </a:t>
            </a:r>
            <a:r>
              <a:rPr lang="pl-PL" sz="3200" dirty="0" err="1">
                <a:solidFill>
                  <a:schemeClr val="bg1"/>
                </a:solidFill>
              </a:rPr>
              <a:t>ograniczen</a:t>
            </a:r>
            <a:r>
              <a:rPr lang="pl-PL" sz="3200" dirty="0">
                <a:solidFill>
                  <a:schemeClr val="bg1"/>
                </a:solidFill>
              </a:rPr>
              <a:t>́, za takie kategorie </a:t>
            </a:r>
            <a:r>
              <a:rPr lang="pl-PL" sz="3200" dirty="0" err="1">
                <a:solidFill>
                  <a:schemeClr val="bg1"/>
                </a:solidFill>
              </a:rPr>
              <a:t>czynów</a:t>
            </a:r>
            <a:r>
              <a:rPr lang="pl-PL" sz="3200" dirty="0">
                <a:solidFill>
                  <a:schemeClr val="bg1"/>
                </a:solidFill>
              </a:rPr>
              <a:t> jak oszustwo czy typ uprzywilejowany </a:t>
            </a:r>
            <a:r>
              <a:rPr lang="pl-PL" sz="3200" dirty="0" err="1">
                <a:solidFill>
                  <a:schemeClr val="bg1"/>
                </a:solidFill>
              </a:rPr>
              <a:t>przestępstwa</a:t>
            </a:r>
            <a:r>
              <a:rPr lang="pl-PL" sz="3200" dirty="0">
                <a:solidFill>
                  <a:schemeClr val="bg1"/>
                </a:solidFill>
              </a:rPr>
              <a:t> zgwałcenia. Zwłaszcza w odniesieniu do tego ostatniego </a:t>
            </a:r>
            <a:r>
              <a:rPr lang="pl-PL" sz="3200" dirty="0" err="1">
                <a:solidFill>
                  <a:schemeClr val="bg1"/>
                </a:solidFill>
              </a:rPr>
              <a:t>przestępstwa</a:t>
            </a:r>
            <a:r>
              <a:rPr lang="pl-PL" sz="3200" dirty="0">
                <a:solidFill>
                  <a:schemeClr val="bg1"/>
                </a:solidFill>
              </a:rPr>
              <a:t> proponowany </a:t>
            </a:r>
            <a:r>
              <a:rPr lang="pl-PL" sz="3200" dirty="0" err="1">
                <a:solidFill>
                  <a:schemeClr val="bg1"/>
                </a:solidFill>
              </a:rPr>
              <a:t>ogólny</a:t>
            </a:r>
            <a:r>
              <a:rPr lang="pl-PL" sz="3200" dirty="0">
                <a:solidFill>
                  <a:schemeClr val="bg1"/>
                </a:solidFill>
              </a:rPr>
              <a:t> kierunek zmian wskazywałby na niekonsekwencję i </a:t>
            </a:r>
            <a:r>
              <a:rPr lang="pl-PL" sz="3200" dirty="0" err="1">
                <a:solidFill>
                  <a:schemeClr val="bg1"/>
                </a:solidFill>
              </a:rPr>
              <a:t>niespójnośc</a:t>
            </a:r>
            <a:r>
              <a:rPr lang="pl-PL" sz="3200" dirty="0">
                <a:solidFill>
                  <a:schemeClr val="bg1"/>
                </a:solidFill>
              </a:rPr>
              <a:t>́ w razie pozostawienia art. 37a k.k. bez zmian. </a:t>
            </a:r>
            <a:r>
              <a:rPr lang="pl-PL" sz="3200" dirty="0" err="1">
                <a:solidFill>
                  <a:schemeClr val="bg1"/>
                </a:solidFill>
              </a:rPr>
              <a:t>Stąd</a:t>
            </a:r>
            <a:r>
              <a:rPr lang="pl-PL" sz="3200" dirty="0">
                <a:solidFill>
                  <a:schemeClr val="bg1"/>
                </a:solidFill>
              </a:rPr>
              <a:t> też projektowany art. 37a § 1 k.k. </a:t>
            </a:r>
            <a:r>
              <a:rPr lang="pl-PL" sz="3200" dirty="0" err="1">
                <a:solidFill>
                  <a:schemeClr val="bg1"/>
                </a:solidFill>
              </a:rPr>
              <a:t>współokreśla</a:t>
            </a:r>
            <a:r>
              <a:rPr lang="pl-PL" sz="3200" dirty="0">
                <a:solidFill>
                  <a:schemeClr val="bg1"/>
                </a:solidFill>
              </a:rPr>
              <a:t> ustawowe </a:t>
            </a:r>
            <a:r>
              <a:rPr lang="pl-PL" sz="3200" dirty="0" err="1">
                <a:solidFill>
                  <a:schemeClr val="bg1"/>
                </a:solidFill>
              </a:rPr>
              <a:t>zagrożenie</a:t>
            </a:r>
            <a:r>
              <a:rPr lang="pl-PL" sz="3200" dirty="0">
                <a:solidFill>
                  <a:schemeClr val="bg1"/>
                </a:solidFill>
              </a:rPr>
              <a:t> w tych wszystkich wypadkach, w </a:t>
            </a:r>
            <a:r>
              <a:rPr lang="pl-PL" sz="3200" dirty="0" err="1">
                <a:solidFill>
                  <a:schemeClr val="bg1"/>
                </a:solidFill>
              </a:rPr>
              <a:t>których</a:t>
            </a:r>
            <a:r>
              <a:rPr lang="pl-PL" sz="3200" dirty="0">
                <a:solidFill>
                  <a:schemeClr val="bg1"/>
                </a:solidFill>
              </a:rPr>
              <a:t> przepisy </a:t>
            </a:r>
            <a:r>
              <a:rPr lang="pl-PL" sz="3200" dirty="0" err="1">
                <a:solidFill>
                  <a:schemeClr val="bg1"/>
                </a:solidFill>
              </a:rPr>
              <a:t>określające</a:t>
            </a:r>
            <a:r>
              <a:rPr lang="pl-PL" sz="3200" dirty="0">
                <a:solidFill>
                  <a:schemeClr val="bg1"/>
                </a:solidFill>
              </a:rPr>
              <a:t> dany typ </a:t>
            </a:r>
            <a:r>
              <a:rPr lang="pl-PL" sz="3200" dirty="0" err="1">
                <a:solidFill>
                  <a:schemeClr val="bg1"/>
                </a:solidFill>
              </a:rPr>
              <a:t>przestępstwa</a:t>
            </a:r>
            <a:r>
              <a:rPr lang="pl-PL" sz="3200" dirty="0">
                <a:solidFill>
                  <a:schemeClr val="bg1"/>
                </a:solidFill>
              </a:rPr>
              <a:t> (przepisy </a:t>
            </a:r>
            <a:r>
              <a:rPr lang="pl-PL" sz="3200" dirty="0" err="1">
                <a:solidFill>
                  <a:schemeClr val="bg1"/>
                </a:solidFill>
              </a:rPr>
              <a:t>typizujące</a:t>
            </a:r>
            <a:r>
              <a:rPr lang="pl-PL" sz="3200" dirty="0">
                <a:solidFill>
                  <a:schemeClr val="bg1"/>
                </a:solidFill>
              </a:rPr>
              <a:t>) lub inne przepisy </a:t>
            </a:r>
            <a:r>
              <a:rPr lang="pl-PL" sz="3200" dirty="0" err="1">
                <a:solidFill>
                  <a:schemeClr val="bg1"/>
                </a:solidFill>
              </a:rPr>
              <a:t>wyznaczające</a:t>
            </a:r>
            <a:r>
              <a:rPr lang="pl-PL" sz="3200" dirty="0">
                <a:solidFill>
                  <a:schemeClr val="bg1"/>
                </a:solidFill>
              </a:rPr>
              <a:t> elementy ustawowego </a:t>
            </a:r>
            <a:r>
              <a:rPr lang="pl-PL" sz="3200" dirty="0" err="1">
                <a:solidFill>
                  <a:schemeClr val="bg1"/>
                </a:solidFill>
              </a:rPr>
              <a:t>zagrożenia</a:t>
            </a:r>
            <a:r>
              <a:rPr lang="pl-PL" sz="3200" dirty="0">
                <a:solidFill>
                  <a:schemeClr val="bg1"/>
                </a:solidFill>
              </a:rPr>
              <a:t> za </a:t>
            </a:r>
            <a:r>
              <a:rPr lang="pl-PL" sz="3200" dirty="0" err="1">
                <a:solidFill>
                  <a:schemeClr val="bg1"/>
                </a:solidFill>
              </a:rPr>
              <a:t>ów</a:t>
            </a:r>
            <a:r>
              <a:rPr lang="pl-PL" sz="3200" dirty="0">
                <a:solidFill>
                  <a:schemeClr val="bg1"/>
                </a:solidFill>
              </a:rPr>
              <a:t> typ </a:t>
            </a:r>
            <a:r>
              <a:rPr lang="pl-PL" sz="3200" dirty="0" err="1">
                <a:solidFill>
                  <a:schemeClr val="bg1"/>
                </a:solidFill>
              </a:rPr>
              <a:t>przestępstwa</a:t>
            </a:r>
            <a:r>
              <a:rPr lang="pl-PL" sz="3200" dirty="0">
                <a:solidFill>
                  <a:schemeClr val="bg1"/>
                </a:solidFill>
              </a:rPr>
              <a:t> </a:t>
            </a:r>
            <a:r>
              <a:rPr lang="pl-PL" sz="3200" dirty="0" err="1">
                <a:solidFill>
                  <a:schemeClr val="bg1"/>
                </a:solidFill>
              </a:rPr>
              <a:t>przewiduja</a:t>
            </a:r>
            <a:r>
              <a:rPr lang="pl-PL" sz="3200" dirty="0">
                <a:solidFill>
                  <a:schemeClr val="bg1"/>
                </a:solidFill>
              </a:rPr>
              <a:t>̨ </a:t>
            </a:r>
            <a:r>
              <a:rPr lang="pl-PL" sz="3200" dirty="0" err="1">
                <a:solidFill>
                  <a:schemeClr val="bg1"/>
                </a:solidFill>
              </a:rPr>
              <a:t>zagrożenie</a:t>
            </a:r>
            <a:r>
              <a:rPr lang="pl-PL" sz="3200" dirty="0">
                <a:solidFill>
                  <a:schemeClr val="bg1"/>
                </a:solidFill>
              </a:rPr>
              <a:t> karą pozbawienia </a:t>
            </a:r>
            <a:r>
              <a:rPr lang="pl-PL" sz="3200" dirty="0" err="1">
                <a:solidFill>
                  <a:schemeClr val="bg1"/>
                </a:solidFill>
              </a:rPr>
              <a:t>wolności</a:t>
            </a:r>
            <a:r>
              <a:rPr lang="pl-PL" sz="3200" dirty="0">
                <a:solidFill>
                  <a:schemeClr val="bg1"/>
                </a:solidFill>
              </a:rPr>
              <a:t> </a:t>
            </a:r>
            <a:r>
              <a:rPr lang="pl-PL" sz="3200" dirty="0" err="1">
                <a:solidFill>
                  <a:schemeClr val="bg1"/>
                </a:solidFill>
              </a:rPr>
              <a:t>nieprzekraczająca</a:t>
            </a:r>
            <a:r>
              <a:rPr lang="pl-PL" sz="3200" dirty="0">
                <a:solidFill>
                  <a:schemeClr val="bg1"/>
                </a:solidFill>
              </a:rPr>
              <a:t>̨ 5 lat. Takie uregulowanie pozostaje kompatybilne z </a:t>
            </a:r>
            <a:r>
              <a:rPr lang="pl-PL" sz="3200" dirty="0" err="1">
                <a:solidFill>
                  <a:schemeClr val="bg1"/>
                </a:solidFill>
              </a:rPr>
              <a:t>treścia</a:t>
            </a:r>
            <a:r>
              <a:rPr lang="pl-PL" sz="3200" dirty="0">
                <a:solidFill>
                  <a:schemeClr val="bg1"/>
                </a:solidFill>
              </a:rPr>
              <a:t>̨ art. 58 § 1 k.k., </a:t>
            </a:r>
            <a:r>
              <a:rPr lang="pl-PL" sz="3200" dirty="0" err="1">
                <a:solidFill>
                  <a:schemeClr val="bg1"/>
                </a:solidFill>
              </a:rPr>
              <a:t>który</a:t>
            </a:r>
            <a:r>
              <a:rPr lang="pl-PL" sz="3200" dirty="0">
                <a:solidFill>
                  <a:schemeClr val="bg1"/>
                </a:solidFill>
              </a:rPr>
              <a:t> </a:t>
            </a:r>
            <a:r>
              <a:rPr lang="pl-PL" sz="3200" dirty="0" err="1">
                <a:solidFill>
                  <a:schemeClr val="bg1"/>
                </a:solidFill>
              </a:rPr>
              <a:t>określa</a:t>
            </a:r>
            <a:r>
              <a:rPr lang="pl-PL" sz="3200" dirty="0">
                <a:solidFill>
                  <a:schemeClr val="bg1"/>
                </a:solidFill>
              </a:rPr>
              <a:t> limit w postaci </a:t>
            </a:r>
            <a:r>
              <a:rPr lang="pl-PL" sz="3200" dirty="0" err="1">
                <a:solidFill>
                  <a:schemeClr val="bg1"/>
                </a:solidFill>
              </a:rPr>
              <a:t>górnej</a:t>
            </a:r>
            <a:r>
              <a:rPr lang="pl-PL" sz="3200" dirty="0">
                <a:solidFill>
                  <a:schemeClr val="bg1"/>
                </a:solidFill>
              </a:rPr>
              <a:t> granicy ustawowego </a:t>
            </a:r>
            <a:r>
              <a:rPr lang="pl-PL" sz="3200" dirty="0" err="1">
                <a:solidFill>
                  <a:schemeClr val="bg1"/>
                </a:solidFill>
              </a:rPr>
              <a:t>zagrożenia</a:t>
            </a:r>
            <a:r>
              <a:rPr lang="pl-PL" sz="3200" dirty="0">
                <a:solidFill>
                  <a:schemeClr val="bg1"/>
                </a:solidFill>
              </a:rPr>
              <a:t>, </a:t>
            </a:r>
            <a:r>
              <a:rPr lang="pl-PL" sz="3200" dirty="0" err="1">
                <a:solidFill>
                  <a:schemeClr val="bg1"/>
                </a:solidFill>
              </a:rPr>
              <a:t>wynoszącej</a:t>
            </a:r>
            <a:r>
              <a:rPr lang="pl-PL" sz="3200" dirty="0">
                <a:solidFill>
                  <a:schemeClr val="bg1"/>
                </a:solidFill>
              </a:rPr>
              <a:t> 5 lat pozbawienia </a:t>
            </a:r>
            <a:r>
              <a:rPr lang="pl-PL" sz="3200" dirty="0" err="1">
                <a:solidFill>
                  <a:schemeClr val="bg1"/>
                </a:solidFill>
              </a:rPr>
              <a:t>wolności</a:t>
            </a:r>
            <a:r>
              <a:rPr lang="pl-PL" sz="3200" dirty="0">
                <a:solidFill>
                  <a:schemeClr val="bg1"/>
                </a:solidFill>
              </a:rPr>
              <a:t>, jako </a:t>
            </a:r>
            <a:r>
              <a:rPr lang="pl-PL" sz="3200" dirty="0" err="1">
                <a:solidFill>
                  <a:schemeClr val="bg1"/>
                </a:solidFill>
              </a:rPr>
              <a:t>wyznaczający</a:t>
            </a:r>
            <a:r>
              <a:rPr lang="pl-PL" sz="3200" dirty="0">
                <a:solidFill>
                  <a:schemeClr val="bg1"/>
                </a:solidFill>
              </a:rPr>
              <a:t> tę </a:t>
            </a:r>
            <a:r>
              <a:rPr lang="pl-PL" sz="3200" dirty="0" err="1">
                <a:solidFill>
                  <a:schemeClr val="bg1"/>
                </a:solidFill>
              </a:rPr>
              <a:t>grupe</a:t>
            </a:r>
            <a:r>
              <a:rPr lang="pl-PL" sz="3200" dirty="0">
                <a:solidFill>
                  <a:schemeClr val="bg1"/>
                </a:solidFill>
              </a:rPr>
              <a:t>̨ </a:t>
            </a:r>
            <a:r>
              <a:rPr lang="pl-PL" sz="3200" dirty="0" err="1">
                <a:solidFill>
                  <a:schemeClr val="bg1"/>
                </a:solidFill>
              </a:rPr>
              <a:t>przestępstw</a:t>
            </a:r>
            <a:r>
              <a:rPr lang="pl-PL" sz="3200" dirty="0">
                <a:solidFill>
                  <a:schemeClr val="bg1"/>
                </a:solidFill>
              </a:rPr>
              <a:t>, w odniesieniu do </a:t>
            </a:r>
            <a:r>
              <a:rPr lang="pl-PL" sz="3200" dirty="0" err="1">
                <a:solidFill>
                  <a:schemeClr val="bg1"/>
                </a:solidFill>
              </a:rPr>
              <a:t>których</a:t>
            </a:r>
            <a:r>
              <a:rPr lang="pl-PL" sz="3200" dirty="0">
                <a:solidFill>
                  <a:schemeClr val="bg1"/>
                </a:solidFill>
              </a:rPr>
              <a:t> kara izolacyjna ma tylko </a:t>
            </a:r>
            <a:r>
              <a:rPr lang="pl-PL" sz="3200" dirty="0" err="1">
                <a:solidFill>
                  <a:schemeClr val="bg1"/>
                </a:solidFill>
              </a:rPr>
              <a:t>wówczas</a:t>
            </a:r>
            <a:r>
              <a:rPr lang="pl-PL" sz="3200" dirty="0">
                <a:solidFill>
                  <a:schemeClr val="bg1"/>
                </a:solidFill>
              </a:rPr>
              <a:t> rację bytu, gdy reakcje o charakterze </a:t>
            </a:r>
            <a:r>
              <a:rPr lang="pl-PL" sz="3200" dirty="0" err="1">
                <a:solidFill>
                  <a:schemeClr val="bg1"/>
                </a:solidFill>
              </a:rPr>
              <a:t>wolnościowym</a:t>
            </a:r>
            <a:r>
              <a:rPr lang="pl-PL" sz="3200" dirty="0">
                <a:solidFill>
                  <a:schemeClr val="bg1"/>
                </a:solidFill>
              </a:rPr>
              <a:t> nie </a:t>
            </a:r>
            <a:r>
              <a:rPr lang="pl-PL" sz="3200" dirty="0" err="1">
                <a:solidFill>
                  <a:schemeClr val="bg1"/>
                </a:solidFill>
              </a:rPr>
              <a:t>spełniaja</a:t>
            </a:r>
            <a:r>
              <a:rPr lang="pl-PL" sz="3200" dirty="0">
                <a:solidFill>
                  <a:schemeClr val="bg1"/>
                </a:solidFill>
              </a:rPr>
              <a:t>̨ </a:t>
            </a:r>
            <a:r>
              <a:rPr lang="pl-PL" sz="3200" dirty="0" err="1">
                <a:solidFill>
                  <a:schemeClr val="bg1"/>
                </a:solidFill>
              </a:rPr>
              <a:t>celów</a:t>
            </a:r>
            <a:r>
              <a:rPr lang="pl-PL" sz="3200" dirty="0">
                <a:solidFill>
                  <a:schemeClr val="bg1"/>
                </a:solidFill>
              </a:rPr>
              <a:t> kary. Przewidziane w art. 37a § 1 </a:t>
            </a:r>
            <a:r>
              <a:rPr lang="pl-PL" sz="3200" dirty="0" err="1">
                <a:solidFill>
                  <a:schemeClr val="bg1"/>
                </a:solidFill>
              </a:rPr>
              <a:t>rozwiązanie</a:t>
            </a:r>
            <a:r>
              <a:rPr lang="pl-PL" sz="3200" dirty="0">
                <a:solidFill>
                  <a:schemeClr val="bg1"/>
                </a:solidFill>
              </a:rPr>
              <a:t> nie ma zastosowania do </a:t>
            </a:r>
            <a:r>
              <a:rPr lang="pl-PL" sz="3200" dirty="0" err="1">
                <a:solidFill>
                  <a:schemeClr val="bg1"/>
                </a:solidFill>
              </a:rPr>
              <a:t>sprawców</a:t>
            </a:r>
            <a:r>
              <a:rPr lang="pl-PL" sz="3200" dirty="0">
                <a:solidFill>
                  <a:schemeClr val="bg1"/>
                </a:solidFill>
              </a:rPr>
              <a:t> </a:t>
            </a:r>
            <a:r>
              <a:rPr lang="pl-PL" sz="3200" dirty="0" err="1">
                <a:solidFill>
                  <a:schemeClr val="bg1"/>
                </a:solidFill>
              </a:rPr>
              <a:t>występków</a:t>
            </a:r>
            <a:r>
              <a:rPr lang="pl-PL" sz="3200" dirty="0">
                <a:solidFill>
                  <a:schemeClr val="bg1"/>
                </a:solidFill>
              </a:rPr>
              <a:t> o charakterze </a:t>
            </a:r>
            <a:r>
              <a:rPr lang="pl-PL" sz="3200" dirty="0" err="1">
                <a:solidFill>
                  <a:schemeClr val="bg1"/>
                </a:solidFill>
              </a:rPr>
              <a:t>chuligańskim</a:t>
            </a:r>
            <a:r>
              <a:rPr lang="pl-PL" sz="3200" dirty="0">
                <a:solidFill>
                  <a:schemeClr val="bg1"/>
                </a:solidFill>
              </a:rPr>
              <a:t> oraz </a:t>
            </a:r>
            <a:r>
              <a:rPr lang="pl-PL" sz="3200" dirty="0" err="1">
                <a:solidFill>
                  <a:schemeClr val="bg1"/>
                </a:solidFill>
              </a:rPr>
              <a:t>sprawców</a:t>
            </a:r>
            <a:r>
              <a:rPr lang="pl-PL" sz="3200" dirty="0">
                <a:solidFill>
                  <a:schemeClr val="bg1"/>
                </a:solidFill>
              </a:rPr>
              <a:t> </a:t>
            </a:r>
            <a:r>
              <a:rPr lang="pl-PL" sz="3200" dirty="0" err="1">
                <a:solidFill>
                  <a:schemeClr val="bg1"/>
                </a:solidFill>
              </a:rPr>
              <a:t>występków</a:t>
            </a:r>
            <a:r>
              <a:rPr lang="pl-PL" sz="3200" dirty="0">
                <a:solidFill>
                  <a:schemeClr val="bg1"/>
                </a:solidFill>
              </a:rPr>
              <a:t> </a:t>
            </a:r>
            <a:r>
              <a:rPr lang="pl-PL" sz="3200" dirty="0" err="1">
                <a:solidFill>
                  <a:schemeClr val="bg1"/>
                </a:solidFill>
              </a:rPr>
              <a:t>określonych</a:t>
            </a:r>
            <a:r>
              <a:rPr lang="pl-PL" sz="3200" dirty="0">
                <a:solidFill>
                  <a:schemeClr val="bg1"/>
                </a:solidFill>
              </a:rPr>
              <a:t> w art. 178a § 4 oraz art. 244, art. 244a i art. 244c k.k. Jest to uzasadnione wysokim stopniem abstrakcyjnej </a:t>
            </a:r>
            <a:r>
              <a:rPr lang="pl-PL" sz="3200" dirty="0" err="1">
                <a:solidFill>
                  <a:schemeClr val="bg1"/>
                </a:solidFill>
              </a:rPr>
              <a:t>szkodliwości</a:t>
            </a:r>
            <a:r>
              <a:rPr lang="pl-PL" sz="3200" dirty="0">
                <a:solidFill>
                  <a:schemeClr val="bg1"/>
                </a:solidFill>
              </a:rPr>
              <a:t> społecznej tych </a:t>
            </a:r>
            <a:r>
              <a:rPr lang="pl-PL" sz="3200" dirty="0" err="1">
                <a:solidFill>
                  <a:schemeClr val="bg1"/>
                </a:solidFill>
              </a:rPr>
              <a:t>przestępstw</a:t>
            </a:r>
            <a:r>
              <a:rPr lang="pl-PL" sz="3200" dirty="0">
                <a:solidFill>
                  <a:schemeClr val="bg1"/>
                </a:solidFill>
              </a:rPr>
              <a:t>, </a:t>
            </a:r>
            <a:r>
              <a:rPr lang="pl-PL" sz="3200" dirty="0" err="1">
                <a:solidFill>
                  <a:schemeClr val="bg1"/>
                </a:solidFill>
              </a:rPr>
              <a:t>który</a:t>
            </a:r>
            <a:r>
              <a:rPr lang="pl-PL" sz="3200" dirty="0">
                <a:solidFill>
                  <a:schemeClr val="bg1"/>
                </a:solidFill>
              </a:rPr>
              <a:t> sprzeciwia </a:t>
            </a:r>
            <a:r>
              <a:rPr lang="pl-PL" sz="3200" dirty="0" err="1">
                <a:solidFill>
                  <a:schemeClr val="bg1"/>
                </a:solidFill>
              </a:rPr>
              <a:t>sie</a:t>
            </a:r>
            <a:r>
              <a:rPr lang="pl-PL" sz="3200" dirty="0">
                <a:solidFill>
                  <a:schemeClr val="bg1"/>
                </a:solidFill>
              </a:rPr>
              <a:t>̨ stosowaniu </a:t>
            </a:r>
            <a:r>
              <a:rPr lang="pl-PL" sz="3200" dirty="0" err="1">
                <a:solidFill>
                  <a:schemeClr val="bg1"/>
                </a:solidFill>
              </a:rPr>
              <a:t>względem</a:t>
            </a:r>
            <a:r>
              <a:rPr lang="pl-PL" sz="3200" dirty="0">
                <a:solidFill>
                  <a:schemeClr val="bg1"/>
                </a:solidFill>
              </a:rPr>
              <a:t> ich </a:t>
            </a:r>
            <a:r>
              <a:rPr lang="pl-PL" sz="3200" dirty="0" err="1">
                <a:solidFill>
                  <a:schemeClr val="bg1"/>
                </a:solidFill>
              </a:rPr>
              <a:t>sprawców</a:t>
            </a:r>
            <a:r>
              <a:rPr lang="pl-PL" sz="3200" dirty="0">
                <a:solidFill>
                  <a:schemeClr val="bg1"/>
                </a:solidFill>
              </a:rPr>
              <a:t> dobrodziejstwa ekstraordynaryjnego orzekania kar łagodniejszego rodzaju. </a:t>
            </a:r>
            <a:r>
              <a:rPr lang="pl-PL" sz="3200" dirty="0" err="1">
                <a:solidFill>
                  <a:schemeClr val="bg1"/>
                </a:solidFill>
              </a:rPr>
              <a:t>Sa</a:t>
            </a:r>
            <a:r>
              <a:rPr lang="pl-PL" sz="3200" dirty="0">
                <a:solidFill>
                  <a:schemeClr val="bg1"/>
                </a:solidFill>
              </a:rPr>
              <a:t>̨ to bowiem czyny </a:t>
            </a:r>
            <a:r>
              <a:rPr lang="pl-PL" sz="3200" dirty="0" err="1">
                <a:solidFill>
                  <a:schemeClr val="bg1"/>
                </a:solidFill>
              </a:rPr>
              <a:t>godzące</a:t>
            </a:r>
            <a:r>
              <a:rPr lang="pl-PL" sz="3200" dirty="0">
                <a:solidFill>
                  <a:schemeClr val="bg1"/>
                </a:solidFill>
              </a:rPr>
              <a:t> w istotne dla </a:t>
            </a:r>
            <a:r>
              <a:rPr lang="pl-PL" sz="3200" dirty="0" err="1">
                <a:solidFill>
                  <a:schemeClr val="bg1"/>
                </a:solidFill>
              </a:rPr>
              <a:t>każdego</a:t>
            </a:r>
            <a:r>
              <a:rPr lang="pl-PL" sz="3200" dirty="0">
                <a:solidFill>
                  <a:schemeClr val="bg1"/>
                </a:solidFill>
              </a:rPr>
              <a:t> człowieka podstawowe dobra chronione prawem, takie jak: zdrowie, </a:t>
            </a:r>
            <a:r>
              <a:rPr lang="pl-PL" sz="3200" dirty="0" err="1">
                <a:solidFill>
                  <a:schemeClr val="bg1"/>
                </a:solidFill>
              </a:rPr>
              <a:t>wolnośc</a:t>
            </a:r>
            <a:r>
              <a:rPr lang="pl-PL" sz="3200" dirty="0">
                <a:solidFill>
                  <a:schemeClr val="bg1"/>
                </a:solidFill>
              </a:rPr>
              <a:t>́, </a:t>
            </a:r>
            <a:r>
              <a:rPr lang="pl-PL" sz="3200" dirty="0" err="1">
                <a:solidFill>
                  <a:schemeClr val="bg1"/>
                </a:solidFill>
              </a:rPr>
              <a:t>cześc</a:t>
            </a:r>
            <a:r>
              <a:rPr lang="pl-PL" sz="3200" dirty="0">
                <a:solidFill>
                  <a:schemeClr val="bg1"/>
                </a:solidFill>
              </a:rPr>
              <a:t>́, </a:t>
            </a:r>
            <a:r>
              <a:rPr lang="pl-PL" sz="3200" dirty="0" err="1">
                <a:solidFill>
                  <a:schemeClr val="bg1"/>
                </a:solidFill>
              </a:rPr>
              <a:t>nietykalnośc</a:t>
            </a:r>
            <a:r>
              <a:rPr lang="pl-PL" sz="3200" dirty="0">
                <a:solidFill>
                  <a:schemeClr val="bg1"/>
                </a:solidFill>
              </a:rPr>
              <a:t>́ cielesną, mienie oraz </a:t>
            </a:r>
            <a:r>
              <a:rPr lang="pl-PL" sz="3200" dirty="0" err="1">
                <a:solidFill>
                  <a:schemeClr val="bg1"/>
                </a:solidFill>
              </a:rPr>
              <a:t>bezpieczeństwo</a:t>
            </a:r>
            <a:r>
              <a:rPr lang="pl-PL" sz="3200" dirty="0">
                <a:solidFill>
                  <a:schemeClr val="bg1"/>
                </a:solidFill>
              </a:rPr>
              <a:t> powszechne, </a:t>
            </a:r>
            <a:r>
              <a:rPr lang="pl-PL" sz="3200" dirty="0" err="1">
                <a:solidFill>
                  <a:schemeClr val="bg1"/>
                </a:solidFill>
              </a:rPr>
              <a:t>działalnośc</a:t>
            </a:r>
            <a:r>
              <a:rPr lang="pl-PL" sz="3200" dirty="0">
                <a:solidFill>
                  <a:schemeClr val="bg1"/>
                </a:solidFill>
              </a:rPr>
              <a:t>́ instytucji </a:t>
            </a:r>
            <a:r>
              <a:rPr lang="pl-PL" sz="3200" dirty="0" err="1">
                <a:solidFill>
                  <a:schemeClr val="bg1"/>
                </a:solidFill>
              </a:rPr>
              <a:t>państwowych</a:t>
            </a:r>
            <a:r>
              <a:rPr lang="pl-PL" sz="3200" dirty="0">
                <a:solidFill>
                  <a:schemeClr val="bg1"/>
                </a:solidFill>
              </a:rPr>
              <a:t> lub </a:t>
            </a:r>
            <a:r>
              <a:rPr lang="pl-PL" sz="3200" dirty="0" err="1">
                <a:solidFill>
                  <a:schemeClr val="bg1"/>
                </a:solidFill>
              </a:rPr>
              <a:t>samorządu</a:t>
            </a:r>
            <a:r>
              <a:rPr lang="pl-PL" sz="3200" dirty="0">
                <a:solidFill>
                  <a:schemeClr val="bg1"/>
                </a:solidFill>
              </a:rPr>
              <a:t> terytorialnego, </a:t>
            </a:r>
            <a:r>
              <a:rPr lang="pl-PL" sz="3200" dirty="0" err="1">
                <a:solidFill>
                  <a:schemeClr val="bg1"/>
                </a:solidFill>
              </a:rPr>
              <a:t>porządek</a:t>
            </a:r>
            <a:r>
              <a:rPr lang="pl-PL" sz="3200" dirty="0">
                <a:solidFill>
                  <a:schemeClr val="bg1"/>
                </a:solidFill>
              </a:rPr>
              <a:t> publiczny, popełnione publicznie i bez powodu albo z </a:t>
            </a:r>
            <a:r>
              <a:rPr lang="pl-PL" sz="3200" dirty="0" err="1">
                <a:solidFill>
                  <a:schemeClr val="bg1"/>
                </a:solidFill>
              </a:rPr>
              <a:t>oczywiście</a:t>
            </a:r>
            <a:r>
              <a:rPr lang="pl-PL" sz="3200" dirty="0">
                <a:solidFill>
                  <a:schemeClr val="bg1"/>
                </a:solidFill>
              </a:rPr>
              <a:t> błahego powodu, powrotne prowadzenie </a:t>
            </a:r>
            <a:r>
              <a:rPr lang="pl-PL" sz="3200" dirty="0" err="1">
                <a:solidFill>
                  <a:schemeClr val="bg1"/>
                </a:solidFill>
              </a:rPr>
              <a:t>pojazdów</a:t>
            </a:r>
            <a:r>
              <a:rPr lang="pl-PL" sz="3200" dirty="0">
                <a:solidFill>
                  <a:schemeClr val="bg1"/>
                </a:solidFill>
              </a:rPr>
              <a:t> pod wpływem alkoholu lub </a:t>
            </a:r>
            <a:r>
              <a:rPr lang="pl-PL" sz="3200" dirty="0" err="1">
                <a:solidFill>
                  <a:schemeClr val="bg1"/>
                </a:solidFill>
              </a:rPr>
              <a:t>środków</a:t>
            </a:r>
            <a:r>
              <a:rPr lang="pl-PL" sz="3200" dirty="0">
                <a:solidFill>
                  <a:schemeClr val="bg1"/>
                </a:solidFill>
              </a:rPr>
              <a:t> </a:t>
            </a:r>
            <a:r>
              <a:rPr lang="pl-PL" sz="3200" dirty="0" err="1">
                <a:solidFill>
                  <a:schemeClr val="bg1"/>
                </a:solidFill>
              </a:rPr>
              <a:t>odurzających</a:t>
            </a:r>
            <a:r>
              <a:rPr lang="pl-PL" sz="3200" dirty="0">
                <a:solidFill>
                  <a:schemeClr val="bg1"/>
                </a:solidFill>
              </a:rPr>
              <a:t> oraz nieprzestrzeganie </a:t>
            </a:r>
            <a:r>
              <a:rPr lang="pl-PL" sz="3200" dirty="0" err="1">
                <a:solidFill>
                  <a:schemeClr val="bg1"/>
                </a:solidFill>
              </a:rPr>
              <a:t>obowiązków</a:t>
            </a:r>
            <a:r>
              <a:rPr lang="pl-PL" sz="3200" dirty="0">
                <a:solidFill>
                  <a:schemeClr val="bg1"/>
                </a:solidFill>
              </a:rPr>
              <a:t> ustanowionych wyrokiem </a:t>
            </a:r>
            <a:r>
              <a:rPr lang="pl-PL" sz="3200" dirty="0" err="1">
                <a:solidFill>
                  <a:schemeClr val="bg1"/>
                </a:solidFill>
              </a:rPr>
              <a:t>sądu</a:t>
            </a:r>
            <a:r>
              <a:rPr lang="pl-PL" sz="3200" dirty="0">
                <a:solidFill>
                  <a:schemeClr val="bg1"/>
                </a:solidFill>
              </a:rPr>
              <a:t>.”.</a:t>
            </a:r>
          </a:p>
          <a:p>
            <a:endParaRPr lang="pl-PL" dirty="0"/>
          </a:p>
        </p:txBody>
      </p:sp>
    </p:spTree>
    <p:extLst>
      <p:ext uri="{BB962C8B-B14F-4D97-AF65-F5344CB8AC3E}">
        <p14:creationId xmlns:p14="http://schemas.microsoft.com/office/powerpoint/2010/main" val="1032287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9676C0-1E5A-4994-B221-416FC384937C}"/>
              </a:ext>
            </a:extLst>
          </p:cNvPr>
          <p:cNvSpPr>
            <a:spLocks noGrp="1"/>
          </p:cNvSpPr>
          <p:nvPr>
            <p:ph type="title"/>
          </p:nvPr>
        </p:nvSpPr>
        <p:spPr>
          <a:xfrm>
            <a:off x="838200" y="365125"/>
            <a:ext cx="10515600" cy="1006475"/>
          </a:xfrm>
        </p:spPr>
        <p:txBody>
          <a:bodyPr>
            <a:normAutofit fontScale="90000"/>
          </a:bodyPr>
          <a:lstStyle/>
          <a:p>
            <a:pPr algn="ctr"/>
            <a:r>
              <a:rPr lang="pl-PL" sz="3500" b="1" dirty="0">
                <a:solidFill>
                  <a:schemeClr val="bg1"/>
                </a:solidFill>
              </a:rPr>
              <a:t>Sekwencja kar/kara mieszana/kara hybrydowa – art. 37b k.k.</a:t>
            </a:r>
          </a:p>
        </p:txBody>
      </p:sp>
      <p:sp>
        <p:nvSpPr>
          <p:cNvPr id="3" name="Symbol zastępczy zawartości 2">
            <a:extLst>
              <a:ext uri="{FF2B5EF4-FFF2-40B4-BE49-F238E27FC236}">
                <a16:creationId xmlns:a16="http://schemas.microsoft.com/office/drawing/2014/main" id="{3974B482-1576-4A0C-A5B6-A3BD416DB557}"/>
              </a:ext>
            </a:extLst>
          </p:cNvPr>
          <p:cNvSpPr>
            <a:spLocks noGrp="1"/>
          </p:cNvSpPr>
          <p:nvPr>
            <p:ph idx="1"/>
          </p:nvPr>
        </p:nvSpPr>
        <p:spPr>
          <a:xfrm>
            <a:off x="640927" y="1686055"/>
            <a:ext cx="10910145" cy="4790113"/>
          </a:xfrm>
        </p:spPr>
        <p:txBody>
          <a:bodyPr>
            <a:normAutofit/>
          </a:bodyPr>
          <a:lstStyle/>
          <a:p>
            <a:r>
              <a:rPr lang="pl-PL" dirty="0">
                <a:solidFill>
                  <a:schemeClr val="bg1"/>
                </a:solidFill>
              </a:rPr>
              <a:t>„kara mieszana” – katalog kar nie przewiduje takiej kary, kara pozbawienia nie „miesza się” z karą ograniczenia wolności</a:t>
            </a:r>
          </a:p>
          <a:p>
            <a:r>
              <a:rPr lang="pl-PL" dirty="0">
                <a:solidFill>
                  <a:schemeClr val="bg1"/>
                </a:solidFill>
              </a:rPr>
              <a:t>za występek, niezależnie od dolnej granicy ustawowego zagrożenia przewidzianego w ustawie za dany czyn</a:t>
            </a:r>
          </a:p>
          <a:p>
            <a:r>
              <a:rPr lang="pl-PL" dirty="0">
                <a:solidFill>
                  <a:schemeClr val="accent1">
                    <a:lumMod val="75000"/>
                  </a:schemeClr>
                </a:solidFill>
              </a:rPr>
              <a:t>kara pozbawienia wolności w wymiarze od 1 miesiąca do 3 miesięcy </a:t>
            </a:r>
            <a:r>
              <a:rPr lang="pl-PL" dirty="0">
                <a:solidFill>
                  <a:schemeClr val="bg1"/>
                </a:solidFill>
              </a:rPr>
              <a:t>oraz</a:t>
            </a:r>
            <a:r>
              <a:rPr lang="pl-PL" dirty="0"/>
              <a:t> </a:t>
            </a:r>
            <a:r>
              <a:rPr lang="pl-PL" dirty="0">
                <a:solidFill>
                  <a:schemeClr val="accent1">
                    <a:lumMod val="75000"/>
                  </a:schemeClr>
                </a:solidFill>
              </a:rPr>
              <a:t>kara ograniczenia wolności od 1 miesiąca do 2 lat</a:t>
            </a:r>
          </a:p>
          <a:p>
            <a:r>
              <a:rPr lang="pl-PL" dirty="0">
                <a:solidFill>
                  <a:schemeClr val="accent6">
                    <a:lumMod val="50000"/>
                  </a:schemeClr>
                </a:solidFill>
              </a:rPr>
              <a:t>kara pozbawienia wolności w wymiarze od 1 miesiąca do 6 miesięcy </a:t>
            </a:r>
            <a:r>
              <a:rPr lang="pl-PL" dirty="0">
                <a:solidFill>
                  <a:schemeClr val="bg1"/>
                </a:solidFill>
              </a:rPr>
              <a:t>(jeżeli górna granica ustawowego zagrożenia wynosi przynajmniej 10 lat, np. art. 280 § 1 k.k.) oraz </a:t>
            </a:r>
            <a:r>
              <a:rPr lang="pl-PL" dirty="0">
                <a:solidFill>
                  <a:schemeClr val="accent6">
                    <a:lumMod val="50000"/>
                  </a:schemeClr>
                </a:solidFill>
              </a:rPr>
              <a:t>kara ograniczenia wolności od 1 miesiąca do 2 lat.</a:t>
            </a:r>
          </a:p>
          <a:p>
            <a:endParaRPr lang="pl-PL" dirty="0"/>
          </a:p>
        </p:txBody>
      </p:sp>
    </p:spTree>
    <p:extLst>
      <p:ext uri="{BB962C8B-B14F-4D97-AF65-F5344CB8AC3E}">
        <p14:creationId xmlns:p14="http://schemas.microsoft.com/office/powerpoint/2010/main" val="2798945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30E728-B7BE-4727-928C-DFFD0635524B}"/>
              </a:ext>
            </a:extLst>
          </p:cNvPr>
          <p:cNvSpPr>
            <a:spLocks noGrp="1"/>
          </p:cNvSpPr>
          <p:nvPr>
            <p:ph type="title"/>
          </p:nvPr>
        </p:nvSpPr>
        <p:spPr>
          <a:xfrm>
            <a:off x="838200" y="239290"/>
            <a:ext cx="10515600" cy="1346623"/>
          </a:xfrm>
        </p:spPr>
        <p:txBody>
          <a:bodyPr>
            <a:normAutofit/>
          </a:bodyPr>
          <a:lstStyle/>
          <a:p>
            <a:pPr algn="ctr"/>
            <a:r>
              <a:rPr lang="pl-PL" sz="3000" b="1" dirty="0">
                <a:solidFill>
                  <a:schemeClr val="bg1"/>
                </a:solidFill>
              </a:rPr>
              <a:t>Kara 25 lat pozbawienia wolności</a:t>
            </a:r>
          </a:p>
        </p:txBody>
      </p:sp>
      <p:sp>
        <p:nvSpPr>
          <p:cNvPr id="3" name="Symbol zastępczy zawartości 2">
            <a:extLst>
              <a:ext uri="{FF2B5EF4-FFF2-40B4-BE49-F238E27FC236}">
                <a16:creationId xmlns:a16="http://schemas.microsoft.com/office/drawing/2014/main" id="{425D4914-826D-41A4-910F-E40719350CA0}"/>
              </a:ext>
            </a:extLst>
          </p:cNvPr>
          <p:cNvSpPr>
            <a:spLocks noGrp="1"/>
          </p:cNvSpPr>
          <p:nvPr>
            <p:ph idx="1"/>
          </p:nvPr>
        </p:nvSpPr>
        <p:spPr>
          <a:xfrm>
            <a:off x="838200" y="1728787"/>
            <a:ext cx="10777538" cy="4986339"/>
          </a:xfrm>
        </p:spPr>
        <p:txBody>
          <a:bodyPr>
            <a:normAutofit/>
          </a:bodyPr>
          <a:lstStyle/>
          <a:p>
            <a:pPr algn="just"/>
            <a:r>
              <a:rPr lang="pl-PL" sz="2600" dirty="0">
                <a:solidFill>
                  <a:schemeClr val="bg1"/>
                </a:solidFill>
              </a:rPr>
              <a:t>odrębna od terminowego pozbawienia wolności,</a:t>
            </a:r>
          </a:p>
          <a:p>
            <a:pPr algn="just"/>
            <a:r>
              <a:rPr lang="pl-PL" sz="2600" dirty="0">
                <a:solidFill>
                  <a:schemeClr val="bg1"/>
                </a:solidFill>
              </a:rPr>
              <a:t>alternatywa wobec kary śmierci w k.k. z 1969 r.,</a:t>
            </a:r>
          </a:p>
          <a:p>
            <a:pPr algn="just"/>
            <a:r>
              <a:rPr lang="pl-PL" sz="2600" dirty="0">
                <a:solidFill>
                  <a:schemeClr val="bg1"/>
                </a:solidFill>
              </a:rPr>
              <a:t>możliwość zastosowania wobec nieletnich (wyrok Sądu Najwyższego z dnia 22 września 1999 r., III KKN 195/99, OSNKW </a:t>
            </a:r>
            <a:r>
              <a:rPr lang="nn-NO" sz="2600" dirty="0">
                <a:solidFill>
                  <a:schemeClr val="bg1"/>
                </a:solidFill>
              </a:rPr>
              <a:t>1999, nr 11-12, poz. 73)</a:t>
            </a:r>
            <a:r>
              <a:rPr lang="pl-PL" sz="2600" dirty="0">
                <a:solidFill>
                  <a:schemeClr val="bg1"/>
                </a:solidFill>
              </a:rPr>
              <a:t>,</a:t>
            </a:r>
            <a:endParaRPr lang="nn-NO" sz="2600" dirty="0">
              <a:solidFill>
                <a:schemeClr val="bg1"/>
              </a:solidFill>
            </a:endParaRPr>
          </a:p>
          <a:p>
            <a:pPr algn="just"/>
            <a:r>
              <a:rPr lang="pl-PL" sz="2600" dirty="0">
                <a:solidFill>
                  <a:schemeClr val="bg1"/>
                </a:solidFill>
              </a:rPr>
              <a:t>charakter eliminacyjny – za najpoważniejsze przestępstwa, określone w art. 117, 118, 118a, 120, 122, 123, 127, 130, 134, 148, 166, 252, 277a, 310 k.k.,</a:t>
            </a:r>
          </a:p>
          <a:p>
            <a:pPr algn="just"/>
            <a:r>
              <a:rPr lang="pl-PL" sz="2600" dirty="0">
                <a:solidFill>
                  <a:schemeClr val="accent1">
                    <a:lumMod val="75000"/>
                  </a:schemeClr>
                </a:solidFill>
              </a:rPr>
              <a:t>zgodnie z projektem z dnia 25 stycznia 2019 roku ma zostać usunięta z katalogu kar</a:t>
            </a:r>
          </a:p>
          <a:p>
            <a:endParaRPr lang="pl-PL" sz="1100" dirty="0"/>
          </a:p>
          <a:p>
            <a:endParaRPr lang="pl-PL" dirty="0">
              <a:effectLst/>
            </a:endParaRPr>
          </a:p>
          <a:p>
            <a:endParaRPr lang="pl-PL" dirty="0">
              <a:effectLst/>
            </a:endParaRPr>
          </a:p>
          <a:p>
            <a:endParaRPr lang="pl-PL" dirty="0"/>
          </a:p>
        </p:txBody>
      </p:sp>
    </p:spTree>
    <p:extLst>
      <p:ext uri="{BB962C8B-B14F-4D97-AF65-F5344CB8AC3E}">
        <p14:creationId xmlns:p14="http://schemas.microsoft.com/office/powerpoint/2010/main" val="752768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A7C2B6F-8C56-DF4F-BD43-AF7AB0C409FD}"/>
              </a:ext>
            </a:extLst>
          </p:cNvPr>
          <p:cNvSpPr>
            <a:spLocks noGrp="1"/>
          </p:cNvSpPr>
          <p:nvPr>
            <p:ph idx="1"/>
          </p:nvPr>
        </p:nvSpPr>
        <p:spPr>
          <a:xfrm>
            <a:off x="566738" y="528636"/>
            <a:ext cx="10877550" cy="6157914"/>
          </a:xfrm>
        </p:spPr>
        <p:txBody>
          <a:bodyPr>
            <a:normAutofit fontScale="62500" lnSpcReduction="20000"/>
          </a:bodyPr>
          <a:lstStyle/>
          <a:p>
            <a:pPr algn="just"/>
            <a:r>
              <a:rPr lang="pl-PL" sz="3200" i="1" dirty="0">
                <a:solidFill>
                  <a:schemeClr val="bg1"/>
                </a:solidFill>
              </a:rPr>
              <a:t>„Kara 25 lat pozbawienia wolności za zabójstwo człowieka ze szczególnym okrucieństwem nie jest karą surową, zwłaszcza gdy oskarżony jest osobą wielokrotnie karaną i ma skłonności do agresji potęgowane nieleczonym alkoholizmem” </a:t>
            </a:r>
            <a:r>
              <a:rPr lang="pl-PL" sz="3200" dirty="0">
                <a:solidFill>
                  <a:schemeClr val="bg1"/>
                </a:solidFill>
              </a:rPr>
              <a:t>(wyrok SA w Warszawie z dnia 17.10.2017 r., II </a:t>
            </a:r>
            <a:r>
              <a:rPr lang="pl-PL" sz="3200" dirty="0" err="1">
                <a:solidFill>
                  <a:schemeClr val="bg1"/>
                </a:solidFill>
              </a:rPr>
              <a:t>Aka</a:t>
            </a:r>
            <a:r>
              <a:rPr lang="pl-PL" sz="3200" dirty="0">
                <a:solidFill>
                  <a:schemeClr val="bg1"/>
                </a:solidFill>
              </a:rPr>
              <a:t> 191/17)</a:t>
            </a:r>
          </a:p>
          <a:p>
            <a:pPr algn="just"/>
            <a:r>
              <a:rPr lang="pl-PL" sz="3200" i="1" dirty="0">
                <a:solidFill>
                  <a:schemeClr val="bg1"/>
                </a:solidFill>
              </a:rPr>
              <a:t>„Jeżeli oskarżony dopuścił się brutalnego zabójstwa w warunkach recydywy, jest osobą zdemoralizowaną, nierespektującą podstawowych zasad współżycia społecznego, jego życie na wolności sprowadza się do permanentnego spożywania alkoholu, to możliwości resocjalizacyjne w jego przypadku są minimalne i represja musi być wysunięta na pierwszy plan. Kara 25 lat pozbawienia wolności jest tą karą, która w interesie społeczeństwa zapewni jego długotrwałą, choć nie trwałą, eliminację. Będzie to wystarczające jeśli zważyć, iż oskarżony ma 46 lat” </a:t>
            </a:r>
            <a:r>
              <a:rPr lang="pl-PL" sz="3200" dirty="0">
                <a:solidFill>
                  <a:schemeClr val="bg1"/>
                </a:solidFill>
              </a:rPr>
              <a:t>(wyrok SA w Katowicach z dnia 14.09.2017 r., II </a:t>
            </a:r>
            <a:r>
              <a:rPr lang="pl-PL" sz="3200" dirty="0" err="1">
                <a:solidFill>
                  <a:schemeClr val="bg1"/>
                </a:solidFill>
              </a:rPr>
              <a:t>Aka</a:t>
            </a:r>
            <a:r>
              <a:rPr lang="pl-PL" sz="3200" dirty="0">
                <a:solidFill>
                  <a:schemeClr val="bg1"/>
                </a:solidFill>
              </a:rPr>
              <a:t> 304/17)</a:t>
            </a:r>
          </a:p>
          <a:p>
            <a:pPr algn="just"/>
            <a:r>
              <a:rPr lang="pl-PL" sz="3200" i="1" dirty="0">
                <a:solidFill>
                  <a:schemeClr val="bg1"/>
                </a:solidFill>
              </a:rPr>
              <a:t>„Karę 25 lat pozbawienia wolności określa się jako eliminacyjną z uwagi na długi okres, na jaki sprawca wykluczony zostaje z życia społecznego. Ma ona spełniać funkcję ochrony społeczeństwa przed najgroźniejszymi przestępcami, nierokującymi poprawy w dłuższej perspektywie czasu. Ma charakter wyjątkowy. Jej wybór uzasadniać powinny wysoki stopień winy i społecznej szkodliwości czynu, brak okoliczności łagodzących, ale także wzgląd na charakter sprawcy, jego szczególne aspołeczne właściwości i głęboką demoralizację” </a:t>
            </a:r>
            <a:r>
              <a:rPr lang="pl-PL" sz="3200" dirty="0">
                <a:solidFill>
                  <a:schemeClr val="bg1"/>
                </a:solidFill>
              </a:rPr>
              <a:t>(wyrok SA we Wrocławiu z dnia 16.06.2016 </a:t>
            </a:r>
            <a:r>
              <a:rPr lang="pl-PL" sz="3200" dirty="0" err="1">
                <a:solidFill>
                  <a:schemeClr val="bg1"/>
                </a:solidFill>
              </a:rPr>
              <a:t>r.,II</a:t>
            </a:r>
            <a:r>
              <a:rPr lang="pl-PL" sz="3200" dirty="0">
                <a:solidFill>
                  <a:schemeClr val="bg1"/>
                </a:solidFill>
              </a:rPr>
              <a:t> </a:t>
            </a:r>
            <a:r>
              <a:rPr lang="pl-PL" sz="3200" dirty="0" err="1">
                <a:solidFill>
                  <a:schemeClr val="bg1"/>
                </a:solidFill>
              </a:rPr>
              <a:t>AKa</a:t>
            </a:r>
            <a:r>
              <a:rPr lang="pl-PL" sz="3200" dirty="0">
                <a:solidFill>
                  <a:schemeClr val="bg1"/>
                </a:solidFill>
              </a:rPr>
              <a:t> 139/16)</a:t>
            </a:r>
          </a:p>
          <a:p>
            <a:pPr algn="just"/>
            <a:r>
              <a:rPr lang="pl-PL" sz="3200" i="1" dirty="0">
                <a:solidFill>
                  <a:schemeClr val="bg1"/>
                </a:solidFill>
              </a:rPr>
              <a:t>„Kara 25 lat pozbawienia wolności ma przede wszystkim charakter eliminacyjny, a ze względu na bardzo długi okres izolacji trudno jest przypisywać jej funkcję resocjalizacyjną. Należy ją wymierzać w przypadkach najcięższych, gdy okoliczności obciążające zdecydowanie przeważają nad okolicznościami łagodzącymi” </a:t>
            </a:r>
            <a:r>
              <a:rPr lang="pl-PL" sz="3200" dirty="0">
                <a:solidFill>
                  <a:schemeClr val="bg1"/>
                </a:solidFill>
              </a:rPr>
              <a:t>(wyrok SA we Wrocławiu z dnia 5.06.2013 r.)</a:t>
            </a:r>
          </a:p>
          <a:p>
            <a:pPr algn="just"/>
            <a:r>
              <a:rPr lang="pl-PL" sz="3200" dirty="0">
                <a:solidFill>
                  <a:schemeClr val="bg1"/>
                </a:solidFill>
              </a:rPr>
              <a:t>„</a:t>
            </a:r>
            <a:r>
              <a:rPr lang="pl-PL" sz="3200" i="1" dirty="0">
                <a:solidFill>
                  <a:schemeClr val="bg1"/>
                </a:solidFill>
              </a:rPr>
              <a:t>Sąd Apelacyjny w swym orzecznictwie konsekwentnie zwraca uwagę, że kara 25 lat pozbawienia wolności jako kara wyjątkowa powinna być wymierzana jedynie wtedy, gdy niewystarczające jest orzeczenie kary 15 lat pozbawienia wolności”</a:t>
            </a:r>
            <a:r>
              <a:rPr lang="pl-PL" sz="3200" dirty="0">
                <a:solidFill>
                  <a:schemeClr val="bg1"/>
                </a:solidFill>
              </a:rPr>
              <a:t> (wyrok SA w Krakowie z dnia 15.05.2003 </a:t>
            </a:r>
            <a:r>
              <a:rPr lang="pl-PL" sz="3200" dirty="0" err="1">
                <a:solidFill>
                  <a:schemeClr val="bg1"/>
                </a:solidFill>
              </a:rPr>
              <a:t>r.,II</a:t>
            </a:r>
            <a:r>
              <a:rPr lang="pl-PL" sz="3200" dirty="0">
                <a:solidFill>
                  <a:schemeClr val="bg1"/>
                </a:solidFill>
              </a:rPr>
              <a:t> </a:t>
            </a:r>
            <a:r>
              <a:rPr lang="pl-PL" sz="3200" dirty="0" err="1">
                <a:solidFill>
                  <a:schemeClr val="bg1"/>
                </a:solidFill>
              </a:rPr>
              <a:t>AKa</a:t>
            </a:r>
            <a:r>
              <a:rPr lang="pl-PL" sz="3200" dirty="0">
                <a:solidFill>
                  <a:schemeClr val="bg1"/>
                </a:solidFill>
              </a:rPr>
              <a:t> 86/03)</a:t>
            </a:r>
          </a:p>
          <a:p>
            <a:endParaRPr lang="pl-PL" dirty="0"/>
          </a:p>
        </p:txBody>
      </p:sp>
    </p:spTree>
    <p:extLst>
      <p:ext uri="{BB962C8B-B14F-4D97-AF65-F5344CB8AC3E}">
        <p14:creationId xmlns:p14="http://schemas.microsoft.com/office/powerpoint/2010/main" val="2433867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68D3F8-081C-5C43-93FB-F9458B2341B5}"/>
              </a:ext>
            </a:extLst>
          </p:cNvPr>
          <p:cNvSpPr>
            <a:spLocks noGrp="1"/>
          </p:cNvSpPr>
          <p:nvPr>
            <p:ph type="title"/>
          </p:nvPr>
        </p:nvSpPr>
        <p:spPr>
          <a:xfrm>
            <a:off x="838200" y="365125"/>
            <a:ext cx="10515600" cy="735013"/>
          </a:xfrm>
        </p:spPr>
        <p:txBody>
          <a:bodyPr>
            <a:normAutofit/>
          </a:bodyPr>
          <a:lstStyle/>
          <a:p>
            <a:pPr algn="ctr"/>
            <a:r>
              <a:rPr lang="pl-PL" sz="2000" b="1" dirty="0">
                <a:solidFill>
                  <a:schemeClr val="bg1"/>
                </a:solidFill>
              </a:rPr>
              <a:t>Projekt z dnia 25 stycznia 2019 roku zakłada eliminację kary 25 lat pozbawienia wolności</a:t>
            </a:r>
          </a:p>
        </p:txBody>
      </p:sp>
      <p:sp>
        <p:nvSpPr>
          <p:cNvPr id="3" name="Symbol zastępczy zawartości 2">
            <a:extLst>
              <a:ext uri="{FF2B5EF4-FFF2-40B4-BE49-F238E27FC236}">
                <a16:creationId xmlns:a16="http://schemas.microsoft.com/office/drawing/2014/main" id="{8785A022-0503-514D-A8C3-1AEF79CF4389}"/>
              </a:ext>
            </a:extLst>
          </p:cNvPr>
          <p:cNvSpPr>
            <a:spLocks noGrp="1"/>
          </p:cNvSpPr>
          <p:nvPr>
            <p:ph idx="1"/>
          </p:nvPr>
        </p:nvSpPr>
        <p:spPr>
          <a:xfrm>
            <a:off x="495300" y="1100138"/>
            <a:ext cx="11563350" cy="5643561"/>
          </a:xfrm>
        </p:spPr>
        <p:txBody>
          <a:bodyPr>
            <a:normAutofit fontScale="62500" lnSpcReduction="20000"/>
          </a:bodyPr>
          <a:lstStyle/>
          <a:p>
            <a:pPr marL="0" indent="0" algn="just">
              <a:buNone/>
            </a:pPr>
            <a:r>
              <a:rPr lang="pl-PL" dirty="0">
                <a:solidFill>
                  <a:schemeClr val="bg1"/>
                </a:solidFill>
              </a:rPr>
              <a:t>Z uzasadnienia: „Wyeliminowano natomiast karę 25 lat pozbawienia </a:t>
            </a:r>
            <a:r>
              <a:rPr lang="pl-PL" dirty="0" err="1">
                <a:solidFill>
                  <a:schemeClr val="bg1"/>
                </a:solidFill>
              </a:rPr>
              <a:t>wolności</a:t>
            </a:r>
            <a:r>
              <a:rPr lang="pl-PL" dirty="0">
                <a:solidFill>
                  <a:schemeClr val="bg1"/>
                </a:solidFill>
              </a:rPr>
              <a:t>, </a:t>
            </a:r>
            <a:r>
              <a:rPr lang="pl-PL" dirty="0" err="1">
                <a:solidFill>
                  <a:schemeClr val="bg1"/>
                </a:solidFill>
              </a:rPr>
              <a:t>stanowiąca</a:t>
            </a:r>
            <a:r>
              <a:rPr lang="pl-PL" dirty="0">
                <a:solidFill>
                  <a:schemeClr val="bg1"/>
                </a:solidFill>
              </a:rPr>
              <a:t>̨ </a:t>
            </a:r>
            <a:r>
              <a:rPr lang="pl-PL" dirty="0" err="1">
                <a:solidFill>
                  <a:schemeClr val="bg1"/>
                </a:solidFill>
              </a:rPr>
              <a:t>odrębny</a:t>
            </a:r>
            <a:r>
              <a:rPr lang="pl-PL" dirty="0">
                <a:solidFill>
                  <a:schemeClr val="bg1"/>
                </a:solidFill>
              </a:rPr>
              <a:t> rodzaj kary. Oznaczony punktowo, sztywny wymiar tej kary powoduje, </a:t>
            </a:r>
            <a:r>
              <a:rPr lang="pl-PL" dirty="0" err="1">
                <a:solidFill>
                  <a:schemeClr val="bg1"/>
                </a:solidFill>
              </a:rPr>
              <a:t>że</a:t>
            </a:r>
            <a:r>
              <a:rPr lang="pl-PL" dirty="0">
                <a:solidFill>
                  <a:schemeClr val="bg1"/>
                </a:solidFill>
              </a:rPr>
              <a:t> </a:t>
            </a:r>
            <a:r>
              <a:rPr lang="pl-PL" dirty="0" err="1">
                <a:solidFill>
                  <a:schemeClr val="bg1"/>
                </a:solidFill>
              </a:rPr>
              <a:t>sąd</a:t>
            </a:r>
            <a:r>
              <a:rPr lang="pl-PL" dirty="0">
                <a:solidFill>
                  <a:schemeClr val="bg1"/>
                </a:solidFill>
              </a:rPr>
              <a:t> </a:t>
            </a:r>
            <a:r>
              <a:rPr lang="pl-PL" dirty="0" err="1">
                <a:solidFill>
                  <a:schemeClr val="bg1"/>
                </a:solidFill>
              </a:rPr>
              <a:t>decydując</a:t>
            </a:r>
            <a:r>
              <a:rPr lang="pl-PL" dirty="0">
                <a:solidFill>
                  <a:schemeClr val="bg1"/>
                </a:solidFill>
              </a:rPr>
              <a:t> </a:t>
            </a:r>
            <a:r>
              <a:rPr lang="pl-PL" dirty="0" err="1">
                <a:solidFill>
                  <a:schemeClr val="bg1"/>
                </a:solidFill>
              </a:rPr>
              <a:t>sie</a:t>
            </a:r>
            <a:r>
              <a:rPr lang="pl-PL" dirty="0">
                <a:solidFill>
                  <a:schemeClr val="bg1"/>
                </a:solidFill>
              </a:rPr>
              <a:t>̨ na jej zastosowanie pozbawiony jest </a:t>
            </a:r>
            <a:r>
              <a:rPr lang="pl-PL" dirty="0" err="1">
                <a:solidFill>
                  <a:schemeClr val="bg1"/>
                </a:solidFill>
              </a:rPr>
              <a:t>możliwości</a:t>
            </a:r>
            <a:r>
              <a:rPr lang="pl-PL" dirty="0">
                <a:solidFill>
                  <a:schemeClr val="bg1"/>
                </a:solidFill>
              </a:rPr>
              <a:t> miarkowania kwantum prawnokarnej </a:t>
            </a:r>
            <a:r>
              <a:rPr lang="pl-PL" dirty="0" err="1">
                <a:solidFill>
                  <a:schemeClr val="bg1"/>
                </a:solidFill>
              </a:rPr>
              <a:t>dolegliwości</a:t>
            </a:r>
            <a:r>
              <a:rPr lang="pl-PL" dirty="0">
                <a:solidFill>
                  <a:schemeClr val="bg1"/>
                </a:solidFill>
              </a:rPr>
              <a:t>. Z kolei znaczny </a:t>
            </a:r>
            <a:r>
              <a:rPr lang="pl-PL" dirty="0" err="1">
                <a:solidFill>
                  <a:schemeClr val="bg1"/>
                </a:solidFill>
              </a:rPr>
              <a:t>odstęp</a:t>
            </a:r>
            <a:r>
              <a:rPr lang="pl-PL" dirty="0">
                <a:solidFill>
                  <a:schemeClr val="bg1"/>
                </a:solidFill>
              </a:rPr>
              <a:t> </a:t>
            </a:r>
            <a:r>
              <a:rPr lang="pl-PL" dirty="0" err="1">
                <a:solidFill>
                  <a:schemeClr val="bg1"/>
                </a:solidFill>
              </a:rPr>
              <a:t>pomiędzy</a:t>
            </a:r>
            <a:r>
              <a:rPr lang="pl-PL" dirty="0">
                <a:solidFill>
                  <a:schemeClr val="bg1"/>
                </a:solidFill>
              </a:rPr>
              <a:t> </a:t>
            </a:r>
            <a:r>
              <a:rPr lang="pl-PL" dirty="0" err="1">
                <a:solidFill>
                  <a:schemeClr val="bg1"/>
                </a:solidFill>
              </a:rPr>
              <a:t>górna</a:t>
            </a:r>
            <a:r>
              <a:rPr lang="pl-PL" dirty="0">
                <a:solidFill>
                  <a:schemeClr val="bg1"/>
                </a:solidFill>
              </a:rPr>
              <a:t>̨ granicą terminowej kary pozbawienia </a:t>
            </a:r>
            <a:r>
              <a:rPr lang="pl-PL" dirty="0" err="1">
                <a:solidFill>
                  <a:schemeClr val="bg1"/>
                </a:solidFill>
              </a:rPr>
              <a:t>wolności</a:t>
            </a:r>
            <a:r>
              <a:rPr lang="pl-PL" dirty="0">
                <a:solidFill>
                  <a:schemeClr val="bg1"/>
                </a:solidFill>
              </a:rPr>
              <a:t>, a karą 25 lat pozbawienia </a:t>
            </a:r>
            <a:r>
              <a:rPr lang="pl-PL" dirty="0" err="1">
                <a:solidFill>
                  <a:schemeClr val="bg1"/>
                </a:solidFill>
              </a:rPr>
              <a:t>wolności</a:t>
            </a:r>
            <a:r>
              <a:rPr lang="pl-PL" dirty="0">
                <a:solidFill>
                  <a:schemeClr val="bg1"/>
                </a:solidFill>
              </a:rPr>
              <a:t>, </a:t>
            </a:r>
            <a:r>
              <a:rPr lang="pl-PL" dirty="0" err="1">
                <a:solidFill>
                  <a:schemeClr val="bg1"/>
                </a:solidFill>
              </a:rPr>
              <a:t>może</a:t>
            </a:r>
            <a:r>
              <a:rPr lang="pl-PL" dirty="0">
                <a:solidFill>
                  <a:schemeClr val="bg1"/>
                </a:solidFill>
              </a:rPr>
              <a:t> niekiedy </a:t>
            </a:r>
            <a:r>
              <a:rPr lang="pl-PL" dirty="0" err="1">
                <a:solidFill>
                  <a:schemeClr val="bg1"/>
                </a:solidFill>
              </a:rPr>
              <a:t>prowadzic</a:t>
            </a:r>
            <a:r>
              <a:rPr lang="pl-PL" dirty="0">
                <a:solidFill>
                  <a:schemeClr val="bg1"/>
                </a:solidFill>
              </a:rPr>
              <a:t>́ do wymierzenia przez </a:t>
            </a:r>
            <a:r>
              <a:rPr lang="pl-PL" dirty="0" err="1">
                <a:solidFill>
                  <a:schemeClr val="bg1"/>
                </a:solidFill>
              </a:rPr>
              <a:t>sąd</a:t>
            </a:r>
            <a:r>
              <a:rPr lang="pl-PL" dirty="0">
                <a:solidFill>
                  <a:schemeClr val="bg1"/>
                </a:solidFill>
              </a:rPr>
              <a:t> kary nieadekwatnej, tj. zbyt łagodnej lub zbyt surowej. Negatywne konsekwencje takiego </a:t>
            </a:r>
            <a:r>
              <a:rPr lang="pl-PL" dirty="0" err="1">
                <a:solidFill>
                  <a:schemeClr val="bg1"/>
                </a:solidFill>
              </a:rPr>
              <a:t>rozwiązania</a:t>
            </a:r>
            <a:r>
              <a:rPr lang="pl-PL" dirty="0">
                <a:solidFill>
                  <a:schemeClr val="bg1"/>
                </a:solidFill>
              </a:rPr>
              <a:t> na </a:t>
            </a:r>
            <a:r>
              <a:rPr lang="pl-PL" dirty="0" err="1">
                <a:solidFill>
                  <a:schemeClr val="bg1"/>
                </a:solidFill>
              </a:rPr>
              <a:t>płaszczyźnie</a:t>
            </a:r>
            <a:r>
              <a:rPr lang="pl-PL" dirty="0">
                <a:solidFill>
                  <a:schemeClr val="bg1"/>
                </a:solidFill>
              </a:rPr>
              <a:t> zasady indywidualizacji kary </a:t>
            </a:r>
            <a:r>
              <a:rPr lang="pl-PL" dirty="0" err="1">
                <a:solidFill>
                  <a:schemeClr val="bg1"/>
                </a:solidFill>
              </a:rPr>
              <a:t>sa</a:t>
            </a:r>
            <a:r>
              <a:rPr lang="pl-PL" dirty="0">
                <a:solidFill>
                  <a:schemeClr val="bg1"/>
                </a:solidFill>
              </a:rPr>
              <a:t>̨ </a:t>
            </a:r>
            <a:r>
              <a:rPr lang="pl-PL" dirty="0" err="1">
                <a:solidFill>
                  <a:schemeClr val="bg1"/>
                </a:solidFill>
              </a:rPr>
              <a:t>szczególnie</a:t>
            </a:r>
            <a:r>
              <a:rPr lang="pl-PL" dirty="0">
                <a:solidFill>
                  <a:schemeClr val="bg1"/>
                </a:solidFill>
              </a:rPr>
              <a:t> widoczne przy wymierzaniu kary za </a:t>
            </a:r>
            <a:r>
              <a:rPr lang="pl-PL" dirty="0" err="1">
                <a:solidFill>
                  <a:schemeClr val="bg1"/>
                </a:solidFill>
              </a:rPr>
              <a:t>najpoważniejsze</a:t>
            </a:r>
            <a:r>
              <a:rPr lang="pl-PL" dirty="0">
                <a:solidFill>
                  <a:schemeClr val="bg1"/>
                </a:solidFill>
              </a:rPr>
              <a:t> </a:t>
            </a:r>
            <a:r>
              <a:rPr lang="pl-PL" dirty="0" err="1">
                <a:solidFill>
                  <a:schemeClr val="bg1"/>
                </a:solidFill>
              </a:rPr>
              <a:t>przestępstwa</a:t>
            </a:r>
            <a:r>
              <a:rPr lang="pl-PL" dirty="0">
                <a:solidFill>
                  <a:schemeClr val="bg1"/>
                </a:solidFill>
              </a:rPr>
              <a:t> popełnione w warunkach </a:t>
            </a:r>
            <a:r>
              <a:rPr lang="pl-PL" dirty="0" err="1">
                <a:solidFill>
                  <a:schemeClr val="bg1"/>
                </a:solidFill>
              </a:rPr>
              <a:t>współdziałania</a:t>
            </a:r>
            <a:r>
              <a:rPr lang="pl-PL" dirty="0">
                <a:solidFill>
                  <a:schemeClr val="bg1"/>
                </a:solidFill>
              </a:rPr>
              <a:t>. W wielu tego typu przypadkach zasada tzw. </a:t>
            </a:r>
            <a:r>
              <a:rPr lang="pl-PL" dirty="0" err="1">
                <a:solidFill>
                  <a:schemeClr val="bg1"/>
                </a:solidFill>
              </a:rPr>
              <a:t>wewnętrznej</a:t>
            </a:r>
            <a:r>
              <a:rPr lang="pl-PL" dirty="0">
                <a:solidFill>
                  <a:schemeClr val="bg1"/>
                </a:solidFill>
              </a:rPr>
              <a:t> </a:t>
            </a:r>
            <a:r>
              <a:rPr lang="pl-PL" dirty="0" err="1">
                <a:solidFill>
                  <a:schemeClr val="bg1"/>
                </a:solidFill>
              </a:rPr>
              <a:t>sprawiedliwości</a:t>
            </a:r>
            <a:r>
              <a:rPr lang="pl-PL" dirty="0">
                <a:solidFill>
                  <a:schemeClr val="bg1"/>
                </a:solidFill>
              </a:rPr>
              <a:t> wyroku wymaga </a:t>
            </a:r>
            <a:r>
              <a:rPr lang="pl-PL" dirty="0" err="1">
                <a:solidFill>
                  <a:schemeClr val="bg1"/>
                </a:solidFill>
              </a:rPr>
              <a:t>zróżnicowania</a:t>
            </a:r>
            <a:r>
              <a:rPr lang="pl-PL" dirty="0">
                <a:solidFill>
                  <a:schemeClr val="bg1"/>
                </a:solidFill>
              </a:rPr>
              <a:t> kar wymierzanych </a:t>
            </a:r>
            <a:r>
              <a:rPr lang="pl-PL" dirty="0" err="1">
                <a:solidFill>
                  <a:schemeClr val="bg1"/>
                </a:solidFill>
              </a:rPr>
              <a:t>współdziałającym</a:t>
            </a:r>
            <a:r>
              <a:rPr lang="pl-PL" dirty="0">
                <a:solidFill>
                  <a:schemeClr val="bg1"/>
                </a:solidFill>
              </a:rPr>
              <a:t>, ale </a:t>
            </a:r>
            <a:r>
              <a:rPr lang="pl-PL" dirty="0" err="1">
                <a:solidFill>
                  <a:schemeClr val="bg1"/>
                </a:solidFill>
              </a:rPr>
              <a:t>różnica</a:t>
            </a:r>
            <a:r>
              <a:rPr lang="pl-PL" dirty="0">
                <a:solidFill>
                  <a:schemeClr val="bg1"/>
                </a:solidFill>
              </a:rPr>
              <a:t> </a:t>
            </a:r>
            <a:r>
              <a:rPr lang="pl-PL" dirty="0" err="1">
                <a:solidFill>
                  <a:schemeClr val="bg1"/>
                </a:solidFill>
              </a:rPr>
              <a:t>między</a:t>
            </a:r>
            <a:r>
              <a:rPr lang="pl-PL" dirty="0">
                <a:solidFill>
                  <a:schemeClr val="bg1"/>
                </a:solidFill>
              </a:rPr>
              <a:t> tymi karami nie powinna </a:t>
            </a:r>
            <a:r>
              <a:rPr lang="pl-PL" dirty="0" err="1">
                <a:solidFill>
                  <a:schemeClr val="bg1"/>
                </a:solidFill>
              </a:rPr>
              <a:t>przekroczyc</a:t>
            </a:r>
            <a:r>
              <a:rPr lang="pl-PL" dirty="0">
                <a:solidFill>
                  <a:schemeClr val="bg1"/>
                </a:solidFill>
              </a:rPr>
              <a:t>́ kilku lat, gdy tymczasem według aktualnego stanu prawnego w takim przypadku </a:t>
            </a:r>
            <a:r>
              <a:rPr lang="pl-PL" dirty="0" err="1">
                <a:solidFill>
                  <a:schemeClr val="bg1"/>
                </a:solidFill>
              </a:rPr>
              <a:t>można</a:t>
            </a:r>
            <a:r>
              <a:rPr lang="pl-PL" dirty="0">
                <a:solidFill>
                  <a:schemeClr val="bg1"/>
                </a:solidFill>
              </a:rPr>
              <a:t> trzem </a:t>
            </a:r>
            <a:r>
              <a:rPr lang="pl-PL" dirty="0" err="1">
                <a:solidFill>
                  <a:schemeClr val="bg1"/>
                </a:solidFill>
              </a:rPr>
              <a:t>współdziałającym</a:t>
            </a:r>
            <a:r>
              <a:rPr lang="pl-PL" dirty="0">
                <a:solidFill>
                  <a:schemeClr val="bg1"/>
                </a:solidFill>
              </a:rPr>
              <a:t> </a:t>
            </a:r>
            <a:r>
              <a:rPr lang="pl-PL" dirty="0" err="1">
                <a:solidFill>
                  <a:schemeClr val="bg1"/>
                </a:solidFill>
              </a:rPr>
              <a:t>wymierzyc</a:t>
            </a:r>
            <a:r>
              <a:rPr lang="pl-PL" dirty="0">
                <a:solidFill>
                  <a:schemeClr val="bg1"/>
                </a:solidFill>
              </a:rPr>
              <a:t>́ albo </a:t>
            </a:r>
            <a:r>
              <a:rPr lang="pl-PL" dirty="0" err="1">
                <a:solidFill>
                  <a:schemeClr val="bg1"/>
                </a:solidFill>
              </a:rPr>
              <a:t>równo</a:t>
            </a:r>
            <a:r>
              <a:rPr lang="pl-PL" dirty="0">
                <a:solidFill>
                  <a:schemeClr val="bg1"/>
                </a:solidFill>
              </a:rPr>
              <a:t> karę pozbawienia </a:t>
            </a:r>
            <a:r>
              <a:rPr lang="pl-PL" dirty="0" err="1">
                <a:solidFill>
                  <a:schemeClr val="bg1"/>
                </a:solidFill>
              </a:rPr>
              <a:t>wolności</a:t>
            </a:r>
            <a:r>
              <a:rPr lang="pl-PL" dirty="0">
                <a:solidFill>
                  <a:schemeClr val="bg1"/>
                </a:solidFill>
              </a:rPr>
              <a:t> albo jednemu 15 lat, drugiemu 25 lat, a trzeciemu </a:t>
            </a:r>
            <a:r>
              <a:rPr lang="pl-PL" dirty="0" err="1">
                <a:solidFill>
                  <a:schemeClr val="bg1"/>
                </a:solidFill>
              </a:rPr>
              <a:t>dożywocie</a:t>
            </a:r>
            <a:r>
              <a:rPr lang="pl-PL" dirty="0">
                <a:solidFill>
                  <a:schemeClr val="bg1"/>
                </a:solidFill>
              </a:rPr>
              <a:t>. Ponadto, </a:t>
            </a:r>
            <a:r>
              <a:rPr lang="pl-PL" dirty="0" err="1">
                <a:solidFill>
                  <a:schemeClr val="bg1"/>
                </a:solidFill>
              </a:rPr>
              <a:t>należy</a:t>
            </a:r>
            <a:r>
              <a:rPr lang="pl-PL" dirty="0">
                <a:solidFill>
                  <a:schemeClr val="bg1"/>
                </a:solidFill>
              </a:rPr>
              <a:t> </a:t>
            </a:r>
            <a:r>
              <a:rPr lang="pl-PL" dirty="0" err="1">
                <a:solidFill>
                  <a:schemeClr val="bg1"/>
                </a:solidFill>
              </a:rPr>
              <a:t>zważyc</a:t>
            </a:r>
            <a:r>
              <a:rPr lang="pl-PL" dirty="0">
                <a:solidFill>
                  <a:schemeClr val="bg1"/>
                </a:solidFill>
              </a:rPr>
              <a:t>́, </a:t>
            </a:r>
            <a:r>
              <a:rPr lang="pl-PL" dirty="0" err="1">
                <a:solidFill>
                  <a:schemeClr val="bg1"/>
                </a:solidFill>
              </a:rPr>
              <a:t>że</a:t>
            </a:r>
            <a:r>
              <a:rPr lang="pl-PL" dirty="0">
                <a:solidFill>
                  <a:schemeClr val="bg1"/>
                </a:solidFill>
              </a:rPr>
              <a:t> ustawowy </a:t>
            </a:r>
            <a:r>
              <a:rPr lang="pl-PL" dirty="0" err="1">
                <a:solidFill>
                  <a:schemeClr val="bg1"/>
                </a:solidFill>
              </a:rPr>
              <a:t>dobór</a:t>
            </a:r>
            <a:r>
              <a:rPr lang="pl-PL" dirty="0">
                <a:solidFill>
                  <a:schemeClr val="bg1"/>
                </a:solidFill>
              </a:rPr>
              <a:t> sankcji powinien </a:t>
            </a:r>
            <a:r>
              <a:rPr lang="pl-PL" dirty="0" err="1">
                <a:solidFill>
                  <a:schemeClr val="bg1"/>
                </a:solidFill>
              </a:rPr>
              <a:t>uwzględniac</a:t>
            </a:r>
            <a:r>
              <a:rPr lang="pl-PL" dirty="0">
                <a:solidFill>
                  <a:schemeClr val="bg1"/>
                </a:solidFill>
              </a:rPr>
              <a:t>́ </a:t>
            </a:r>
            <a:r>
              <a:rPr lang="pl-PL" dirty="0" err="1">
                <a:solidFill>
                  <a:schemeClr val="bg1"/>
                </a:solidFill>
              </a:rPr>
              <a:t>ciężar</a:t>
            </a:r>
            <a:r>
              <a:rPr lang="pl-PL" dirty="0">
                <a:solidFill>
                  <a:schemeClr val="bg1"/>
                </a:solidFill>
              </a:rPr>
              <a:t> danego </a:t>
            </a:r>
            <a:r>
              <a:rPr lang="pl-PL" dirty="0" err="1">
                <a:solidFill>
                  <a:schemeClr val="bg1"/>
                </a:solidFill>
              </a:rPr>
              <a:t>przestępstwa</a:t>
            </a:r>
            <a:r>
              <a:rPr lang="pl-PL" dirty="0">
                <a:solidFill>
                  <a:schemeClr val="bg1"/>
                </a:solidFill>
              </a:rPr>
              <a:t>, przy czym im w bardziej </a:t>
            </a:r>
            <a:r>
              <a:rPr lang="pl-PL" dirty="0" err="1">
                <a:solidFill>
                  <a:schemeClr val="bg1"/>
                </a:solidFill>
              </a:rPr>
              <a:t>ogólny</a:t>
            </a:r>
            <a:r>
              <a:rPr lang="pl-PL" dirty="0">
                <a:solidFill>
                  <a:schemeClr val="bg1"/>
                </a:solidFill>
              </a:rPr>
              <a:t>, syntetyczny </a:t>
            </a:r>
            <a:r>
              <a:rPr lang="pl-PL" dirty="0" err="1">
                <a:solidFill>
                  <a:schemeClr val="bg1"/>
                </a:solidFill>
              </a:rPr>
              <a:t>sposób</a:t>
            </a:r>
            <a:r>
              <a:rPr lang="pl-PL" dirty="0">
                <a:solidFill>
                  <a:schemeClr val="bg1"/>
                </a:solidFill>
              </a:rPr>
              <a:t> zostały </a:t>
            </a:r>
            <a:r>
              <a:rPr lang="pl-PL" dirty="0" err="1">
                <a:solidFill>
                  <a:schemeClr val="bg1"/>
                </a:solidFill>
              </a:rPr>
              <a:t>zakreślone</a:t>
            </a:r>
            <a:r>
              <a:rPr lang="pl-PL" dirty="0">
                <a:solidFill>
                  <a:schemeClr val="bg1"/>
                </a:solidFill>
              </a:rPr>
              <a:t> typy </a:t>
            </a:r>
            <a:r>
              <a:rPr lang="pl-PL" dirty="0" err="1">
                <a:solidFill>
                  <a:schemeClr val="bg1"/>
                </a:solidFill>
              </a:rPr>
              <a:t>przestępstw</a:t>
            </a:r>
            <a:r>
              <a:rPr lang="pl-PL" dirty="0">
                <a:solidFill>
                  <a:schemeClr val="bg1"/>
                </a:solidFill>
              </a:rPr>
              <a:t>, tym bardziej sankcja karna musi </a:t>
            </a:r>
            <a:r>
              <a:rPr lang="pl-PL" dirty="0" err="1">
                <a:solidFill>
                  <a:schemeClr val="bg1"/>
                </a:solidFill>
              </a:rPr>
              <a:t>uwzględniac</a:t>
            </a:r>
            <a:r>
              <a:rPr lang="pl-PL" dirty="0">
                <a:solidFill>
                  <a:schemeClr val="bg1"/>
                </a:solidFill>
              </a:rPr>
              <a:t>́ </a:t>
            </a:r>
            <a:r>
              <a:rPr lang="pl-PL" dirty="0" err="1">
                <a:solidFill>
                  <a:schemeClr val="bg1"/>
                </a:solidFill>
              </a:rPr>
              <a:t>różny</a:t>
            </a:r>
            <a:r>
              <a:rPr lang="pl-PL" dirty="0">
                <a:solidFill>
                  <a:schemeClr val="bg1"/>
                </a:solidFill>
              </a:rPr>
              <a:t> </a:t>
            </a:r>
            <a:r>
              <a:rPr lang="pl-PL" dirty="0" err="1">
                <a:solidFill>
                  <a:schemeClr val="bg1"/>
                </a:solidFill>
              </a:rPr>
              <a:t>stopien</a:t>
            </a:r>
            <a:r>
              <a:rPr lang="pl-PL" dirty="0">
                <a:solidFill>
                  <a:schemeClr val="bg1"/>
                </a:solidFill>
              </a:rPr>
              <a:t>́ </a:t>
            </a:r>
            <a:r>
              <a:rPr lang="pl-PL" dirty="0" err="1">
                <a:solidFill>
                  <a:schemeClr val="bg1"/>
                </a:solidFill>
              </a:rPr>
              <a:t>natężenia</a:t>
            </a:r>
            <a:r>
              <a:rPr lang="pl-PL" dirty="0">
                <a:solidFill>
                  <a:schemeClr val="bg1"/>
                </a:solidFill>
              </a:rPr>
              <a:t> winy i szkody, </a:t>
            </a:r>
            <a:r>
              <a:rPr lang="pl-PL" dirty="0" err="1">
                <a:solidFill>
                  <a:schemeClr val="bg1"/>
                </a:solidFill>
              </a:rPr>
              <a:t>który</a:t>
            </a:r>
            <a:r>
              <a:rPr lang="pl-PL" dirty="0">
                <a:solidFill>
                  <a:schemeClr val="bg1"/>
                </a:solidFill>
              </a:rPr>
              <a:t> </a:t>
            </a:r>
            <a:r>
              <a:rPr lang="pl-PL" dirty="0" err="1">
                <a:solidFill>
                  <a:schemeClr val="bg1"/>
                </a:solidFill>
              </a:rPr>
              <a:t>może</a:t>
            </a:r>
            <a:r>
              <a:rPr lang="pl-PL" dirty="0">
                <a:solidFill>
                  <a:schemeClr val="bg1"/>
                </a:solidFill>
              </a:rPr>
              <a:t> </a:t>
            </a:r>
            <a:r>
              <a:rPr lang="pl-PL" dirty="0" err="1">
                <a:solidFill>
                  <a:schemeClr val="bg1"/>
                </a:solidFill>
              </a:rPr>
              <a:t>zajśc</a:t>
            </a:r>
            <a:r>
              <a:rPr lang="pl-PL" dirty="0">
                <a:solidFill>
                  <a:schemeClr val="bg1"/>
                </a:solidFill>
              </a:rPr>
              <a:t>́ w konkretnym przypadku, a zatem musi </a:t>
            </a:r>
            <a:r>
              <a:rPr lang="pl-PL" dirty="0" err="1">
                <a:solidFill>
                  <a:schemeClr val="bg1"/>
                </a:solidFill>
              </a:rPr>
              <a:t>byc</a:t>
            </a:r>
            <a:r>
              <a:rPr lang="pl-PL" dirty="0">
                <a:solidFill>
                  <a:schemeClr val="bg1"/>
                </a:solidFill>
              </a:rPr>
              <a:t>́ </a:t>
            </a:r>
            <a:r>
              <a:rPr lang="pl-PL" dirty="0" err="1">
                <a:solidFill>
                  <a:schemeClr val="bg1"/>
                </a:solidFill>
              </a:rPr>
              <a:t>zakreślona</a:t>
            </a:r>
            <a:r>
              <a:rPr lang="pl-PL" dirty="0">
                <a:solidFill>
                  <a:schemeClr val="bg1"/>
                </a:solidFill>
              </a:rPr>
              <a:t> przez odległe od siebie na skali </a:t>
            </a:r>
            <a:r>
              <a:rPr lang="pl-PL" dirty="0" err="1">
                <a:solidFill>
                  <a:schemeClr val="bg1"/>
                </a:solidFill>
              </a:rPr>
              <a:t>surowości</a:t>
            </a:r>
            <a:r>
              <a:rPr lang="pl-PL" dirty="0">
                <a:solidFill>
                  <a:schemeClr val="bg1"/>
                </a:solidFill>
              </a:rPr>
              <a:t> minimum i maksimum kary. </a:t>
            </a:r>
            <a:r>
              <a:rPr lang="pl-PL" dirty="0" err="1">
                <a:solidFill>
                  <a:schemeClr val="bg1"/>
                </a:solidFill>
              </a:rPr>
              <a:t>Biorąc</a:t>
            </a:r>
            <a:r>
              <a:rPr lang="pl-PL" dirty="0">
                <a:solidFill>
                  <a:schemeClr val="bg1"/>
                </a:solidFill>
              </a:rPr>
              <a:t> pod </a:t>
            </a:r>
            <a:r>
              <a:rPr lang="pl-PL" dirty="0" err="1">
                <a:solidFill>
                  <a:schemeClr val="bg1"/>
                </a:solidFill>
              </a:rPr>
              <a:t>uwage</a:t>
            </a:r>
            <a:r>
              <a:rPr lang="pl-PL" dirty="0">
                <a:solidFill>
                  <a:schemeClr val="bg1"/>
                </a:solidFill>
              </a:rPr>
              <a:t>̨ fakt, </a:t>
            </a:r>
            <a:r>
              <a:rPr lang="pl-PL" dirty="0" err="1">
                <a:solidFill>
                  <a:schemeClr val="bg1"/>
                </a:solidFill>
              </a:rPr>
              <a:t>że</a:t>
            </a:r>
            <a:r>
              <a:rPr lang="pl-PL" dirty="0">
                <a:solidFill>
                  <a:schemeClr val="bg1"/>
                </a:solidFill>
              </a:rPr>
              <a:t> </a:t>
            </a:r>
            <a:r>
              <a:rPr lang="pl-PL" dirty="0" err="1">
                <a:solidFill>
                  <a:schemeClr val="bg1"/>
                </a:solidFill>
              </a:rPr>
              <a:t>obowiązujący</a:t>
            </a:r>
            <a:r>
              <a:rPr lang="pl-PL" dirty="0">
                <a:solidFill>
                  <a:schemeClr val="bg1"/>
                </a:solidFill>
              </a:rPr>
              <a:t> kodeks karny posługuje </a:t>
            </a:r>
            <a:r>
              <a:rPr lang="pl-PL" dirty="0" err="1">
                <a:solidFill>
                  <a:schemeClr val="bg1"/>
                </a:solidFill>
              </a:rPr>
              <a:t>sie</a:t>
            </a:r>
            <a:r>
              <a:rPr lang="pl-PL" dirty="0">
                <a:solidFill>
                  <a:schemeClr val="bg1"/>
                </a:solidFill>
              </a:rPr>
              <a:t>̨ szeroko opisanymi, zgeneralizowanymi typami </a:t>
            </a:r>
            <a:r>
              <a:rPr lang="pl-PL" dirty="0" err="1">
                <a:solidFill>
                  <a:schemeClr val="bg1"/>
                </a:solidFill>
              </a:rPr>
              <a:t>przestępstw</a:t>
            </a:r>
            <a:r>
              <a:rPr lang="pl-PL" dirty="0">
                <a:solidFill>
                  <a:schemeClr val="bg1"/>
                </a:solidFill>
              </a:rPr>
              <a:t>, </a:t>
            </a:r>
            <a:r>
              <a:rPr lang="pl-PL" dirty="0" err="1">
                <a:solidFill>
                  <a:schemeClr val="bg1"/>
                </a:solidFill>
              </a:rPr>
              <a:t>pożądane</a:t>
            </a:r>
            <a:r>
              <a:rPr lang="pl-PL" dirty="0">
                <a:solidFill>
                  <a:schemeClr val="bg1"/>
                </a:solidFill>
              </a:rPr>
              <a:t> jest rozszerzenie </a:t>
            </a:r>
            <a:r>
              <a:rPr lang="pl-PL" dirty="0" err="1">
                <a:solidFill>
                  <a:schemeClr val="bg1"/>
                </a:solidFill>
              </a:rPr>
              <a:t>możliwej</a:t>
            </a:r>
            <a:r>
              <a:rPr lang="pl-PL" dirty="0">
                <a:solidFill>
                  <a:schemeClr val="bg1"/>
                </a:solidFill>
              </a:rPr>
              <a:t> reakcji na dany przejaw zachowania bezprawnego poprzez znaczne </a:t>
            </a:r>
            <a:r>
              <a:rPr lang="pl-PL" dirty="0" err="1">
                <a:solidFill>
                  <a:schemeClr val="bg1"/>
                </a:solidFill>
              </a:rPr>
              <a:t>zróżnicowanie</a:t>
            </a:r>
            <a:r>
              <a:rPr lang="pl-PL" dirty="0">
                <a:solidFill>
                  <a:schemeClr val="bg1"/>
                </a:solidFill>
              </a:rPr>
              <a:t> </a:t>
            </a:r>
            <a:r>
              <a:rPr lang="pl-PL" dirty="0" err="1">
                <a:solidFill>
                  <a:schemeClr val="bg1"/>
                </a:solidFill>
              </a:rPr>
              <a:t>pomiędzy</a:t>
            </a:r>
            <a:r>
              <a:rPr lang="pl-PL" dirty="0">
                <a:solidFill>
                  <a:schemeClr val="bg1"/>
                </a:solidFill>
              </a:rPr>
              <a:t> dolną i </a:t>
            </a:r>
            <a:r>
              <a:rPr lang="pl-PL" dirty="0" err="1">
                <a:solidFill>
                  <a:schemeClr val="bg1"/>
                </a:solidFill>
              </a:rPr>
              <a:t>górna</a:t>
            </a:r>
            <a:r>
              <a:rPr lang="pl-PL" dirty="0">
                <a:solidFill>
                  <a:schemeClr val="bg1"/>
                </a:solidFill>
              </a:rPr>
              <a:t>̨ granicą ustawowego </a:t>
            </a:r>
            <a:r>
              <a:rPr lang="pl-PL" dirty="0" err="1">
                <a:solidFill>
                  <a:schemeClr val="bg1"/>
                </a:solidFill>
              </a:rPr>
              <a:t>zagrożenia</a:t>
            </a:r>
            <a:r>
              <a:rPr lang="pl-PL" dirty="0">
                <a:solidFill>
                  <a:schemeClr val="bg1"/>
                </a:solidFill>
              </a:rPr>
              <a:t> karą. </a:t>
            </a:r>
            <a:r>
              <a:rPr lang="pl-PL" dirty="0" err="1">
                <a:solidFill>
                  <a:schemeClr val="bg1"/>
                </a:solidFill>
              </a:rPr>
              <a:t>Stąd</a:t>
            </a:r>
            <a:r>
              <a:rPr lang="pl-PL" dirty="0">
                <a:solidFill>
                  <a:schemeClr val="bg1"/>
                </a:solidFill>
              </a:rPr>
              <a:t> też w celu zapewnienia swobody orzeczniczej </a:t>
            </a:r>
            <a:r>
              <a:rPr lang="pl-PL" dirty="0" err="1">
                <a:solidFill>
                  <a:schemeClr val="bg1"/>
                </a:solidFill>
              </a:rPr>
              <a:t>sądu</a:t>
            </a:r>
            <a:r>
              <a:rPr lang="pl-PL" dirty="0">
                <a:solidFill>
                  <a:schemeClr val="bg1"/>
                </a:solidFill>
              </a:rPr>
              <a:t> i </a:t>
            </a:r>
            <a:r>
              <a:rPr lang="pl-PL" dirty="0" err="1">
                <a:solidFill>
                  <a:schemeClr val="bg1"/>
                </a:solidFill>
              </a:rPr>
              <a:t>umożliwienia</a:t>
            </a:r>
            <a:r>
              <a:rPr lang="pl-PL" dirty="0">
                <a:solidFill>
                  <a:schemeClr val="bg1"/>
                </a:solidFill>
              </a:rPr>
              <a:t> wymierzenia w pełni zindywidualizowanej kary, zgodnej z kodeksowymi zasadami jej wymiaru, w projekcie </a:t>
            </a:r>
            <a:r>
              <a:rPr lang="pl-PL" dirty="0" err="1">
                <a:solidFill>
                  <a:schemeClr val="bg1"/>
                </a:solidFill>
              </a:rPr>
              <a:t>wydłużono</a:t>
            </a:r>
            <a:r>
              <a:rPr lang="pl-PL" dirty="0">
                <a:solidFill>
                  <a:schemeClr val="bg1"/>
                </a:solidFill>
              </a:rPr>
              <a:t> karę terminowego pozbawienia </a:t>
            </a:r>
            <a:r>
              <a:rPr lang="pl-PL" dirty="0" err="1">
                <a:solidFill>
                  <a:schemeClr val="bg1"/>
                </a:solidFill>
              </a:rPr>
              <a:t>wolności</a:t>
            </a:r>
            <a:r>
              <a:rPr lang="pl-PL" dirty="0">
                <a:solidFill>
                  <a:schemeClr val="bg1"/>
                </a:solidFill>
              </a:rPr>
              <a:t> do 30 lat, </a:t>
            </a:r>
            <a:r>
              <a:rPr lang="pl-PL" dirty="0" err="1">
                <a:solidFill>
                  <a:schemeClr val="bg1"/>
                </a:solidFill>
              </a:rPr>
              <a:t>pozostawiając</a:t>
            </a:r>
            <a:r>
              <a:rPr lang="pl-PL" dirty="0">
                <a:solidFill>
                  <a:schemeClr val="bg1"/>
                </a:solidFill>
              </a:rPr>
              <a:t> jako dolną granicę tej kary 1 </a:t>
            </a:r>
            <a:r>
              <a:rPr lang="pl-PL" dirty="0" err="1">
                <a:solidFill>
                  <a:schemeClr val="bg1"/>
                </a:solidFill>
              </a:rPr>
              <a:t>miesia</a:t>
            </a:r>
            <a:r>
              <a:rPr lang="pl-PL" dirty="0">
                <a:solidFill>
                  <a:schemeClr val="bg1"/>
                </a:solidFill>
              </a:rPr>
              <a:t>̨. (…)</a:t>
            </a:r>
          </a:p>
          <a:p>
            <a:pPr marL="0" indent="0" algn="just">
              <a:buNone/>
            </a:pPr>
            <a:r>
              <a:rPr lang="pl-PL" dirty="0">
                <a:solidFill>
                  <a:schemeClr val="bg1"/>
                </a:solidFill>
              </a:rPr>
              <a:t>Projektowana zmiana pozwoli zatem na wyeliminowanie niekorzystnych konsekwencji prawnych, jakie </a:t>
            </a:r>
            <a:r>
              <a:rPr lang="pl-PL" dirty="0" err="1">
                <a:solidFill>
                  <a:schemeClr val="bg1"/>
                </a:solidFill>
              </a:rPr>
              <a:t>wiąża</a:t>
            </a:r>
            <a:r>
              <a:rPr lang="pl-PL" dirty="0">
                <a:solidFill>
                  <a:schemeClr val="bg1"/>
                </a:solidFill>
              </a:rPr>
              <a:t>̨ </a:t>
            </a:r>
            <a:r>
              <a:rPr lang="pl-PL" dirty="0" err="1">
                <a:solidFill>
                  <a:schemeClr val="bg1"/>
                </a:solidFill>
              </a:rPr>
              <a:t>sie</a:t>
            </a:r>
            <a:r>
              <a:rPr lang="pl-PL" dirty="0">
                <a:solidFill>
                  <a:schemeClr val="bg1"/>
                </a:solidFill>
              </a:rPr>
              <a:t>̨ ze znacznym </a:t>
            </a:r>
            <a:r>
              <a:rPr lang="pl-PL" dirty="0" err="1">
                <a:solidFill>
                  <a:schemeClr val="bg1"/>
                </a:solidFill>
              </a:rPr>
              <a:t>odstępem</a:t>
            </a:r>
            <a:r>
              <a:rPr lang="pl-PL" dirty="0">
                <a:solidFill>
                  <a:schemeClr val="bg1"/>
                </a:solidFill>
              </a:rPr>
              <a:t> </a:t>
            </a:r>
            <a:r>
              <a:rPr lang="pl-PL" dirty="0" err="1">
                <a:solidFill>
                  <a:schemeClr val="bg1"/>
                </a:solidFill>
              </a:rPr>
              <a:t>pomiędzy</a:t>
            </a:r>
            <a:r>
              <a:rPr lang="pl-PL" dirty="0">
                <a:solidFill>
                  <a:schemeClr val="bg1"/>
                </a:solidFill>
              </a:rPr>
              <a:t> </a:t>
            </a:r>
            <a:r>
              <a:rPr lang="pl-PL" dirty="0" err="1">
                <a:solidFill>
                  <a:schemeClr val="bg1"/>
                </a:solidFill>
              </a:rPr>
              <a:t>górna</a:t>
            </a:r>
            <a:r>
              <a:rPr lang="pl-PL" dirty="0">
                <a:solidFill>
                  <a:schemeClr val="bg1"/>
                </a:solidFill>
              </a:rPr>
              <a:t>̨ granicą terminowej kary pozbawienia </a:t>
            </a:r>
            <a:r>
              <a:rPr lang="pl-PL" dirty="0" err="1">
                <a:solidFill>
                  <a:schemeClr val="bg1"/>
                </a:solidFill>
              </a:rPr>
              <a:t>wolności</a:t>
            </a:r>
            <a:r>
              <a:rPr lang="pl-PL" dirty="0">
                <a:solidFill>
                  <a:schemeClr val="bg1"/>
                </a:solidFill>
              </a:rPr>
              <a:t> a „sztywną </a:t>
            </a:r>
            <a:r>
              <a:rPr lang="pl-PL" dirty="0" err="1">
                <a:solidFill>
                  <a:schemeClr val="bg1"/>
                </a:solidFill>
              </a:rPr>
              <a:t>wysokościa</a:t>
            </a:r>
            <a:r>
              <a:rPr lang="pl-PL" dirty="0">
                <a:solidFill>
                  <a:schemeClr val="bg1"/>
                </a:solidFill>
              </a:rPr>
              <a:t>̨” </a:t>
            </a:r>
            <a:r>
              <a:rPr lang="pl-PL" dirty="0" err="1">
                <a:solidFill>
                  <a:schemeClr val="bg1"/>
                </a:solidFill>
              </a:rPr>
              <a:t>odrębnej</a:t>
            </a:r>
            <a:r>
              <a:rPr lang="pl-PL" dirty="0">
                <a:solidFill>
                  <a:schemeClr val="bg1"/>
                </a:solidFill>
              </a:rPr>
              <a:t> rodzajowo kary 25 lat pozbawienia </a:t>
            </a:r>
            <a:r>
              <a:rPr lang="pl-PL" dirty="0" err="1">
                <a:solidFill>
                  <a:schemeClr val="bg1"/>
                </a:solidFill>
              </a:rPr>
              <a:t>wolności</a:t>
            </a:r>
            <a:r>
              <a:rPr lang="pl-PL" dirty="0">
                <a:solidFill>
                  <a:schemeClr val="bg1"/>
                </a:solidFill>
              </a:rPr>
              <a:t> oraz adekwatną reakcję karną w tych przypadkach, gdzie nie jest </a:t>
            </a:r>
            <a:r>
              <a:rPr lang="pl-PL" dirty="0" err="1">
                <a:solidFill>
                  <a:schemeClr val="bg1"/>
                </a:solidFill>
              </a:rPr>
              <a:t>wystarczające</a:t>
            </a:r>
            <a:r>
              <a:rPr lang="pl-PL" dirty="0">
                <a:solidFill>
                  <a:schemeClr val="bg1"/>
                </a:solidFill>
              </a:rPr>
              <a:t> wymierzenie kary 15 lat pozbawienia </a:t>
            </a:r>
            <a:r>
              <a:rPr lang="pl-PL" dirty="0" err="1">
                <a:solidFill>
                  <a:schemeClr val="bg1"/>
                </a:solidFill>
              </a:rPr>
              <a:t>wolności</a:t>
            </a:r>
            <a:r>
              <a:rPr lang="pl-PL" dirty="0">
                <a:solidFill>
                  <a:schemeClr val="bg1"/>
                </a:solidFill>
              </a:rPr>
              <a:t>, a kara 25 lat pozbawienia </a:t>
            </a:r>
            <a:r>
              <a:rPr lang="pl-PL" dirty="0" err="1">
                <a:solidFill>
                  <a:schemeClr val="bg1"/>
                </a:solidFill>
              </a:rPr>
              <a:t>wolności</a:t>
            </a:r>
            <a:r>
              <a:rPr lang="pl-PL" dirty="0">
                <a:solidFill>
                  <a:schemeClr val="bg1"/>
                </a:solidFill>
              </a:rPr>
              <a:t> jawi </a:t>
            </a:r>
            <a:r>
              <a:rPr lang="pl-PL" dirty="0" err="1">
                <a:solidFill>
                  <a:schemeClr val="bg1"/>
                </a:solidFill>
              </a:rPr>
              <a:t>sie</a:t>
            </a:r>
            <a:r>
              <a:rPr lang="pl-PL" dirty="0">
                <a:solidFill>
                  <a:schemeClr val="bg1"/>
                </a:solidFill>
              </a:rPr>
              <a:t>̨ jako nadmiernie surowa”.</a:t>
            </a:r>
          </a:p>
          <a:p>
            <a:pPr marL="0" indent="0" algn="just">
              <a:buNone/>
            </a:pPr>
            <a:endParaRPr lang="pl-PL" dirty="0">
              <a:solidFill>
                <a:schemeClr val="bg1"/>
              </a:solidFill>
            </a:endParaRPr>
          </a:p>
          <a:p>
            <a:pPr marL="0" indent="0" algn="just">
              <a:buNone/>
            </a:pPr>
            <a:r>
              <a:rPr lang="pl-PL" dirty="0" err="1">
                <a:solidFill>
                  <a:schemeClr val="bg1"/>
                </a:solidFill>
              </a:rPr>
              <a:t>https</a:t>
            </a:r>
            <a:r>
              <a:rPr lang="pl-PL" dirty="0">
                <a:solidFill>
                  <a:schemeClr val="bg1"/>
                </a:solidFill>
              </a:rPr>
              <a:t>://</a:t>
            </a:r>
            <a:r>
              <a:rPr lang="pl-PL" dirty="0" err="1">
                <a:solidFill>
                  <a:schemeClr val="bg1"/>
                </a:solidFill>
              </a:rPr>
              <a:t>legislacja.rcl.gov.pl</a:t>
            </a:r>
            <a:r>
              <a:rPr lang="pl-PL" dirty="0">
                <a:solidFill>
                  <a:schemeClr val="bg1"/>
                </a:solidFill>
              </a:rPr>
              <a:t>/projekt/12320403/katalog/12565615#12565615</a:t>
            </a:r>
          </a:p>
          <a:p>
            <a:endParaRPr lang="pl-PL" dirty="0"/>
          </a:p>
          <a:p>
            <a:endParaRPr lang="pl-PL" dirty="0"/>
          </a:p>
        </p:txBody>
      </p:sp>
    </p:spTree>
    <p:extLst>
      <p:ext uri="{BB962C8B-B14F-4D97-AF65-F5344CB8AC3E}">
        <p14:creationId xmlns:p14="http://schemas.microsoft.com/office/powerpoint/2010/main" val="3389188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7D02FBF-7131-844C-8D7B-0C42A9E4A46A}"/>
              </a:ext>
            </a:extLst>
          </p:cNvPr>
          <p:cNvSpPr>
            <a:spLocks noGrp="1"/>
          </p:cNvSpPr>
          <p:nvPr>
            <p:ph idx="1"/>
          </p:nvPr>
        </p:nvSpPr>
        <p:spPr>
          <a:xfrm>
            <a:off x="838200" y="757238"/>
            <a:ext cx="10515600" cy="5419725"/>
          </a:xfrm>
        </p:spPr>
        <p:txBody>
          <a:bodyPr>
            <a:normAutofit fontScale="92500" lnSpcReduction="10000"/>
          </a:bodyPr>
          <a:lstStyle/>
          <a:p>
            <a:pPr algn="just"/>
            <a:r>
              <a:rPr lang="pl-PL" dirty="0">
                <a:solidFill>
                  <a:schemeClr val="bg1"/>
                </a:solidFill>
              </a:rPr>
              <a:t>osobisty charakter kary – zabronione jest odbywanie za skazanego kary</a:t>
            </a:r>
          </a:p>
          <a:p>
            <a:pPr algn="just"/>
            <a:r>
              <a:rPr lang="pl-PL" b="1" dirty="0">
                <a:solidFill>
                  <a:schemeClr val="bg1"/>
                </a:solidFill>
              </a:rPr>
              <a:t>art.  57 k.w. [zbiórka ofiar na uiszczenie grzywny] </a:t>
            </a:r>
          </a:p>
          <a:p>
            <a:pPr marL="0" indent="0" algn="just">
              <a:buNone/>
            </a:pPr>
            <a:r>
              <a:rPr lang="pl-PL" b="1" dirty="0">
                <a:solidFill>
                  <a:schemeClr val="bg1"/>
                </a:solidFill>
              </a:rPr>
              <a:t>§  1.  Kto organizuje lub przeprowadza publiczną zbiórkę ofiar na uiszczenie grzywny orzeczonej za przestępstwo, w tym i przestępstwo skarbowe, wykroczenie lub wykroczenie skarbowe albo nie będąc osobą najbliższą dla skazanego lub ukaranego uiszcza za niego grzywnę lub ofiarowuje mu albo osobie dla niego najbliższej pieniądze na ten cel, podlega karze aresztu albo grzywny.</a:t>
            </a:r>
          </a:p>
          <a:p>
            <a:pPr marL="0" indent="0" algn="just">
              <a:buNone/>
            </a:pPr>
            <a:r>
              <a:rPr lang="pl-PL" dirty="0">
                <a:solidFill>
                  <a:schemeClr val="bg1"/>
                </a:solidFill>
              </a:rPr>
              <a:t>§  2.  Podżeganie i pomocnictwo są karalne.</a:t>
            </a:r>
          </a:p>
          <a:p>
            <a:pPr marL="0" indent="0" algn="just">
              <a:buNone/>
            </a:pPr>
            <a:r>
              <a:rPr lang="pl-PL" dirty="0">
                <a:solidFill>
                  <a:schemeClr val="bg1"/>
                </a:solidFill>
              </a:rPr>
              <a:t>§  3.  Zebrane ofiary lub pieniądze uzyskane za zebrane ofiary w naturze a także pieniądze wpłacone na poczet grzywny lub ofiarowane na ten cel podlegają przepadkowi.</a:t>
            </a:r>
          </a:p>
          <a:p>
            <a:pPr marL="0" indent="0" algn="just">
              <a:buNone/>
            </a:pPr>
            <a:r>
              <a:rPr lang="pl-PL" dirty="0">
                <a:solidFill>
                  <a:schemeClr val="bg1"/>
                </a:solidFill>
              </a:rPr>
              <a:t>§  4.  Przedmioty, co do których orzeczono przepadek, należy przekazać instytucji pomocy społecznej lub instytucji kulturalno-oświatowej.</a:t>
            </a:r>
          </a:p>
          <a:p>
            <a:endParaRPr lang="pl-PL" dirty="0"/>
          </a:p>
        </p:txBody>
      </p:sp>
    </p:spTree>
    <p:extLst>
      <p:ext uri="{BB962C8B-B14F-4D97-AF65-F5344CB8AC3E}">
        <p14:creationId xmlns:p14="http://schemas.microsoft.com/office/powerpoint/2010/main" val="33211653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67F1BF-530E-4668-80C4-A7DB844E5741}"/>
              </a:ext>
            </a:extLst>
          </p:cNvPr>
          <p:cNvSpPr>
            <a:spLocks noGrp="1"/>
          </p:cNvSpPr>
          <p:nvPr>
            <p:ph type="title"/>
          </p:nvPr>
        </p:nvSpPr>
        <p:spPr>
          <a:xfrm>
            <a:off x="838200" y="365125"/>
            <a:ext cx="10515600" cy="666721"/>
          </a:xfrm>
        </p:spPr>
        <p:txBody>
          <a:bodyPr>
            <a:normAutofit/>
          </a:bodyPr>
          <a:lstStyle/>
          <a:p>
            <a:pPr algn="ctr"/>
            <a:r>
              <a:rPr lang="pl-PL" sz="3000" b="1" dirty="0">
                <a:solidFill>
                  <a:schemeClr val="bg1"/>
                </a:solidFill>
              </a:rPr>
              <a:t>Kara dożywotniego pozbawienia wolności</a:t>
            </a:r>
          </a:p>
        </p:txBody>
      </p:sp>
      <p:sp>
        <p:nvSpPr>
          <p:cNvPr id="3" name="Symbol zastępczy zawartości 2">
            <a:extLst>
              <a:ext uri="{FF2B5EF4-FFF2-40B4-BE49-F238E27FC236}">
                <a16:creationId xmlns:a16="http://schemas.microsoft.com/office/drawing/2014/main" id="{BDCAFBA8-A26D-4C15-BFDF-0FAEDF025016}"/>
              </a:ext>
            </a:extLst>
          </p:cNvPr>
          <p:cNvSpPr>
            <a:spLocks noGrp="1"/>
          </p:cNvSpPr>
          <p:nvPr>
            <p:ph idx="1"/>
          </p:nvPr>
        </p:nvSpPr>
        <p:spPr>
          <a:xfrm>
            <a:off x="687897" y="1442906"/>
            <a:ext cx="11099291" cy="4734057"/>
          </a:xfrm>
        </p:spPr>
        <p:txBody>
          <a:bodyPr>
            <a:normAutofit lnSpcReduction="10000"/>
          </a:bodyPr>
          <a:lstStyle/>
          <a:p>
            <a:pPr algn="just"/>
            <a:r>
              <a:rPr lang="pl-PL" sz="2400" dirty="0">
                <a:solidFill>
                  <a:schemeClr val="bg1"/>
                </a:solidFill>
              </a:rPr>
              <a:t>najsurowsza, pierwszy raz w katalogu kar części ogólnej k.k.,</a:t>
            </a:r>
            <a:endParaRPr lang="nn-NO" sz="2400" dirty="0">
              <a:solidFill>
                <a:schemeClr val="bg1"/>
              </a:solidFill>
            </a:endParaRPr>
          </a:p>
          <a:p>
            <a:pPr algn="just"/>
            <a:r>
              <a:rPr lang="pl-PL" sz="2400" dirty="0">
                <a:solidFill>
                  <a:schemeClr val="bg1"/>
                </a:solidFill>
              </a:rPr>
              <a:t>przywrócona ustawą z dnia 12 lipca 1995 r. o zmianie kodeksu karnego, kodeksu karnego wykonawczego oraz o podwyższeniu dolnych i górnych granic grzywien i nawiązek w prawie karnym (Dz. U. z 1995 r., nr 95, poz. 475) - brak w k.k. z 1969 r.</a:t>
            </a:r>
          </a:p>
          <a:p>
            <a:pPr algn="just"/>
            <a:r>
              <a:rPr lang="pl-PL" sz="2400" dirty="0">
                <a:solidFill>
                  <a:schemeClr val="bg1"/>
                </a:solidFill>
              </a:rPr>
              <a:t>niemożliwa do orzeczenia wobec sprawcy poniżej 18 roku życia – art. 54 </a:t>
            </a:r>
            <a:r>
              <a:rPr lang="pl-PL" sz="2400" dirty="0">
                <a:solidFill>
                  <a:schemeClr val="bg1"/>
                </a:solidFill>
                <a:latin typeface="Corbel" charset="0"/>
              </a:rPr>
              <a:t>§ 2 k.k.,</a:t>
            </a:r>
          </a:p>
          <a:p>
            <a:pPr algn="just"/>
            <a:r>
              <a:rPr lang="pl-PL" sz="2400" dirty="0">
                <a:solidFill>
                  <a:schemeClr val="bg1"/>
                </a:solidFill>
                <a:latin typeface="Corbel" charset="0"/>
              </a:rPr>
              <a:t>charakter eliminacyjny,</a:t>
            </a:r>
          </a:p>
          <a:p>
            <a:pPr algn="just"/>
            <a:r>
              <a:rPr lang="pl-PL" sz="2400" dirty="0">
                <a:solidFill>
                  <a:schemeClr val="accent1">
                    <a:lumMod val="75000"/>
                  </a:schemeClr>
                </a:solidFill>
                <a:latin typeface="Corbel" charset="0"/>
              </a:rPr>
              <a:t>możliwe warunkowe przedterminowe zwolnienie (odbycie co najmniej 25 lat kary),</a:t>
            </a:r>
          </a:p>
          <a:p>
            <a:pPr algn="just" fontAlgn="t"/>
            <a:r>
              <a:rPr lang="pl-PL" sz="2400" dirty="0">
                <a:solidFill>
                  <a:schemeClr val="bg1"/>
                </a:solidFill>
                <a:effectLst/>
              </a:rPr>
              <a:t>„</a:t>
            </a:r>
            <a:r>
              <a:rPr lang="pl-PL" sz="2400" i="1" dirty="0">
                <a:solidFill>
                  <a:schemeClr val="bg1"/>
                </a:solidFill>
                <a:effectLst/>
              </a:rPr>
              <a:t>Kara dożywotniego pozbawienia wolności to kara wybitnie odwetowa o charakterze eliminacyjnym (zabezpieczającym), ukierunkowana na funkcje społeczno-prewencyjne oraz izolacyjne. Wprowadzenie kary dożywotniego pozbawienia wolności jako substytutu kary śmierci potwierdza, że jej zasadniczym celem ma być zabezpieczenie społeczeństwa przed niebezpiecznymi sprawcami najpoważniejszych przestępstw” </a:t>
            </a:r>
            <a:r>
              <a:rPr lang="pl-PL" sz="2400" dirty="0">
                <a:solidFill>
                  <a:schemeClr val="bg1"/>
                </a:solidFill>
                <a:effectLst/>
              </a:rPr>
              <a:t>(wyrok SA we Wrocławiu z dnia 22.11.2017 r., II </a:t>
            </a:r>
            <a:r>
              <a:rPr lang="pl-PL" sz="2400" dirty="0" err="1">
                <a:solidFill>
                  <a:schemeClr val="bg1"/>
                </a:solidFill>
                <a:effectLst/>
              </a:rPr>
              <a:t>Aka</a:t>
            </a:r>
            <a:r>
              <a:rPr lang="pl-PL" sz="2400" dirty="0">
                <a:solidFill>
                  <a:schemeClr val="bg1"/>
                </a:solidFill>
                <a:effectLst/>
              </a:rPr>
              <a:t> 323/17)</a:t>
            </a:r>
          </a:p>
          <a:p>
            <a:endParaRPr lang="pl-PL" dirty="0"/>
          </a:p>
          <a:p>
            <a:endParaRPr lang="pl-PL" dirty="0"/>
          </a:p>
        </p:txBody>
      </p:sp>
    </p:spTree>
    <p:extLst>
      <p:ext uri="{BB962C8B-B14F-4D97-AF65-F5344CB8AC3E}">
        <p14:creationId xmlns:p14="http://schemas.microsoft.com/office/powerpoint/2010/main" val="279040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AE07B9-5F85-431A-BF0F-DA6DAB2A9DF8}"/>
              </a:ext>
            </a:extLst>
          </p:cNvPr>
          <p:cNvSpPr>
            <a:spLocks noGrp="1"/>
          </p:cNvSpPr>
          <p:nvPr>
            <p:ph type="title"/>
          </p:nvPr>
        </p:nvSpPr>
        <p:spPr>
          <a:xfrm>
            <a:off x="838200" y="272175"/>
            <a:ext cx="10515600" cy="817723"/>
          </a:xfrm>
        </p:spPr>
        <p:txBody>
          <a:bodyPr>
            <a:normAutofit/>
          </a:bodyPr>
          <a:lstStyle/>
          <a:p>
            <a:r>
              <a:rPr lang="pl-PL" sz="3500" dirty="0">
                <a:solidFill>
                  <a:schemeClr val="bg1"/>
                </a:solidFill>
              </a:rPr>
              <a:t>Kazus 1</a:t>
            </a:r>
          </a:p>
        </p:txBody>
      </p:sp>
      <p:sp>
        <p:nvSpPr>
          <p:cNvPr id="3" name="Symbol zastępczy zawartości 2">
            <a:extLst>
              <a:ext uri="{FF2B5EF4-FFF2-40B4-BE49-F238E27FC236}">
                <a16:creationId xmlns:a16="http://schemas.microsoft.com/office/drawing/2014/main" id="{0182CE28-0F64-4FC1-8EF2-65C4546C4F87}"/>
              </a:ext>
            </a:extLst>
          </p:cNvPr>
          <p:cNvSpPr>
            <a:spLocks noGrp="1"/>
          </p:cNvSpPr>
          <p:nvPr>
            <p:ph idx="1"/>
          </p:nvPr>
        </p:nvSpPr>
        <p:spPr>
          <a:xfrm>
            <a:off x="838200" y="1321910"/>
            <a:ext cx="10515600" cy="4962911"/>
          </a:xfrm>
        </p:spPr>
        <p:txBody>
          <a:bodyPr>
            <a:normAutofit fontScale="85000" lnSpcReduction="20000"/>
          </a:bodyPr>
          <a:lstStyle/>
          <a:p>
            <a:pPr marL="0" indent="0" algn="just">
              <a:buNone/>
            </a:pPr>
            <a:r>
              <a:rPr lang="pl-PL" dirty="0">
                <a:solidFill>
                  <a:schemeClr val="bg1"/>
                </a:solidFill>
              </a:rPr>
              <a:t>Jarosław B. oraz Henryk J., działając wspólnie i w porozumieniu, dokonali – przy użyciu metalowego pręta – wybicia szklanych drzwi w kwiaciarni „Różyczka”. Swoim zachowaniem spowodowali stratę w wysokości nie mniejszej niż 900 zł. Uznając ich za winnych dokonanego czynu z art. 288 § 1 k.k., sąd wymierzył im karę w wysokości 8 miesięcy pozbawienia wolności oraz na podstawie art. 33 § 2 k.k. skazał każdego z nich na karę grzywny, w licznie 50 stawek dziennych, określając wysokości jednej stawki dziennej na 30 zł. </a:t>
            </a:r>
          </a:p>
          <a:p>
            <a:pPr marL="0" indent="0" algn="just">
              <a:buNone/>
            </a:pPr>
            <a:r>
              <a:rPr lang="pl-PL" dirty="0">
                <a:solidFill>
                  <a:schemeClr val="bg1"/>
                </a:solidFill>
              </a:rPr>
              <a:t>Proszę dokonać prawnokarnej analizy zachowania Jarosława B. oraz Henryka J. oraz oceny stanowiska sądu w zakresie przyjętej kwalifikacji prawnej czynu oraz wymierzonej sprawcom kary.</a:t>
            </a:r>
          </a:p>
          <a:p>
            <a:pPr marL="0" indent="0" algn="just">
              <a:buNone/>
            </a:pPr>
            <a:r>
              <a:rPr lang="pl-PL" dirty="0">
                <a:solidFill>
                  <a:schemeClr val="bg1"/>
                </a:solidFill>
              </a:rPr>
              <a:t>Czy k.k. zawiera definicję korzyści majątkowej?</a:t>
            </a:r>
          </a:p>
          <a:p>
            <a:pPr marL="0" indent="0" algn="just">
              <a:buNone/>
            </a:pPr>
            <a:r>
              <a:rPr lang="pl-PL" dirty="0">
                <a:solidFill>
                  <a:schemeClr val="bg1"/>
                </a:solidFill>
              </a:rPr>
              <a:t>Czy zamiar osiągnięcia korzyści majątkowej, o którym mowa w art. 33 § 2 k.k., musi należeć zawsze do znamion typu czynu zabronionego?</a:t>
            </a:r>
          </a:p>
          <a:p>
            <a:pPr marL="0" indent="0" algn="just">
              <a:buNone/>
            </a:pPr>
            <a:r>
              <a:rPr lang="pl-PL" dirty="0">
                <a:solidFill>
                  <a:schemeClr val="bg1"/>
                </a:solidFill>
              </a:rPr>
              <a:t>Czy zamiar osiągnięcia korzyści majątkowej, o którym mowa w art. 33 § 2 k.k., może wynikać z faktycznego zachowania się sprawcy?</a:t>
            </a:r>
          </a:p>
        </p:txBody>
      </p:sp>
    </p:spTree>
    <p:extLst>
      <p:ext uri="{BB962C8B-B14F-4D97-AF65-F5344CB8AC3E}">
        <p14:creationId xmlns:p14="http://schemas.microsoft.com/office/powerpoint/2010/main" val="27377120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DD5DEA9-CAD1-4587-BD0D-792F5038A910}"/>
              </a:ext>
            </a:extLst>
          </p:cNvPr>
          <p:cNvSpPr>
            <a:spLocks noGrp="1"/>
          </p:cNvSpPr>
          <p:nvPr>
            <p:ph idx="1"/>
          </p:nvPr>
        </p:nvSpPr>
        <p:spPr>
          <a:xfrm>
            <a:off x="566736" y="342900"/>
            <a:ext cx="11077577" cy="6372226"/>
          </a:xfrm>
        </p:spPr>
        <p:txBody>
          <a:bodyPr>
            <a:normAutofit fontScale="92500" lnSpcReduction="10000"/>
          </a:bodyPr>
          <a:lstStyle/>
          <a:p>
            <a:pPr algn="just"/>
            <a:r>
              <a:rPr lang="pl-PL" sz="2600" dirty="0">
                <a:solidFill>
                  <a:schemeClr val="bg1"/>
                </a:solidFill>
              </a:rPr>
              <a:t>Grzywnę kumulatywną na podstawie art. 33 § 2 wolno wymierzyć bez względu na to, czy </a:t>
            </a:r>
            <a:r>
              <a:rPr lang="pl-PL" sz="2600" b="1" dirty="0">
                <a:solidFill>
                  <a:schemeClr val="bg1"/>
                </a:solidFill>
              </a:rPr>
              <a:t>cel osiągnięcia korzyści majątkowej</a:t>
            </a:r>
            <a:r>
              <a:rPr lang="pl-PL" sz="2600" dirty="0">
                <a:solidFill>
                  <a:schemeClr val="bg1"/>
                </a:solidFill>
              </a:rPr>
              <a:t> należy do zespołu ustawowych znamion czynu zabronionego (por. np. art. 204 § 1, art. 231 § 2, art. 253 § 2, art. 271 § 3, art. 278 § 2, art. 282, art. 286 § 1, art. 287 § 1, art. 296 § 2, art. 305 § 1, art. 362 § 1), czy też nie. Jednakże również w tym ostatnim wypadku okoliczność, że sprawca dopuścił się czynu w celu osiągnięcia korzyści majątkowej, powinna znaleźć odzwierciedlenie w zawartym w wyroku opisie czynu przypisanego sprawcy.</a:t>
            </a:r>
          </a:p>
          <a:p>
            <a:pPr algn="just"/>
            <a:r>
              <a:rPr lang="pl-PL" sz="2600" dirty="0">
                <a:solidFill>
                  <a:schemeClr val="bg1"/>
                </a:solidFill>
              </a:rPr>
              <a:t>Trudno się bez zastrzeżeń zgodzić z następującą tezą zawartą w wyroku SN z dnia 2 lutego 2010 r., III KK 431/09, </a:t>
            </a:r>
            <a:r>
              <a:rPr lang="pl-PL" sz="2600" dirty="0" err="1">
                <a:solidFill>
                  <a:schemeClr val="bg1"/>
                </a:solidFill>
              </a:rPr>
              <a:t>OSNwSK</a:t>
            </a:r>
            <a:r>
              <a:rPr lang="pl-PL" sz="2600" dirty="0">
                <a:solidFill>
                  <a:schemeClr val="bg1"/>
                </a:solidFill>
              </a:rPr>
              <a:t> 2010, poz. 225: "Jeżeli z opisu czynu przypisanego oskarżonemu nie wynika, aby sąd przyjął, iż sprawca dopuścił się czynu w celu osiągnięcia korzyści majątkowej lub gdy korzyść majątkową osiągnął, a do znamion przestępstwa nie należy działanie w celu osiągnięcia korzyści majątkowej, to nie ma podstaw do wymierzenia za ten czyn kary grzywny w oparciu o dyspozycję art. 33 § 2 k.k.”. Z zacytowanego wywodu wynika bowiem, że jeżeli działanie w celu osiągnięcia korzyści majątkowej należy do znamion przestępstwa, to wolno wymierzyć sprawcy grzywnę na podstawie art. 33 § 2, chociażby nawet ustalenie, że sprawca działał w tym właśnie celu, nie wynikało z opisu przypisanego mu czynu. Tymczasem opis czynu przypisanego sprawcy powinien oddawać wszystkie znamiona przestępstwa, za które się go skazuje. W przeciwnym razie czynienie go podstawą skazania narusza nie tylko zastosowany przepis typizujący oraz art. 1 § 1 obowiązującej ustawy karnej, lecz także art. 42 ust. 1 Konstytucji RP.</a:t>
            </a:r>
          </a:p>
          <a:p>
            <a:endParaRPr lang="pl-PL" dirty="0"/>
          </a:p>
        </p:txBody>
      </p:sp>
    </p:spTree>
    <p:extLst>
      <p:ext uri="{BB962C8B-B14F-4D97-AF65-F5344CB8AC3E}">
        <p14:creationId xmlns:p14="http://schemas.microsoft.com/office/powerpoint/2010/main" val="27856126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A85210-6F88-4B5E-B499-844E915F5054}"/>
              </a:ext>
            </a:extLst>
          </p:cNvPr>
          <p:cNvSpPr>
            <a:spLocks noGrp="1"/>
          </p:cNvSpPr>
          <p:nvPr>
            <p:ph type="title"/>
          </p:nvPr>
        </p:nvSpPr>
        <p:spPr>
          <a:xfrm>
            <a:off x="838200" y="365126"/>
            <a:ext cx="10515600" cy="826112"/>
          </a:xfrm>
        </p:spPr>
        <p:txBody>
          <a:bodyPr>
            <a:normAutofit/>
          </a:bodyPr>
          <a:lstStyle/>
          <a:p>
            <a:r>
              <a:rPr lang="pl-PL" sz="3500" dirty="0">
                <a:solidFill>
                  <a:schemeClr val="bg1"/>
                </a:solidFill>
              </a:rPr>
              <a:t>Kazus 2</a:t>
            </a:r>
          </a:p>
        </p:txBody>
      </p:sp>
      <p:sp>
        <p:nvSpPr>
          <p:cNvPr id="3" name="Symbol zastępczy zawartości 2">
            <a:extLst>
              <a:ext uri="{FF2B5EF4-FFF2-40B4-BE49-F238E27FC236}">
                <a16:creationId xmlns:a16="http://schemas.microsoft.com/office/drawing/2014/main" id="{1B868D47-EDF4-47C3-A84E-8F829F6B6408}"/>
              </a:ext>
            </a:extLst>
          </p:cNvPr>
          <p:cNvSpPr>
            <a:spLocks noGrp="1"/>
          </p:cNvSpPr>
          <p:nvPr>
            <p:ph idx="1"/>
          </p:nvPr>
        </p:nvSpPr>
        <p:spPr>
          <a:xfrm>
            <a:off x="838200" y="1191238"/>
            <a:ext cx="10820400" cy="5366725"/>
          </a:xfrm>
        </p:spPr>
        <p:txBody>
          <a:bodyPr>
            <a:normAutofit fontScale="85000" lnSpcReduction="20000"/>
          </a:bodyPr>
          <a:lstStyle/>
          <a:p>
            <a:pPr marL="0" indent="0" algn="just">
              <a:buNone/>
            </a:pPr>
            <a:r>
              <a:rPr lang="pl-PL" dirty="0">
                <a:solidFill>
                  <a:schemeClr val="bg1"/>
                </a:solidFill>
              </a:rPr>
              <a:t>Na mocy wyroku SO w Krakowie Ireneusz T. został uznany za winnego usiłowania przestępstwa z art. 310 § 1 k.k. W ramach toczącego się postępowania ustalono, że oskarżony, chcąc poprawić swoje warunki egzystencjalne, „domowymi sposobami” drukował banknoty, które do złudzenia przypominały oryginały wspomnianych środków płatniczych. Za ten czyn SO w Krakowie skazał Ireneusza T. na karę 25 lat pozbawienia wolności, a ponadto – przyjmując, że mężczyzna działał w celu osiągnięcia korzyści majątkowej – wymierzył mu na podstawie art. 33 § 2 k.k. karę grzywny w liczbie 200 stawek dziennych oraz w wysokości po 15 zł każda. </a:t>
            </a:r>
          </a:p>
          <a:p>
            <a:pPr marL="0" indent="0" algn="just">
              <a:buNone/>
            </a:pPr>
            <a:r>
              <a:rPr lang="pl-PL" dirty="0">
                <a:solidFill>
                  <a:schemeClr val="bg1"/>
                </a:solidFill>
              </a:rPr>
              <a:t>Proszę ocenić trafność stanowiska SO w Krakowie.</a:t>
            </a:r>
          </a:p>
          <a:p>
            <a:pPr marL="0" indent="0" algn="just">
              <a:buNone/>
            </a:pPr>
            <a:r>
              <a:rPr lang="pl-PL" dirty="0">
                <a:solidFill>
                  <a:schemeClr val="bg1"/>
                </a:solidFill>
              </a:rPr>
              <a:t>Czy w przypadku skazania sprawcy na karę 25 lat pozbawienia wolności sąd może orzec także karę grzywny?</a:t>
            </a:r>
          </a:p>
          <a:p>
            <a:pPr marL="0" indent="0" algn="just">
              <a:buNone/>
            </a:pPr>
            <a:r>
              <a:rPr lang="pl-PL" dirty="0">
                <a:solidFill>
                  <a:schemeClr val="bg1"/>
                </a:solidFill>
              </a:rPr>
              <a:t>Czy w przypadku skazania sprawcy na karę dożywotniego pozbawienia wolności sąd może orzec również karę grzywny?</a:t>
            </a:r>
          </a:p>
          <a:p>
            <a:pPr marL="0" indent="0" algn="just">
              <a:buNone/>
            </a:pPr>
            <a:r>
              <a:rPr lang="pl-PL" dirty="0">
                <a:solidFill>
                  <a:schemeClr val="bg1"/>
                </a:solidFill>
              </a:rPr>
              <a:t>Czy w przypadku skazania sprawcy na karę ograniczenia wolności sąd może orzec także karę ograniczenia wolności?</a:t>
            </a:r>
          </a:p>
          <a:p>
            <a:pPr marL="0" indent="0" algn="just">
              <a:buNone/>
            </a:pPr>
            <a:r>
              <a:rPr lang="pl-PL" dirty="0">
                <a:solidFill>
                  <a:schemeClr val="bg1"/>
                </a:solidFill>
              </a:rPr>
              <a:t>Jakie modele kary grzywny można wyróżnić w polskim prawie karnym materialnym?</a:t>
            </a:r>
          </a:p>
        </p:txBody>
      </p:sp>
    </p:spTree>
    <p:extLst>
      <p:ext uri="{BB962C8B-B14F-4D97-AF65-F5344CB8AC3E}">
        <p14:creationId xmlns:p14="http://schemas.microsoft.com/office/powerpoint/2010/main" val="26235333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2F549B-1291-4DF9-9F7C-4FBB45C307E1}"/>
              </a:ext>
            </a:extLst>
          </p:cNvPr>
          <p:cNvSpPr>
            <a:spLocks noGrp="1"/>
          </p:cNvSpPr>
          <p:nvPr>
            <p:ph type="title"/>
          </p:nvPr>
        </p:nvSpPr>
        <p:spPr>
          <a:xfrm>
            <a:off x="838200" y="365125"/>
            <a:ext cx="10515600" cy="884835"/>
          </a:xfrm>
        </p:spPr>
        <p:txBody>
          <a:bodyPr>
            <a:normAutofit/>
          </a:bodyPr>
          <a:lstStyle/>
          <a:p>
            <a:r>
              <a:rPr lang="pl-PL" sz="3500" dirty="0">
                <a:solidFill>
                  <a:schemeClr val="bg1"/>
                </a:solidFill>
              </a:rPr>
              <a:t>Kazus 3</a:t>
            </a:r>
          </a:p>
        </p:txBody>
      </p:sp>
      <p:sp>
        <p:nvSpPr>
          <p:cNvPr id="3" name="Symbol zastępczy zawartości 2">
            <a:extLst>
              <a:ext uri="{FF2B5EF4-FFF2-40B4-BE49-F238E27FC236}">
                <a16:creationId xmlns:a16="http://schemas.microsoft.com/office/drawing/2014/main" id="{928E6FA8-1237-457E-B2DC-599D0148102E}"/>
              </a:ext>
            </a:extLst>
          </p:cNvPr>
          <p:cNvSpPr>
            <a:spLocks noGrp="1"/>
          </p:cNvSpPr>
          <p:nvPr>
            <p:ph idx="1"/>
          </p:nvPr>
        </p:nvSpPr>
        <p:spPr>
          <a:xfrm>
            <a:off x="838200" y="1375795"/>
            <a:ext cx="10515600" cy="4927003"/>
          </a:xfrm>
        </p:spPr>
        <p:txBody>
          <a:bodyPr/>
          <a:lstStyle/>
          <a:p>
            <a:pPr marL="0" indent="0" algn="just">
              <a:buNone/>
            </a:pPr>
            <a:r>
              <a:rPr lang="pl-PL" dirty="0">
                <a:solidFill>
                  <a:schemeClr val="bg1"/>
                </a:solidFill>
              </a:rPr>
              <a:t>Na podstawie wyroku SR w X Halina F. została uznana za winną zarzucanego jej czynu, tj. pozbawienia wolności swojej matki, osiemdziesięcioletniej Wiktorii H. Zgodnie z dokonanymi ustaleniami, 25 stycznia 2014 r. kobieta zamknęła swoją matkę w ciemnej piwnicy, pozbawiając ją jakichkolwiek możliwości opuszczenia tego miejsca na okres sześciu dni. Za ten czyn (art. 189 § 1 k.k.) SR w X wymierzył Halinie F. karę w postaci 90 dni pozbawienia wolności.</a:t>
            </a:r>
          </a:p>
          <a:p>
            <a:pPr marL="0" indent="0" algn="just">
              <a:buNone/>
            </a:pPr>
            <a:r>
              <a:rPr lang="pl-PL" dirty="0">
                <a:solidFill>
                  <a:schemeClr val="bg1"/>
                </a:solidFill>
              </a:rPr>
              <a:t>Proszę ocenić trafność stanowiska SR w X.</a:t>
            </a:r>
          </a:p>
        </p:txBody>
      </p:sp>
    </p:spTree>
    <p:extLst>
      <p:ext uri="{BB962C8B-B14F-4D97-AF65-F5344CB8AC3E}">
        <p14:creationId xmlns:p14="http://schemas.microsoft.com/office/powerpoint/2010/main" val="31725645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9D8908E-894B-4375-811E-7C53257A9164}"/>
              </a:ext>
            </a:extLst>
          </p:cNvPr>
          <p:cNvSpPr>
            <a:spLocks noGrp="1"/>
          </p:cNvSpPr>
          <p:nvPr>
            <p:ph idx="1"/>
          </p:nvPr>
        </p:nvSpPr>
        <p:spPr>
          <a:xfrm>
            <a:off x="788565" y="654340"/>
            <a:ext cx="10796631" cy="5932197"/>
          </a:xfrm>
        </p:spPr>
        <p:txBody>
          <a:bodyPr>
            <a:normAutofit fontScale="92500" lnSpcReduction="10000"/>
          </a:bodyPr>
          <a:lstStyle/>
          <a:p>
            <a:pPr marL="0" indent="0" algn="just">
              <a:buNone/>
            </a:pPr>
            <a:r>
              <a:rPr lang="pl-PL" dirty="0">
                <a:solidFill>
                  <a:schemeClr val="bg1"/>
                </a:solidFill>
              </a:rPr>
              <a:t>Komentowany przepis rozstrzyga o tym - i w tym przejawia się </a:t>
            </a:r>
            <a:r>
              <a:rPr lang="pl-PL" b="1" dirty="0">
                <a:solidFill>
                  <a:schemeClr val="bg1"/>
                </a:solidFill>
              </a:rPr>
              <a:t>trzecia z jego funkcji</a:t>
            </a:r>
            <a:r>
              <a:rPr lang="pl-PL" dirty="0">
                <a:solidFill>
                  <a:schemeClr val="bg1"/>
                </a:solidFill>
              </a:rPr>
              <a:t> - że karę pozbawienia wolności wymierza się "w miesiącach i latach". Wynika stąd, że </a:t>
            </a:r>
            <a:r>
              <a:rPr lang="pl-PL" b="1" dirty="0">
                <a:solidFill>
                  <a:schemeClr val="bg1"/>
                </a:solidFill>
              </a:rPr>
              <a:t>kodeks przewiduje tylko dwie jednostki miary czasu, w jakich wolno wymierzyć karę pozbawienia wolności: miesiąc oraz rok</a:t>
            </a:r>
            <a:r>
              <a:rPr lang="pl-PL" dirty="0">
                <a:solidFill>
                  <a:schemeClr val="bg1"/>
                </a:solidFill>
              </a:rPr>
              <a:t>. Z zasady przeto niedopuszczalne jest jej orzekanie w dniach albo tygodniach, chyba że jakiś przepis wyraźnie to przewiduje. Co się tyczy tego ostatniego zastrzeżenia, to</a:t>
            </a:r>
            <a:r>
              <a:rPr lang="pl-PL" i="1" dirty="0">
                <a:solidFill>
                  <a:schemeClr val="bg1"/>
                </a:solidFill>
              </a:rPr>
              <a:t> de lege lata </a:t>
            </a:r>
            <a:r>
              <a:rPr lang="pl-PL" dirty="0">
                <a:solidFill>
                  <a:schemeClr val="bg1"/>
                </a:solidFill>
              </a:rPr>
              <a:t>wskazać można trzy wypadki, w których nie wiąże zakaz wymierzania kary pozbawienia wolności w dniach, a mianowicie przy orzekaniu kary łącznej pozbawienia wolności, jeżeli łączeniu podlegają kara pozbawienia wolności z karą ograniczenia wolności (art. 87), jak również przy orzekaniu wykonania zastępczej kary pozbawienia wolności za nieuiszczoną grzywnę (art. 46 § 1, 2 i 4 </a:t>
            </a:r>
            <a:r>
              <a:rPr lang="pl-PL" dirty="0" err="1">
                <a:solidFill>
                  <a:schemeClr val="bg1"/>
                </a:solidFill>
              </a:rPr>
              <a:t>k.k.w</a:t>
            </a:r>
            <a:r>
              <a:rPr lang="pl-PL" dirty="0">
                <a:solidFill>
                  <a:schemeClr val="bg1"/>
                </a:solidFill>
              </a:rPr>
              <a:t>.) oraz określaniu zastępczej kary pozbawienia wolności w związku z uchylaniem się od odbywania kary ograniczenia wolności (art. 65 § 2 i 3 </a:t>
            </a:r>
            <a:r>
              <a:rPr lang="pl-PL" dirty="0" err="1">
                <a:solidFill>
                  <a:schemeClr val="bg1"/>
                </a:solidFill>
              </a:rPr>
              <a:t>k.k.w</a:t>
            </a:r>
            <a:r>
              <a:rPr lang="pl-PL" dirty="0">
                <a:solidFill>
                  <a:schemeClr val="bg1"/>
                </a:solidFill>
              </a:rPr>
              <a:t>.). Naturalnie wyjątek od nakazu wymierzania kary pozbawienia wolności wyłącznie w miesiącach i latach mogą wprowadzać również przepisy pozakodeksowe, np. przepisy ustawy amnestyjnej (por. wydane jeszcze pod rządami art. 41 k.k. z 1932 r. postanowienie SN z dnia 20 października 1953 r., II KRN 781/53, </a:t>
            </a:r>
            <a:r>
              <a:rPr lang="pl-PL" dirty="0" err="1">
                <a:solidFill>
                  <a:schemeClr val="bg1"/>
                </a:solidFill>
              </a:rPr>
              <a:t>PiP</a:t>
            </a:r>
            <a:r>
              <a:rPr lang="pl-PL" dirty="0">
                <a:solidFill>
                  <a:schemeClr val="bg1"/>
                </a:solidFill>
              </a:rPr>
              <a:t> 1954, z. 2, s. 385).</a:t>
            </a:r>
          </a:p>
        </p:txBody>
      </p:sp>
    </p:spTree>
    <p:extLst>
      <p:ext uri="{BB962C8B-B14F-4D97-AF65-F5344CB8AC3E}">
        <p14:creationId xmlns:p14="http://schemas.microsoft.com/office/powerpoint/2010/main" val="23474276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63A823-88D9-4341-9219-C6D3157707E4}"/>
              </a:ext>
            </a:extLst>
          </p:cNvPr>
          <p:cNvSpPr>
            <a:spLocks noGrp="1"/>
          </p:cNvSpPr>
          <p:nvPr>
            <p:ph type="title"/>
          </p:nvPr>
        </p:nvSpPr>
        <p:spPr>
          <a:xfrm>
            <a:off x="838200" y="365125"/>
            <a:ext cx="10515600" cy="750611"/>
          </a:xfrm>
        </p:spPr>
        <p:txBody>
          <a:bodyPr>
            <a:normAutofit/>
          </a:bodyPr>
          <a:lstStyle/>
          <a:p>
            <a:r>
              <a:rPr lang="pl-PL" sz="3500" dirty="0">
                <a:solidFill>
                  <a:schemeClr val="bg1"/>
                </a:solidFill>
              </a:rPr>
              <a:t>Kazus 4</a:t>
            </a:r>
          </a:p>
        </p:txBody>
      </p:sp>
      <p:sp>
        <p:nvSpPr>
          <p:cNvPr id="3" name="Symbol zastępczy zawartości 2">
            <a:extLst>
              <a:ext uri="{FF2B5EF4-FFF2-40B4-BE49-F238E27FC236}">
                <a16:creationId xmlns:a16="http://schemas.microsoft.com/office/drawing/2014/main" id="{F256C092-B71D-43CD-824F-F100FBD40A94}"/>
              </a:ext>
            </a:extLst>
          </p:cNvPr>
          <p:cNvSpPr>
            <a:spLocks noGrp="1"/>
          </p:cNvSpPr>
          <p:nvPr>
            <p:ph idx="1"/>
          </p:nvPr>
        </p:nvSpPr>
        <p:spPr>
          <a:xfrm>
            <a:off x="838199" y="1199626"/>
            <a:ext cx="10734675" cy="4977337"/>
          </a:xfrm>
        </p:spPr>
        <p:txBody>
          <a:bodyPr/>
          <a:lstStyle/>
          <a:p>
            <a:pPr marL="0" indent="0" algn="just">
              <a:buNone/>
            </a:pPr>
            <a:r>
              <a:rPr lang="pl-PL" dirty="0">
                <a:solidFill>
                  <a:schemeClr val="bg1"/>
                </a:solidFill>
              </a:rPr>
              <a:t>Trzydziestosiedmioletni recydywista, Dariusz W., wielokrotnie skazywany na karę pozbawienia wolności za kradzieże, dopuścił się podczas dokonywania przestępstwa kradzieży, przestępstwa zabójstwa sześćdziesięcioośmioletniej Mirosławy M. SO we Wrocławiu, uznając Dariusza W. za winnego zarzucanego mu przestępstwa zabójstwa z art. 148 § 1 k.k., skazał go na karę 25 lat pozbawienia wolności bez możliwości ubiegania się o warunkowe przedterminowe zwolnienie z odbywania kary.</a:t>
            </a:r>
          </a:p>
          <a:p>
            <a:pPr marL="0" indent="0" algn="just">
              <a:buNone/>
            </a:pPr>
            <a:r>
              <a:rPr lang="pl-PL" dirty="0">
                <a:solidFill>
                  <a:schemeClr val="bg1"/>
                </a:solidFill>
              </a:rPr>
              <a:t>Proszę ocenić trafność stanowiska SO we Wrocławiu.</a:t>
            </a:r>
          </a:p>
        </p:txBody>
      </p:sp>
    </p:spTree>
    <p:extLst>
      <p:ext uri="{BB962C8B-B14F-4D97-AF65-F5344CB8AC3E}">
        <p14:creationId xmlns:p14="http://schemas.microsoft.com/office/powerpoint/2010/main" val="42255419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CD1D6A-1B71-48EB-8650-E44791F69678}"/>
              </a:ext>
            </a:extLst>
          </p:cNvPr>
          <p:cNvSpPr>
            <a:spLocks noGrp="1"/>
          </p:cNvSpPr>
          <p:nvPr>
            <p:ph type="title"/>
          </p:nvPr>
        </p:nvSpPr>
        <p:spPr/>
        <p:txBody>
          <a:bodyPr>
            <a:normAutofit/>
          </a:bodyPr>
          <a:lstStyle/>
          <a:p>
            <a:r>
              <a:rPr lang="pl-PL" sz="3500" dirty="0">
                <a:solidFill>
                  <a:schemeClr val="bg1"/>
                </a:solidFill>
              </a:rPr>
              <a:t>Kazus 5</a:t>
            </a:r>
          </a:p>
        </p:txBody>
      </p:sp>
      <p:sp>
        <p:nvSpPr>
          <p:cNvPr id="3" name="Symbol zastępczy zawartości 2">
            <a:extLst>
              <a:ext uri="{FF2B5EF4-FFF2-40B4-BE49-F238E27FC236}">
                <a16:creationId xmlns:a16="http://schemas.microsoft.com/office/drawing/2014/main" id="{5271FC69-A3C8-45FE-8F69-5D087D1450E5}"/>
              </a:ext>
            </a:extLst>
          </p:cNvPr>
          <p:cNvSpPr>
            <a:spLocks noGrp="1"/>
          </p:cNvSpPr>
          <p:nvPr>
            <p:ph idx="1"/>
          </p:nvPr>
        </p:nvSpPr>
        <p:spPr>
          <a:xfrm>
            <a:off x="838200" y="1825625"/>
            <a:ext cx="10515600" cy="2209480"/>
          </a:xfrm>
        </p:spPr>
        <p:txBody>
          <a:bodyPr/>
          <a:lstStyle/>
          <a:p>
            <a:pPr marL="0" indent="0">
              <a:buNone/>
            </a:pPr>
            <a:r>
              <a:rPr lang="pl-PL" i="1" dirty="0">
                <a:solidFill>
                  <a:schemeClr val="bg1"/>
                </a:solidFill>
              </a:rPr>
              <a:t>art.  278.  §  1.</a:t>
            </a:r>
            <a:r>
              <a:rPr lang="pl-PL" b="1" i="1" dirty="0">
                <a:solidFill>
                  <a:schemeClr val="bg1"/>
                </a:solidFill>
              </a:rPr>
              <a:t>  </a:t>
            </a:r>
            <a:r>
              <a:rPr lang="pl-PL" i="1" dirty="0">
                <a:solidFill>
                  <a:schemeClr val="bg1"/>
                </a:solidFill>
              </a:rPr>
              <a:t>Kto zabiera w celu przywłaszczenia cudzą rzecz ruchomą, podlega karze pozbawienia wolności od 3 miesięcy do lat 5.</a:t>
            </a:r>
          </a:p>
          <a:p>
            <a:endParaRPr lang="pl-PL" dirty="0">
              <a:solidFill>
                <a:schemeClr val="bg1"/>
              </a:solidFill>
            </a:endParaRPr>
          </a:p>
          <a:p>
            <a:pPr marL="0" indent="0">
              <a:buNone/>
            </a:pPr>
            <a:r>
              <a:rPr lang="pl-PL" dirty="0">
                <a:solidFill>
                  <a:schemeClr val="bg1"/>
                </a:solidFill>
              </a:rPr>
              <a:t>Jaką karę można wymierzyć sprawcy kradzieży w typie podstawowym?</a:t>
            </a:r>
          </a:p>
          <a:p>
            <a:endParaRPr lang="pl-PL" dirty="0"/>
          </a:p>
        </p:txBody>
      </p:sp>
    </p:spTree>
    <p:extLst>
      <p:ext uri="{BB962C8B-B14F-4D97-AF65-F5344CB8AC3E}">
        <p14:creationId xmlns:p14="http://schemas.microsoft.com/office/powerpoint/2010/main" val="2045827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64C227-6C60-4370-8DF5-3530BD34F3B6}"/>
              </a:ext>
            </a:extLst>
          </p:cNvPr>
          <p:cNvSpPr>
            <a:spLocks noGrp="1"/>
          </p:cNvSpPr>
          <p:nvPr>
            <p:ph type="title"/>
          </p:nvPr>
        </p:nvSpPr>
        <p:spPr>
          <a:xfrm>
            <a:off x="838200" y="365125"/>
            <a:ext cx="10515600" cy="985503"/>
          </a:xfrm>
        </p:spPr>
        <p:txBody>
          <a:bodyPr/>
          <a:lstStyle/>
          <a:p>
            <a:pPr algn="ctr"/>
            <a:r>
              <a:rPr lang="pl-PL" dirty="0">
                <a:solidFill>
                  <a:schemeClr val="bg1"/>
                </a:solidFill>
              </a:rPr>
              <a:t>Racjonalizacja kary</a:t>
            </a:r>
          </a:p>
        </p:txBody>
      </p:sp>
      <p:sp>
        <p:nvSpPr>
          <p:cNvPr id="3" name="Symbol zastępczy zawartości 2">
            <a:extLst>
              <a:ext uri="{FF2B5EF4-FFF2-40B4-BE49-F238E27FC236}">
                <a16:creationId xmlns:a16="http://schemas.microsoft.com/office/drawing/2014/main" id="{0E9D344E-3DD8-4957-AE5B-5852DF73221C}"/>
              </a:ext>
            </a:extLst>
          </p:cNvPr>
          <p:cNvSpPr>
            <a:spLocks noGrp="1"/>
          </p:cNvSpPr>
          <p:nvPr>
            <p:ph idx="1"/>
          </p:nvPr>
        </p:nvSpPr>
        <p:spPr>
          <a:xfrm>
            <a:off x="483765" y="1526796"/>
            <a:ext cx="11224470" cy="4826335"/>
          </a:xfrm>
        </p:spPr>
        <p:txBody>
          <a:bodyPr>
            <a:normAutofit fontScale="92500" lnSpcReduction="20000"/>
          </a:bodyPr>
          <a:lstStyle/>
          <a:p>
            <a:pPr algn="just"/>
            <a:r>
              <a:rPr lang="pl-PL" dirty="0">
                <a:solidFill>
                  <a:schemeClr val="bg1"/>
                </a:solidFill>
              </a:rPr>
              <a:t>B. Wróblewski: racjonalizacja kary to poszukiwanie uzasadnienie czy też uzasadnianie faktu istnienia reakcji ujemnej (</a:t>
            </a:r>
            <a:r>
              <a:rPr lang="pl-PL" i="1" dirty="0">
                <a:solidFill>
                  <a:schemeClr val="bg1"/>
                </a:solidFill>
              </a:rPr>
              <a:t>Penologia. Socjologia kar</a:t>
            </a:r>
            <a:r>
              <a:rPr lang="pl-PL" dirty="0">
                <a:solidFill>
                  <a:schemeClr val="bg1"/>
                </a:solidFill>
              </a:rPr>
              <a:t>, t. 1 i 2, Wilno 1926); autor wyróżniał racjonalizację sakralną, sprawiedliwościową i celowościową</a:t>
            </a:r>
          </a:p>
          <a:p>
            <a:pPr algn="just"/>
            <a:r>
              <a:rPr lang="pl-PL" dirty="0">
                <a:solidFill>
                  <a:schemeClr val="bg1"/>
                </a:solidFill>
              </a:rPr>
              <a:t>racjonalizacja sprawiedliwościowa – kara jest odpłatą za popełnione przestępstwo, i to właśnie jest jej istotą oraz uzasadnieniem (wcześniej: kara jako zemsta)</a:t>
            </a:r>
          </a:p>
          <a:p>
            <a:pPr algn="just"/>
            <a:r>
              <a:rPr lang="pl-PL" dirty="0">
                <a:solidFill>
                  <a:schemeClr val="bg1"/>
                </a:solidFill>
              </a:rPr>
              <a:t>racjonalizacja celowościowa – poszukiwanie uzasadnienia kary w określonych celach społecznych</a:t>
            </a:r>
          </a:p>
          <a:p>
            <a:pPr algn="just"/>
            <a:r>
              <a:rPr lang="pl-PL" dirty="0">
                <a:solidFill>
                  <a:schemeClr val="bg1"/>
                </a:solidFill>
              </a:rPr>
              <a:t>J. Makarewicz: „Kara z istoty swej jest odpłatą i </a:t>
            </a:r>
            <a:r>
              <a:rPr lang="pl-PL" dirty="0" err="1">
                <a:solidFill>
                  <a:schemeClr val="bg1"/>
                </a:solidFill>
              </a:rPr>
              <a:t>niczem</a:t>
            </a:r>
            <a:r>
              <a:rPr lang="pl-PL" dirty="0">
                <a:solidFill>
                  <a:schemeClr val="bg1"/>
                </a:solidFill>
              </a:rPr>
              <a:t> </a:t>
            </a:r>
            <a:r>
              <a:rPr lang="pl-PL" dirty="0" err="1">
                <a:solidFill>
                  <a:schemeClr val="bg1"/>
                </a:solidFill>
              </a:rPr>
              <a:t>innem</a:t>
            </a:r>
            <a:r>
              <a:rPr lang="pl-PL" dirty="0">
                <a:solidFill>
                  <a:schemeClr val="bg1"/>
                </a:solidFill>
              </a:rPr>
              <a:t>”</a:t>
            </a:r>
          </a:p>
          <a:p>
            <a:pPr algn="just"/>
            <a:r>
              <a:rPr lang="pl-PL" dirty="0">
                <a:solidFill>
                  <a:schemeClr val="bg1"/>
                </a:solidFill>
              </a:rPr>
              <a:t>B. Wróblewski: „W każdej z tych reakcji, nazywanych karą, niezależnie od ich zmiennej formy i treści, jest zawarty czynnik odwetu”</a:t>
            </a:r>
          </a:p>
          <a:p>
            <a:pPr algn="just"/>
            <a:r>
              <a:rPr lang="pl-PL" dirty="0">
                <a:solidFill>
                  <a:schemeClr val="bg1"/>
                </a:solidFill>
              </a:rPr>
              <a:t>Teorie kary: </a:t>
            </a:r>
            <a:r>
              <a:rPr lang="pl-PL" dirty="0" err="1">
                <a:solidFill>
                  <a:schemeClr val="bg1"/>
                </a:solidFill>
              </a:rPr>
              <a:t>retrybutywne</a:t>
            </a:r>
            <a:r>
              <a:rPr lang="pl-PL" dirty="0">
                <a:solidFill>
                  <a:schemeClr val="bg1"/>
                </a:solidFill>
              </a:rPr>
              <a:t> (odpłata za wyrządzone przestępstw, Kant, Hegel)                      i prewencyjne (Bentham, Liszt, Makarewicz)</a:t>
            </a:r>
          </a:p>
        </p:txBody>
      </p:sp>
    </p:spTree>
    <p:extLst>
      <p:ext uri="{BB962C8B-B14F-4D97-AF65-F5344CB8AC3E}">
        <p14:creationId xmlns:p14="http://schemas.microsoft.com/office/powerpoint/2010/main" val="2109549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BE340C-42E9-EC40-A770-F8111D2F29C1}"/>
              </a:ext>
            </a:extLst>
          </p:cNvPr>
          <p:cNvSpPr>
            <a:spLocks noGrp="1"/>
          </p:cNvSpPr>
          <p:nvPr>
            <p:ph type="title"/>
          </p:nvPr>
        </p:nvSpPr>
        <p:spPr/>
        <p:txBody>
          <a:bodyPr/>
          <a:lstStyle/>
          <a:p>
            <a:pPr algn="ctr"/>
            <a:r>
              <a:rPr lang="pl-PL" dirty="0">
                <a:solidFill>
                  <a:schemeClr val="bg1"/>
                </a:solidFill>
              </a:rPr>
              <a:t>Teorie kary</a:t>
            </a:r>
          </a:p>
        </p:txBody>
      </p:sp>
      <p:sp>
        <p:nvSpPr>
          <p:cNvPr id="3" name="Symbol zastępczy zawartości 2">
            <a:extLst>
              <a:ext uri="{FF2B5EF4-FFF2-40B4-BE49-F238E27FC236}">
                <a16:creationId xmlns:a16="http://schemas.microsoft.com/office/drawing/2014/main" id="{6D417298-570D-E14D-ADA9-F46824EDC028}"/>
              </a:ext>
            </a:extLst>
          </p:cNvPr>
          <p:cNvSpPr>
            <a:spLocks noGrp="1"/>
          </p:cNvSpPr>
          <p:nvPr>
            <p:ph idx="1"/>
          </p:nvPr>
        </p:nvSpPr>
        <p:spPr>
          <a:xfrm>
            <a:off x="918210" y="1843802"/>
            <a:ext cx="10515600" cy="4698921"/>
          </a:xfrm>
        </p:spPr>
        <p:txBody>
          <a:bodyPr/>
          <a:lstStyle/>
          <a:p>
            <a:pPr marL="0" indent="0" algn="ctr">
              <a:buNone/>
            </a:pPr>
            <a:r>
              <a:rPr lang="pl-PL" dirty="0">
                <a:solidFill>
                  <a:schemeClr val="bg1"/>
                </a:solidFill>
              </a:rPr>
              <a:t>Teorie </a:t>
            </a:r>
            <a:r>
              <a:rPr lang="pl-PL" dirty="0" err="1">
                <a:solidFill>
                  <a:schemeClr val="bg1"/>
                </a:solidFill>
              </a:rPr>
              <a:t>retrybutywne</a:t>
            </a:r>
            <a:r>
              <a:rPr lang="pl-PL" dirty="0">
                <a:solidFill>
                  <a:schemeClr val="bg1"/>
                </a:solidFill>
              </a:rPr>
              <a:t>, prewencyjne i mieszane</a:t>
            </a:r>
          </a:p>
          <a:p>
            <a:pPr marL="0" indent="0" algn="just">
              <a:buNone/>
            </a:pPr>
            <a:r>
              <a:rPr lang="pl-PL" dirty="0">
                <a:solidFill>
                  <a:schemeClr val="bg1"/>
                </a:solidFill>
              </a:rPr>
              <a:t>Teorie </a:t>
            </a:r>
            <a:r>
              <a:rPr lang="pl-PL" dirty="0" err="1">
                <a:solidFill>
                  <a:schemeClr val="bg1"/>
                </a:solidFill>
              </a:rPr>
              <a:t>retrybutywne</a:t>
            </a:r>
            <a:r>
              <a:rPr lang="pl-PL" dirty="0">
                <a:solidFill>
                  <a:schemeClr val="bg1"/>
                </a:solidFill>
              </a:rPr>
              <a:t> uzasadnienie kary widzą w popełnionym uprzednio przestępstwie</a:t>
            </a:r>
          </a:p>
          <a:p>
            <a:pPr marL="0" indent="0" algn="just">
              <a:buNone/>
            </a:pPr>
            <a:r>
              <a:rPr lang="pl-PL" dirty="0">
                <a:solidFill>
                  <a:schemeClr val="bg1"/>
                </a:solidFill>
              </a:rPr>
              <a:t>Teorie prewencyjne uzasadnienia kary dopatrują się w potrzebie zapobiegnięcia kolejnym przestępstwom</a:t>
            </a:r>
          </a:p>
        </p:txBody>
      </p:sp>
    </p:spTree>
    <p:extLst>
      <p:ext uri="{BB962C8B-B14F-4D97-AF65-F5344CB8AC3E}">
        <p14:creationId xmlns:p14="http://schemas.microsoft.com/office/powerpoint/2010/main" val="2644360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95A1F6-6A05-544F-ACD1-9BB64394AB07}"/>
              </a:ext>
            </a:extLst>
          </p:cNvPr>
          <p:cNvSpPr>
            <a:spLocks noGrp="1"/>
          </p:cNvSpPr>
          <p:nvPr>
            <p:ph type="title"/>
          </p:nvPr>
        </p:nvSpPr>
        <p:spPr/>
        <p:txBody>
          <a:bodyPr/>
          <a:lstStyle/>
          <a:p>
            <a:pPr algn="ctr"/>
            <a:r>
              <a:rPr lang="pl-PL" dirty="0">
                <a:solidFill>
                  <a:schemeClr val="bg1"/>
                </a:solidFill>
              </a:rPr>
              <a:t>Teorie </a:t>
            </a:r>
            <a:r>
              <a:rPr lang="pl-PL" dirty="0" err="1">
                <a:solidFill>
                  <a:schemeClr val="bg1"/>
                </a:solidFill>
              </a:rPr>
              <a:t>retrybutywne</a:t>
            </a:r>
            <a:endParaRPr lang="pl-PL" dirty="0">
              <a:solidFill>
                <a:schemeClr val="bg1"/>
              </a:solidFill>
            </a:endParaRPr>
          </a:p>
        </p:txBody>
      </p:sp>
      <p:sp>
        <p:nvSpPr>
          <p:cNvPr id="3" name="Symbol zastępczy zawartości 2">
            <a:extLst>
              <a:ext uri="{FF2B5EF4-FFF2-40B4-BE49-F238E27FC236}">
                <a16:creationId xmlns:a16="http://schemas.microsoft.com/office/drawing/2014/main" id="{88572D53-7684-1943-9B54-B6BE739878F0}"/>
              </a:ext>
            </a:extLst>
          </p:cNvPr>
          <p:cNvSpPr>
            <a:spLocks noGrp="1"/>
          </p:cNvSpPr>
          <p:nvPr>
            <p:ph idx="1"/>
          </p:nvPr>
        </p:nvSpPr>
        <p:spPr/>
        <p:txBody>
          <a:bodyPr>
            <a:normAutofit/>
          </a:bodyPr>
          <a:lstStyle/>
          <a:p>
            <a:pPr marL="0" indent="0" algn="just">
              <a:buNone/>
            </a:pPr>
            <a:r>
              <a:rPr lang="pl-PL" sz="3000" dirty="0">
                <a:solidFill>
                  <a:schemeClr val="bg1"/>
                </a:solidFill>
              </a:rPr>
              <a:t>Kara jest odpłatą za wyrządzone przestępstwem zło.</a:t>
            </a:r>
          </a:p>
          <a:p>
            <a:pPr marL="0" indent="0" algn="just">
              <a:buNone/>
            </a:pPr>
            <a:r>
              <a:rPr lang="pl-PL" sz="3000" dirty="0">
                <a:solidFill>
                  <a:schemeClr val="bg1"/>
                </a:solidFill>
              </a:rPr>
              <a:t>Immanuel Kant: kara jest celem samym w sobie. Postulat ukarania sprawcy przestępstwa jest imperatywem kategorycznym niewymagającym żadnego uzasadnienia.</a:t>
            </a:r>
          </a:p>
          <a:p>
            <a:pPr marL="0" indent="0" algn="just">
              <a:buNone/>
            </a:pPr>
            <a:r>
              <a:rPr lang="pl-PL" sz="3000" dirty="0">
                <a:solidFill>
                  <a:schemeClr val="bg1"/>
                </a:solidFill>
              </a:rPr>
              <a:t>G.W.F. Hegel: przestępstwo jest zaprzeczeniem woli ogólnej wyrażonej w prawie, kara jest zaprzeczeniem przestępstwa, a więc powrotem do woli ogólnej, przywróceniem prawa.</a:t>
            </a:r>
          </a:p>
        </p:txBody>
      </p:sp>
    </p:spTree>
    <p:extLst>
      <p:ext uri="{BB962C8B-B14F-4D97-AF65-F5344CB8AC3E}">
        <p14:creationId xmlns:p14="http://schemas.microsoft.com/office/powerpoint/2010/main" val="2825030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5C028B-A349-3046-A081-824E99FF5797}"/>
              </a:ext>
            </a:extLst>
          </p:cNvPr>
          <p:cNvSpPr>
            <a:spLocks noGrp="1"/>
          </p:cNvSpPr>
          <p:nvPr>
            <p:ph type="title"/>
          </p:nvPr>
        </p:nvSpPr>
        <p:spPr>
          <a:xfrm>
            <a:off x="838200" y="365125"/>
            <a:ext cx="10515600" cy="915035"/>
          </a:xfrm>
        </p:spPr>
        <p:txBody>
          <a:bodyPr/>
          <a:lstStyle/>
          <a:p>
            <a:pPr algn="ctr"/>
            <a:r>
              <a:rPr lang="pl-PL" dirty="0">
                <a:solidFill>
                  <a:schemeClr val="bg1"/>
                </a:solidFill>
              </a:rPr>
              <a:t>Teorie prewencyjne</a:t>
            </a:r>
          </a:p>
        </p:txBody>
      </p:sp>
      <p:sp>
        <p:nvSpPr>
          <p:cNvPr id="3" name="Symbol zastępczy zawartości 2">
            <a:extLst>
              <a:ext uri="{FF2B5EF4-FFF2-40B4-BE49-F238E27FC236}">
                <a16:creationId xmlns:a16="http://schemas.microsoft.com/office/drawing/2014/main" id="{71BD9010-9A08-8C49-80B1-5D6C46E87A2A}"/>
              </a:ext>
            </a:extLst>
          </p:cNvPr>
          <p:cNvSpPr>
            <a:spLocks noGrp="1"/>
          </p:cNvSpPr>
          <p:nvPr>
            <p:ph idx="1"/>
          </p:nvPr>
        </p:nvSpPr>
        <p:spPr>
          <a:xfrm>
            <a:off x="582930" y="1417320"/>
            <a:ext cx="11026140" cy="4793933"/>
          </a:xfrm>
        </p:spPr>
        <p:txBody>
          <a:bodyPr>
            <a:normAutofit fontScale="92500"/>
          </a:bodyPr>
          <a:lstStyle/>
          <a:p>
            <a:pPr marL="0" indent="0" algn="just">
              <a:buNone/>
            </a:pPr>
            <a:r>
              <a:rPr lang="pl-PL" dirty="0">
                <a:solidFill>
                  <a:schemeClr val="bg1"/>
                </a:solidFill>
              </a:rPr>
              <a:t>Karę wymierzamy po to, aby w przyszłości nie zostało popełnione przestępstwo.</a:t>
            </a:r>
          </a:p>
          <a:p>
            <a:pPr marL="0" indent="0" algn="just">
              <a:buNone/>
            </a:pPr>
            <a:r>
              <a:rPr lang="pl-PL" dirty="0">
                <a:solidFill>
                  <a:schemeClr val="bg1"/>
                </a:solidFill>
              </a:rPr>
              <a:t>Prewencja ogólna (Jeremy Bentham) – wyobrażenie dolegliwości związanej z grożącą karą powinno przeważać nad wyobrażeniem pożytku związanego z popełnieniem przestępstwa. W tym ujęciu kara nie jest żadną reakcją na popełnione przestępstwo, lecz jest instrumentem polityki społecznej państwa, mającym służyć zapobieganiu popełnianiu przestępstw w przyszłości.</a:t>
            </a:r>
          </a:p>
          <a:p>
            <a:pPr marL="0" indent="0" algn="just">
              <a:buNone/>
            </a:pPr>
            <a:r>
              <a:rPr lang="pl-PL" dirty="0">
                <a:solidFill>
                  <a:schemeClr val="bg1"/>
                </a:solidFill>
              </a:rPr>
              <a:t>Prewencja szczególna (Franz von Liszt) – Liszt, w przeciwieństwie do Benthama, nie negował odpłaty jako istoty kary. Twierdził tylko, że nie w odpłacie należy poszukiwać jej uzasadnienia. Kara jest po prostu odpłatą, bo jest reakcją na popełnione przestępstwo. Uzasadnienia kary natomiast należy poszukiwać poza nią i Liszt znajdował je w zapobieganiu popełnieniu ponownie przestępstwa przez osobę karaną.</a:t>
            </a:r>
          </a:p>
        </p:txBody>
      </p:sp>
    </p:spTree>
    <p:extLst>
      <p:ext uri="{BB962C8B-B14F-4D97-AF65-F5344CB8AC3E}">
        <p14:creationId xmlns:p14="http://schemas.microsoft.com/office/powerpoint/2010/main" val="2429154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30B27B-F572-4835-A089-A2089A02DB4D}"/>
              </a:ext>
            </a:extLst>
          </p:cNvPr>
          <p:cNvSpPr>
            <a:spLocks noGrp="1"/>
          </p:cNvSpPr>
          <p:nvPr>
            <p:ph type="title"/>
          </p:nvPr>
        </p:nvSpPr>
        <p:spPr>
          <a:xfrm>
            <a:off x="838200" y="331569"/>
            <a:ext cx="10515600" cy="1040031"/>
          </a:xfrm>
        </p:spPr>
        <p:txBody>
          <a:bodyPr/>
          <a:lstStyle/>
          <a:p>
            <a:pPr algn="ctr"/>
            <a:r>
              <a:rPr lang="pl-PL" b="1" dirty="0">
                <a:solidFill>
                  <a:schemeClr val="bg1"/>
                </a:solidFill>
              </a:rPr>
              <a:t>Cele i funkcje kary</a:t>
            </a:r>
          </a:p>
        </p:txBody>
      </p:sp>
      <p:sp>
        <p:nvSpPr>
          <p:cNvPr id="3" name="Symbol zastępczy zawartości 2">
            <a:extLst>
              <a:ext uri="{FF2B5EF4-FFF2-40B4-BE49-F238E27FC236}">
                <a16:creationId xmlns:a16="http://schemas.microsoft.com/office/drawing/2014/main" id="{1BF7CD2F-FA6A-42BA-8C3B-CEE20BB8B40F}"/>
              </a:ext>
            </a:extLst>
          </p:cNvPr>
          <p:cNvSpPr>
            <a:spLocks noGrp="1"/>
          </p:cNvSpPr>
          <p:nvPr>
            <p:ph idx="1"/>
          </p:nvPr>
        </p:nvSpPr>
        <p:spPr>
          <a:xfrm>
            <a:off x="838200" y="1514475"/>
            <a:ext cx="10515600" cy="4986338"/>
          </a:xfrm>
        </p:spPr>
        <p:txBody>
          <a:bodyPr>
            <a:normAutofit/>
          </a:bodyPr>
          <a:lstStyle/>
          <a:p>
            <a:pPr algn="just"/>
            <a:r>
              <a:rPr lang="pl-PL" sz="3000" dirty="0">
                <a:solidFill>
                  <a:schemeClr val="bg1"/>
                </a:solidFill>
              </a:rPr>
              <a:t>cele i funkcje kary – pojęcia tożsame?</a:t>
            </a:r>
          </a:p>
          <a:p>
            <a:pPr algn="just"/>
            <a:r>
              <a:rPr lang="pl-PL" sz="3000" dirty="0">
                <a:solidFill>
                  <a:schemeClr val="bg1"/>
                </a:solidFill>
              </a:rPr>
              <a:t>funkcje kary – dające się obiektywnie zaobserwować następstwa jej ustanowienia, orzeczenia bądź wykonania</a:t>
            </a:r>
          </a:p>
          <a:p>
            <a:pPr algn="just"/>
            <a:r>
              <a:rPr lang="pl-PL" sz="3000" dirty="0">
                <a:solidFill>
                  <a:schemeClr val="bg1"/>
                </a:solidFill>
              </a:rPr>
              <a:t>cele kary – oczekiwane rezultaty wymierzonej kary</a:t>
            </a:r>
          </a:p>
          <a:p>
            <a:pPr marL="0" indent="0" algn="just">
              <a:buNone/>
            </a:pPr>
            <a:r>
              <a:rPr lang="pl-PL" sz="3000" dirty="0">
                <a:solidFill>
                  <a:schemeClr val="bg1"/>
                </a:solidFill>
              </a:rPr>
              <a:t>	-cel sprawiedliwościowy, </a:t>
            </a:r>
          </a:p>
          <a:p>
            <a:pPr marL="0" indent="0" algn="just">
              <a:buNone/>
            </a:pPr>
            <a:r>
              <a:rPr lang="pl-PL" sz="3000" dirty="0">
                <a:solidFill>
                  <a:schemeClr val="bg1"/>
                </a:solidFill>
              </a:rPr>
              <a:t>	-prewencja (ogólna – generalna  i szczególna – 	indywidualna), 	</a:t>
            </a:r>
          </a:p>
          <a:p>
            <a:pPr marL="0" indent="0" algn="just">
              <a:buNone/>
            </a:pPr>
            <a:r>
              <a:rPr lang="pl-PL" sz="3000" dirty="0">
                <a:solidFill>
                  <a:schemeClr val="bg1"/>
                </a:solidFill>
              </a:rPr>
              <a:t>	-kompensacja – szczególne znaczenie od 1 lipca 2015 r.</a:t>
            </a:r>
          </a:p>
          <a:p>
            <a:pPr algn="just"/>
            <a:r>
              <a:rPr lang="pl-PL" sz="3000" dirty="0">
                <a:solidFill>
                  <a:schemeClr val="bg1"/>
                </a:solidFill>
              </a:rPr>
              <a:t>skutki kary: np. pogłębiona demoralizacja, desocjalizacja, stygmatyzacja skazanego</a:t>
            </a:r>
          </a:p>
          <a:p>
            <a:endParaRPr lang="pl-PL" dirty="0"/>
          </a:p>
        </p:txBody>
      </p:sp>
    </p:spTree>
    <p:extLst>
      <p:ext uri="{BB962C8B-B14F-4D97-AF65-F5344CB8AC3E}">
        <p14:creationId xmlns:p14="http://schemas.microsoft.com/office/powerpoint/2010/main" val="1013784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A8B30A2-9751-408F-BDB7-F0710CAA97C8}"/>
              </a:ext>
            </a:extLst>
          </p:cNvPr>
          <p:cNvSpPr>
            <a:spLocks noGrp="1"/>
          </p:cNvSpPr>
          <p:nvPr>
            <p:ph type="title"/>
          </p:nvPr>
        </p:nvSpPr>
        <p:spPr>
          <a:xfrm>
            <a:off x="838200" y="348346"/>
            <a:ext cx="10515600" cy="750611"/>
          </a:xfrm>
        </p:spPr>
        <p:txBody>
          <a:bodyPr>
            <a:normAutofit/>
          </a:bodyPr>
          <a:lstStyle/>
          <a:p>
            <a:pPr algn="ctr"/>
            <a:r>
              <a:rPr lang="pl-PL" dirty="0">
                <a:solidFill>
                  <a:schemeClr val="bg1"/>
                </a:solidFill>
              </a:rPr>
              <a:t>Katalog kar</a:t>
            </a:r>
          </a:p>
        </p:txBody>
      </p:sp>
      <p:sp>
        <p:nvSpPr>
          <p:cNvPr id="3" name="Symbol zastępczy zawartości 2">
            <a:extLst>
              <a:ext uri="{FF2B5EF4-FFF2-40B4-BE49-F238E27FC236}">
                <a16:creationId xmlns:a16="http://schemas.microsoft.com/office/drawing/2014/main" id="{B453C336-E82B-4125-BBC5-4F017DE4832E}"/>
              </a:ext>
            </a:extLst>
          </p:cNvPr>
          <p:cNvSpPr>
            <a:spLocks noGrp="1"/>
          </p:cNvSpPr>
          <p:nvPr>
            <p:ph idx="1"/>
          </p:nvPr>
        </p:nvSpPr>
        <p:spPr>
          <a:xfrm>
            <a:off x="745921" y="1325461"/>
            <a:ext cx="10898392" cy="5275364"/>
          </a:xfrm>
        </p:spPr>
        <p:txBody>
          <a:bodyPr>
            <a:normAutofit/>
          </a:bodyPr>
          <a:lstStyle/>
          <a:p>
            <a:pPr marL="0" indent="0">
              <a:buNone/>
            </a:pPr>
            <a:r>
              <a:rPr lang="pl-PL" sz="2000" b="1" dirty="0">
                <a:solidFill>
                  <a:schemeClr val="bg1"/>
                </a:solidFill>
              </a:rPr>
              <a:t>art.  32.  Karami są:</a:t>
            </a:r>
          </a:p>
          <a:p>
            <a:pPr marL="0" indent="0">
              <a:buNone/>
            </a:pPr>
            <a:r>
              <a:rPr lang="pl-PL" sz="2000" b="1" dirty="0">
                <a:solidFill>
                  <a:schemeClr val="bg1"/>
                </a:solidFill>
              </a:rPr>
              <a:t>1) grzywna;</a:t>
            </a:r>
          </a:p>
          <a:p>
            <a:pPr marL="0" indent="0">
              <a:buNone/>
            </a:pPr>
            <a:r>
              <a:rPr lang="pl-PL" sz="2000" b="1" dirty="0">
                <a:solidFill>
                  <a:schemeClr val="bg1"/>
                </a:solidFill>
              </a:rPr>
              <a:t>2) ograniczenie wolności;</a:t>
            </a:r>
          </a:p>
          <a:p>
            <a:pPr marL="0" indent="0">
              <a:buNone/>
            </a:pPr>
            <a:r>
              <a:rPr lang="pl-PL" sz="2000" b="1" dirty="0">
                <a:solidFill>
                  <a:schemeClr val="bg1"/>
                </a:solidFill>
              </a:rPr>
              <a:t>3) pozbawienie wolności;</a:t>
            </a:r>
          </a:p>
          <a:p>
            <a:pPr marL="0" indent="0">
              <a:buNone/>
            </a:pPr>
            <a:r>
              <a:rPr lang="pl-PL" sz="2000" b="1" dirty="0">
                <a:solidFill>
                  <a:schemeClr val="accent1">
                    <a:lumMod val="75000"/>
                  </a:schemeClr>
                </a:solidFill>
              </a:rPr>
              <a:t>4) 25 lat pozbawienia wolności;</a:t>
            </a:r>
          </a:p>
          <a:p>
            <a:pPr marL="0" indent="0">
              <a:buNone/>
            </a:pPr>
            <a:r>
              <a:rPr lang="pl-PL" sz="2000" b="1" dirty="0">
                <a:solidFill>
                  <a:schemeClr val="bg1"/>
                </a:solidFill>
              </a:rPr>
              <a:t>5) dożywotnie pozbawienie wolności.</a:t>
            </a:r>
          </a:p>
          <a:p>
            <a:endParaRPr lang="pl-PL" sz="1600" dirty="0">
              <a:solidFill>
                <a:schemeClr val="bg1"/>
              </a:solidFill>
            </a:endParaRPr>
          </a:p>
          <a:p>
            <a:r>
              <a:rPr lang="pl-PL" sz="1600" dirty="0">
                <a:solidFill>
                  <a:schemeClr val="bg1"/>
                </a:solidFill>
              </a:rPr>
              <a:t>Katalog kar określa kary obowiązujące w całym systemie prawa karnego </a:t>
            </a:r>
            <a:r>
              <a:rPr lang="pl-PL" sz="1600" i="1" dirty="0">
                <a:solidFill>
                  <a:schemeClr val="bg1"/>
                </a:solidFill>
              </a:rPr>
              <a:t>sensu stricto </a:t>
            </a:r>
            <a:r>
              <a:rPr lang="pl-PL" sz="1600" dirty="0">
                <a:solidFill>
                  <a:schemeClr val="bg1"/>
                </a:solidFill>
              </a:rPr>
              <a:t>(kodeks wykroczeń i kodeks karny skarbowy zawierają odrębne katalogi kar)</a:t>
            </a:r>
          </a:p>
          <a:p>
            <a:r>
              <a:rPr lang="pl-PL" sz="1600" dirty="0">
                <a:solidFill>
                  <a:schemeClr val="bg1"/>
                </a:solidFill>
              </a:rPr>
              <a:t>Funkcje katalogu kar:</a:t>
            </a:r>
          </a:p>
          <a:p>
            <a:pPr marL="0" indent="0">
              <a:buNone/>
            </a:pPr>
            <a:r>
              <a:rPr lang="pl-PL" sz="1600" dirty="0">
                <a:solidFill>
                  <a:schemeClr val="bg1"/>
                </a:solidFill>
              </a:rPr>
              <a:t>-funkcja pozytywna – wyznaczanie treści kar za przestępstwa pozakodeksowe</a:t>
            </a:r>
          </a:p>
          <a:p>
            <a:pPr marL="0" indent="0">
              <a:buNone/>
            </a:pPr>
            <a:r>
              <a:rPr lang="pl-PL" sz="1600" dirty="0">
                <a:solidFill>
                  <a:schemeClr val="bg1"/>
                </a:solidFill>
              </a:rPr>
              <a:t>-funkcja negatywna – wyłączanie z zapisów pozakodeksowych dolegliwości spoza zakresu kar kryminalnych wskazanych w katalogu</a:t>
            </a:r>
          </a:p>
          <a:p>
            <a:pPr marL="0" indent="0">
              <a:buNone/>
            </a:pPr>
            <a:r>
              <a:rPr lang="pl-PL" sz="1600" dirty="0">
                <a:solidFill>
                  <a:schemeClr val="bg1"/>
                </a:solidFill>
              </a:rPr>
              <a:t>-funkcja deklaratoryjna – dokładne określenie rodzajów kar</a:t>
            </a:r>
          </a:p>
          <a:p>
            <a:pPr marL="0" indent="0">
              <a:buNone/>
            </a:pPr>
            <a:r>
              <a:rPr lang="pl-PL" sz="1600" dirty="0">
                <a:solidFill>
                  <a:schemeClr val="bg1"/>
                </a:solidFill>
              </a:rPr>
              <a:t>-funkcja postulatywna – ogólna dyrektywa ustanawiania i stosowania kar kryminalnych w odpowiedniej kolejności</a:t>
            </a:r>
          </a:p>
          <a:p>
            <a:pPr marL="0" indent="0">
              <a:buNone/>
            </a:pPr>
            <a:endParaRPr lang="pl-PL" sz="1600" dirty="0"/>
          </a:p>
          <a:p>
            <a:pPr marL="0" indent="0">
              <a:buNone/>
            </a:pPr>
            <a:endParaRPr lang="pl-PL" sz="1200" dirty="0"/>
          </a:p>
        </p:txBody>
      </p:sp>
    </p:spTree>
    <p:extLst>
      <p:ext uri="{BB962C8B-B14F-4D97-AF65-F5344CB8AC3E}">
        <p14:creationId xmlns:p14="http://schemas.microsoft.com/office/powerpoint/2010/main" val="559896313"/>
      </p:ext>
    </p:extLst>
  </p:cSld>
  <p:clrMapOvr>
    <a:masterClrMapping/>
  </p:clrMapOvr>
</p:sld>
</file>

<file path=ppt/theme/theme1.xml><?xml version="1.0" encoding="utf-8"?>
<a:theme xmlns:a="http://schemas.openxmlformats.org/drawingml/2006/main" name="HDOfficeLightV0">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Motyw pakietu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Jon (konferencyjny)</Template>
  <TotalTime>400</TotalTime>
  <Words>2775</Words>
  <Application>Microsoft Macintosh PowerPoint</Application>
  <PresentationFormat>Panoramiczny</PresentationFormat>
  <Paragraphs>238</Paragraphs>
  <Slides>37</Slides>
  <Notes>0</Notes>
  <HiddenSlides>0</HiddenSlides>
  <MMClips>0</MMClips>
  <ScaleCrop>false</ScaleCrop>
  <HeadingPairs>
    <vt:vector size="6" baseType="variant">
      <vt:variant>
        <vt:lpstr>Używane czcionki</vt:lpstr>
      </vt:variant>
      <vt:variant>
        <vt:i4>6</vt:i4>
      </vt:variant>
      <vt:variant>
        <vt:lpstr>Motyw</vt:lpstr>
      </vt:variant>
      <vt:variant>
        <vt:i4>2</vt:i4>
      </vt:variant>
      <vt:variant>
        <vt:lpstr>Tytuły slajdów</vt:lpstr>
      </vt:variant>
      <vt:variant>
        <vt:i4>37</vt:i4>
      </vt:variant>
    </vt:vector>
  </HeadingPairs>
  <TitlesOfParts>
    <vt:vector size="45" baseType="lpstr">
      <vt:lpstr>Arial</vt:lpstr>
      <vt:lpstr>Calibri</vt:lpstr>
      <vt:lpstr>Calibri Light</vt:lpstr>
      <vt:lpstr>Corbel</vt:lpstr>
      <vt:lpstr>Open Sans</vt:lpstr>
      <vt:lpstr>Wingdings 2</vt:lpstr>
      <vt:lpstr>HDOfficeLightV0</vt:lpstr>
      <vt:lpstr>Office Theme</vt:lpstr>
      <vt:lpstr>NAUKA O KARZE</vt:lpstr>
      <vt:lpstr>Pojęcie kary</vt:lpstr>
      <vt:lpstr>Prezentacja programu PowerPoint</vt:lpstr>
      <vt:lpstr>Racjonalizacja kary</vt:lpstr>
      <vt:lpstr>Teorie kary</vt:lpstr>
      <vt:lpstr>Teorie retrybutywne</vt:lpstr>
      <vt:lpstr>Teorie prewencyjne</vt:lpstr>
      <vt:lpstr>Cele i funkcje kary</vt:lpstr>
      <vt:lpstr>Katalog kar</vt:lpstr>
      <vt:lpstr>Prezentacja programu PowerPoint</vt:lpstr>
      <vt:lpstr>Kara grzywny</vt:lpstr>
      <vt:lpstr> system kwotowy a system stawek dziennych </vt:lpstr>
      <vt:lpstr>Prezentacja programu PowerPoint</vt:lpstr>
      <vt:lpstr>Przepisy wykonawcze – art. 44-52a k.k.w.</vt:lpstr>
      <vt:lpstr>Projekt z dnia 25 stycznia 2019 r. </vt:lpstr>
      <vt:lpstr>Kara ograniczenia wolności</vt:lpstr>
      <vt:lpstr>Prezentacja programu PowerPoint</vt:lpstr>
      <vt:lpstr>Kara ograniczenia wolności</vt:lpstr>
      <vt:lpstr>Projekt z dnia 25 stycznia 2019 r. </vt:lpstr>
      <vt:lpstr>Kara pozbawienia wolności</vt:lpstr>
      <vt:lpstr>Kara pozbawienia wolności</vt:lpstr>
      <vt:lpstr>Prezentacja programu PowerPoint</vt:lpstr>
      <vt:lpstr>Prezentacja programu PowerPoint</vt:lpstr>
      <vt:lpstr>Projekt z dnia 25 stycznia 2019 r. </vt:lpstr>
      <vt:lpstr>Prezentacja programu PowerPoint</vt:lpstr>
      <vt:lpstr>Sekwencja kar/kara mieszana/kara hybrydowa – art. 37b k.k.</vt:lpstr>
      <vt:lpstr>Kara 25 lat pozbawienia wolności</vt:lpstr>
      <vt:lpstr>Prezentacja programu PowerPoint</vt:lpstr>
      <vt:lpstr>Projekt z dnia 25 stycznia 2019 roku zakłada eliminację kary 25 lat pozbawienia wolności</vt:lpstr>
      <vt:lpstr>Kara dożywotniego pozbawienia wolności</vt:lpstr>
      <vt:lpstr>Kazus 1</vt:lpstr>
      <vt:lpstr>Prezentacja programu PowerPoint</vt:lpstr>
      <vt:lpstr>Kazus 2</vt:lpstr>
      <vt:lpstr>Kazus 3</vt:lpstr>
      <vt:lpstr>Prezentacja programu PowerPoint</vt:lpstr>
      <vt:lpstr>Kazus 4</vt:lpstr>
      <vt:lpstr>Kazus 5</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NAUKA O KARZE</dc:title>
  <dc:creator>Katarzyna</dc:creator>
  <cp:lastModifiedBy>Katarzyna Piątkowska</cp:lastModifiedBy>
  <cp:revision>44</cp:revision>
  <dcterms:created xsi:type="dcterms:W3CDTF">2018-02-15T14:14:37Z</dcterms:created>
  <dcterms:modified xsi:type="dcterms:W3CDTF">2019-04-12T13:04:10Z</dcterms:modified>
</cp:coreProperties>
</file>