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326452-8AE5-4F34-B30E-5A960B8EF365}" type="datetimeFigureOut">
              <a:rPr lang="pl-PL" smtClean="0"/>
              <a:pPr/>
              <a:t>2019-10-12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B92E5AC-3975-4D55-87DE-37765BCF027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Kodyfikacja etyki zawodowej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Kodyfikacja </a:t>
            </a:r>
            <a:r>
              <a:rPr lang="pl-PL" dirty="0" smtClean="0"/>
              <a:t>kodeksów etyki prowadzi do eliminacji indywidualnego poczucia odpowiedzialności moralnej ze sfery etyki zawodowej. </a:t>
            </a:r>
          </a:p>
        </p:txBody>
      </p:sp>
    </p:spTree>
    <p:extLst>
      <p:ext uri="{BB962C8B-B14F-4D97-AF65-F5344CB8AC3E}">
        <p14:creationId xmlns:p14="http://schemas.microsoft.com/office/powerpoint/2010/main" val="3055578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Argument trzeci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Odwołuje </a:t>
            </a:r>
            <a:r>
              <a:rPr lang="pl-PL" dirty="0" smtClean="0"/>
              <a:t>się do </a:t>
            </a:r>
            <a:r>
              <a:rPr lang="pl-PL" b="1" dirty="0" smtClean="0"/>
              <a:t>problemu oportunizmu </a:t>
            </a:r>
            <a:r>
              <a:rPr lang="pl-PL" dirty="0" smtClean="0"/>
              <a:t>związanego z ich tworzeniem.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8258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Odpowiedzialność moralna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Jest pewną faktyczną postawą wobec instytucji oznaczającą, że podmiot w pewien sposób się z nią identyfikuje, nie czyni jednak tego bezrefleksyjnie. </a:t>
            </a:r>
          </a:p>
          <a:p>
            <a:r>
              <a:rPr lang="pl-PL" dirty="0" smtClean="0"/>
              <a:t>Można doszukiwać się tutaj analogii z postawą krytyczno – refleksyjną wobec reguły w ujęciu H.L.A. Harta.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6253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Adresat rozumie więc regułę i chce zgodnie z nią działać, choćby nie zgadzał się z jej treścią. </a:t>
            </a:r>
          </a:p>
          <a:p>
            <a:r>
              <a:rPr lang="pl-PL" dirty="0" smtClean="0"/>
              <a:t>Możliwe jest również nieposłuszeństwo wobec </a:t>
            </a:r>
            <a:r>
              <a:rPr lang="pl-PL" dirty="0" smtClean="0"/>
              <a:t>niej</a:t>
            </a:r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1830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800" dirty="0" smtClean="0"/>
              <a:t>Można również przyjąć, że odpowiedzialność moralna ma charakter normatywny i jest raczej pewnym obowiązkiem wobec instytucji.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3649277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Charakter norm, które składają się na kodeksy etyki zawodowej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Popularne w tym zakresie jest nawiązywanie do koncepcji zasad prawnych Ronalda </a:t>
            </a:r>
            <a:r>
              <a:rPr lang="pl-PL" dirty="0" err="1" smtClean="0"/>
              <a:t>Dworkina</a:t>
            </a:r>
            <a:r>
              <a:rPr lang="pl-PL" dirty="0" smtClean="0"/>
              <a:t> czy Roberta Aleksego.</a:t>
            </a:r>
          </a:p>
          <a:p>
            <a:r>
              <a:rPr lang="pl-PL" sz="4800" dirty="0" smtClean="0"/>
              <a:t>Opiera się na rozróżnieniu dwóch rodzajów norm: </a:t>
            </a:r>
            <a:r>
              <a:rPr lang="pl-PL" sz="4800" b="1" dirty="0" smtClean="0"/>
              <a:t>zasad</a:t>
            </a:r>
            <a:r>
              <a:rPr lang="pl-PL" sz="4800" dirty="0" smtClean="0"/>
              <a:t> oraz </a:t>
            </a:r>
            <a:r>
              <a:rPr lang="pl-PL" sz="4800" b="1" dirty="0" smtClean="0"/>
              <a:t>reguł</a:t>
            </a:r>
            <a:r>
              <a:rPr lang="pl-PL" sz="4800" dirty="0" smtClean="0"/>
              <a:t>.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3864410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Jeśli uznać, że kodeksy etyki zawodowej zawierają wyłącznie zasady, </a:t>
            </a:r>
            <a:r>
              <a:rPr lang="pl-PL" dirty="0" smtClean="0"/>
              <a:t>to wymagałoby </a:t>
            </a:r>
            <a:r>
              <a:rPr lang="pl-PL" dirty="0" smtClean="0"/>
              <a:t>to podejmowania sytuacyjnego namysłu przez ich adresatów i ważenia zasad w celu podjęcia konkretnego rozstrzygnięcia. 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Nastawienie </a:t>
            </a:r>
            <a:r>
              <a:rPr lang="pl-PL" dirty="0" smtClean="0"/>
              <a:t>do kodeksów nie mogłoby więc być czysto </a:t>
            </a:r>
            <a:r>
              <a:rPr lang="pl-PL" dirty="0" smtClean="0"/>
              <a:t>poznawcze</a:t>
            </a:r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352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Prawny charakter kodeksów etyki zawodowej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Spornym zagadnieniem jest prawny charakter kodeksów etyki zawodowej. Filozoficzne przesądzenie, że mają one charakter norm </a:t>
            </a:r>
            <a:r>
              <a:rPr lang="pl-PL" dirty="0" smtClean="0"/>
              <a:t>prawnych otwiera </a:t>
            </a:r>
            <a:r>
              <a:rPr lang="pl-PL" dirty="0" smtClean="0"/>
              <a:t>problematykę związaną z ich statusem na gruncie konkretnego systemu prawnego.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2097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Powstaje pytanie o miejsce kodeksów etycznych wśród źródeł prawa i ich stosunek do innych aktów prawnych obowiązujących w danym państwie? </a:t>
            </a:r>
          </a:p>
        </p:txBody>
      </p:sp>
    </p:spTree>
    <p:extLst>
      <p:ext uri="{BB962C8B-B14F-4D97-AF65-F5344CB8AC3E}">
        <p14:creationId xmlns:p14="http://schemas.microsoft.com/office/powerpoint/2010/main" val="3638604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 przypadku zawodów wyposażonych w samorząd zawodowy, kodeksy etyki tworzone są na mocy ustawowego upoważnienia.</a:t>
            </a:r>
          </a:p>
          <a:p>
            <a:r>
              <a:rPr lang="pl-PL" b="1" dirty="0" smtClean="0">
                <a:solidFill>
                  <a:schemeClr val="accent5">
                    <a:lumMod val="50000"/>
                  </a:schemeClr>
                </a:solidFill>
              </a:rPr>
              <a:t>Art. 57 pkt 7 </a:t>
            </a:r>
            <a:r>
              <a:rPr lang="pl-PL" b="1" dirty="0" err="1" smtClean="0">
                <a:solidFill>
                  <a:schemeClr val="accent5">
                    <a:lumMod val="50000"/>
                  </a:schemeClr>
                </a:solidFill>
              </a:rPr>
              <a:t>RadPrU</a:t>
            </a:r>
            <a:r>
              <a:rPr lang="pl-PL" b="1" dirty="0" smtClean="0">
                <a:solidFill>
                  <a:schemeClr val="accent5">
                    <a:lumMod val="50000"/>
                  </a:schemeClr>
                </a:solidFill>
              </a:rPr>
              <a:t> stanowi, że do Krajowego Zjazdu Radców Prawnych należy </a:t>
            </a:r>
            <a:r>
              <a:rPr lang="pl-PL" b="1" i="1" dirty="0" smtClean="0">
                <a:solidFill>
                  <a:schemeClr val="accent5">
                    <a:lumMod val="50000"/>
                  </a:schemeClr>
                </a:solidFill>
              </a:rPr>
              <a:t>uchwalanie zasad etyki radców prawnych</a:t>
            </a:r>
            <a:r>
              <a:rPr lang="pl-PL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pl-PL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6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 etyki zawodowej</a:t>
            </a: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W </a:t>
            </a:r>
            <a:r>
              <a:rPr lang="pl-PL" sz="4000" dirty="0" smtClean="0"/>
              <a:t>ujęciu </a:t>
            </a:r>
            <a:r>
              <a:rPr lang="pl-PL" sz="4000" b="1" dirty="0" smtClean="0">
                <a:solidFill>
                  <a:schemeClr val="accent3">
                    <a:lumMod val="50000"/>
                  </a:schemeClr>
                </a:solidFill>
              </a:rPr>
              <a:t>formalnym </a:t>
            </a:r>
            <a:r>
              <a:rPr lang="pl-PL" sz="4000" dirty="0" smtClean="0"/>
              <a:t>źródła etyki zawodowej to wszelkiego rodzaju akty normatywne, kodeksy etyki zawodowej, zalecenia rekomendacje, a także akty stosowania prawa, takie jak orzecznictwo sądowe.</a:t>
            </a:r>
            <a:endParaRPr lang="pl-PL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Ważne jest też znaczenie jakie prawodawca przypisuje kodeksom etyki zawodowej.</a:t>
            </a:r>
          </a:p>
          <a:p>
            <a:r>
              <a:rPr lang="pl-PL" dirty="0" smtClean="0"/>
              <a:t>W przepisach ustanawiających rotę ślubowania, zarówno adwokatów, jak i radców prawnych, znajdujemy odesłania do zasad etyki.</a:t>
            </a:r>
          </a:p>
          <a:p>
            <a:r>
              <a:rPr lang="pl-PL" dirty="0" smtClean="0"/>
              <a:t>W przepisach dotyczących materii egzaminów zawodowych radcowskich wymagana jest znajomość „warunków wykonywania zawodu radcy prawnego i etyki tego zawodu” 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8927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800" dirty="0" smtClean="0"/>
              <a:t>Art.3 ust.2 </a:t>
            </a:r>
            <a:r>
              <a:rPr lang="pl-PL" sz="4800" dirty="0" err="1" smtClean="0"/>
              <a:t>RadPrU</a:t>
            </a:r>
            <a:r>
              <a:rPr lang="pl-PL" sz="4800" dirty="0" smtClean="0"/>
              <a:t> stanowi, że „Radca prawny wykonuje zawód ze starannością wynikającą z wiedzy prawniczej oraz </a:t>
            </a:r>
            <a:r>
              <a:rPr lang="pl-PL" sz="4800" b="1" dirty="0" smtClean="0">
                <a:solidFill>
                  <a:schemeClr val="accent3">
                    <a:lumMod val="75000"/>
                  </a:schemeClr>
                </a:solidFill>
              </a:rPr>
              <a:t>zasad etyki </a:t>
            </a:r>
            <a:r>
              <a:rPr lang="pl-PL" sz="4800" dirty="0" smtClean="0"/>
              <a:t>radcy prawnego”.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3941345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4000" dirty="0" smtClean="0"/>
              <a:t>Najbardziej charakterystyczne i decydujące dla statusu kodeksów etyki zawodowej adwokatów i radców prawnych są przepisy dotyczące materialnoprawnych podstaw odpowiedzialności dyscyplinarnej tych zawodów.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174921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4000" dirty="0" smtClean="0"/>
              <a:t>art. 64 </a:t>
            </a:r>
            <a:r>
              <a:rPr lang="pl-PL" sz="4000" dirty="0" err="1" smtClean="0"/>
              <a:t>RadPrU</a:t>
            </a:r>
            <a:r>
              <a:rPr lang="pl-PL" sz="4000" dirty="0" smtClean="0"/>
              <a:t>: „Radcowie prawni i aplikanci radcowscy podlegają odpowiedzialności dyscyplinarnej za postępowanie sprzeczne z prawem, </a:t>
            </a:r>
            <a:r>
              <a:rPr lang="pl-PL" sz="4000" b="1" dirty="0" smtClean="0">
                <a:solidFill>
                  <a:schemeClr val="accent6">
                    <a:lumMod val="50000"/>
                  </a:schemeClr>
                </a:solidFill>
              </a:rPr>
              <a:t>zasadami etyki lub godnością zawodu</a:t>
            </a:r>
            <a:r>
              <a:rPr lang="pl-PL" sz="4000" dirty="0" smtClean="0"/>
              <a:t> bądź za naruszenie swych obowiązków zawodowych”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2800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Trybunał Konstytucyjny zaliczył kodeksy etyki zawodowej do </a:t>
            </a:r>
            <a:r>
              <a:rPr lang="pl-PL" i="1" dirty="0" smtClean="0"/>
              <a:t>sfery norm deontologicznych</a:t>
            </a:r>
            <a:r>
              <a:rPr lang="pl-PL" dirty="0" smtClean="0"/>
              <a:t>, tworzonych w </a:t>
            </a:r>
            <a:r>
              <a:rPr lang="pl-PL" i="1" dirty="0" smtClean="0"/>
              <a:t>sferze autonomii korporacyjnej </a:t>
            </a:r>
            <a:r>
              <a:rPr lang="pl-PL" dirty="0" smtClean="0"/>
              <a:t>oraz dookreślających normy ustawowe tam, gdzie kodeksy owe mają wpływ na ich </a:t>
            </a:r>
            <a:r>
              <a:rPr lang="pl-PL" smtClean="0"/>
              <a:t>stosowanie</a:t>
            </a:r>
            <a:r>
              <a:rPr lang="pl-PL" smtClean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9290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 etyki zawodowej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 ujęciu </a:t>
            </a: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materialnym</a:t>
            </a:r>
            <a:r>
              <a:rPr lang="pl-PL" dirty="0" smtClean="0"/>
              <a:t> – to z kolei całokształt okoliczności społecznych mających wpływ na takie, a nie inne ukształtowanie się etyki danego zawodu, przede wszystkim w pojmowaniu jego podstawowych celów i wartości.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431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Czy etykę zawodową należy kodyfikować?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odpowiedzi na powyższe pytanie ukształtowały się dwa odmienne stanowiska. </a:t>
            </a: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Zwolennicy pierwszego </a:t>
            </a:r>
            <a:r>
              <a:rPr lang="pl-PL" dirty="0" smtClean="0"/>
              <a:t>poglądu twierdzą, że </a:t>
            </a:r>
            <a:r>
              <a:rPr lang="pl-PL" b="1" i="1" dirty="0" smtClean="0">
                <a:solidFill>
                  <a:schemeClr val="accent5">
                    <a:lumMod val="50000"/>
                  </a:schemeClr>
                </a:solidFill>
              </a:rPr>
              <a:t>kodyfikacja etyki zawodowej jest nowym typem regulacji etycznej</a:t>
            </a:r>
            <a:r>
              <a:rPr lang="pl-PL" dirty="0" smtClean="0"/>
              <a:t>, który zastępuje model oparty na ideałach zawodowych.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09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5">
                    <a:lumMod val="50000"/>
                  </a:schemeClr>
                </a:solidFill>
              </a:rPr>
              <a:t>Zwolennicy drugiego </a:t>
            </a:r>
            <a:r>
              <a:rPr lang="pl-PL" dirty="0" smtClean="0"/>
              <a:t>poglądu, który jest określany jako </a:t>
            </a:r>
            <a:r>
              <a:rPr lang="pl-PL" b="1" i="1" dirty="0" smtClean="0">
                <a:solidFill>
                  <a:srgbClr val="00B050"/>
                </a:solidFill>
              </a:rPr>
              <a:t>etyka sytuacyjna czy też jako stanowisko </a:t>
            </a:r>
            <a:r>
              <a:rPr lang="pl-PL" b="1" i="1" dirty="0" err="1" smtClean="0">
                <a:solidFill>
                  <a:srgbClr val="00B050"/>
                </a:solidFill>
              </a:rPr>
              <a:t>antykodeksowe</a:t>
            </a:r>
            <a:r>
              <a:rPr lang="pl-PL" b="1" i="1" dirty="0" smtClean="0">
                <a:solidFill>
                  <a:srgbClr val="00B050"/>
                </a:solidFill>
              </a:rPr>
              <a:t> </a:t>
            </a:r>
            <a:r>
              <a:rPr lang="pl-PL" dirty="0" smtClean="0"/>
              <a:t>twierdzą, że choć kodyfikacja etyki zawodowej jest faktem, to nie może to być równoznaczne z pozytywną oceną tego zjawiska. </a:t>
            </a:r>
          </a:p>
          <a:p>
            <a:r>
              <a:rPr lang="pl-PL" b="1" i="1" dirty="0" smtClean="0">
                <a:solidFill>
                  <a:srgbClr val="002060"/>
                </a:solidFill>
              </a:rPr>
              <a:t>Przeciwieństwem </a:t>
            </a:r>
            <a:r>
              <a:rPr lang="pl-PL" b="1" i="1" dirty="0" smtClean="0">
                <a:solidFill>
                  <a:srgbClr val="002060"/>
                </a:solidFill>
              </a:rPr>
              <a:t>kodeksów etycznych jest sytuacyjne rozwiązywanie dylematów etycznych.</a:t>
            </a:r>
            <a:endParaRPr lang="pl-PL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64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Poglądy Leszka Kołakowskiego na kodeksy etyczne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Autor dokonuje krytyki </a:t>
            </a:r>
            <a:r>
              <a:rPr lang="pl-PL" sz="4400" i="1" dirty="0" smtClean="0"/>
              <a:t>etycznych kodeksów zawodowych</a:t>
            </a:r>
            <a:r>
              <a:rPr lang="pl-PL" sz="4400" dirty="0" smtClean="0"/>
              <a:t>. Opiera się na trzech argumentach.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72457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Argument pierwszy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Jest określany jako </a:t>
            </a:r>
            <a:r>
              <a:rPr lang="pl-PL" b="1" dirty="0" smtClean="0"/>
              <a:t>zarzut </a:t>
            </a:r>
            <a:r>
              <a:rPr lang="pl-PL" b="1" dirty="0" err="1" smtClean="0"/>
              <a:t>deontologizmu</a:t>
            </a:r>
            <a:r>
              <a:rPr lang="pl-PL" dirty="0" smtClean="0"/>
              <a:t>. Polega on na tym, że konstrukcja kodeksów etyki zawodowej opiera się na kategorii obowiązków, których wykonanie może być przedmiotem roszczeń ze strony innych podmiotów, w szczególności uprawnionych do ich egzekwowania organów władzy publicznej. </a:t>
            </a:r>
          </a:p>
        </p:txBody>
      </p:sp>
    </p:spTree>
    <p:extLst>
      <p:ext uri="{BB962C8B-B14F-4D97-AF65-F5344CB8AC3E}">
        <p14:creationId xmlns:p14="http://schemas.microsoft.com/office/powerpoint/2010/main" val="2574971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Rodzi to istotne konsekwencje:</a:t>
            </a:r>
          </a:p>
          <a:p>
            <a:r>
              <a:rPr lang="pl-PL" i="1" dirty="0" smtClean="0"/>
              <a:t>Po pierwsze</a:t>
            </a:r>
            <a:r>
              <a:rPr lang="pl-PL" dirty="0" smtClean="0"/>
              <a:t>, prowadzi do eliminacji ze sfery etyki zawodowej innych niż obowiązki zawodowe kategorii, takich jak np. cnoty, wartości czy ideały moralne;</a:t>
            </a:r>
          </a:p>
          <a:p>
            <a:r>
              <a:rPr lang="pl-PL" i="1" dirty="0" smtClean="0"/>
              <a:t>Po drugie</a:t>
            </a:r>
            <a:r>
              <a:rPr lang="pl-PL" dirty="0" smtClean="0"/>
              <a:t>, same obowiązki zawodowe, ze względu na ich egzekwowalność, rozumiane są raczej jako obowiązki prawne niż moralne.</a:t>
            </a:r>
          </a:p>
          <a:p>
            <a:r>
              <a:rPr lang="pl-PL" b="1" i="1" dirty="0" smtClean="0">
                <a:solidFill>
                  <a:schemeClr val="accent6">
                    <a:lumMod val="50000"/>
                  </a:schemeClr>
                </a:solidFill>
              </a:rPr>
              <a:t>Kodyfikacja etyki powoduje zanik moralnego poczucia odpowiedzialności.</a:t>
            </a:r>
            <a:endParaRPr lang="pl-PL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00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Argument drugi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Jest określany jako </a:t>
            </a:r>
            <a:r>
              <a:rPr lang="pl-PL" b="1" dirty="0" smtClean="0"/>
              <a:t>zarzut konwencjonalizmu</a:t>
            </a:r>
            <a:r>
              <a:rPr lang="pl-PL" dirty="0" smtClean="0"/>
              <a:t>. Według niego kodyfikacja zakłada homogeniczność w etyce, a więc doskonałą hierarchię i spójność norm moralnych.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3188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427</TotalTime>
  <Words>758</Words>
  <Application>Microsoft Office PowerPoint</Application>
  <PresentationFormat>Pokaz na ekranie (4:3)</PresentationFormat>
  <Paragraphs>48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0" baseType="lpstr">
      <vt:lpstr>Arial</vt:lpstr>
      <vt:lpstr>Corbel</vt:lpstr>
      <vt:lpstr>Wingdings</vt:lpstr>
      <vt:lpstr>Wingdings 2</vt:lpstr>
      <vt:lpstr>Wingdings 3</vt:lpstr>
      <vt:lpstr>Moduł</vt:lpstr>
      <vt:lpstr>Kodyfikacja etyki zawodowej</vt:lpstr>
      <vt:lpstr>Źródła etyki zawodowej </vt:lpstr>
      <vt:lpstr>Źródła etyki zawodowej</vt:lpstr>
      <vt:lpstr>Czy etykę zawodową należy kodyfikować?</vt:lpstr>
      <vt:lpstr>Prezentacja programu PowerPoint</vt:lpstr>
      <vt:lpstr>Poglądy Leszka Kołakowskiego na kodeksy etyczne</vt:lpstr>
      <vt:lpstr>Argument pierwszy</vt:lpstr>
      <vt:lpstr>Prezentacja programu PowerPoint</vt:lpstr>
      <vt:lpstr>Argument drugi</vt:lpstr>
      <vt:lpstr>Prezentacja programu PowerPoint</vt:lpstr>
      <vt:lpstr>Argument trzeci</vt:lpstr>
      <vt:lpstr>Odpowiedzialność moralna</vt:lpstr>
      <vt:lpstr>Prezentacja programu PowerPoint</vt:lpstr>
      <vt:lpstr>Prezentacja programu PowerPoint</vt:lpstr>
      <vt:lpstr>Charakter norm, które składają się na kodeksy etyki zawodowej</vt:lpstr>
      <vt:lpstr>Prezentacja programu PowerPoint</vt:lpstr>
      <vt:lpstr>Prawny charakter kodeksów etyki zawodowej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Sil-art Rycho444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przemoc</dc:title>
  <dc:creator>Kowalski Ryszard</dc:creator>
  <cp:lastModifiedBy>Wioletta Jedlecka</cp:lastModifiedBy>
  <cp:revision>60</cp:revision>
  <dcterms:created xsi:type="dcterms:W3CDTF">2017-08-27T14:16:45Z</dcterms:created>
  <dcterms:modified xsi:type="dcterms:W3CDTF">2019-10-12T07:25:24Z</dcterms:modified>
</cp:coreProperties>
</file>