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66" r:id="rId11"/>
    <p:sldId id="277" r:id="rId12"/>
    <p:sldId id="278" r:id="rId13"/>
    <p:sldId id="279" r:id="rId14"/>
    <p:sldId id="280" r:id="rId15"/>
    <p:sldId id="281" r:id="rId16"/>
    <p:sldId id="282" r:id="rId17"/>
    <p:sldId id="283" r:id="rId18"/>
    <p:sldId id="284" r:id="rId19"/>
    <p:sldId id="286" r:id="rId20"/>
    <p:sldId id="287" r:id="rId21"/>
    <p:sldId id="288" r:id="rId22"/>
    <p:sldId id="289" r:id="rId23"/>
    <p:sldId id="290" r:id="rId24"/>
    <p:sldId id="291" r:id="rId25"/>
    <p:sldId id="292" r:id="rId26"/>
    <p:sldId id="293" r:id="rId27"/>
    <p:sldId id="340" r:id="rId28"/>
    <p:sldId id="294" r:id="rId29"/>
    <p:sldId id="295" r:id="rId30"/>
    <p:sldId id="299" r:id="rId31"/>
    <p:sldId id="300" r:id="rId32"/>
    <p:sldId id="297" r:id="rId33"/>
    <p:sldId id="298" r:id="rId34"/>
    <p:sldId id="301" r:id="rId35"/>
    <p:sldId id="302" r:id="rId36"/>
    <p:sldId id="303" r:id="rId37"/>
    <p:sldId id="304" r:id="rId38"/>
    <p:sldId id="305" r:id="rId39"/>
    <p:sldId id="306" r:id="rId40"/>
    <p:sldId id="329" r:id="rId41"/>
    <p:sldId id="330" r:id="rId42"/>
    <p:sldId id="331" r:id="rId43"/>
    <p:sldId id="323" r:id="rId44"/>
    <p:sldId id="332" r:id="rId45"/>
    <p:sldId id="333" r:id="rId46"/>
    <p:sldId id="334" r:id="rId47"/>
    <p:sldId id="328" r:id="rId48"/>
    <p:sldId id="335" r:id="rId49"/>
    <p:sldId id="336" r:id="rId50"/>
    <p:sldId id="337" r:id="rId51"/>
    <p:sldId id="338" r:id="rId52"/>
    <p:sldId id="296" r:id="rId53"/>
    <p:sldId id="339"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4A36ED-D3B6-49C1-BE55-8EB4A6C58E77}" type="doc">
      <dgm:prSet loTypeId="urn:microsoft.com/office/officeart/2005/8/layout/hList1" loCatId="list" qsTypeId="urn:microsoft.com/office/officeart/2005/8/quickstyle/simple2" qsCatId="simple" csTypeId="urn:microsoft.com/office/officeart/2005/8/colors/accent3_3" csCatId="accent3" phldr="1"/>
      <dgm:spPr/>
      <dgm:t>
        <a:bodyPr/>
        <a:lstStyle/>
        <a:p>
          <a:endParaRPr lang="pl-PL"/>
        </a:p>
      </dgm:t>
    </dgm:pt>
    <dgm:pt modelId="{CBB54C37-7F4F-49D2-A122-5F5A3FA55CFF}">
      <dgm:prSet phldrT="[Tekst]"/>
      <dgm:spPr/>
      <dgm:t>
        <a:bodyPr/>
        <a:lstStyle/>
        <a:p>
          <a:pPr algn="just"/>
          <a:r>
            <a:rPr lang="pl-PL" dirty="0"/>
            <a:t>Osoba lub rzecz od której pochodzą informacje o faktach  istotnych dla rozstrzygnięcia</a:t>
          </a:r>
        </a:p>
      </dgm:t>
    </dgm:pt>
    <dgm:pt modelId="{234C8C9F-7C46-4EB6-8AF4-945ADD640B08}" type="parTrans" cxnId="{A07FE4BD-16C4-439E-BFF1-626C6983ED34}">
      <dgm:prSet/>
      <dgm:spPr/>
      <dgm:t>
        <a:bodyPr/>
        <a:lstStyle/>
        <a:p>
          <a:endParaRPr lang="pl-PL"/>
        </a:p>
      </dgm:t>
    </dgm:pt>
    <dgm:pt modelId="{A0856152-6069-4E62-9FF2-7795B66A6DE4}" type="sibTrans" cxnId="{A07FE4BD-16C4-439E-BFF1-626C6983ED34}">
      <dgm:prSet/>
      <dgm:spPr/>
      <dgm:t>
        <a:bodyPr/>
        <a:lstStyle/>
        <a:p>
          <a:endParaRPr lang="pl-PL"/>
        </a:p>
      </dgm:t>
    </dgm:pt>
    <dgm:pt modelId="{5A7847A6-2EB2-4901-8F74-20F134EC8804}">
      <dgm:prSet phldrT="[Tekst]"/>
      <dgm:spPr/>
      <dgm:t>
        <a:bodyPr/>
        <a:lstStyle/>
        <a:p>
          <a:r>
            <a:rPr lang="pl-PL" dirty="0"/>
            <a:t>Oskarżony</a:t>
          </a:r>
        </a:p>
      </dgm:t>
    </dgm:pt>
    <dgm:pt modelId="{BC53F728-BDFF-4D48-A71F-ABE119BFE8FF}" type="parTrans" cxnId="{9B34771D-2624-4751-A93F-3B864A20E4F4}">
      <dgm:prSet/>
      <dgm:spPr/>
      <dgm:t>
        <a:bodyPr/>
        <a:lstStyle/>
        <a:p>
          <a:endParaRPr lang="pl-PL"/>
        </a:p>
      </dgm:t>
    </dgm:pt>
    <dgm:pt modelId="{060EFAC1-8933-408A-A01B-9D21217CC1CB}" type="sibTrans" cxnId="{9B34771D-2624-4751-A93F-3B864A20E4F4}">
      <dgm:prSet/>
      <dgm:spPr/>
      <dgm:t>
        <a:bodyPr/>
        <a:lstStyle/>
        <a:p>
          <a:endParaRPr lang="pl-PL"/>
        </a:p>
      </dgm:t>
    </dgm:pt>
    <dgm:pt modelId="{7D0B5C23-0933-422B-8539-7FD7C1B4734B}">
      <dgm:prSet phldrT="[Tekst]"/>
      <dgm:spPr/>
      <dgm:t>
        <a:bodyPr/>
        <a:lstStyle/>
        <a:p>
          <a:pPr algn="just"/>
          <a:r>
            <a:rPr lang="pl-PL" dirty="0"/>
            <a:t>Informacje płynące ze źródła dowodowego w sposób określony w k.p.k. </a:t>
          </a:r>
        </a:p>
      </dgm:t>
    </dgm:pt>
    <dgm:pt modelId="{118850EB-42AB-473F-B11E-6C0A1B783C3E}" type="parTrans" cxnId="{37C0B0D6-DDBA-46EF-A084-ECC99CB183F9}">
      <dgm:prSet/>
      <dgm:spPr/>
      <dgm:t>
        <a:bodyPr/>
        <a:lstStyle/>
        <a:p>
          <a:endParaRPr lang="pl-PL"/>
        </a:p>
      </dgm:t>
    </dgm:pt>
    <dgm:pt modelId="{A00A5E36-AAFF-4A2D-8D1E-0D38B52A2F8E}" type="sibTrans" cxnId="{37C0B0D6-DDBA-46EF-A084-ECC99CB183F9}">
      <dgm:prSet/>
      <dgm:spPr/>
      <dgm:t>
        <a:bodyPr/>
        <a:lstStyle/>
        <a:p>
          <a:endParaRPr lang="pl-PL"/>
        </a:p>
      </dgm:t>
    </dgm:pt>
    <dgm:pt modelId="{C8CC9AFF-BDC3-4567-A9A8-2B0FC2C249E2}">
      <dgm:prSet phldrT="[Tekst]"/>
      <dgm:spPr/>
      <dgm:t>
        <a:bodyPr/>
        <a:lstStyle/>
        <a:p>
          <a:r>
            <a:rPr lang="pl-PL" dirty="0"/>
            <a:t>Wyjaśnienia</a:t>
          </a:r>
        </a:p>
      </dgm:t>
    </dgm:pt>
    <dgm:pt modelId="{591B6BC8-E4FE-45C4-AF8E-83B6B838D5A7}" type="parTrans" cxnId="{9F6F2E46-646F-44E6-87F7-C8FADB03C020}">
      <dgm:prSet/>
      <dgm:spPr/>
      <dgm:t>
        <a:bodyPr/>
        <a:lstStyle/>
        <a:p>
          <a:endParaRPr lang="pl-PL"/>
        </a:p>
      </dgm:t>
    </dgm:pt>
    <dgm:pt modelId="{F271A684-95ED-4903-8A15-2780FFB362C5}" type="sibTrans" cxnId="{9F6F2E46-646F-44E6-87F7-C8FADB03C020}">
      <dgm:prSet/>
      <dgm:spPr/>
      <dgm:t>
        <a:bodyPr/>
        <a:lstStyle/>
        <a:p>
          <a:endParaRPr lang="pl-PL"/>
        </a:p>
      </dgm:t>
    </dgm:pt>
    <dgm:pt modelId="{6599A325-B8BD-4181-A35A-BF667DC2F6E6}">
      <dgm:prSet/>
      <dgm:spPr/>
      <dgm:t>
        <a:bodyPr/>
        <a:lstStyle/>
        <a:p>
          <a:r>
            <a:rPr lang="pl-PL"/>
            <a:t>Świadek</a:t>
          </a:r>
          <a:endParaRPr lang="pl-PL" dirty="0"/>
        </a:p>
      </dgm:t>
    </dgm:pt>
    <dgm:pt modelId="{366E93D6-2566-4556-86C1-0641216FEC6B}" type="parTrans" cxnId="{687380E3-8AC5-4BB4-A715-7DB76457CC05}">
      <dgm:prSet/>
      <dgm:spPr/>
      <dgm:t>
        <a:bodyPr/>
        <a:lstStyle/>
        <a:p>
          <a:endParaRPr lang="pl-PL"/>
        </a:p>
      </dgm:t>
    </dgm:pt>
    <dgm:pt modelId="{0E93D366-6CEF-4A8C-8A6A-6D563FB18A7C}" type="sibTrans" cxnId="{687380E3-8AC5-4BB4-A715-7DB76457CC05}">
      <dgm:prSet/>
      <dgm:spPr/>
      <dgm:t>
        <a:bodyPr/>
        <a:lstStyle/>
        <a:p>
          <a:endParaRPr lang="pl-PL"/>
        </a:p>
      </dgm:t>
    </dgm:pt>
    <dgm:pt modelId="{AA10F33D-D138-405B-BCA8-5EADE4B6F5B2}">
      <dgm:prSet/>
      <dgm:spPr/>
      <dgm:t>
        <a:bodyPr/>
        <a:lstStyle/>
        <a:p>
          <a:r>
            <a:rPr lang="pl-PL" dirty="0"/>
            <a:t>Biegły </a:t>
          </a:r>
        </a:p>
      </dgm:t>
    </dgm:pt>
    <dgm:pt modelId="{4B3D496E-D5F8-4BA0-B6BD-564A1BCFE0EB}" type="parTrans" cxnId="{474C2FFE-5889-4398-916A-B15666EFBCA9}">
      <dgm:prSet/>
      <dgm:spPr/>
      <dgm:t>
        <a:bodyPr/>
        <a:lstStyle/>
        <a:p>
          <a:endParaRPr lang="pl-PL"/>
        </a:p>
      </dgm:t>
    </dgm:pt>
    <dgm:pt modelId="{169FF52B-FB32-4BB4-B075-D293D3AE449D}" type="sibTrans" cxnId="{474C2FFE-5889-4398-916A-B15666EFBCA9}">
      <dgm:prSet/>
      <dgm:spPr/>
      <dgm:t>
        <a:bodyPr/>
        <a:lstStyle/>
        <a:p>
          <a:endParaRPr lang="pl-PL"/>
        </a:p>
      </dgm:t>
    </dgm:pt>
    <dgm:pt modelId="{437D9FD6-0F57-4B8F-B892-D1901FBB4428}">
      <dgm:prSet/>
      <dgm:spPr/>
      <dgm:t>
        <a:bodyPr/>
        <a:lstStyle/>
        <a:p>
          <a:r>
            <a:rPr lang="pl-PL"/>
            <a:t>Rzecz lub miejsce</a:t>
          </a:r>
          <a:endParaRPr lang="pl-PL" dirty="0"/>
        </a:p>
      </dgm:t>
    </dgm:pt>
    <dgm:pt modelId="{A839B555-4F6A-4ACA-B77B-A13FFE30ECF1}" type="parTrans" cxnId="{A57C4626-4F43-4ABB-8767-D7077F46D692}">
      <dgm:prSet/>
      <dgm:spPr/>
      <dgm:t>
        <a:bodyPr/>
        <a:lstStyle/>
        <a:p>
          <a:endParaRPr lang="pl-PL"/>
        </a:p>
      </dgm:t>
    </dgm:pt>
    <dgm:pt modelId="{C79C26B6-65D7-44CF-BA7E-90541C6DDAF2}" type="sibTrans" cxnId="{A57C4626-4F43-4ABB-8767-D7077F46D692}">
      <dgm:prSet/>
      <dgm:spPr/>
      <dgm:t>
        <a:bodyPr/>
        <a:lstStyle/>
        <a:p>
          <a:endParaRPr lang="pl-PL"/>
        </a:p>
      </dgm:t>
    </dgm:pt>
    <dgm:pt modelId="{6F57EF89-DC9D-40FF-B7D8-5F7398379CBF}">
      <dgm:prSet/>
      <dgm:spPr/>
      <dgm:t>
        <a:bodyPr/>
        <a:lstStyle/>
        <a:p>
          <a:r>
            <a:rPr lang="pl-PL" dirty="0"/>
            <a:t>Dokument </a:t>
          </a:r>
        </a:p>
      </dgm:t>
    </dgm:pt>
    <dgm:pt modelId="{AB210B4A-3C47-44FA-8211-EF7D0BF7E227}" type="parTrans" cxnId="{C209F34A-A94B-45C6-882F-B54F09A43D66}">
      <dgm:prSet/>
      <dgm:spPr/>
      <dgm:t>
        <a:bodyPr/>
        <a:lstStyle/>
        <a:p>
          <a:endParaRPr lang="pl-PL"/>
        </a:p>
      </dgm:t>
    </dgm:pt>
    <dgm:pt modelId="{611DA116-FAB4-46AD-9B0D-A390D9954C9F}" type="sibTrans" cxnId="{C209F34A-A94B-45C6-882F-B54F09A43D66}">
      <dgm:prSet/>
      <dgm:spPr/>
      <dgm:t>
        <a:bodyPr/>
        <a:lstStyle/>
        <a:p>
          <a:endParaRPr lang="pl-PL"/>
        </a:p>
      </dgm:t>
    </dgm:pt>
    <dgm:pt modelId="{5441C16B-1C6F-414E-AAC7-AE83C9214DAA}">
      <dgm:prSet/>
      <dgm:spPr/>
      <dgm:t>
        <a:bodyPr/>
        <a:lstStyle/>
        <a:p>
          <a:r>
            <a:rPr lang="pl-PL" dirty="0"/>
            <a:t>Zeznania</a:t>
          </a:r>
        </a:p>
      </dgm:t>
    </dgm:pt>
    <dgm:pt modelId="{B6ADF4CA-F90E-4134-BBB4-D44AF6E73A78}" type="parTrans" cxnId="{1A613DB7-F5A9-4576-9A8E-CB8CEB8CEB1F}">
      <dgm:prSet/>
      <dgm:spPr/>
      <dgm:t>
        <a:bodyPr/>
        <a:lstStyle/>
        <a:p>
          <a:endParaRPr lang="pl-PL"/>
        </a:p>
      </dgm:t>
    </dgm:pt>
    <dgm:pt modelId="{AF0DE456-0FAC-43BB-8DCE-08E0E172733B}" type="sibTrans" cxnId="{1A613DB7-F5A9-4576-9A8E-CB8CEB8CEB1F}">
      <dgm:prSet/>
      <dgm:spPr/>
      <dgm:t>
        <a:bodyPr/>
        <a:lstStyle/>
        <a:p>
          <a:endParaRPr lang="pl-PL"/>
        </a:p>
      </dgm:t>
    </dgm:pt>
    <dgm:pt modelId="{44C8995A-BD0C-453E-933F-2FEF5EE42996}">
      <dgm:prSet/>
      <dgm:spPr/>
      <dgm:t>
        <a:bodyPr/>
        <a:lstStyle/>
        <a:p>
          <a:r>
            <a:rPr lang="pl-PL"/>
            <a:t>Opinia </a:t>
          </a:r>
          <a:endParaRPr lang="pl-PL" dirty="0"/>
        </a:p>
      </dgm:t>
    </dgm:pt>
    <dgm:pt modelId="{211DA7DD-E29B-4BB8-8317-ED632B9B1F8F}" type="parTrans" cxnId="{A128BF12-1D3C-4422-BB53-E3CC81F8BB72}">
      <dgm:prSet/>
      <dgm:spPr/>
      <dgm:t>
        <a:bodyPr/>
        <a:lstStyle/>
        <a:p>
          <a:endParaRPr lang="pl-PL"/>
        </a:p>
      </dgm:t>
    </dgm:pt>
    <dgm:pt modelId="{B251431E-BE03-4E03-B3EB-6433B030B5B5}" type="sibTrans" cxnId="{A128BF12-1D3C-4422-BB53-E3CC81F8BB72}">
      <dgm:prSet/>
      <dgm:spPr/>
      <dgm:t>
        <a:bodyPr/>
        <a:lstStyle/>
        <a:p>
          <a:endParaRPr lang="pl-PL"/>
        </a:p>
      </dgm:t>
    </dgm:pt>
    <dgm:pt modelId="{C1BA59E5-2C2E-4C62-A22D-E17A95442CAA}">
      <dgm:prSet/>
      <dgm:spPr/>
      <dgm:t>
        <a:bodyPr/>
        <a:lstStyle/>
        <a:p>
          <a:r>
            <a:rPr lang="pl-PL" dirty="0"/>
            <a:t>Cechy i właściwości</a:t>
          </a:r>
        </a:p>
      </dgm:t>
    </dgm:pt>
    <dgm:pt modelId="{EE42A040-4E05-4F0F-B2DC-20FB7632C709}" type="parTrans" cxnId="{6C161667-1F70-47A5-8AFA-E1F2899012E5}">
      <dgm:prSet/>
      <dgm:spPr/>
      <dgm:t>
        <a:bodyPr/>
        <a:lstStyle/>
        <a:p>
          <a:endParaRPr lang="pl-PL"/>
        </a:p>
      </dgm:t>
    </dgm:pt>
    <dgm:pt modelId="{EC3EB8A1-9735-456C-BC7C-CADEAE1E36EB}" type="sibTrans" cxnId="{6C161667-1F70-47A5-8AFA-E1F2899012E5}">
      <dgm:prSet/>
      <dgm:spPr/>
      <dgm:t>
        <a:bodyPr/>
        <a:lstStyle/>
        <a:p>
          <a:endParaRPr lang="pl-PL"/>
        </a:p>
      </dgm:t>
    </dgm:pt>
    <dgm:pt modelId="{4A0B4475-38A0-42D0-AA15-9CC21101D98A}">
      <dgm:prSet/>
      <dgm:spPr/>
      <dgm:t>
        <a:bodyPr/>
        <a:lstStyle/>
        <a:p>
          <a:r>
            <a:rPr lang="pl-PL" dirty="0"/>
            <a:t>Treść</a:t>
          </a:r>
        </a:p>
      </dgm:t>
    </dgm:pt>
    <dgm:pt modelId="{3D476FB5-16B4-4E34-8C3A-AF2B98363962}" type="parTrans" cxnId="{39885D77-49AA-4592-92BE-A13F816E9B23}">
      <dgm:prSet/>
      <dgm:spPr/>
      <dgm:t>
        <a:bodyPr/>
        <a:lstStyle/>
        <a:p>
          <a:endParaRPr lang="pl-PL"/>
        </a:p>
      </dgm:t>
    </dgm:pt>
    <dgm:pt modelId="{A661289A-3D2B-47C6-8415-DC705A70A4F6}" type="sibTrans" cxnId="{39885D77-49AA-4592-92BE-A13F816E9B23}">
      <dgm:prSet/>
      <dgm:spPr/>
      <dgm:t>
        <a:bodyPr/>
        <a:lstStyle/>
        <a:p>
          <a:endParaRPr lang="pl-PL"/>
        </a:p>
      </dgm:t>
    </dgm:pt>
    <dgm:pt modelId="{BB5FA9D6-4646-4841-A175-5223EC611995}" type="pres">
      <dgm:prSet presAssocID="{504A36ED-D3B6-49C1-BE55-8EB4A6C58E77}" presName="Name0" presStyleCnt="0">
        <dgm:presLayoutVars>
          <dgm:dir/>
          <dgm:animLvl val="lvl"/>
          <dgm:resizeHandles val="exact"/>
        </dgm:presLayoutVars>
      </dgm:prSet>
      <dgm:spPr/>
    </dgm:pt>
    <dgm:pt modelId="{5BB4C279-8D1C-40D9-876C-626E76107C23}" type="pres">
      <dgm:prSet presAssocID="{CBB54C37-7F4F-49D2-A122-5F5A3FA55CFF}" presName="composite" presStyleCnt="0"/>
      <dgm:spPr/>
    </dgm:pt>
    <dgm:pt modelId="{49B232A6-A769-4D67-84C2-F5210D49A6D0}" type="pres">
      <dgm:prSet presAssocID="{CBB54C37-7F4F-49D2-A122-5F5A3FA55CFF}" presName="parTx" presStyleLbl="alignNode1" presStyleIdx="0" presStyleCnt="2">
        <dgm:presLayoutVars>
          <dgm:chMax val="0"/>
          <dgm:chPref val="0"/>
          <dgm:bulletEnabled val="1"/>
        </dgm:presLayoutVars>
      </dgm:prSet>
      <dgm:spPr/>
    </dgm:pt>
    <dgm:pt modelId="{22859B06-4022-4174-950C-2EE210650707}" type="pres">
      <dgm:prSet presAssocID="{CBB54C37-7F4F-49D2-A122-5F5A3FA55CFF}" presName="desTx" presStyleLbl="alignAccFollowNode1" presStyleIdx="0" presStyleCnt="2">
        <dgm:presLayoutVars>
          <dgm:bulletEnabled val="1"/>
        </dgm:presLayoutVars>
      </dgm:prSet>
      <dgm:spPr/>
    </dgm:pt>
    <dgm:pt modelId="{721D4859-16B1-4EAF-BAAB-AA72B4FBA711}" type="pres">
      <dgm:prSet presAssocID="{A0856152-6069-4E62-9FF2-7795B66A6DE4}" presName="space" presStyleCnt="0"/>
      <dgm:spPr/>
    </dgm:pt>
    <dgm:pt modelId="{066ADAC3-9772-4A27-B2A3-E674A0DD977D}" type="pres">
      <dgm:prSet presAssocID="{7D0B5C23-0933-422B-8539-7FD7C1B4734B}" presName="composite" presStyleCnt="0"/>
      <dgm:spPr/>
    </dgm:pt>
    <dgm:pt modelId="{6F67F539-2607-4518-9016-F55CDB31C8DE}" type="pres">
      <dgm:prSet presAssocID="{7D0B5C23-0933-422B-8539-7FD7C1B4734B}" presName="parTx" presStyleLbl="alignNode1" presStyleIdx="1" presStyleCnt="2">
        <dgm:presLayoutVars>
          <dgm:chMax val="0"/>
          <dgm:chPref val="0"/>
          <dgm:bulletEnabled val="1"/>
        </dgm:presLayoutVars>
      </dgm:prSet>
      <dgm:spPr/>
    </dgm:pt>
    <dgm:pt modelId="{364CA9C2-B259-4BAF-B9A8-F3977F4C043E}" type="pres">
      <dgm:prSet presAssocID="{7D0B5C23-0933-422B-8539-7FD7C1B4734B}" presName="desTx" presStyleLbl="alignAccFollowNode1" presStyleIdx="1" presStyleCnt="2">
        <dgm:presLayoutVars>
          <dgm:bulletEnabled val="1"/>
        </dgm:presLayoutVars>
      </dgm:prSet>
      <dgm:spPr/>
    </dgm:pt>
  </dgm:ptLst>
  <dgm:cxnLst>
    <dgm:cxn modelId="{61364201-609C-4E2F-9A38-C50CC44B052B}" type="presOf" srcId="{4A0B4475-38A0-42D0-AA15-9CC21101D98A}" destId="{364CA9C2-B259-4BAF-B9A8-F3977F4C043E}" srcOrd="0" destOrd="4" presId="urn:microsoft.com/office/officeart/2005/8/layout/hList1"/>
    <dgm:cxn modelId="{A128BF12-1D3C-4422-BB53-E3CC81F8BB72}" srcId="{7D0B5C23-0933-422B-8539-7FD7C1B4734B}" destId="{44C8995A-BD0C-453E-933F-2FEF5EE42996}" srcOrd="2" destOrd="0" parTransId="{211DA7DD-E29B-4BB8-8317-ED632B9B1F8F}" sibTransId="{B251431E-BE03-4E03-B3EB-6433B030B5B5}"/>
    <dgm:cxn modelId="{C91BF71A-5EFB-4420-BBD0-109DA9D3F34B}" type="presOf" srcId="{AA10F33D-D138-405B-BCA8-5EADE4B6F5B2}" destId="{22859B06-4022-4174-950C-2EE210650707}" srcOrd="0" destOrd="2" presId="urn:microsoft.com/office/officeart/2005/8/layout/hList1"/>
    <dgm:cxn modelId="{9B34771D-2624-4751-A93F-3B864A20E4F4}" srcId="{CBB54C37-7F4F-49D2-A122-5F5A3FA55CFF}" destId="{5A7847A6-2EB2-4901-8F74-20F134EC8804}" srcOrd="0" destOrd="0" parTransId="{BC53F728-BDFF-4D48-A71F-ABE119BFE8FF}" sibTransId="{060EFAC1-8933-408A-A01B-9D21217CC1CB}"/>
    <dgm:cxn modelId="{0AD43620-098E-4932-B706-208A03DA37E5}" type="presOf" srcId="{6599A325-B8BD-4181-A35A-BF667DC2F6E6}" destId="{22859B06-4022-4174-950C-2EE210650707}" srcOrd="0" destOrd="1" presId="urn:microsoft.com/office/officeart/2005/8/layout/hList1"/>
    <dgm:cxn modelId="{A57C4626-4F43-4ABB-8767-D7077F46D692}" srcId="{CBB54C37-7F4F-49D2-A122-5F5A3FA55CFF}" destId="{437D9FD6-0F57-4B8F-B892-D1901FBB4428}" srcOrd="3" destOrd="0" parTransId="{A839B555-4F6A-4ACA-B77B-A13FFE30ECF1}" sibTransId="{C79C26B6-65D7-44CF-BA7E-90541C6DDAF2}"/>
    <dgm:cxn modelId="{B7703631-9354-4EE8-849E-6B8D6D96468D}" type="presOf" srcId="{5441C16B-1C6F-414E-AAC7-AE83C9214DAA}" destId="{364CA9C2-B259-4BAF-B9A8-F3977F4C043E}" srcOrd="0" destOrd="1" presId="urn:microsoft.com/office/officeart/2005/8/layout/hList1"/>
    <dgm:cxn modelId="{9CFEDC3B-DA2C-4A1A-8ACC-865881406126}" type="presOf" srcId="{CBB54C37-7F4F-49D2-A122-5F5A3FA55CFF}" destId="{49B232A6-A769-4D67-84C2-F5210D49A6D0}" srcOrd="0" destOrd="0" presId="urn:microsoft.com/office/officeart/2005/8/layout/hList1"/>
    <dgm:cxn modelId="{295E7061-F87F-4947-A930-38593BB0BF5B}" type="presOf" srcId="{C1BA59E5-2C2E-4C62-A22D-E17A95442CAA}" destId="{364CA9C2-B259-4BAF-B9A8-F3977F4C043E}" srcOrd="0" destOrd="3" presId="urn:microsoft.com/office/officeart/2005/8/layout/hList1"/>
    <dgm:cxn modelId="{9F6F2E46-646F-44E6-87F7-C8FADB03C020}" srcId="{7D0B5C23-0933-422B-8539-7FD7C1B4734B}" destId="{C8CC9AFF-BDC3-4567-A9A8-2B0FC2C249E2}" srcOrd="0" destOrd="0" parTransId="{591B6BC8-E4FE-45C4-AF8E-83B6B838D5A7}" sibTransId="{F271A684-95ED-4903-8A15-2780FFB362C5}"/>
    <dgm:cxn modelId="{6C161667-1F70-47A5-8AFA-E1F2899012E5}" srcId="{7D0B5C23-0933-422B-8539-7FD7C1B4734B}" destId="{C1BA59E5-2C2E-4C62-A22D-E17A95442CAA}" srcOrd="3" destOrd="0" parTransId="{EE42A040-4E05-4F0F-B2DC-20FB7632C709}" sibTransId="{EC3EB8A1-9735-456C-BC7C-CADEAE1E36EB}"/>
    <dgm:cxn modelId="{7B158169-B2E9-4E9C-B497-23385772B619}" type="presOf" srcId="{5A7847A6-2EB2-4901-8F74-20F134EC8804}" destId="{22859B06-4022-4174-950C-2EE210650707}" srcOrd="0" destOrd="0" presId="urn:microsoft.com/office/officeart/2005/8/layout/hList1"/>
    <dgm:cxn modelId="{C209F34A-A94B-45C6-882F-B54F09A43D66}" srcId="{CBB54C37-7F4F-49D2-A122-5F5A3FA55CFF}" destId="{6F57EF89-DC9D-40FF-B7D8-5F7398379CBF}" srcOrd="4" destOrd="0" parTransId="{AB210B4A-3C47-44FA-8211-EF7D0BF7E227}" sibTransId="{611DA116-FAB4-46AD-9B0D-A390D9954C9F}"/>
    <dgm:cxn modelId="{39885D77-49AA-4592-92BE-A13F816E9B23}" srcId="{7D0B5C23-0933-422B-8539-7FD7C1B4734B}" destId="{4A0B4475-38A0-42D0-AA15-9CC21101D98A}" srcOrd="4" destOrd="0" parTransId="{3D476FB5-16B4-4E34-8C3A-AF2B98363962}" sibTransId="{A661289A-3D2B-47C6-8415-DC705A70A4F6}"/>
    <dgm:cxn modelId="{E91D5A81-C5EC-485C-9650-51CD72FB3E4E}" type="presOf" srcId="{6F57EF89-DC9D-40FF-B7D8-5F7398379CBF}" destId="{22859B06-4022-4174-950C-2EE210650707}" srcOrd="0" destOrd="4" presId="urn:microsoft.com/office/officeart/2005/8/layout/hList1"/>
    <dgm:cxn modelId="{6A3A6282-2930-453F-9501-C813882617A7}" type="presOf" srcId="{7D0B5C23-0933-422B-8539-7FD7C1B4734B}" destId="{6F67F539-2607-4518-9016-F55CDB31C8DE}" srcOrd="0" destOrd="0" presId="urn:microsoft.com/office/officeart/2005/8/layout/hList1"/>
    <dgm:cxn modelId="{52ED11A5-3B4D-46CD-87EB-9EE666F93D5D}" type="presOf" srcId="{504A36ED-D3B6-49C1-BE55-8EB4A6C58E77}" destId="{BB5FA9D6-4646-4841-A175-5223EC611995}" srcOrd="0" destOrd="0" presId="urn:microsoft.com/office/officeart/2005/8/layout/hList1"/>
    <dgm:cxn modelId="{1A613DB7-F5A9-4576-9A8E-CB8CEB8CEB1F}" srcId="{7D0B5C23-0933-422B-8539-7FD7C1B4734B}" destId="{5441C16B-1C6F-414E-AAC7-AE83C9214DAA}" srcOrd="1" destOrd="0" parTransId="{B6ADF4CA-F90E-4134-BBB4-D44AF6E73A78}" sibTransId="{AF0DE456-0FAC-43BB-8DCE-08E0E172733B}"/>
    <dgm:cxn modelId="{AF8380B9-74EC-4E97-AA76-7FD0E5F9EC40}" type="presOf" srcId="{437D9FD6-0F57-4B8F-B892-D1901FBB4428}" destId="{22859B06-4022-4174-950C-2EE210650707}" srcOrd="0" destOrd="3" presId="urn:microsoft.com/office/officeart/2005/8/layout/hList1"/>
    <dgm:cxn modelId="{A07FE4BD-16C4-439E-BFF1-626C6983ED34}" srcId="{504A36ED-D3B6-49C1-BE55-8EB4A6C58E77}" destId="{CBB54C37-7F4F-49D2-A122-5F5A3FA55CFF}" srcOrd="0" destOrd="0" parTransId="{234C8C9F-7C46-4EB6-8AF4-945ADD640B08}" sibTransId="{A0856152-6069-4E62-9FF2-7795B66A6DE4}"/>
    <dgm:cxn modelId="{37C0B0D6-DDBA-46EF-A084-ECC99CB183F9}" srcId="{504A36ED-D3B6-49C1-BE55-8EB4A6C58E77}" destId="{7D0B5C23-0933-422B-8539-7FD7C1B4734B}" srcOrd="1" destOrd="0" parTransId="{118850EB-42AB-473F-B11E-6C0A1B783C3E}" sibTransId="{A00A5E36-AAFF-4A2D-8D1E-0D38B52A2F8E}"/>
    <dgm:cxn modelId="{687380E3-8AC5-4BB4-A715-7DB76457CC05}" srcId="{CBB54C37-7F4F-49D2-A122-5F5A3FA55CFF}" destId="{6599A325-B8BD-4181-A35A-BF667DC2F6E6}" srcOrd="1" destOrd="0" parTransId="{366E93D6-2566-4556-86C1-0641216FEC6B}" sibTransId="{0E93D366-6CEF-4A8C-8A6A-6D563FB18A7C}"/>
    <dgm:cxn modelId="{61E5E8E4-BBA4-4A72-9E64-7DE849E09D3D}" type="presOf" srcId="{C8CC9AFF-BDC3-4567-A9A8-2B0FC2C249E2}" destId="{364CA9C2-B259-4BAF-B9A8-F3977F4C043E}" srcOrd="0" destOrd="0" presId="urn:microsoft.com/office/officeart/2005/8/layout/hList1"/>
    <dgm:cxn modelId="{474C2FFE-5889-4398-916A-B15666EFBCA9}" srcId="{CBB54C37-7F4F-49D2-A122-5F5A3FA55CFF}" destId="{AA10F33D-D138-405B-BCA8-5EADE4B6F5B2}" srcOrd="2" destOrd="0" parTransId="{4B3D496E-D5F8-4BA0-B6BD-564A1BCFE0EB}" sibTransId="{169FF52B-FB32-4BB4-B075-D293D3AE449D}"/>
    <dgm:cxn modelId="{283AE3FF-5955-421D-A50A-E9C4A950B748}" type="presOf" srcId="{44C8995A-BD0C-453E-933F-2FEF5EE42996}" destId="{364CA9C2-B259-4BAF-B9A8-F3977F4C043E}" srcOrd="0" destOrd="2" presId="urn:microsoft.com/office/officeart/2005/8/layout/hList1"/>
    <dgm:cxn modelId="{1F31C04F-156F-47A3-A9FD-47AEA63F6BF2}" type="presParOf" srcId="{BB5FA9D6-4646-4841-A175-5223EC611995}" destId="{5BB4C279-8D1C-40D9-876C-626E76107C23}" srcOrd="0" destOrd="0" presId="urn:microsoft.com/office/officeart/2005/8/layout/hList1"/>
    <dgm:cxn modelId="{D48B4123-BD39-4F3D-B4FE-CD78A9FA0148}" type="presParOf" srcId="{5BB4C279-8D1C-40D9-876C-626E76107C23}" destId="{49B232A6-A769-4D67-84C2-F5210D49A6D0}" srcOrd="0" destOrd="0" presId="urn:microsoft.com/office/officeart/2005/8/layout/hList1"/>
    <dgm:cxn modelId="{D671FDF7-C972-4D4C-92CD-E603A97A93FC}" type="presParOf" srcId="{5BB4C279-8D1C-40D9-876C-626E76107C23}" destId="{22859B06-4022-4174-950C-2EE210650707}" srcOrd="1" destOrd="0" presId="urn:microsoft.com/office/officeart/2005/8/layout/hList1"/>
    <dgm:cxn modelId="{341BCC60-CA3C-43EA-BD5B-BD5181E6C2E6}" type="presParOf" srcId="{BB5FA9D6-4646-4841-A175-5223EC611995}" destId="{721D4859-16B1-4EAF-BAAB-AA72B4FBA711}" srcOrd="1" destOrd="0" presId="urn:microsoft.com/office/officeart/2005/8/layout/hList1"/>
    <dgm:cxn modelId="{2B332D6A-A091-4B45-A953-359AA3BB50FB}" type="presParOf" srcId="{BB5FA9D6-4646-4841-A175-5223EC611995}" destId="{066ADAC3-9772-4A27-B2A3-E674A0DD977D}" srcOrd="2" destOrd="0" presId="urn:microsoft.com/office/officeart/2005/8/layout/hList1"/>
    <dgm:cxn modelId="{A9E20A95-E1F0-4E22-AD83-614818F32FE1}" type="presParOf" srcId="{066ADAC3-9772-4A27-B2A3-E674A0DD977D}" destId="{6F67F539-2607-4518-9016-F55CDB31C8DE}" srcOrd="0" destOrd="0" presId="urn:microsoft.com/office/officeart/2005/8/layout/hList1"/>
    <dgm:cxn modelId="{CE111F80-966D-4BCC-BE6B-CDACD09061B1}" type="presParOf" srcId="{066ADAC3-9772-4A27-B2A3-E674A0DD977D}" destId="{364CA9C2-B259-4BAF-B9A8-F3977F4C043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3AAAD7-FC17-43BE-8E4C-24A0C3EB7B53}" type="doc">
      <dgm:prSet loTypeId="urn:microsoft.com/office/officeart/2005/8/layout/vList6" loCatId="list" qsTypeId="urn:microsoft.com/office/officeart/2005/8/quickstyle/simple1" qsCatId="simple" csTypeId="urn:microsoft.com/office/officeart/2005/8/colors/accent2_5" csCatId="accent2" phldr="1"/>
      <dgm:spPr/>
      <dgm:t>
        <a:bodyPr/>
        <a:lstStyle/>
        <a:p>
          <a:endParaRPr lang="pl-PL"/>
        </a:p>
      </dgm:t>
    </dgm:pt>
    <dgm:pt modelId="{3DA4CD59-3071-4E8A-A6AD-47ACA51C6C59}">
      <dgm:prSet phldrT="[Tekst]" custT="1"/>
      <dgm:spPr/>
      <dgm:t>
        <a:bodyPr/>
        <a:lstStyle/>
        <a:p>
          <a:r>
            <a:rPr lang="pl-PL" sz="2400" b="1" u="sng" dirty="0"/>
            <a:t>Fakt główny </a:t>
          </a:r>
        </a:p>
      </dgm:t>
    </dgm:pt>
    <dgm:pt modelId="{EFABA268-3605-4D94-A74C-8F7760E4FB15}" type="parTrans" cxnId="{C8F93060-1CBF-4054-BC92-0710662B5509}">
      <dgm:prSet/>
      <dgm:spPr/>
      <dgm:t>
        <a:bodyPr/>
        <a:lstStyle/>
        <a:p>
          <a:endParaRPr lang="pl-PL"/>
        </a:p>
      </dgm:t>
    </dgm:pt>
    <dgm:pt modelId="{30C853BF-78CC-4820-BEB8-2D015159230C}" type="sibTrans" cxnId="{C8F93060-1CBF-4054-BC92-0710662B5509}">
      <dgm:prSet/>
      <dgm:spPr/>
      <dgm:t>
        <a:bodyPr/>
        <a:lstStyle/>
        <a:p>
          <a:endParaRPr lang="pl-PL"/>
        </a:p>
      </dgm:t>
    </dgm:pt>
    <dgm:pt modelId="{EE406924-7C43-48B6-B8D6-3FDC30FE2753}">
      <dgm:prSet phldrT="[Tekst]" custT="1"/>
      <dgm:spPr/>
      <dgm:t>
        <a:bodyPr/>
        <a:lstStyle/>
        <a:p>
          <a:pPr algn="just"/>
          <a:r>
            <a:rPr lang="pl-PL" sz="1600" dirty="0"/>
            <a:t>zestaw znamion przestępstwa, którego dotyczy proces</a:t>
          </a:r>
        </a:p>
      </dgm:t>
    </dgm:pt>
    <dgm:pt modelId="{E73B5989-2684-4B6E-9C3B-AD7FCF7B12A3}" type="parTrans" cxnId="{8E767D98-4B41-4A51-A414-DA80587BF863}">
      <dgm:prSet/>
      <dgm:spPr/>
      <dgm:t>
        <a:bodyPr/>
        <a:lstStyle/>
        <a:p>
          <a:endParaRPr lang="pl-PL"/>
        </a:p>
      </dgm:t>
    </dgm:pt>
    <dgm:pt modelId="{A379EFBE-F4FF-43A4-B4DC-D3986B77F5E3}" type="sibTrans" cxnId="{8E767D98-4B41-4A51-A414-DA80587BF863}">
      <dgm:prSet/>
      <dgm:spPr/>
      <dgm:t>
        <a:bodyPr/>
        <a:lstStyle/>
        <a:p>
          <a:endParaRPr lang="pl-PL"/>
        </a:p>
      </dgm:t>
    </dgm:pt>
    <dgm:pt modelId="{5E33876F-9613-4E4B-B2BF-D8582B45486C}">
      <dgm:prSet phldrT="[Tekst]" custT="1"/>
      <dgm:spPr/>
      <dgm:t>
        <a:bodyPr/>
        <a:lstStyle/>
        <a:p>
          <a:r>
            <a:rPr lang="pl-PL" sz="2400" b="1" u="sng" dirty="0"/>
            <a:t>Fakty uboczne </a:t>
          </a:r>
        </a:p>
      </dgm:t>
    </dgm:pt>
    <dgm:pt modelId="{CCF14618-197C-4589-881E-396211B52F30}" type="parTrans" cxnId="{8780E3BC-98C9-4E5D-B609-CC0D05DE5619}">
      <dgm:prSet/>
      <dgm:spPr/>
      <dgm:t>
        <a:bodyPr/>
        <a:lstStyle/>
        <a:p>
          <a:endParaRPr lang="pl-PL"/>
        </a:p>
      </dgm:t>
    </dgm:pt>
    <dgm:pt modelId="{B50F22CF-5376-439D-9D94-2F40E2B9E3C1}" type="sibTrans" cxnId="{8780E3BC-98C9-4E5D-B609-CC0D05DE5619}">
      <dgm:prSet/>
      <dgm:spPr/>
      <dgm:t>
        <a:bodyPr/>
        <a:lstStyle/>
        <a:p>
          <a:endParaRPr lang="pl-PL"/>
        </a:p>
      </dgm:t>
    </dgm:pt>
    <dgm:pt modelId="{B72AE0AE-0AD1-41EE-896F-6E704C50F895}">
      <dgm:prSet phldrT="[Tekst]" custT="1"/>
      <dgm:spPr/>
      <dgm:t>
        <a:bodyPr/>
        <a:lstStyle/>
        <a:p>
          <a:pPr algn="just"/>
          <a:r>
            <a:rPr lang="pl-PL" sz="1600" b="1" dirty="0"/>
            <a:t>Fakty uboczne (dowodowe) </a:t>
          </a:r>
          <a:r>
            <a:rPr lang="pl-PL" sz="1600" dirty="0"/>
            <a:t>– okoliczności niestanowiące znamion czynu zabronionego, ale z ich istnienia (lub nieistnienia) można wyciągnąć wniosek o istnieniu faktu głównego</a:t>
          </a:r>
        </a:p>
      </dgm:t>
    </dgm:pt>
    <dgm:pt modelId="{81BE8238-FE23-4D6E-985E-709B1A09EDFE}" type="parTrans" cxnId="{69870E98-DF99-4910-BD42-20CBFAE3DB6E}">
      <dgm:prSet/>
      <dgm:spPr/>
      <dgm:t>
        <a:bodyPr/>
        <a:lstStyle/>
        <a:p>
          <a:endParaRPr lang="pl-PL"/>
        </a:p>
      </dgm:t>
    </dgm:pt>
    <dgm:pt modelId="{1E8A1986-03F5-4AE6-A659-09DC71593568}" type="sibTrans" cxnId="{69870E98-DF99-4910-BD42-20CBFAE3DB6E}">
      <dgm:prSet/>
      <dgm:spPr/>
      <dgm:t>
        <a:bodyPr/>
        <a:lstStyle/>
        <a:p>
          <a:endParaRPr lang="pl-PL"/>
        </a:p>
      </dgm:t>
    </dgm:pt>
    <dgm:pt modelId="{DB050007-BAF7-4450-9A8A-E08BAF3B0F71}">
      <dgm:prSet phldrT="[Tekst]" custT="1"/>
      <dgm:spPr/>
      <dgm:t>
        <a:bodyPr/>
        <a:lstStyle/>
        <a:p>
          <a:pPr algn="ctr"/>
          <a:r>
            <a:rPr lang="pl-PL" sz="1600" dirty="0"/>
            <a:t>W procesie jest </a:t>
          </a:r>
          <a:r>
            <a:rPr lang="pl-PL" sz="1600" b="1" dirty="0"/>
            <a:t>tylko jeden fakt główny</a:t>
          </a:r>
          <a:endParaRPr lang="pl-PL" sz="1600" dirty="0"/>
        </a:p>
      </dgm:t>
    </dgm:pt>
    <dgm:pt modelId="{A96C0647-C4C5-4A9C-AE4E-A74B5EC13CEF}" type="parTrans" cxnId="{3CD7DC6A-A138-43CD-B61E-E2FFE9504937}">
      <dgm:prSet/>
      <dgm:spPr/>
      <dgm:t>
        <a:bodyPr/>
        <a:lstStyle/>
        <a:p>
          <a:endParaRPr lang="pl-PL"/>
        </a:p>
      </dgm:t>
    </dgm:pt>
    <dgm:pt modelId="{CEF20B87-9144-46A1-B7EA-922079D830E0}" type="sibTrans" cxnId="{3CD7DC6A-A138-43CD-B61E-E2FFE9504937}">
      <dgm:prSet/>
      <dgm:spPr/>
      <dgm:t>
        <a:bodyPr/>
        <a:lstStyle/>
        <a:p>
          <a:endParaRPr lang="pl-PL"/>
        </a:p>
      </dgm:t>
    </dgm:pt>
    <dgm:pt modelId="{106A84EA-B775-4043-8C9C-E33F1BD60829}">
      <dgm:prSet phldrT="[Tekst]" custT="1"/>
      <dgm:spPr/>
      <dgm:t>
        <a:bodyPr/>
        <a:lstStyle/>
        <a:p>
          <a:pPr algn="just"/>
          <a:r>
            <a:rPr lang="pl-PL" sz="1600" dirty="0"/>
            <a:t>Celem postępowania dowodowego jest stwierdzenie faktu głównego</a:t>
          </a:r>
        </a:p>
      </dgm:t>
    </dgm:pt>
    <dgm:pt modelId="{A54999FA-B629-4292-82C1-5AD1302D3977}" type="parTrans" cxnId="{18C40A74-B07B-4554-940E-3AE92B0F787A}">
      <dgm:prSet/>
      <dgm:spPr/>
      <dgm:t>
        <a:bodyPr/>
        <a:lstStyle/>
        <a:p>
          <a:endParaRPr lang="pl-PL"/>
        </a:p>
      </dgm:t>
    </dgm:pt>
    <dgm:pt modelId="{36455A6D-BFD3-4605-AFB3-CE4201D79350}" type="sibTrans" cxnId="{18C40A74-B07B-4554-940E-3AE92B0F787A}">
      <dgm:prSet/>
      <dgm:spPr/>
      <dgm:t>
        <a:bodyPr/>
        <a:lstStyle/>
        <a:p>
          <a:endParaRPr lang="pl-PL"/>
        </a:p>
      </dgm:t>
    </dgm:pt>
    <dgm:pt modelId="{68403C0F-60CF-441A-BF6E-545732346379}">
      <dgm:prSet custT="1"/>
      <dgm:spPr/>
      <dgm:t>
        <a:bodyPr/>
        <a:lstStyle/>
        <a:p>
          <a:pPr algn="just"/>
          <a:r>
            <a:rPr lang="pl-PL" sz="1600" dirty="0"/>
            <a:t>Np. znalezienie odcisków palców oskarżonego na zwłokach </a:t>
          </a:r>
        </a:p>
      </dgm:t>
    </dgm:pt>
    <dgm:pt modelId="{AA10E821-D85C-449D-BEF9-999CCE4B6838}" type="parTrans" cxnId="{74C4B1B7-38C5-49FA-BBF7-A2A6B867431A}">
      <dgm:prSet/>
      <dgm:spPr/>
      <dgm:t>
        <a:bodyPr/>
        <a:lstStyle/>
        <a:p>
          <a:endParaRPr lang="pl-PL"/>
        </a:p>
      </dgm:t>
    </dgm:pt>
    <dgm:pt modelId="{110AB2E6-9C83-4412-BFC2-480409DEF020}" type="sibTrans" cxnId="{74C4B1B7-38C5-49FA-BBF7-A2A6B867431A}">
      <dgm:prSet/>
      <dgm:spPr/>
      <dgm:t>
        <a:bodyPr/>
        <a:lstStyle/>
        <a:p>
          <a:endParaRPr lang="pl-PL"/>
        </a:p>
      </dgm:t>
    </dgm:pt>
    <dgm:pt modelId="{77DD829A-9F89-419E-870E-38E4F406B913}">
      <dgm:prSet custT="1"/>
      <dgm:spPr/>
      <dgm:t>
        <a:bodyPr/>
        <a:lstStyle/>
        <a:p>
          <a:pPr algn="just"/>
          <a:r>
            <a:rPr lang="pl-PL" sz="1600" b="1" dirty="0">
              <a:solidFill>
                <a:srgbClr val="FFFF00"/>
              </a:solidFill>
            </a:rPr>
            <a:t>Fakty dowodowe to poszlaki</a:t>
          </a:r>
        </a:p>
      </dgm:t>
    </dgm:pt>
    <dgm:pt modelId="{C9E896B1-A7D3-429B-8FC9-C375958E1F3D}" type="parTrans" cxnId="{C9792D25-A826-46A3-9EEF-77BF1C29B4E7}">
      <dgm:prSet/>
      <dgm:spPr/>
      <dgm:t>
        <a:bodyPr/>
        <a:lstStyle/>
        <a:p>
          <a:endParaRPr lang="pl-PL"/>
        </a:p>
      </dgm:t>
    </dgm:pt>
    <dgm:pt modelId="{7B2AF09B-67F8-4C69-B87D-F23EE70A9EAB}" type="sibTrans" cxnId="{C9792D25-A826-46A3-9EEF-77BF1C29B4E7}">
      <dgm:prSet/>
      <dgm:spPr/>
      <dgm:t>
        <a:bodyPr/>
        <a:lstStyle/>
        <a:p>
          <a:endParaRPr lang="pl-PL"/>
        </a:p>
      </dgm:t>
    </dgm:pt>
    <dgm:pt modelId="{024473EC-CFD7-488F-86B5-FD36EE97EF1A}">
      <dgm:prSet custT="1"/>
      <dgm:spPr/>
      <dgm:t>
        <a:bodyPr/>
        <a:lstStyle/>
        <a:p>
          <a:pPr algn="ctr"/>
          <a:r>
            <a:rPr lang="pl-PL" sz="1600" b="1" u="sng" dirty="0">
              <a:solidFill>
                <a:srgbClr val="FFFF00"/>
              </a:solidFill>
            </a:rPr>
            <a:t>Nie mylić z dowodami poszlakowymi</a:t>
          </a:r>
          <a:r>
            <a:rPr lang="pl-PL" sz="1600" b="1" dirty="0">
              <a:solidFill>
                <a:srgbClr val="FFFF00"/>
              </a:solidFill>
            </a:rPr>
            <a:t>!</a:t>
          </a:r>
        </a:p>
      </dgm:t>
    </dgm:pt>
    <dgm:pt modelId="{DF9F1563-CD91-48EF-8EFD-2D657BFD557A}" type="parTrans" cxnId="{674D2DD9-FED0-4C72-ABDB-50CE608EA693}">
      <dgm:prSet/>
      <dgm:spPr/>
      <dgm:t>
        <a:bodyPr/>
        <a:lstStyle/>
        <a:p>
          <a:endParaRPr lang="pl-PL"/>
        </a:p>
      </dgm:t>
    </dgm:pt>
    <dgm:pt modelId="{9B674F79-6DC4-4BA2-B189-89AF85DB8430}" type="sibTrans" cxnId="{674D2DD9-FED0-4C72-ABDB-50CE608EA693}">
      <dgm:prSet/>
      <dgm:spPr/>
      <dgm:t>
        <a:bodyPr/>
        <a:lstStyle/>
        <a:p>
          <a:endParaRPr lang="pl-PL"/>
        </a:p>
      </dgm:t>
    </dgm:pt>
    <dgm:pt modelId="{A6189D79-5883-4EF1-AE91-B891DBB18F93}">
      <dgm:prSet phldrT="[Tekst]" custT="1"/>
      <dgm:spPr/>
      <dgm:t>
        <a:bodyPr/>
        <a:lstStyle/>
        <a:p>
          <a:pPr algn="just"/>
          <a:r>
            <a:rPr lang="pl-PL" sz="1600" dirty="0"/>
            <a:t>np. zabicie człowieka</a:t>
          </a:r>
        </a:p>
      </dgm:t>
    </dgm:pt>
    <dgm:pt modelId="{7FFE9705-7E69-424F-9FAF-FAEF20BFB958}" type="parTrans" cxnId="{C1C30ACA-59C5-41A4-A674-F048A4DC5D0F}">
      <dgm:prSet/>
      <dgm:spPr/>
      <dgm:t>
        <a:bodyPr/>
        <a:lstStyle/>
        <a:p>
          <a:endParaRPr lang="pl-PL"/>
        </a:p>
      </dgm:t>
    </dgm:pt>
    <dgm:pt modelId="{0D118703-BE64-42A1-86CC-F61A1E639B5D}" type="sibTrans" cxnId="{C1C30ACA-59C5-41A4-A674-F048A4DC5D0F}">
      <dgm:prSet/>
      <dgm:spPr/>
      <dgm:t>
        <a:bodyPr/>
        <a:lstStyle/>
        <a:p>
          <a:endParaRPr lang="pl-PL"/>
        </a:p>
      </dgm:t>
    </dgm:pt>
    <dgm:pt modelId="{F2E088AE-A6BE-4465-AFAB-29C442BC6BDC}">
      <dgm:prSet phldrT="[Tekst]" custT="1"/>
      <dgm:spPr/>
      <dgm:t>
        <a:bodyPr/>
        <a:lstStyle/>
        <a:p>
          <a:pPr algn="just"/>
          <a:endParaRPr lang="pl-PL" sz="1600" dirty="0"/>
        </a:p>
      </dgm:t>
    </dgm:pt>
    <dgm:pt modelId="{EFEAD2E6-990A-4CFF-946A-93551989415A}" type="parTrans" cxnId="{1A36AD22-54F7-4115-8307-1B1CF4758C31}">
      <dgm:prSet/>
      <dgm:spPr/>
      <dgm:t>
        <a:bodyPr/>
        <a:lstStyle/>
        <a:p>
          <a:endParaRPr lang="pl-PL"/>
        </a:p>
      </dgm:t>
    </dgm:pt>
    <dgm:pt modelId="{D07DAC2C-487C-4849-935A-A34E2FCE49E2}" type="sibTrans" cxnId="{1A36AD22-54F7-4115-8307-1B1CF4758C31}">
      <dgm:prSet/>
      <dgm:spPr/>
      <dgm:t>
        <a:bodyPr/>
        <a:lstStyle/>
        <a:p>
          <a:endParaRPr lang="pl-PL"/>
        </a:p>
      </dgm:t>
    </dgm:pt>
    <dgm:pt modelId="{94F8BD42-4C79-4B7D-8FD4-AFD98F09D175}" type="pres">
      <dgm:prSet presAssocID="{873AAAD7-FC17-43BE-8E4C-24A0C3EB7B53}" presName="Name0" presStyleCnt="0">
        <dgm:presLayoutVars>
          <dgm:dir/>
          <dgm:animLvl val="lvl"/>
          <dgm:resizeHandles/>
        </dgm:presLayoutVars>
      </dgm:prSet>
      <dgm:spPr/>
    </dgm:pt>
    <dgm:pt modelId="{6BF1430A-11AE-4028-B63B-4BF1FB5C31B5}" type="pres">
      <dgm:prSet presAssocID="{3DA4CD59-3071-4E8A-A6AD-47ACA51C6C59}" presName="linNode" presStyleCnt="0"/>
      <dgm:spPr/>
    </dgm:pt>
    <dgm:pt modelId="{35312BF5-54F7-4324-8858-370612C7EE7D}" type="pres">
      <dgm:prSet presAssocID="{3DA4CD59-3071-4E8A-A6AD-47ACA51C6C59}" presName="parentShp" presStyleLbl="node1" presStyleIdx="0" presStyleCnt="2" custScaleX="163879">
        <dgm:presLayoutVars>
          <dgm:bulletEnabled val="1"/>
        </dgm:presLayoutVars>
      </dgm:prSet>
      <dgm:spPr/>
    </dgm:pt>
    <dgm:pt modelId="{13A5CDAC-B592-4EC2-9773-D142711E7F52}" type="pres">
      <dgm:prSet presAssocID="{3DA4CD59-3071-4E8A-A6AD-47ACA51C6C59}" presName="childShp" presStyleLbl="bgAccFollowNode1" presStyleIdx="0" presStyleCnt="2" custAng="1219930" custScaleX="266619">
        <dgm:presLayoutVars>
          <dgm:bulletEnabled val="1"/>
        </dgm:presLayoutVars>
      </dgm:prSet>
      <dgm:spPr/>
    </dgm:pt>
    <dgm:pt modelId="{9D05728E-8894-4627-8849-B34A7100C053}" type="pres">
      <dgm:prSet presAssocID="{30C853BF-78CC-4820-BEB8-2D015159230C}" presName="spacing" presStyleCnt="0"/>
      <dgm:spPr/>
    </dgm:pt>
    <dgm:pt modelId="{9D5141D3-1F39-41E9-8145-8A284B6CAEE9}" type="pres">
      <dgm:prSet presAssocID="{5E33876F-9613-4E4B-B2BF-D8582B45486C}" presName="linNode" presStyleCnt="0"/>
      <dgm:spPr/>
    </dgm:pt>
    <dgm:pt modelId="{0E9F9AB0-4A35-4083-8021-8B75948E9F15}" type="pres">
      <dgm:prSet presAssocID="{5E33876F-9613-4E4B-B2BF-D8582B45486C}" presName="parentShp" presStyleLbl="node1" presStyleIdx="1" presStyleCnt="2" custScaleX="162386">
        <dgm:presLayoutVars>
          <dgm:bulletEnabled val="1"/>
        </dgm:presLayoutVars>
      </dgm:prSet>
      <dgm:spPr/>
    </dgm:pt>
    <dgm:pt modelId="{2864DD77-AF7E-4B0F-898D-A3DAA16BD792}" type="pres">
      <dgm:prSet presAssocID="{5E33876F-9613-4E4B-B2BF-D8582B45486C}" presName="childShp" presStyleLbl="bgAccFollowNode1" presStyleIdx="1" presStyleCnt="2" custAng="19973643" custScaleX="264874">
        <dgm:presLayoutVars>
          <dgm:bulletEnabled val="1"/>
        </dgm:presLayoutVars>
      </dgm:prSet>
      <dgm:spPr/>
    </dgm:pt>
  </dgm:ptLst>
  <dgm:cxnLst>
    <dgm:cxn modelId="{253A4904-DB85-4534-8779-006270C61F40}" type="presOf" srcId="{EE406924-7C43-48B6-B8D6-3FDC30FE2753}" destId="{13A5CDAC-B592-4EC2-9773-D142711E7F52}" srcOrd="0" destOrd="1" presId="urn:microsoft.com/office/officeart/2005/8/layout/vList6"/>
    <dgm:cxn modelId="{1917D204-06B6-4B75-965B-F3EA113D50D2}" type="presOf" srcId="{77DD829A-9F89-419E-870E-38E4F406B913}" destId="{2864DD77-AF7E-4B0F-898D-A3DAA16BD792}" srcOrd="0" destOrd="2" presId="urn:microsoft.com/office/officeart/2005/8/layout/vList6"/>
    <dgm:cxn modelId="{DE9A1914-7882-4CC9-B8B7-F3A159432AF1}" type="presOf" srcId="{024473EC-CFD7-488F-86B5-FD36EE97EF1A}" destId="{2864DD77-AF7E-4B0F-898D-A3DAA16BD792}" srcOrd="0" destOrd="3" presId="urn:microsoft.com/office/officeart/2005/8/layout/vList6"/>
    <dgm:cxn modelId="{58B3F418-CE5F-4C57-A2C5-479B95C45721}" type="presOf" srcId="{B72AE0AE-0AD1-41EE-896F-6E704C50F895}" destId="{2864DD77-AF7E-4B0F-898D-A3DAA16BD792}" srcOrd="0" destOrd="0" presId="urn:microsoft.com/office/officeart/2005/8/layout/vList6"/>
    <dgm:cxn modelId="{1A36AD22-54F7-4115-8307-1B1CF4758C31}" srcId="{3DA4CD59-3071-4E8A-A6AD-47ACA51C6C59}" destId="{F2E088AE-A6BE-4465-AFAB-29C442BC6BDC}" srcOrd="0" destOrd="0" parTransId="{EFEAD2E6-990A-4CFF-946A-93551989415A}" sibTransId="{D07DAC2C-487C-4849-935A-A34E2FCE49E2}"/>
    <dgm:cxn modelId="{C9792D25-A826-46A3-9EEF-77BF1C29B4E7}" srcId="{5E33876F-9613-4E4B-B2BF-D8582B45486C}" destId="{77DD829A-9F89-419E-870E-38E4F406B913}" srcOrd="2" destOrd="0" parTransId="{C9E896B1-A7D3-429B-8FC9-C375958E1F3D}" sibTransId="{7B2AF09B-67F8-4C69-B87D-F23EE70A9EAB}"/>
    <dgm:cxn modelId="{31CD4427-A6FB-4CDD-88B2-F80D791DA27D}" type="presOf" srcId="{F2E088AE-A6BE-4465-AFAB-29C442BC6BDC}" destId="{13A5CDAC-B592-4EC2-9773-D142711E7F52}" srcOrd="0" destOrd="0" presId="urn:microsoft.com/office/officeart/2005/8/layout/vList6"/>
    <dgm:cxn modelId="{A3BC5333-2ADB-42A0-BE57-AB03B61876AB}" type="presOf" srcId="{5E33876F-9613-4E4B-B2BF-D8582B45486C}" destId="{0E9F9AB0-4A35-4083-8021-8B75948E9F15}" srcOrd="0" destOrd="0" presId="urn:microsoft.com/office/officeart/2005/8/layout/vList6"/>
    <dgm:cxn modelId="{E2A87436-40ED-45E0-9585-963833A06B50}" type="presOf" srcId="{DB050007-BAF7-4450-9A8A-E08BAF3B0F71}" destId="{13A5CDAC-B592-4EC2-9773-D142711E7F52}" srcOrd="0" destOrd="4" presId="urn:microsoft.com/office/officeart/2005/8/layout/vList6"/>
    <dgm:cxn modelId="{C8F93060-1CBF-4054-BC92-0710662B5509}" srcId="{873AAAD7-FC17-43BE-8E4C-24A0C3EB7B53}" destId="{3DA4CD59-3071-4E8A-A6AD-47ACA51C6C59}" srcOrd="0" destOrd="0" parTransId="{EFABA268-3605-4D94-A74C-8F7760E4FB15}" sibTransId="{30C853BF-78CC-4820-BEB8-2D015159230C}"/>
    <dgm:cxn modelId="{3CD7DC6A-A138-43CD-B61E-E2FFE9504937}" srcId="{3DA4CD59-3071-4E8A-A6AD-47ACA51C6C59}" destId="{DB050007-BAF7-4450-9A8A-E08BAF3B0F71}" srcOrd="4" destOrd="0" parTransId="{A96C0647-C4C5-4A9C-AE4E-A74B5EC13CEF}" sibTransId="{CEF20B87-9144-46A1-B7EA-922079D830E0}"/>
    <dgm:cxn modelId="{18C40A74-B07B-4554-940E-3AE92B0F787A}" srcId="{3DA4CD59-3071-4E8A-A6AD-47ACA51C6C59}" destId="{106A84EA-B775-4043-8C9C-E33F1BD60829}" srcOrd="3" destOrd="0" parTransId="{A54999FA-B629-4292-82C1-5AD1302D3977}" sibTransId="{36455A6D-BFD3-4605-AFB3-CE4201D79350}"/>
    <dgm:cxn modelId="{69870E98-DF99-4910-BD42-20CBFAE3DB6E}" srcId="{5E33876F-9613-4E4B-B2BF-D8582B45486C}" destId="{B72AE0AE-0AD1-41EE-896F-6E704C50F895}" srcOrd="0" destOrd="0" parTransId="{81BE8238-FE23-4D6E-985E-709B1A09EDFE}" sibTransId="{1E8A1986-03F5-4AE6-A659-09DC71593568}"/>
    <dgm:cxn modelId="{8E767D98-4B41-4A51-A414-DA80587BF863}" srcId="{3DA4CD59-3071-4E8A-A6AD-47ACA51C6C59}" destId="{EE406924-7C43-48B6-B8D6-3FDC30FE2753}" srcOrd="1" destOrd="0" parTransId="{E73B5989-2684-4B6E-9C3B-AD7FCF7B12A3}" sibTransId="{A379EFBE-F4FF-43A4-B4DC-D3986B77F5E3}"/>
    <dgm:cxn modelId="{918518A8-810E-441F-9402-F4252F360F49}" type="presOf" srcId="{106A84EA-B775-4043-8C9C-E33F1BD60829}" destId="{13A5CDAC-B592-4EC2-9773-D142711E7F52}" srcOrd="0" destOrd="3" presId="urn:microsoft.com/office/officeart/2005/8/layout/vList6"/>
    <dgm:cxn modelId="{CD2E1BA9-F2B7-4CFF-85F5-B1ECD1AE0642}" type="presOf" srcId="{A6189D79-5883-4EF1-AE91-B891DBB18F93}" destId="{13A5CDAC-B592-4EC2-9773-D142711E7F52}" srcOrd="0" destOrd="2" presId="urn:microsoft.com/office/officeart/2005/8/layout/vList6"/>
    <dgm:cxn modelId="{74C4B1B7-38C5-49FA-BBF7-A2A6B867431A}" srcId="{5E33876F-9613-4E4B-B2BF-D8582B45486C}" destId="{68403C0F-60CF-441A-BF6E-545732346379}" srcOrd="1" destOrd="0" parTransId="{AA10E821-D85C-449D-BEF9-999CCE4B6838}" sibTransId="{110AB2E6-9C83-4412-BFC2-480409DEF020}"/>
    <dgm:cxn modelId="{8780E3BC-98C9-4E5D-B609-CC0D05DE5619}" srcId="{873AAAD7-FC17-43BE-8E4C-24A0C3EB7B53}" destId="{5E33876F-9613-4E4B-B2BF-D8582B45486C}" srcOrd="1" destOrd="0" parTransId="{CCF14618-197C-4589-881E-396211B52F30}" sibTransId="{B50F22CF-5376-439D-9D94-2F40E2B9E3C1}"/>
    <dgm:cxn modelId="{DA58B3BD-68FB-4E7B-93A3-B555340B45D9}" type="presOf" srcId="{3DA4CD59-3071-4E8A-A6AD-47ACA51C6C59}" destId="{35312BF5-54F7-4324-8858-370612C7EE7D}" srcOrd="0" destOrd="0" presId="urn:microsoft.com/office/officeart/2005/8/layout/vList6"/>
    <dgm:cxn modelId="{C1C30ACA-59C5-41A4-A674-F048A4DC5D0F}" srcId="{3DA4CD59-3071-4E8A-A6AD-47ACA51C6C59}" destId="{A6189D79-5883-4EF1-AE91-B891DBB18F93}" srcOrd="2" destOrd="0" parTransId="{7FFE9705-7E69-424F-9FAF-FAEF20BFB958}" sibTransId="{0D118703-BE64-42A1-86CC-F61A1E639B5D}"/>
    <dgm:cxn modelId="{F2341CD6-1D3C-4434-B872-6FC2DBB4ED16}" type="presOf" srcId="{68403C0F-60CF-441A-BF6E-545732346379}" destId="{2864DD77-AF7E-4B0F-898D-A3DAA16BD792}" srcOrd="0" destOrd="1" presId="urn:microsoft.com/office/officeart/2005/8/layout/vList6"/>
    <dgm:cxn modelId="{674D2DD9-FED0-4C72-ABDB-50CE608EA693}" srcId="{5E33876F-9613-4E4B-B2BF-D8582B45486C}" destId="{024473EC-CFD7-488F-86B5-FD36EE97EF1A}" srcOrd="3" destOrd="0" parTransId="{DF9F1563-CD91-48EF-8EFD-2D657BFD557A}" sibTransId="{9B674F79-6DC4-4BA2-B189-89AF85DB8430}"/>
    <dgm:cxn modelId="{2F301DF9-C0ED-4972-862D-485C9A732B2B}" type="presOf" srcId="{873AAAD7-FC17-43BE-8E4C-24A0C3EB7B53}" destId="{94F8BD42-4C79-4B7D-8FD4-AFD98F09D175}" srcOrd="0" destOrd="0" presId="urn:microsoft.com/office/officeart/2005/8/layout/vList6"/>
    <dgm:cxn modelId="{41C8838F-7F4E-47E9-AFB1-841D9D288207}" type="presParOf" srcId="{94F8BD42-4C79-4B7D-8FD4-AFD98F09D175}" destId="{6BF1430A-11AE-4028-B63B-4BF1FB5C31B5}" srcOrd="0" destOrd="0" presId="urn:microsoft.com/office/officeart/2005/8/layout/vList6"/>
    <dgm:cxn modelId="{43BB9831-A716-4F1A-B098-6C3AC050EEF6}" type="presParOf" srcId="{6BF1430A-11AE-4028-B63B-4BF1FB5C31B5}" destId="{35312BF5-54F7-4324-8858-370612C7EE7D}" srcOrd="0" destOrd="0" presId="urn:microsoft.com/office/officeart/2005/8/layout/vList6"/>
    <dgm:cxn modelId="{E825198D-3EBD-484C-9A1D-DE8A33FAEBA6}" type="presParOf" srcId="{6BF1430A-11AE-4028-B63B-4BF1FB5C31B5}" destId="{13A5CDAC-B592-4EC2-9773-D142711E7F52}" srcOrd="1" destOrd="0" presId="urn:microsoft.com/office/officeart/2005/8/layout/vList6"/>
    <dgm:cxn modelId="{C6C31B7B-78C4-45FA-B98A-B5EE96090BDD}" type="presParOf" srcId="{94F8BD42-4C79-4B7D-8FD4-AFD98F09D175}" destId="{9D05728E-8894-4627-8849-B34A7100C053}" srcOrd="1" destOrd="0" presId="urn:microsoft.com/office/officeart/2005/8/layout/vList6"/>
    <dgm:cxn modelId="{DCCBFCDF-C243-42FF-B8CF-FB78C39BF448}" type="presParOf" srcId="{94F8BD42-4C79-4B7D-8FD4-AFD98F09D175}" destId="{9D5141D3-1F39-41E9-8145-8A284B6CAEE9}" srcOrd="2" destOrd="0" presId="urn:microsoft.com/office/officeart/2005/8/layout/vList6"/>
    <dgm:cxn modelId="{B2F90073-00C6-47A0-A518-3CEBC2F598EF}" type="presParOf" srcId="{9D5141D3-1F39-41E9-8145-8A284B6CAEE9}" destId="{0E9F9AB0-4A35-4083-8021-8B75948E9F15}" srcOrd="0" destOrd="0" presId="urn:microsoft.com/office/officeart/2005/8/layout/vList6"/>
    <dgm:cxn modelId="{4E6A5427-8324-4859-A50C-A3EF657148EF}" type="presParOf" srcId="{9D5141D3-1F39-41E9-8145-8A284B6CAEE9}" destId="{2864DD77-AF7E-4B0F-898D-A3DAA16BD79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C98C6E-325F-4BEF-A1CA-C26AB4E6D388}" type="doc">
      <dgm:prSet loTypeId="urn:microsoft.com/office/officeart/2005/8/layout/balance1" loCatId="relationship" qsTypeId="urn:microsoft.com/office/officeart/2005/8/quickstyle/simple1" qsCatId="simple" csTypeId="urn:microsoft.com/office/officeart/2005/8/colors/accent3_5" csCatId="accent3" phldr="1"/>
      <dgm:spPr/>
      <dgm:t>
        <a:bodyPr/>
        <a:lstStyle/>
        <a:p>
          <a:endParaRPr lang="pl-PL"/>
        </a:p>
      </dgm:t>
    </dgm:pt>
    <dgm:pt modelId="{F0B7C6FB-8187-4E46-89DB-2A0B57C9BAA5}">
      <dgm:prSet phldrT="[Tekst]"/>
      <dgm:spPr/>
      <dgm:t>
        <a:bodyPr/>
        <a:lstStyle/>
        <a:p>
          <a:r>
            <a:rPr lang="pl-PL" dirty="0"/>
            <a:t>Pierwotne i pochodne</a:t>
          </a:r>
        </a:p>
      </dgm:t>
    </dgm:pt>
    <dgm:pt modelId="{ED3A6663-4B73-45E1-ACE8-A64EE676BC88}" type="parTrans" cxnId="{47817C36-17CA-4F18-83F8-96662EEACF33}">
      <dgm:prSet/>
      <dgm:spPr/>
      <dgm:t>
        <a:bodyPr/>
        <a:lstStyle/>
        <a:p>
          <a:endParaRPr lang="pl-PL"/>
        </a:p>
      </dgm:t>
    </dgm:pt>
    <dgm:pt modelId="{15E92172-638D-49C3-A624-FD2C971025D9}" type="sibTrans" cxnId="{47817C36-17CA-4F18-83F8-96662EEACF33}">
      <dgm:prSet/>
      <dgm:spPr/>
      <dgm:t>
        <a:bodyPr/>
        <a:lstStyle/>
        <a:p>
          <a:endParaRPr lang="pl-PL"/>
        </a:p>
      </dgm:t>
    </dgm:pt>
    <dgm:pt modelId="{B2DB9580-3862-4AC4-96EA-13F08AF2447E}">
      <dgm:prSet phldrT="[Tekst]"/>
      <dgm:spPr/>
      <dgm:t>
        <a:bodyPr/>
        <a:lstStyle/>
        <a:p>
          <a:r>
            <a:rPr lang="pl-PL" dirty="0"/>
            <a:t>pojęciowe i zmysłowe</a:t>
          </a:r>
        </a:p>
      </dgm:t>
    </dgm:pt>
    <dgm:pt modelId="{B32F0D35-B160-44FA-8993-5DC3970F8DA8}" type="parTrans" cxnId="{263A0F02-AEF7-4791-B5F9-FC0F5BE75514}">
      <dgm:prSet/>
      <dgm:spPr/>
      <dgm:t>
        <a:bodyPr/>
        <a:lstStyle/>
        <a:p>
          <a:endParaRPr lang="pl-PL"/>
        </a:p>
      </dgm:t>
    </dgm:pt>
    <dgm:pt modelId="{05B4B048-3DB2-4A43-97BD-3B2783EE617F}" type="sibTrans" cxnId="{263A0F02-AEF7-4791-B5F9-FC0F5BE75514}">
      <dgm:prSet/>
      <dgm:spPr/>
      <dgm:t>
        <a:bodyPr/>
        <a:lstStyle/>
        <a:p>
          <a:endParaRPr lang="pl-PL"/>
        </a:p>
      </dgm:t>
    </dgm:pt>
    <dgm:pt modelId="{1D6329F3-F9E3-4F2B-9EDF-CD4B9EBA1665}">
      <dgm:prSet phldrT="[Tekst]"/>
      <dgm:spPr/>
      <dgm:t>
        <a:bodyPr/>
        <a:lstStyle/>
        <a:p>
          <a:r>
            <a:rPr lang="pl-PL" dirty="0"/>
            <a:t>obciążające i odciążające </a:t>
          </a:r>
        </a:p>
      </dgm:t>
    </dgm:pt>
    <dgm:pt modelId="{47CD9A86-0D15-4FB9-8FF7-AC3DA0CF078F}" type="parTrans" cxnId="{270FC964-26AD-4F77-8953-AF5C982DA4E9}">
      <dgm:prSet/>
      <dgm:spPr/>
      <dgm:t>
        <a:bodyPr/>
        <a:lstStyle/>
        <a:p>
          <a:endParaRPr lang="pl-PL"/>
        </a:p>
      </dgm:t>
    </dgm:pt>
    <dgm:pt modelId="{BA526806-8189-41C7-8AF3-0CA33DE6E22B}" type="sibTrans" cxnId="{270FC964-26AD-4F77-8953-AF5C982DA4E9}">
      <dgm:prSet/>
      <dgm:spPr/>
      <dgm:t>
        <a:bodyPr/>
        <a:lstStyle/>
        <a:p>
          <a:endParaRPr lang="pl-PL"/>
        </a:p>
      </dgm:t>
    </dgm:pt>
    <dgm:pt modelId="{EC7B50E7-F798-493B-A03C-509E94E3D654}">
      <dgm:prSet phldrT="[Tekst]"/>
      <dgm:spPr/>
      <dgm:t>
        <a:bodyPr/>
        <a:lstStyle/>
        <a:p>
          <a:r>
            <a:rPr lang="pl-PL" dirty="0"/>
            <a:t>Pośrednie i bezpośrednie </a:t>
          </a:r>
        </a:p>
      </dgm:t>
    </dgm:pt>
    <dgm:pt modelId="{D59BF10D-E8B2-43A0-9296-38007154185A}" type="parTrans" cxnId="{44D39DFF-2B71-4193-9678-2DC5B97ED79F}">
      <dgm:prSet/>
      <dgm:spPr/>
      <dgm:t>
        <a:bodyPr/>
        <a:lstStyle/>
        <a:p>
          <a:endParaRPr lang="pl-PL"/>
        </a:p>
      </dgm:t>
    </dgm:pt>
    <dgm:pt modelId="{2CA80211-B7F9-4C97-A47A-46FEF069F2CC}" type="sibTrans" cxnId="{44D39DFF-2B71-4193-9678-2DC5B97ED79F}">
      <dgm:prSet/>
      <dgm:spPr/>
      <dgm:t>
        <a:bodyPr/>
        <a:lstStyle/>
        <a:p>
          <a:endParaRPr lang="pl-PL"/>
        </a:p>
      </dgm:t>
    </dgm:pt>
    <dgm:pt modelId="{1893C2AB-F643-44BB-A39D-C0052929242B}">
      <dgm:prSet phldrT="[Tekst]"/>
      <dgm:spPr/>
      <dgm:t>
        <a:bodyPr/>
        <a:lstStyle/>
        <a:p>
          <a:r>
            <a:rPr lang="pl-PL" dirty="0"/>
            <a:t>ścisłe i swobodne </a:t>
          </a:r>
        </a:p>
      </dgm:t>
    </dgm:pt>
    <dgm:pt modelId="{DD3583AB-B880-4B2D-8F5C-20AE083667A8}" type="parTrans" cxnId="{91D009A5-4A1B-41F1-B761-DB0E7A046787}">
      <dgm:prSet/>
      <dgm:spPr/>
      <dgm:t>
        <a:bodyPr/>
        <a:lstStyle/>
        <a:p>
          <a:endParaRPr lang="pl-PL"/>
        </a:p>
      </dgm:t>
    </dgm:pt>
    <dgm:pt modelId="{2786774D-3213-48CC-B6F0-027AF6867772}" type="sibTrans" cxnId="{91D009A5-4A1B-41F1-B761-DB0E7A046787}">
      <dgm:prSet/>
      <dgm:spPr/>
      <dgm:t>
        <a:bodyPr/>
        <a:lstStyle/>
        <a:p>
          <a:endParaRPr lang="pl-PL"/>
        </a:p>
      </dgm:t>
    </dgm:pt>
    <dgm:pt modelId="{2A624BCA-436F-4EF9-97AA-204775E146C4}">
      <dgm:prSet phldrT="[Tekst]"/>
      <dgm:spPr/>
      <dgm:t>
        <a:bodyPr/>
        <a:lstStyle/>
        <a:p>
          <a:r>
            <a:rPr lang="pl-PL" dirty="0"/>
            <a:t>z przypadku i przeznaczenia </a:t>
          </a:r>
        </a:p>
      </dgm:t>
    </dgm:pt>
    <dgm:pt modelId="{58C73E1B-4AB3-4D3C-B822-67303C3E7D09}" type="parTrans" cxnId="{55E6A955-B4AE-41AB-8E93-5B661FC42317}">
      <dgm:prSet/>
      <dgm:spPr/>
      <dgm:t>
        <a:bodyPr/>
        <a:lstStyle/>
        <a:p>
          <a:endParaRPr lang="pl-PL"/>
        </a:p>
      </dgm:t>
    </dgm:pt>
    <dgm:pt modelId="{44F85E4A-CD69-444C-B440-6D0CD0265949}" type="sibTrans" cxnId="{55E6A955-B4AE-41AB-8E93-5B661FC42317}">
      <dgm:prSet/>
      <dgm:spPr/>
      <dgm:t>
        <a:bodyPr/>
        <a:lstStyle/>
        <a:p>
          <a:endParaRPr lang="pl-PL"/>
        </a:p>
      </dgm:t>
    </dgm:pt>
    <dgm:pt modelId="{50FB02D9-D9EF-424F-B91C-409843E567AD}">
      <dgm:prSet phldrT="[Tekst]"/>
      <dgm:spPr/>
      <dgm:t>
        <a:bodyPr/>
        <a:lstStyle/>
        <a:p>
          <a:r>
            <a:rPr lang="pl-PL" dirty="0"/>
            <a:t>osobowe i rzeczowe </a:t>
          </a:r>
        </a:p>
      </dgm:t>
    </dgm:pt>
    <dgm:pt modelId="{B02D4CF5-AE5C-4117-AF9B-5A00EE73C8FA}" type="parTrans" cxnId="{14AD5A1E-EA89-444B-81F6-697D75FAD951}">
      <dgm:prSet/>
      <dgm:spPr/>
      <dgm:t>
        <a:bodyPr/>
        <a:lstStyle/>
        <a:p>
          <a:endParaRPr lang="pl-PL"/>
        </a:p>
      </dgm:t>
    </dgm:pt>
    <dgm:pt modelId="{07D52107-D83B-486A-AFBF-E65579ACB8E2}" type="sibTrans" cxnId="{14AD5A1E-EA89-444B-81F6-697D75FAD951}">
      <dgm:prSet/>
      <dgm:spPr/>
      <dgm:t>
        <a:bodyPr/>
        <a:lstStyle/>
        <a:p>
          <a:endParaRPr lang="pl-PL"/>
        </a:p>
      </dgm:t>
    </dgm:pt>
    <dgm:pt modelId="{8EAD884E-6E70-4170-9424-860C8E33BCCA}">
      <dgm:prSet phldrT="[Tekst]"/>
      <dgm:spPr/>
      <dgm:t>
        <a:bodyPr/>
        <a:lstStyle/>
        <a:p>
          <a:endParaRPr lang="pl-PL"/>
        </a:p>
      </dgm:t>
    </dgm:pt>
    <dgm:pt modelId="{E1B8AF9D-9DD8-4EC7-8A07-5B07B70A2B03}" type="parTrans" cxnId="{2FF028A9-33AF-4BF0-85F5-AFB267B2DB10}">
      <dgm:prSet/>
      <dgm:spPr/>
      <dgm:t>
        <a:bodyPr/>
        <a:lstStyle/>
        <a:p>
          <a:endParaRPr lang="pl-PL"/>
        </a:p>
      </dgm:t>
    </dgm:pt>
    <dgm:pt modelId="{0DF17F89-E942-43E1-8EA7-91094F56BD91}" type="sibTrans" cxnId="{2FF028A9-33AF-4BF0-85F5-AFB267B2DB10}">
      <dgm:prSet/>
      <dgm:spPr/>
      <dgm:t>
        <a:bodyPr/>
        <a:lstStyle/>
        <a:p>
          <a:endParaRPr lang="pl-PL"/>
        </a:p>
      </dgm:t>
    </dgm:pt>
    <dgm:pt modelId="{5949D4F4-A18F-4C01-BD3B-E87D898620B5}">
      <dgm:prSet phldrT="[Tekst]"/>
      <dgm:spPr/>
      <dgm:t>
        <a:bodyPr/>
        <a:lstStyle/>
        <a:p>
          <a:endParaRPr lang="pl-PL"/>
        </a:p>
      </dgm:t>
    </dgm:pt>
    <dgm:pt modelId="{15046B54-1986-46C4-9823-6C944FCA7836}" type="parTrans" cxnId="{1C5161CC-ADF6-4048-BFB7-A570CFE813E5}">
      <dgm:prSet/>
      <dgm:spPr/>
      <dgm:t>
        <a:bodyPr/>
        <a:lstStyle/>
        <a:p>
          <a:endParaRPr lang="pl-PL"/>
        </a:p>
      </dgm:t>
    </dgm:pt>
    <dgm:pt modelId="{4C7B6DB0-F355-466E-AE9C-3B54B4D1F5D3}" type="sibTrans" cxnId="{1C5161CC-ADF6-4048-BFB7-A570CFE813E5}">
      <dgm:prSet/>
      <dgm:spPr/>
      <dgm:t>
        <a:bodyPr/>
        <a:lstStyle/>
        <a:p>
          <a:endParaRPr lang="pl-PL"/>
        </a:p>
      </dgm:t>
    </dgm:pt>
    <dgm:pt modelId="{EF7DC2DC-F66D-47E4-BD05-2352D4641704}">
      <dgm:prSet phldrT="[Tekst]"/>
      <dgm:spPr/>
      <dgm:t>
        <a:bodyPr/>
        <a:lstStyle/>
        <a:p>
          <a:endParaRPr lang="pl-PL"/>
        </a:p>
      </dgm:t>
    </dgm:pt>
    <dgm:pt modelId="{8739C813-8C12-4629-A12F-79126BE8EF9B}" type="parTrans" cxnId="{D128F420-1E32-4106-A5D2-06DA618791EB}">
      <dgm:prSet/>
      <dgm:spPr/>
      <dgm:t>
        <a:bodyPr/>
        <a:lstStyle/>
        <a:p>
          <a:endParaRPr lang="pl-PL"/>
        </a:p>
      </dgm:t>
    </dgm:pt>
    <dgm:pt modelId="{FCE65A61-C70D-4E58-9BB4-C43D37EE2D60}" type="sibTrans" cxnId="{D128F420-1E32-4106-A5D2-06DA618791EB}">
      <dgm:prSet/>
      <dgm:spPr/>
      <dgm:t>
        <a:bodyPr/>
        <a:lstStyle/>
        <a:p>
          <a:endParaRPr lang="pl-PL"/>
        </a:p>
      </dgm:t>
    </dgm:pt>
    <dgm:pt modelId="{2A563FFA-3B0D-4845-BD74-3F0B4D45CD27}">
      <dgm:prSet phldrT="[Tekst]"/>
      <dgm:spPr/>
      <dgm:t>
        <a:bodyPr/>
        <a:lstStyle/>
        <a:p>
          <a:endParaRPr lang="pl-PL"/>
        </a:p>
      </dgm:t>
    </dgm:pt>
    <dgm:pt modelId="{3F02E2C5-8E60-4727-B4EF-7661B66FF431}" type="parTrans" cxnId="{05530B54-1327-4DDB-A232-19D449ECF93D}">
      <dgm:prSet/>
      <dgm:spPr/>
      <dgm:t>
        <a:bodyPr/>
        <a:lstStyle/>
        <a:p>
          <a:endParaRPr lang="pl-PL"/>
        </a:p>
      </dgm:t>
    </dgm:pt>
    <dgm:pt modelId="{33C2E3A4-5D5C-4279-BE66-45073A11459F}" type="sibTrans" cxnId="{05530B54-1327-4DDB-A232-19D449ECF93D}">
      <dgm:prSet/>
      <dgm:spPr/>
      <dgm:t>
        <a:bodyPr/>
        <a:lstStyle/>
        <a:p>
          <a:endParaRPr lang="pl-PL"/>
        </a:p>
      </dgm:t>
    </dgm:pt>
    <dgm:pt modelId="{A2196FB0-F065-4E3B-9C72-D3D800E506D2}">
      <dgm:prSet phldrT="[Tekst]"/>
      <dgm:spPr/>
      <dgm:t>
        <a:bodyPr/>
        <a:lstStyle/>
        <a:p>
          <a:endParaRPr lang="pl-PL"/>
        </a:p>
      </dgm:t>
    </dgm:pt>
    <dgm:pt modelId="{8B7A4C78-F14B-49CD-A949-9E6BD5121D7E}" type="parTrans" cxnId="{06F0BAFB-0AF9-4733-8574-397DBD5F7419}">
      <dgm:prSet/>
      <dgm:spPr/>
      <dgm:t>
        <a:bodyPr/>
        <a:lstStyle/>
        <a:p>
          <a:endParaRPr lang="pl-PL"/>
        </a:p>
      </dgm:t>
    </dgm:pt>
    <dgm:pt modelId="{F23C5D79-2FDD-4FDA-B10C-C915E999AEA5}" type="sibTrans" cxnId="{06F0BAFB-0AF9-4733-8574-397DBD5F7419}">
      <dgm:prSet/>
      <dgm:spPr/>
      <dgm:t>
        <a:bodyPr/>
        <a:lstStyle/>
        <a:p>
          <a:endParaRPr lang="pl-PL"/>
        </a:p>
      </dgm:t>
    </dgm:pt>
    <dgm:pt modelId="{4214C3B1-00C2-4F8F-B3BF-AE34E0FD30D5}" type="pres">
      <dgm:prSet presAssocID="{D0C98C6E-325F-4BEF-A1CA-C26AB4E6D388}" presName="outerComposite" presStyleCnt="0">
        <dgm:presLayoutVars>
          <dgm:chMax val="2"/>
          <dgm:animLvl val="lvl"/>
          <dgm:resizeHandles val="exact"/>
        </dgm:presLayoutVars>
      </dgm:prSet>
      <dgm:spPr/>
    </dgm:pt>
    <dgm:pt modelId="{96BEFA2B-835A-4EDF-95D9-E9790EE797B1}" type="pres">
      <dgm:prSet presAssocID="{D0C98C6E-325F-4BEF-A1CA-C26AB4E6D388}" presName="dummyMaxCanvas" presStyleCnt="0"/>
      <dgm:spPr/>
    </dgm:pt>
    <dgm:pt modelId="{9E339DF5-4EBB-4BE4-877E-FB1049B31B10}" type="pres">
      <dgm:prSet presAssocID="{D0C98C6E-325F-4BEF-A1CA-C26AB4E6D388}" presName="parentComposite" presStyleCnt="0"/>
      <dgm:spPr/>
    </dgm:pt>
    <dgm:pt modelId="{FEAFC4DB-78EE-43F6-8CF0-8948F73CBBE9}" type="pres">
      <dgm:prSet presAssocID="{D0C98C6E-325F-4BEF-A1CA-C26AB4E6D388}" presName="parent1" presStyleLbl="alignAccFollowNode1" presStyleIdx="0" presStyleCnt="4">
        <dgm:presLayoutVars>
          <dgm:chMax val="4"/>
        </dgm:presLayoutVars>
      </dgm:prSet>
      <dgm:spPr/>
    </dgm:pt>
    <dgm:pt modelId="{650026A9-A228-400C-BE0B-49765C2C3B89}" type="pres">
      <dgm:prSet presAssocID="{D0C98C6E-325F-4BEF-A1CA-C26AB4E6D388}" presName="parent2" presStyleLbl="alignAccFollowNode1" presStyleIdx="1" presStyleCnt="4">
        <dgm:presLayoutVars>
          <dgm:chMax val="4"/>
        </dgm:presLayoutVars>
      </dgm:prSet>
      <dgm:spPr/>
    </dgm:pt>
    <dgm:pt modelId="{0615A724-317F-4279-A535-F5FC18AAF924}" type="pres">
      <dgm:prSet presAssocID="{D0C98C6E-325F-4BEF-A1CA-C26AB4E6D388}" presName="childrenComposite" presStyleCnt="0"/>
      <dgm:spPr/>
    </dgm:pt>
    <dgm:pt modelId="{7BDDFC86-D267-4C9F-A1C8-2B994DB58CD2}" type="pres">
      <dgm:prSet presAssocID="{D0C98C6E-325F-4BEF-A1CA-C26AB4E6D388}" presName="dummyMaxCanvas_ChildArea" presStyleCnt="0"/>
      <dgm:spPr/>
    </dgm:pt>
    <dgm:pt modelId="{530D5A1A-B046-4434-A213-4800B0C5A650}" type="pres">
      <dgm:prSet presAssocID="{D0C98C6E-325F-4BEF-A1CA-C26AB4E6D388}" presName="fulcrum" presStyleLbl="alignAccFollowNode1" presStyleIdx="2" presStyleCnt="4"/>
      <dgm:spPr/>
    </dgm:pt>
    <dgm:pt modelId="{9A6655EE-F333-4A05-BDD0-8AEB21914C10}" type="pres">
      <dgm:prSet presAssocID="{D0C98C6E-325F-4BEF-A1CA-C26AB4E6D388}" presName="balance_32" presStyleLbl="alignAccFollowNode1" presStyleIdx="3" presStyleCnt="4">
        <dgm:presLayoutVars>
          <dgm:bulletEnabled val="1"/>
        </dgm:presLayoutVars>
      </dgm:prSet>
      <dgm:spPr/>
    </dgm:pt>
    <dgm:pt modelId="{ADDEBF91-C9AF-436C-BC85-A245F185327F}" type="pres">
      <dgm:prSet presAssocID="{D0C98C6E-325F-4BEF-A1CA-C26AB4E6D388}" presName="left_32_1" presStyleLbl="node1" presStyleIdx="0" presStyleCnt="5">
        <dgm:presLayoutVars>
          <dgm:bulletEnabled val="1"/>
        </dgm:presLayoutVars>
      </dgm:prSet>
      <dgm:spPr/>
    </dgm:pt>
    <dgm:pt modelId="{606A1280-6AB5-49B2-865C-3452B19C85C3}" type="pres">
      <dgm:prSet presAssocID="{D0C98C6E-325F-4BEF-A1CA-C26AB4E6D388}" presName="left_32_2" presStyleLbl="node1" presStyleIdx="1" presStyleCnt="5">
        <dgm:presLayoutVars>
          <dgm:bulletEnabled val="1"/>
        </dgm:presLayoutVars>
      </dgm:prSet>
      <dgm:spPr/>
    </dgm:pt>
    <dgm:pt modelId="{50EC910D-E5C3-4CA8-BC5B-F1052784945A}" type="pres">
      <dgm:prSet presAssocID="{D0C98C6E-325F-4BEF-A1CA-C26AB4E6D388}" presName="left_32_3" presStyleLbl="node1" presStyleIdx="2" presStyleCnt="5">
        <dgm:presLayoutVars>
          <dgm:bulletEnabled val="1"/>
        </dgm:presLayoutVars>
      </dgm:prSet>
      <dgm:spPr/>
    </dgm:pt>
    <dgm:pt modelId="{8141B22F-2860-4BA3-A8BC-A3B0AA905686}" type="pres">
      <dgm:prSet presAssocID="{D0C98C6E-325F-4BEF-A1CA-C26AB4E6D388}" presName="right_32_1" presStyleLbl="node1" presStyleIdx="3" presStyleCnt="5">
        <dgm:presLayoutVars>
          <dgm:bulletEnabled val="1"/>
        </dgm:presLayoutVars>
      </dgm:prSet>
      <dgm:spPr/>
    </dgm:pt>
    <dgm:pt modelId="{0FEF355A-58E7-4F46-8D14-195E51B82A16}" type="pres">
      <dgm:prSet presAssocID="{D0C98C6E-325F-4BEF-A1CA-C26AB4E6D388}" presName="right_32_2" presStyleLbl="node1" presStyleIdx="4" presStyleCnt="5">
        <dgm:presLayoutVars>
          <dgm:bulletEnabled val="1"/>
        </dgm:presLayoutVars>
      </dgm:prSet>
      <dgm:spPr/>
    </dgm:pt>
  </dgm:ptLst>
  <dgm:cxnLst>
    <dgm:cxn modelId="{263A0F02-AEF7-4791-B5F9-FC0F5BE75514}" srcId="{F0B7C6FB-8187-4E46-89DB-2A0B57C9BAA5}" destId="{B2DB9580-3862-4AC4-96EA-13F08AF2447E}" srcOrd="0" destOrd="0" parTransId="{B32F0D35-B160-44FA-8993-5DC3970F8DA8}" sibTransId="{05B4B048-3DB2-4A43-97BD-3B2783EE617F}"/>
    <dgm:cxn modelId="{14AD5A1E-EA89-444B-81F6-697D75FAD951}" srcId="{F0B7C6FB-8187-4E46-89DB-2A0B57C9BAA5}" destId="{50FB02D9-D9EF-424F-B91C-409843E567AD}" srcOrd="2" destOrd="0" parTransId="{B02D4CF5-AE5C-4117-AF9B-5A00EE73C8FA}" sibTransId="{07D52107-D83B-486A-AFBF-E65579ACB8E2}"/>
    <dgm:cxn modelId="{D128F420-1E32-4106-A5D2-06DA618791EB}" srcId="{D0C98C6E-325F-4BEF-A1CA-C26AB4E6D388}" destId="{EF7DC2DC-F66D-47E4-BD05-2352D4641704}" srcOrd="4" destOrd="0" parTransId="{8739C813-8C12-4629-A12F-79126BE8EF9B}" sibTransId="{FCE65A61-C70D-4E58-9BB4-C43D37EE2D60}"/>
    <dgm:cxn modelId="{7C180828-0414-4A7C-96F1-7FBE1CE86BD5}" type="presOf" srcId="{1893C2AB-F643-44BB-A39D-C0052929242B}" destId="{8141B22F-2860-4BA3-A8BC-A3B0AA905686}" srcOrd="0" destOrd="0" presId="urn:microsoft.com/office/officeart/2005/8/layout/balance1"/>
    <dgm:cxn modelId="{47817C36-17CA-4F18-83F8-96662EEACF33}" srcId="{D0C98C6E-325F-4BEF-A1CA-C26AB4E6D388}" destId="{F0B7C6FB-8187-4E46-89DB-2A0B57C9BAA5}" srcOrd="0" destOrd="0" parTransId="{ED3A6663-4B73-45E1-ACE8-A64EE676BC88}" sibTransId="{15E92172-638D-49C3-A624-FD2C971025D9}"/>
    <dgm:cxn modelId="{D04CE362-1916-4339-AB8B-3BD213B26D5F}" type="presOf" srcId="{D0C98C6E-325F-4BEF-A1CA-C26AB4E6D388}" destId="{4214C3B1-00C2-4F8F-B3BF-AE34E0FD30D5}" srcOrd="0" destOrd="0" presId="urn:microsoft.com/office/officeart/2005/8/layout/balance1"/>
    <dgm:cxn modelId="{270FC964-26AD-4F77-8953-AF5C982DA4E9}" srcId="{F0B7C6FB-8187-4E46-89DB-2A0B57C9BAA5}" destId="{1D6329F3-F9E3-4F2B-9EDF-CD4B9EBA1665}" srcOrd="1" destOrd="0" parTransId="{47CD9A86-0D15-4FB9-8FF7-AC3DA0CF078F}" sibTransId="{BA526806-8189-41C7-8AF3-0CA33DE6E22B}"/>
    <dgm:cxn modelId="{285C2D4C-AB9E-4247-B6F6-D1E2157F4D5C}" type="presOf" srcId="{2A624BCA-436F-4EF9-97AA-204775E146C4}" destId="{0FEF355A-58E7-4F46-8D14-195E51B82A16}" srcOrd="0" destOrd="0" presId="urn:microsoft.com/office/officeart/2005/8/layout/balance1"/>
    <dgm:cxn modelId="{05530B54-1327-4DDB-A232-19D449ECF93D}" srcId="{D0C98C6E-325F-4BEF-A1CA-C26AB4E6D388}" destId="{2A563FFA-3B0D-4845-BD74-3F0B4D45CD27}" srcOrd="5" destOrd="0" parTransId="{3F02E2C5-8E60-4727-B4EF-7661B66FF431}" sibTransId="{33C2E3A4-5D5C-4279-BE66-45073A11459F}"/>
    <dgm:cxn modelId="{55E6A955-B4AE-41AB-8E93-5B661FC42317}" srcId="{EC7B50E7-F798-493B-A03C-509E94E3D654}" destId="{2A624BCA-436F-4EF9-97AA-204775E146C4}" srcOrd="1" destOrd="0" parTransId="{58C73E1B-4AB3-4D3C-B822-67303C3E7D09}" sibTransId="{44F85E4A-CD69-444C-B440-6D0CD0265949}"/>
    <dgm:cxn modelId="{91D009A5-4A1B-41F1-B761-DB0E7A046787}" srcId="{EC7B50E7-F798-493B-A03C-509E94E3D654}" destId="{1893C2AB-F643-44BB-A39D-C0052929242B}" srcOrd="0" destOrd="0" parTransId="{DD3583AB-B880-4B2D-8F5C-20AE083667A8}" sibTransId="{2786774D-3213-48CC-B6F0-027AF6867772}"/>
    <dgm:cxn modelId="{2FF028A9-33AF-4BF0-85F5-AFB267B2DB10}" srcId="{D0C98C6E-325F-4BEF-A1CA-C26AB4E6D388}" destId="{8EAD884E-6E70-4170-9424-860C8E33BCCA}" srcOrd="2" destOrd="0" parTransId="{E1B8AF9D-9DD8-4EC7-8A07-5B07B70A2B03}" sibTransId="{0DF17F89-E942-43E1-8EA7-91094F56BD91}"/>
    <dgm:cxn modelId="{789673BA-BC52-4A3F-A327-7CA4318B66C2}" type="presOf" srcId="{EC7B50E7-F798-493B-A03C-509E94E3D654}" destId="{650026A9-A228-400C-BE0B-49765C2C3B89}" srcOrd="0" destOrd="0" presId="urn:microsoft.com/office/officeart/2005/8/layout/balance1"/>
    <dgm:cxn modelId="{91FD3EC3-6607-4052-86EB-586F38801F5C}" type="presOf" srcId="{50FB02D9-D9EF-424F-B91C-409843E567AD}" destId="{50EC910D-E5C3-4CA8-BC5B-F1052784945A}" srcOrd="0" destOrd="0" presId="urn:microsoft.com/office/officeart/2005/8/layout/balance1"/>
    <dgm:cxn modelId="{0812F4C4-7431-40ED-B4EE-A15EE7493743}" type="presOf" srcId="{B2DB9580-3862-4AC4-96EA-13F08AF2447E}" destId="{ADDEBF91-C9AF-436C-BC85-A245F185327F}" srcOrd="0" destOrd="0" presId="urn:microsoft.com/office/officeart/2005/8/layout/balance1"/>
    <dgm:cxn modelId="{1C5161CC-ADF6-4048-BFB7-A570CFE813E5}" srcId="{D0C98C6E-325F-4BEF-A1CA-C26AB4E6D388}" destId="{5949D4F4-A18F-4C01-BD3B-E87D898620B5}" srcOrd="3" destOrd="0" parTransId="{15046B54-1986-46C4-9823-6C944FCA7836}" sibTransId="{4C7B6DB0-F355-466E-AE9C-3B54B4D1F5D3}"/>
    <dgm:cxn modelId="{5A668EEA-88EC-427A-B916-77F421C2A77F}" type="presOf" srcId="{1D6329F3-F9E3-4F2B-9EDF-CD4B9EBA1665}" destId="{606A1280-6AB5-49B2-865C-3452B19C85C3}" srcOrd="0" destOrd="0" presId="urn:microsoft.com/office/officeart/2005/8/layout/balance1"/>
    <dgm:cxn modelId="{63F9D4FA-134E-460F-BED3-691D0E2021EE}" type="presOf" srcId="{F0B7C6FB-8187-4E46-89DB-2A0B57C9BAA5}" destId="{FEAFC4DB-78EE-43F6-8CF0-8948F73CBBE9}" srcOrd="0" destOrd="0" presId="urn:microsoft.com/office/officeart/2005/8/layout/balance1"/>
    <dgm:cxn modelId="{06F0BAFB-0AF9-4733-8574-397DBD5F7419}" srcId="{D0C98C6E-325F-4BEF-A1CA-C26AB4E6D388}" destId="{A2196FB0-F065-4E3B-9C72-D3D800E506D2}" srcOrd="6" destOrd="0" parTransId="{8B7A4C78-F14B-49CD-A949-9E6BD5121D7E}" sibTransId="{F23C5D79-2FDD-4FDA-B10C-C915E999AEA5}"/>
    <dgm:cxn modelId="{44D39DFF-2B71-4193-9678-2DC5B97ED79F}" srcId="{D0C98C6E-325F-4BEF-A1CA-C26AB4E6D388}" destId="{EC7B50E7-F798-493B-A03C-509E94E3D654}" srcOrd="1" destOrd="0" parTransId="{D59BF10D-E8B2-43A0-9296-38007154185A}" sibTransId="{2CA80211-B7F9-4C97-A47A-46FEF069F2CC}"/>
    <dgm:cxn modelId="{1E56FF56-AA6F-4520-87F4-30A917994480}" type="presParOf" srcId="{4214C3B1-00C2-4F8F-B3BF-AE34E0FD30D5}" destId="{96BEFA2B-835A-4EDF-95D9-E9790EE797B1}" srcOrd="0" destOrd="0" presId="urn:microsoft.com/office/officeart/2005/8/layout/balance1"/>
    <dgm:cxn modelId="{14FBC791-3861-4BAB-864D-D0F009617181}" type="presParOf" srcId="{4214C3B1-00C2-4F8F-B3BF-AE34E0FD30D5}" destId="{9E339DF5-4EBB-4BE4-877E-FB1049B31B10}" srcOrd="1" destOrd="0" presId="urn:microsoft.com/office/officeart/2005/8/layout/balance1"/>
    <dgm:cxn modelId="{9191C08B-DBE6-4B97-B826-B6B845CC30BB}" type="presParOf" srcId="{9E339DF5-4EBB-4BE4-877E-FB1049B31B10}" destId="{FEAFC4DB-78EE-43F6-8CF0-8948F73CBBE9}" srcOrd="0" destOrd="0" presId="urn:microsoft.com/office/officeart/2005/8/layout/balance1"/>
    <dgm:cxn modelId="{D6ACC878-D7EA-44EC-A1D3-4C7A9150D74C}" type="presParOf" srcId="{9E339DF5-4EBB-4BE4-877E-FB1049B31B10}" destId="{650026A9-A228-400C-BE0B-49765C2C3B89}" srcOrd="1" destOrd="0" presId="urn:microsoft.com/office/officeart/2005/8/layout/balance1"/>
    <dgm:cxn modelId="{164B7505-056B-4B49-9C04-2B0E478BF86F}" type="presParOf" srcId="{4214C3B1-00C2-4F8F-B3BF-AE34E0FD30D5}" destId="{0615A724-317F-4279-A535-F5FC18AAF924}" srcOrd="2" destOrd="0" presId="urn:microsoft.com/office/officeart/2005/8/layout/balance1"/>
    <dgm:cxn modelId="{9B736281-71FD-4FC4-A833-4E3344498F6E}" type="presParOf" srcId="{0615A724-317F-4279-A535-F5FC18AAF924}" destId="{7BDDFC86-D267-4C9F-A1C8-2B994DB58CD2}" srcOrd="0" destOrd="0" presId="urn:microsoft.com/office/officeart/2005/8/layout/balance1"/>
    <dgm:cxn modelId="{645ABEA0-2B37-400E-9111-BD7253E32B1C}" type="presParOf" srcId="{0615A724-317F-4279-A535-F5FC18AAF924}" destId="{530D5A1A-B046-4434-A213-4800B0C5A650}" srcOrd="1" destOrd="0" presId="urn:microsoft.com/office/officeart/2005/8/layout/balance1"/>
    <dgm:cxn modelId="{7E09B8FD-57C0-4384-A4B0-D74E3378BB84}" type="presParOf" srcId="{0615A724-317F-4279-A535-F5FC18AAF924}" destId="{9A6655EE-F333-4A05-BDD0-8AEB21914C10}" srcOrd="2" destOrd="0" presId="urn:microsoft.com/office/officeart/2005/8/layout/balance1"/>
    <dgm:cxn modelId="{49ECD3E0-9488-4D61-953B-8796B9DEE238}" type="presParOf" srcId="{0615A724-317F-4279-A535-F5FC18AAF924}" destId="{ADDEBF91-C9AF-436C-BC85-A245F185327F}" srcOrd="3" destOrd="0" presId="urn:microsoft.com/office/officeart/2005/8/layout/balance1"/>
    <dgm:cxn modelId="{0C636933-F00E-450D-B4C9-5F5DBB377EF2}" type="presParOf" srcId="{0615A724-317F-4279-A535-F5FC18AAF924}" destId="{606A1280-6AB5-49B2-865C-3452B19C85C3}" srcOrd="4" destOrd="0" presId="urn:microsoft.com/office/officeart/2005/8/layout/balance1"/>
    <dgm:cxn modelId="{A0FA11F9-285A-4A14-8F61-E826030A6D74}" type="presParOf" srcId="{0615A724-317F-4279-A535-F5FC18AAF924}" destId="{50EC910D-E5C3-4CA8-BC5B-F1052784945A}" srcOrd="5" destOrd="0" presId="urn:microsoft.com/office/officeart/2005/8/layout/balance1"/>
    <dgm:cxn modelId="{0E38A95C-25FE-4739-B14F-C2A7BA99A40A}" type="presParOf" srcId="{0615A724-317F-4279-A535-F5FC18AAF924}" destId="{8141B22F-2860-4BA3-A8BC-A3B0AA905686}" srcOrd="6" destOrd="0" presId="urn:microsoft.com/office/officeart/2005/8/layout/balance1"/>
    <dgm:cxn modelId="{DCEB81C8-3BB6-4AF4-9A93-A644579F0EB0}" type="presParOf" srcId="{0615A724-317F-4279-A535-F5FC18AAF924}" destId="{0FEF355A-58E7-4F46-8D14-195E51B82A16}"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99904C-48B0-4431-9AC1-7C918F0947D7}"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pl-PL"/>
        </a:p>
      </dgm:t>
    </dgm:pt>
    <dgm:pt modelId="{51941542-5456-4A74-BE15-351F6FC077D8}">
      <dgm:prSet/>
      <dgm:spPr/>
      <dgm:t>
        <a:bodyPr/>
        <a:lstStyle/>
        <a:p>
          <a:r>
            <a:rPr lang="pl-PL" dirty="0"/>
            <a:t>Wniosek dowodowy strony skierowany do organu prowadzącego postępowanie </a:t>
          </a:r>
        </a:p>
      </dgm:t>
    </dgm:pt>
    <dgm:pt modelId="{70160E73-F878-4B7B-B1B9-D63C4E061C94}" type="parTrans" cxnId="{44D4F6BB-607C-4CAC-A92D-64CE0885438D}">
      <dgm:prSet/>
      <dgm:spPr/>
      <dgm:t>
        <a:bodyPr/>
        <a:lstStyle/>
        <a:p>
          <a:endParaRPr lang="pl-PL"/>
        </a:p>
      </dgm:t>
    </dgm:pt>
    <dgm:pt modelId="{8A4734AA-93DF-4404-96E6-8DEAD9B099CA}" type="sibTrans" cxnId="{44D4F6BB-607C-4CAC-A92D-64CE0885438D}">
      <dgm:prSet/>
      <dgm:spPr/>
      <dgm:t>
        <a:bodyPr/>
        <a:lstStyle/>
        <a:p>
          <a:endParaRPr lang="pl-PL"/>
        </a:p>
      </dgm:t>
    </dgm:pt>
    <dgm:pt modelId="{C59FB54C-1717-4FEE-9B5A-8DB67EEFAC9B}">
      <dgm:prSet/>
      <dgm:spPr/>
      <dgm:t>
        <a:bodyPr/>
        <a:lstStyle/>
        <a:p>
          <a:r>
            <a:rPr lang="pl-PL"/>
            <a:t>Dopuszczenie przez organ procesowy dowodu wnioskowanego przez stronę </a:t>
          </a:r>
        </a:p>
      </dgm:t>
    </dgm:pt>
    <dgm:pt modelId="{6BCDBE87-466A-4962-AA9D-FD32627BD0D0}" type="parTrans" cxnId="{79CDE8C0-F107-454E-9EC2-A60D81B631D5}">
      <dgm:prSet/>
      <dgm:spPr/>
      <dgm:t>
        <a:bodyPr/>
        <a:lstStyle/>
        <a:p>
          <a:endParaRPr lang="pl-PL"/>
        </a:p>
      </dgm:t>
    </dgm:pt>
    <dgm:pt modelId="{46F20186-B902-47E0-AAB3-11B1B4B04D4C}" type="sibTrans" cxnId="{79CDE8C0-F107-454E-9EC2-A60D81B631D5}">
      <dgm:prSet/>
      <dgm:spPr/>
      <dgm:t>
        <a:bodyPr/>
        <a:lstStyle/>
        <a:p>
          <a:endParaRPr lang="pl-PL"/>
        </a:p>
      </dgm:t>
    </dgm:pt>
    <dgm:pt modelId="{3F5ACD26-4152-4668-821A-564CA8B8C969}">
      <dgm:prSet/>
      <dgm:spPr/>
      <dgm:t>
        <a:bodyPr/>
        <a:lstStyle/>
        <a:p>
          <a:r>
            <a:rPr lang="pl-PL" dirty="0"/>
            <a:t>Organ procesowy przeprowadza dowód wnioskowany przez stronę </a:t>
          </a:r>
        </a:p>
      </dgm:t>
    </dgm:pt>
    <dgm:pt modelId="{2AF31EC3-5A79-4D53-9A8B-52373021C7D1}" type="parTrans" cxnId="{BFBD2FEB-25FE-41B2-B7DD-18E866D1275B}">
      <dgm:prSet/>
      <dgm:spPr/>
      <dgm:t>
        <a:bodyPr/>
        <a:lstStyle/>
        <a:p>
          <a:endParaRPr lang="pl-PL"/>
        </a:p>
      </dgm:t>
    </dgm:pt>
    <dgm:pt modelId="{488130A3-584B-4286-84BB-069BFCFC3E90}" type="sibTrans" cxnId="{BFBD2FEB-25FE-41B2-B7DD-18E866D1275B}">
      <dgm:prSet/>
      <dgm:spPr/>
      <dgm:t>
        <a:bodyPr/>
        <a:lstStyle/>
        <a:p>
          <a:endParaRPr lang="pl-PL"/>
        </a:p>
      </dgm:t>
    </dgm:pt>
    <dgm:pt modelId="{22FF736F-76F7-400A-8272-86A242994387}" type="pres">
      <dgm:prSet presAssocID="{3A99904C-48B0-4431-9AC1-7C918F0947D7}" presName="Name0" presStyleCnt="0">
        <dgm:presLayoutVars>
          <dgm:dir/>
          <dgm:resizeHandles val="exact"/>
        </dgm:presLayoutVars>
      </dgm:prSet>
      <dgm:spPr/>
    </dgm:pt>
    <dgm:pt modelId="{8FDD72E4-5CC3-4AF8-AFAC-5794A4B36D56}" type="pres">
      <dgm:prSet presAssocID="{51941542-5456-4A74-BE15-351F6FC077D8}" presName="node" presStyleLbl="node1" presStyleIdx="0" presStyleCnt="3">
        <dgm:presLayoutVars>
          <dgm:bulletEnabled val="1"/>
        </dgm:presLayoutVars>
      </dgm:prSet>
      <dgm:spPr/>
    </dgm:pt>
    <dgm:pt modelId="{FA01026A-5320-4B5F-B3F2-D3B19BDA5ED8}" type="pres">
      <dgm:prSet presAssocID="{8A4734AA-93DF-4404-96E6-8DEAD9B099CA}" presName="sibTrans" presStyleLbl="sibTrans2D1" presStyleIdx="0" presStyleCnt="2"/>
      <dgm:spPr/>
    </dgm:pt>
    <dgm:pt modelId="{818A6DCC-A781-45C7-BE5D-0CE72A1119F0}" type="pres">
      <dgm:prSet presAssocID="{8A4734AA-93DF-4404-96E6-8DEAD9B099CA}" presName="connectorText" presStyleLbl="sibTrans2D1" presStyleIdx="0" presStyleCnt="2"/>
      <dgm:spPr/>
    </dgm:pt>
    <dgm:pt modelId="{C489782A-996A-4440-8E3F-C916722211ED}" type="pres">
      <dgm:prSet presAssocID="{C59FB54C-1717-4FEE-9B5A-8DB67EEFAC9B}" presName="node" presStyleLbl="node1" presStyleIdx="1" presStyleCnt="3">
        <dgm:presLayoutVars>
          <dgm:bulletEnabled val="1"/>
        </dgm:presLayoutVars>
      </dgm:prSet>
      <dgm:spPr/>
    </dgm:pt>
    <dgm:pt modelId="{BA151A8F-6C48-4D0D-8CD0-9F0DE29E311D}" type="pres">
      <dgm:prSet presAssocID="{46F20186-B902-47E0-AAB3-11B1B4B04D4C}" presName="sibTrans" presStyleLbl="sibTrans2D1" presStyleIdx="1" presStyleCnt="2"/>
      <dgm:spPr/>
    </dgm:pt>
    <dgm:pt modelId="{74D0F976-19B4-46AE-BE21-404433BADCCF}" type="pres">
      <dgm:prSet presAssocID="{46F20186-B902-47E0-AAB3-11B1B4B04D4C}" presName="connectorText" presStyleLbl="sibTrans2D1" presStyleIdx="1" presStyleCnt="2"/>
      <dgm:spPr/>
    </dgm:pt>
    <dgm:pt modelId="{921A3008-1602-412F-A0AB-FFE24A8DF105}" type="pres">
      <dgm:prSet presAssocID="{3F5ACD26-4152-4668-821A-564CA8B8C969}" presName="node" presStyleLbl="node1" presStyleIdx="2" presStyleCnt="3">
        <dgm:presLayoutVars>
          <dgm:bulletEnabled val="1"/>
        </dgm:presLayoutVars>
      </dgm:prSet>
      <dgm:spPr/>
    </dgm:pt>
  </dgm:ptLst>
  <dgm:cxnLst>
    <dgm:cxn modelId="{1AA2F06E-CAEA-42DE-BDCF-E325797601EC}" type="presOf" srcId="{3A99904C-48B0-4431-9AC1-7C918F0947D7}" destId="{22FF736F-76F7-400A-8272-86A242994387}" srcOrd="0" destOrd="0" presId="urn:microsoft.com/office/officeart/2005/8/layout/process1"/>
    <dgm:cxn modelId="{2C6C1A58-B06C-46C5-8A2D-1DE6608E2575}" type="presOf" srcId="{8A4734AA-93DF-4404-96E6-8DEAD9B099CA}" destId="{818A6DCC-A781-45C7-BE5D-0CE72A1119F0}" srcOrd="1" destOrd="0" presId="urn:microsoft.com/office/officeart/2005/8/layout/process1"/>
    <dgm:cxn modelId="{E9938892-D9C5-40B9-95AC-9B6627E59AE4}" type="presOf" srcId="{8A4734AA-93DF-4404-96E6-8DEAD9B099CA}" destId="{FA01026A-5320-4B5F-B3F2-D3B19BDA5ED8}" srcOrd="0" destOrd="0" presId="urn:microsoft.com/office/officeart/2005/8/layout/process1"/>
    <dgm:cxn modelId="{EA1D4E93-AA06-4961-9FDD-A5E0347130A7}" type="presOf" srcId="{C59FB54C-1717-4FEE-9B5A-8DB67EEFAC9B}" destId="{C489782A-996A-4440-8E3F-C916722211ED}" srcOrd="0" destOrd="0" presId="urn:microsoft.com/office/officeart/2005/8/layout/process1"/>
    <dgm:cxn modelId="{07F3CFAB-03E7-4ADE-8AC2-B1F0125DF5B7}" type="presOf" srcId="{46F20186-B902-47E0-AAB3-11B1B4B04D4C}" destId="{74D0F976-19B4-46AE-BE21-404433BADCCF}" srcOrd="1" destOrd="0" presId="urn:microsoft.com/office/officeart/2005/8/layout/process1"/>
    <dgm:cxn modelId="{44D4F6BB-607C-4CAC-A92D-64CE0885438D}" srcId="{3A99904C-48B0-4431-9AC1-7C918F0947D7}" destId="{51941542-5456-4A74-BE15-351F6FC077D8}" srcOrd="0" destOrd="0" parTransId="{70160E73-F878-4B7B-B1B9-D63C4E061C94}" sibTransId="{8A4734AA-93DF-4404-96E6-8DEAD9B099CA}"/>
    <dgm:cxn modelId="{79CDE8C0-F107-454E-9EC2-A60D81B631D5}" srcId="{3A99904C-48B0-4431-9AC1-7C918F0947D7}" destId="{C59FB54C-1717-4FEE-9B5A-8DB67EEFAC9B}" srcOrd="1" destOrd="0" parTransId="{6BCDBE87-466A-4962-AA9D-FD32627BD0D0}" sibTransId="{46F20186-B902-47E0-AAB3-11B1B4B04D4C}"/>
    <dgm:cxn modelId="{7A4D05C3-B73B-4805-8638-A76C08FFD4F0}" type="presOf" srcId="{3F5ACD26-4152-4668-821A-564CA8B8C969}" destId="{921A3008-1602-412F-A0AB-FFE24A8DF105}" srcOrd="0" destOrd="0" presId="urn:microsoft.com/office/officeart/2005/8/layout/process1"/>
    <dgm:cxn modelId="{8E321FCD-EB8D-455E-AD06-5875CDB11368}" type="presOf" srcId="{46F20186-B902-47E0-AAB3-11B1B4B04D4C}" destId="{BA151A8F-6C48-4D0D-8CD0-9F0DE29E311D}" srcOrd="0" destOrd="0" presId="urn:microsoft.com/office/officeart/2005/8/layout/process1"/>
    <dgm:cxn modelId="{BFBD2FEB-25FE-41B2-B7DD-18E866D1275B}" srcId="{3A99904C-48B0-4431-9AC1-7C918F0947D7}" destId="{3F5ACD26-4152-4668-821A-564CA8B8C969}" srcOrd="2" destOrd="0" parTransId="{2AF31EC3-5A79-4D53-9A8B-52373021C7D1}" sibTransId="{488130A3-584B-4286-84BB-069BFCFC3E90}"/>
    <dgm:cxn modelId="{66756FFF-5631-47F0-98D2-080F407279AF}" type="presOf" srcId="{51941542-5456-4A74-BE15-351F6FC077D8}" destId="{8FDD72E4-5CC3-4AF8-AFAC-5794A4B36D56}" srcOrd="0" destOrd="0" presId="urn:microsoft.com/office/officeart/2005/8/layout/process1"/>
    <dgm:cxn modelId="{A35AEFC3-157D-4C3E-882C-913F5A2377BE}" type="presParOf" srcId="{22FF736F-76F7-400A-8272-86A242994387}" destId="{8FDD72E4-5CC3-4AF8-AFAC-5794A4B36D56}" srcOrd="0" destOrd="0" presId="urn:microsoft.com/office/officeart/2005/8/layout/process1"/>
    <dgm:cxn modelId="{62A9D80C-6832-40A1-9E37-6B521725421C}" type="presParOf" srcId="{22FF736F-76F7-400A-8272-86A242994387}" destId="{FA01026A-5320-4B5F-B3F2-D3B19BDA5ED8}" srcOrd="1" destOrd="0" presId="urn:microsoft.com/office/officeart/2005/8/layout/process1"/>
    <dgm:cxn modelId="{E07B2ECF-ADF8-4F72-871E-8AF58534D2E7}" type="presParOf" srcId="{FA01026A-5320-4B5F-B3F2-D3B19BDA5ED8}" destId="{818A6DCC-A781-45C7-BE5D-0CE72A1119F0}" srcOrd="0" destOrd="0" presId="urn:microsoft.com/office/officeart/2005/8/layout/process1"/>
    <dgm:cxn modelId="{4DB89C8E-FA08-4502-8EF4-07B087A5FB59}" type="presParOf" srcId="{22FF736F-76F7-400A-8272-86A242994387}" destId="{C489782A-996A-4440-8E3F-C916722211ED}" srcOrd="2" destOrd="0" presId="urn:microsoft.com/office/officeart/2005/8/layout/process1"/>
    <dgm:cxn modelId="{80FA89F7-D499-4FCD-9A12-5C6CB7DE11EC}" type="presParOf" srcId="{22FF736F-76F7-400A-8272-86A242994387}" destId="{BA151A8F-6C48-4D0D-8CD0-9F0DE29E311D}" srcOrd="3" destOrd="0" presId="urn:microsoft.com/office/officeart/2005/8/layout/process1"/>
    <dgm:cxn modelId="{1296055B-35D7-4898-996B-AF6CEAFBB168}" type="presParOf" srcId="{BA151A8F-6C48-4D0D-8CD0-9F0DE29E311D}" destId="{74D0F976-19B4-46AE-BE21-404433BADCCF}" srcOrd="0" destOrd="0" presId="urn:microsoft.com/office/officeart/2005/8/layout/process1"/>
    <dgm:cxn modelId="{5E22EC5A-CE9A-4F1A-8C83-8531C64EE7C7}" type="presParOf" srcId="{22FF736F-76F7-400A-8272-86A242994387}" destId="{921A3008-1602-412F-A0AB-FFE24A8DF10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281013-B556-4C79-8974-4F6D4DC7FCF0}"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pl-PL"/>
        </a:p>
      </dgm:t>
    </dgm:pt>
    <dgm:pt modelId="{7F7E3A48-99AA-4D96-8D0B-F704EE419A1A}">
      <dgm:prSet/>
      <dgm:spPr/>
      <dgm:t>
        <a:bodyPr/>
        <a:lstStyle/>
        <a:p>
          <a:r>
            <a:rPr lang="pl-PL" dirty="0"/>
            <a:t>Oddalenie wniosku dowodowego </a:t>
          </a:r>
        </a:p>
      </dgm:t>
    </dgm:pt>
    <dgm:pt modelId="{0916E120-BDD4-4453-94C4-71FBBD0C07AB}" type="parTrans" cxnId="{AA14F0D5-11CF-4858-A6DB-63B6846F58E8}">
      <dgm:prSet/>
      <dgm:spPr/>
      <dgm:t>
        <a:bodyPr/>
        <a:lstStyle/>
        <a:p>
          <a:endParaRPr lang="pl-PL"/>
        </a:p>
      </dgm:t>
    </dgm:pt>
    <dgm:pt modelId="{3768C4FF-800F-4D75-ACA8-2E7FD1DC145E}" type="sibTrans" cxnId="{AA14F0D5-11CF-4858-A6DB-63B6846F58E8}">
      <dgm:prSet/>
      <dgm:spPr/>
      <dgm:t>
        <a:bodyPr/>
        <a:lstStyle/>
        <a:p>
          <a:endParaRPr lang="pl-PL"/>
        </a:p>
      </dgm:t>
    </dgm:pt>
    <dgm:pt modelId="{67F34647-BB9A-4F26-A42C-1BFA4B21C305}">
      <dgm:prSet/>
      <dgm:spPr/>
      <dgm:t>
        <a:bodyPr/>
        <a:lstStyle/>
        <a:p>
          <a:r>
            <a:rPr lang="pl-PL" dirty="0"/>
            <a:t>Odrzucenie wniosku dowodowego</a:t>
          </a:r>
        </a:p>
      </dgm:t>
    </dgm:pt>
    <dgm:pt modelId="{7C03389A-C753-4600-AF2F-FA47A4BBF9BD}" type="parTrans" cxnId="{E2E8810A-054E-489E-A59F-BC14BC8243B4}">
      <dgm:prSet/>
      <dgm:spPr/>
      <dgm:t>
        <a:bodyPr/>
        <a:lstStyle/>
        <a:p>
          <a:endParaRPr lang="pl-PL"/>
        </a:p>
      </dgm:t>
    </dgm:pt>
    <dgm:pt modelId="{6976D672-A29C-4785-B856-747DB395691B}" type="sibTrans" cxnId="{E2E8810A-054E-489E-A59F-BC14BC8243B4}">
      <dgm:prSet/>
      <dgm:spPr/>
      <dgm:t>
        <a:bodyPr/>
        <a:lstStyle/>
        <a:p>
          <a:endParaRPr lang="pl-PL"/>
        </a:p>
      </dgm:t>
    </dgm:pt>
    <dgm:pt modelId="{EB4C3572-0C22-4408-B76B-FC9222AE6ACD}">
      <dgm:prSet/>
      <dgm:spPr/>
      <dgm:t>
        <a:bodyPr/>
        <a:lstStyle/>
        <a:p>
          <a:pPr algn="just"/>
          <a:r>
            <a:rPr lang="pl-PL" dirty="0"/>
            <a:t>organ zapoznał się z wnioskiem i z przyczyn wskazanych w art. 170 § 1 k.p.k. nie uwzględnił wniosku</a:t>
          </a:r>
        </a:p>
      </dgm:t>
    </dgm:pt>
    <dgm:pt modelId="{9848F73A-83C5-406B-9D3F-249A1805907F}" type="parTrans" cxnId="{3B92DE1F-F964-4532-8316-ECCD96CFA384}">
      <dgm:prSet/>
      <dgm:spPr/>
      <dgm:t>
        <a:bodyPr/>
        <a:lstStyle/>
        <a:p>
          <a:endParaRPr lang="pl-PL"/>
        </a:p>
      </dgm:t>
    </dgm:pt>
    <dgm:pt modelId="{EA788854-DAC2-49DB-AF7F-AAECAF1A3D6C}" type="sibTrans" cxnId="{3B92DE1F-F964-4532-8316-ECCD96CFA384}">
      <dgm:prSet/>
      <dgm:spPr/>
      <dgm:t>
        <a:bodyPr/>
        <a:lstStyle/>
        <a:p>
          <a:endParaRPr lang="pl-PL"/>
        </a:p>
      </dgm:t>
    </dgm:pt>
    <dgm:pt modelId="{91A136C2-A2A9-44C3-9012-331115CB0E8B}">
      <dgm:prSet/>
      <dgm:spPr/>
      <dgm:t>
        <a:bodyPr/>
        <a:lstStyle/>
        <a:p>
          <a:pPr algn="just"/>
          <a:r>
            <a:rPr lang="pl-PL" dirty="0"/>
            <a:t>ocena merytoryczna wniosku </a:t>
          </a:r>
        </a:p>
      </dgm:t>
    </dgm:pt>
    <dgm:pt modelId="{C46FA776-CA68-464F-8AB9-8030F9B35C3E}" type="parTrans" cxnId="{768B1623-8A75-4E67-B3CA-A1585A9BDB6E}">
      <dgm:prSet/>
      <dgm:spPr/>
      <dgm:t>
        <a:bodyPr/>
        <a:lstStyle/>
        <a:p>
          <a:endParaRPr lang="pl-PL"/>
        </a:p>
      </dgm:t>
    </dgm:pt>
    <dgm:pt modelId="{16F8C95D-DBC2-4F5E-B917-015C2B3D310C}" type="sibTrans" cxnId="{768B1623-8A75-4E67-B3CA-A1585A9BDB6E}">
      <dgm:prSet/>
      <dgm:spPr/>
      <dgm:t>
        <a:bodyPr/>
        <a:lstStyle/>
        <a:p>
          <a:endParaRPr lang="pl-PL"/>
        </a:p>
      </dgm:t>
    </dgm:pt>
    <dgm:pt modelId="{9A5F98BA-E7F9-4AFA-8B59-592117896461}">
      <dgm:prSet/>
      <dgm:spPr/>
      <dgm:t>
        <a:bodyPr/>
        <a:lstStyle/>
        <a:p>
          <a:pPr algn="just"/>
          <a:r>
            <a:rPr lang="pl-PL" dirty="0"/>
            <a:t>wniosek nie spełnia obligatoryjnych warunków formalnych z art. 119 § 1 i 169 § 1 k.p.k. i strona nie uzupełniła tych braków w sposób wskazany w art. 120 k.p.k.</a:t>
          </a:r>
        </a:p>
      </dgm:t>
    </dgm:pt>
    <dgm:pt modelId="{832EA558-0E12-4EB4-93CD-0AC3D499B314}" type="parTrans" cxnId="{5EFA1D9F-FAA7-4165-B1C0-B22525B43CFF}">
      <dgm:prSet/>
      <dgm:spPr/>
      <dgm:t>
        <a:bodyPr/>
        <a:lstStyle/>
        <a:p>
          <a:endParaRPr lang="pl-PL"/>
        </a:p>
      </dgm:t>
    </dgm:pt>
    <dgm:pt modelId="{1AD4287F-39C6-4241-89FD-3AB18FDFFCFB}" type="sibTrans" cxnId="{5EFA1D9F-FAA7-4165-B1C0-B22525B43CFF}">
      <dgm:prSet/>
      <dgm:spPr/>
      <dgm:t>
        <a:bodyPr/>
        <a:lstStyle/>
        <a:p>
          <a:endParaRPr lang="pl-PL"/>
        </a:p>
      </dgm:t>
    </dgm:pt>
    <dgm:pt modelId="{D995E379-FBA7-4D90-97F6-168663C32F9F}">
      <dgm:prSet/>
      <dgm:spPr/>
      <dgm:t>
        <a:bodyPr/>
        <a:lstStyle/>
        <a:p>
          <a:pPr algn="just"/>
          <a:r>
            <a:rPr lang="pl-PL"/>
            <a:t>wniosek może być merytorycznie zasadny, ale i tak nie zostanie uwzględniony </a:t>
          </a:r>
          <a:endParaRPr lang="pl-PL" dirty="0"/>
        </a:p>
      </dgm:t>
    </dgm:pt>
    <dgm:pt modelId="{CF41753A-35C9-4574-A62F-A4FDA5D1094C}" type="parTrans" cxnId="{A94CA447-DFC7-4E0C-B7C5-E5E15AFBE732}">
      <dgm:prSet/>
      <dgm:spPr/>
      <dgm:t>
        <a:bodyPr/>
        <a:lstStyle/>
        <a:p>
          <a:endParaRPr lang="pl-PL"/>
        </a:p>
      </dgm:t>
    </dgm:pt>
    <dgm:pt modelId="{A5C4AFB8-68E6-4CED-8D8D-114CE66DFC49}" type="sibTrans" cxnId="{A94CA447-DFC7-4E0C-B7C5-E5E15AFBE732}">
      <dgm:prSet/>
      <dgm:spPr/>
      <dgm:t>
        <a:bodyPr/>
        <a:lstStyle/>
        <a:p>
          <a:endParaRPr lang="pl-PL"/>
        </a:p>
      </dgm:t>
    </dgm:pt>
    <dgm:pt modelId="{23DEFBDB-3DB1-4846-A43E-8326AE461B16}">
      <dgm:prSet/>
      <dgm:spPr/>
      <dgm:t>
        <a:bodyPr/>
        <a:lstStyle/>
        <a:p>
          <a:pPr algn="just"/>
          <a:endParaRPr lang="pl-PL" dirty="0"/>
        </a:p>
      </dgm:t>
    </dgm:pt>
    <dgm:pt modelId="{F7FC10FE-8A3B-4E48-A7DA-D8032D248C99}" type="parTrans" cxnId="{EA068322-BAF0-45AF-A761-9F3806B82443}">
      <dgm:prSet/>
      <dgm:spPr/>
      <dgm:t>
        <a:bodyPr/>
        <a:lstStyle/>
        <a:p>
          <a:endParaRPr lang="pl-PL"/>
        </a:p>
      </dgm:t>
    </dgm:pt>
    <dgm:pt modelId="{FEC512D2-A0E0-4274-89D2-B100D858D059}" type="sibTrans" cxnId="{EA068322-BAF0-45AF-A761-9F3806B82443}">
      <dgm:prSet/>
      <dgm:spPr/>
      <dgm:t>
        <a:bodyPr/>
        <a:lstStyle/>
        <a:p>
          <a:endParaRPr lang="pl-PL"/>
        </a:p>
      </dgm:t>
    </dgm:pt>
    <dgm:pt modelId="{2C1817AF-923F-4051-A97F-27D9531FAACF}" type="pres">
      <dgm:prSet presAssocID="{DB281013-B556-4C79-8974-4F6D4DC7FCF0}" presName="Name0" presStyleCnt="0">
        <dgm:presLayoutVars>
          <dgm:dir/>
          <dgm:animLvl val="lvl"/>
          <dgm:resizeHandles val="exact"/>
        </dgm:presLayoutVars>
      </dgm:prSet>
      <dgm:spPr/>
    </dgm:pt>
    <dgm:pt modelId="{B2AFD64D-FC28-4991-8D9D-D3CEA4FB1D56}" type="pres">
      <dgm:prSet presAssocID="{7F7E3A48-99AA-4D96-8D0B-F704EE419A1A}" presName="composite" presStyleCnt="0"/>
      <dgm:spPr/>
    </dgm:pt>
    <dgm:pt modelId="{F27DBB9C-C72E-4AD0-968A-93D69E86CDC0}" type="pres">
      <dgm:prSet presAssocID="{7F7E3A48-99AA-4D96-8D0B-F704EE419A1A}" presName="parTx" presStyleLbl="alignNode1" presStyleIdx="0" presStyleCnt="2">
        <dgm:presLayoutVars>
          <dgm:chMax val="0"/>
          <dgm:chPref val="0"/>
          <dgm:bulletEnabled val="1"/>
        </dgm:presLayoutVars>
      </dgm:prSet>
      <dgm:spPr/>
    </dgm:pt>
    <dgm:pt modelId="{42B360F0-69AA-464F-BB14-27E1D518AFC8}" type="pres">
      <dgm:prSet presAssocID="{7F7E3A48-99AA-4D96-8D0B-F704EE419A1A}" presName="desTx" presStyleLbl="alignAccFollowNode1" presStyleIdx="0" presStyleCnt="2">
        <dgm:presLayoutVars>
          <dgm:bulletEnabled val="1"/>
        </dgm:presLayoutVars>
      </dgm:prSet>
      <dgm:spPr/>
    </dgm:pt>
    <dgm:pt modelId="{D2871D7F-3B00-473A-878B-8F2F15F79570}" type="pres">
      <dgm:prSet presAssocID="{3768C4FF-800F-4D75-ACA8-2E7FD1DC145E}" presName="space" presStyleCnt="0"/>
      <dgm:spPr/>
    </dgm:pt>
    <dgm:pt modelId="{E12BE409-B87F-4F8A-B15B-9566E3582184}" type="pres">
      <dgm:prSet presAssocID="{67F34647-BB9A-4F26-A42C-1BFA4B21C305}" presName="composite" presStyleCnt="0"/>
      <dgm:spPr/>
    </dgm:pt>
    <dgm:pt modelId="{B2E23C14-568C-4CB1-BEFB-CC3A7800B9CF}" type="pres">
      <dgm:prSet presAssocID="{67F34647-BB9A-4F26-A42C-1BFA4B21C305}" presName="parTx" presStyleLbl="alignNode1" presStyleIdx="1" presStyleCnt="2">
        <dgm:presLayoutVars>
          <dgm:chMax val="0"/>
          <dgm:chPref val="0"/>
          <dgm:bulletEnabled val="1"/>
        </dgm:presLayoutVars>
      </dgm:prSet>
      <dgm:spPr/>
    </dgm:pt>
    <dgm:pt modelId="{D309A062-8109-444D-8C2A-3F7EC4037BEA}" type="pres">
      <dgm:prSet presAssocID="{67F34647-BB9A-4F26-A42C-1BFA4B21C305}" presName="desTx" presStyleLbl="alignAccFollowNode1" presStyleIdx="1" presStyleCnt="2">
        <dgm:presLayoutVars>
          <dgm:bulletEnabled val="1"/>
        </dgm:presLayoutVars>
      </dgm:prSet>
      <dgm:spPr/>
    </dgm:pt>
  </dgm:ptLst>
  <dgm:cxnLst>
    <dgm:cxn modelId="{4E9EC102-A56E-4CA9-A48E-0C640E65963D}" type="presOf" srcId="{D995E379-FBA7-4D90-97F6-168663C32F9F}" destId="{D309A062-8109-444D-8C2A-3F7EC4037BEA}" srcOrd="0" destOrd="1" presId="urn:microsoft.com/office/officeart/2005/8/layout/hList1"/>
    <dgm:cxn modelId="{E2E8810A-054E-489E-A59F-BC14BC8243B4}" srcId="{DB281013-B556-4C79-8974-4F6D4DC7FCF0}" destId="{67F34647-BB9A-4F26-A42C-1BFA4B21C305}" srcOrd="1" destOrd="0" parTransId="{7C03389A-C753-4600-AF2F-FA47A4BBF9BD}" sibTransId="{6976D672-A29C-4785-B856-747DB395691B}"/>
    <dgm:cxn modelId="{3B92DE1F-F964-4532-8316-ECCD96CFA384}" srcId="{7F7E3A48-99AA-4D96-8D0B-F704EE419A1A}" destId="{EB4C3572-0C22-4408-B76B-FC9222AE6ACD}" srcOrd="0" destOrd="0" parTransId="{9848F73A-83C5-406B-9D3F-249A1805907F}" sibTransId="{EA788854-DAC2-49DB-AF7F-AAECAF1A3D6C}"/>
    <dgm:cxn modelId="{EA068322-BAF0-45AF-A761-9F3806B82443}" srcId="{67F34647-BB9A-4F26-A42C-1BFA4B21C305}" destId="{23DEFBDB-3DB1-4846-A43E-8326AE461B16}" srcOrd="2" destOrd="0" parTransId="{F7FC10FE-8A3B-4E48-A7DA-D8032D248C99}" sibTransId="{FEC512D2-A0E0-4274-89D2-B100D858D059}"/>
    <dgm:cxn modelId="{768B1623-8A75-4E67-B3CA-A1585A9BDB6E}" srcId="{7F7E3A48-99AA-4D96-8D0B-F704EE419A1A}" destId="{91A136C2-A2A9-44C3-9012-331115CB0E8B}" srcOrd="1" destOrd="0" parTransId="{C46FA776-CA68-464F-8AB9-8030F9B35C3E}" sibTransId="{16F8C95D-DBC2-4F5E-B917-015C2B3D310C}"/>
    <dgm:cxn modelId="{391D9C43-5C5D-4EE1-96FD-119522BB631D}" type="presOf" srcId="{DB281013-B556-4C79-8974-4F6D4DC7FCF0}" destId="{2C1817AF-923F-4051-A97F-27D9531FAACF}" srcOrd="0" destOrd="0" presId="urn:microsoft.com/office/officeart/2005/8/layout/hList1"/>
    <dgm:cxn modelId="{A94CA447-DFC7-4E0C-B7C5-E5E15AFBE732}" srcId="{67F34647-BB9A-4F26-A42C-1BFA4B21C305}" destId="{D995E379-FBA7-4D90-97F6-168663C32F9F}" srcOrd="1" destOrd="0" parTransId="{CF41753A-35C9-4574-A62F-A4FDA5D1094C}" sibTransId="{A5C4AFB8-68E6-4CED-8D8D-114CE66DFC49}"/>
    <dgm:cxn modelId="{CE3C756D-508B-440A-AB88-6029271C0895}" type="presOf" srcId="{9A5F98BA-E7F9-4AFA-8B59-592117896461}" destId="{D309A062-8109-444D-8C2A-3F7EC4037BEA}" srcOrd="0" destOrd="0" presId="urn:microsoft.com/office/officeart/2005/8/layout/hList1"/>
    <dgm:cxn modelId="{2F0CA46D-09BC-4248-ACA4-BBE42E9BA178}" type="presOf" srcId="{67F34647-BB9A-4F26-A42C-1BFA4B21C305}" destId="{B2E23C14-568C-4CB1-BEFB-CC3A7800B9CF}" srcOrd="0" destOrd="0" presId="urn:microsoft.com/office/officeart/2005/8/layout/hList1"/>
    <dgm:cxn modelId="{2F556A57-B0F0-4688-A7B5-978D16016430}" type="presOf" srcId="{91A136C2-A2A9-44C3-9012-331115CB0E8B}" destId="{42B360F0-69AA-464F-BB14-27E1D518AFC8}" srcOrd="0" destOrd="1" presId="urn:microsoft.com/office/officeart/2005/8/layout/hList1"/>
    <dgm:cxn modelId="{5EFA1D9F-FAA7-4165-B1C0-B22525B43CFF}" srcId="{67F34647-BB9A-4F26-A42C-1BFA4B21C305}" destId="{9A5F98BA-E7F9-4AFA-8B59-592117896461}" srcOrd="0" destOrd="0" parTransId="{832EA558-0E12-4EB4-93CD-0AC3D499B314}" sibTransId="{1AD4287F-39C6-4241-89FD-3AB18FDFFCFB}"/>
    <dgm:cxn modelId="{AAAC22A6-7287-44FD-8034-FB5C523FDE99}" type="presOf" srcId="{23DEFBDB-3DB1-4846-A43E-8326AE461B16}" destId="{D309A062-8109-444D-8C2A-3F7EC4037BEA}" srcOrd="0" destOrd="2" presId="urn:microsoft.com/office/officeart/2005/8/layout/hList1"/>
    <dgm:cxn modelId="{B7755EAE-132A-461D-ABDF-6ADD5E6B8B8E}" type="presOf" srcId="{7F7E3A48-99AA-4D96-8D0B-F704EE419A1A}" destId="{F27DBB9C-C72E-4AD0-968A-93D69E86CDC0}" srcOrd="0" destOrd="0" presId="urn:microsoft.com/office/officeart/2005/8/layout/hList1"/>
    <dgm:cxn modelId="{1C6435C3-8448-487C-8F6C-86188B55CBD1}" type="presOf" srcId="{EB4C3572-0C22-4408-B76B-FC9222AE6ACD}" destId="{42B360F0-69AA-464F-BB14-27E1D518AFC8}" srcOrd="0" destOrd="0" presId="urn:microsoft.com/office/officeart/2005/8/layout/hList1"/>
    <dgm:cxn modelId="{AA14F0D5-11CF-4858-A6DB-63B6846F58E8}" srcId="{DB281013-B556-4C79-8974-4F6D4DC7FCF0}" destId="{7F7E3A48-99AA-4D96-8D0B-F704EE419A1A}" srcOrd="0" destOrd="0" parTransId="{0916E120-BDD4-4453-94C4-71FBBD0C07AB}" sibTransId="{3768C4FF-800F-4D75-ACA8-2E7FD1DC145E}"/>
    <dgm:cxn modelId="{2BF7B60E-1E1B-457B-A42A-CCB345DCECEC}" type="presParOf" srcId="{2C1817AF-923F-4051-A97F-27D9531FAACF}" destId="{B2AFD64D-FC28-4991-8D9D-D3CEA4FB1D56}" srcOrd="0" destOrd="0" presId="urn:microsoft.com/office/officeart/2005/8/layout/hList1"/>
    <dgm:cxn modelId="{6569F2C8-04C0-411F-B055-BFC19805D302}" type="presParOf" srcId="{B2AFD64D-FC28-4991-8D9D-D3CEA4FB1D56}" destId="{F27DBB9C-C72E-4AD0-968A-93D69E86CDC0}" srcOrd="0" destOrd="0" presId="urn:microsoft.com/office/officeart/2005/8/layout/hList1"/>
    <dgm:cxn modelId="{FD633052-2A4F-4C5B-B0D2-47B30CBDC5DB}" type="presParOf" srcId="{B2AFD64D-FC28-4991-8D9D-D3CEA4FB1D56}" destId="{42B360F0-69AA-464F-BB14-27E1D518AFC8}" srcOrd="1" destOrd="0" presId="urn:microsoft.com/office/officeart/2005/8/layout/hList1"/>
    <dgm:cxn modelId="{2B60D165-61BE-45B7-880A-E4AD69C94471}" type="presParOf" srcId="{2C1817AF-923F-4051-A97F-27D9531FAACF}" destId="{D2871D7F-3B00-473A-878B-8F2F15F79570}" srcOrd="1" destOrd="0" presId="urn:microsoft.com/office/officeart/2005/8/layout/hList1"/>
    <dgm:cxn modelId="{589BA558-946E-4E9A-98A8-C2304587F5CF}" type="presParOf" srcId="{2C1817AF-923F-4051-A97F-27D9531FAACF}" destId="{E12BE409-B87F-4F8A-B15B-9566E3582184}" srcOrd="2" destOrd="0" presId="urn:microsoft.com/office/officeart/2005/8/layout/hList1"/>
    <dgm:cxn modelId="{8154FAB5-8E2A-4B09-81FA-E30668CD1F64}" type="presParOf" srcId="{E12BE409-B87F-4F8A-B15B-9566E3582184}" destId="{B2E23C14-568C-4CB1-BEFB-CC3A7800B9CF}" srcOrd="0" destOrd="0" presId="urn:microsoft.com/office/officeart/2005/8/layout/hList1"/>
    <dgm:cxn modelId="{F302A78F-A36D-4B69-AFA9-7E46E99A207A}" type="presParOf" srcId="{E12BE409-B87F-4F8A-B15B-9566E3582184}" destId="{D309A062-8109-444D-8C2A-3F7EC4037B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59515C-B9E8-4A2B-AAA3-BC08270F9001}"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pl-PL"/>
        </a:p>
      </dgm:t>
    </dgm:pt>
    <dgm:pt modelId="{B5763DF1-7D21-4346-9FF2-46F22119C9AD}">
      <dgm:prSet phldrT="[Tekst]" custT="1"/>
      <dgm:spPr/>
      <dgm:t>
        <a:bodyPr/>
        <a:lstStyle/>
        <a:p>
          <a:r>
            <a:rPr lang="pl-PL" sz="2000" b="1" dirty="0"/>
            <a:t>Czynności poszukiwawcze </a:t>
          </a:r>
        </a:p>
      </dgm:t>
    </dgm:pt>
    <dgm:pt modelId="{C916FBA9-A59B-4A28-B7E3-17E1BDAF76AC}" type="parTrans" cxnId="{F85D0DFC-DF94-40B7-8FC6-BBCA46C45740}">
      <dgm:prSet/>
      <dgm:spPr/>
      <dgm:t>
        <a:bodyPr/>
        <a:lstStyle/>
        <a:p>
          <a:endParaRPr lang="pl-PL"/>
        </a:p>
      </dgm:t>
    </dgm:pt>
    <dgm:pt modelId="{9A896418-0E9A-4876-A161-EE98F49A6337}" type="sibTrans" cxnId="{F85D0DFC-DF94-40B7-8FC6-BBCA46C45740}">
      <dgm:prSet/>
      <dgm:spPr/>
      <dgm:t>
        <a:bodyPr/>
        <a:lstStyle/>
        <a:p>
          <a:endParaRPr lang="pl-PL"/>
        </a:p>
      </dgm:t>
    </dgm:pt>
    <dgm:pt modelId="{39F5AA8B-92FB-47D6-B99B-F4200BCD7358}">
      <dgm:prSet phldrT="[Tekst]"/>
      <dgm:spPr/>
      <dgm:t>
        <a:bodyPr/>
        <a:lstStyle/>
        <a:p>
          <a:pPr algn="just">
            <a:buFont typeface="Arial" panose="020B0604020202020204" pitchFamily="34" charset="0"/>
            <a:buChar char="•"/>
          </a:pPr>
          <a:r>
            <a:rPr lang="pl-PL" dirty="0"/>
            <a:t>Zatrzymanie rzeczy i przeszukanie (art. 217, 219 – 231 k.p.k.)</a:t>
          </a:r>
        </a:p>
      </dgm:t>
    </dgm:pt>
    <dgm:pt modelId="{8B17F04A-1E84-44E7-9AAF-F236C520AC8B}" type="parTrans" cxnId="{CDFB748B-C4FF-4EB8-899B-D1AB65CD0251}">
      <dgm:prSet/>
      <dgm:spPr/>
      <dgm:t>
        <a:bodyPr/>
        <a:lstStyle/>
        <a:p>
          <a:endParaRPr lang="pl-PL"/>
        </a:p>
      </dgm:t>
    </dgm:pt>
    <dgm:pt modelId="{5C0E8085-6B2F-4B42-AEEC-BADCAF1B4E27}" type="sibTrans" cxnId="{CDFB748B-C4FF-4EB8-899B-D1AB65CD0251}">
      <dgm:prSet/>
      <dgm:spPr/>
      <dgm:t>
        <a:bodyPr/>
        <a:lstStyle/>
        <a:p>
          <a:endParaRPr lang="pl-PL"/>
        </a:p>
      </dgm:t>
    </dgm:pt>
    <dgm:pt modelId="{C56E6AFE-1ABB-4895-BFC6-5C8ED6559CA5}">
      <dgm:prSet phldrT="[Tekst]" custT="1"/>
      <dgm:spPr/>
      <dgm:t>
        <a:bodyPr/>
        <a:lstStyle/>
        <a:p>
          <a:r>
            <a:rPr lang="pl-PL" sz="2000" b="1" dirty="0"/>
            <a:t>Czynności ujawniające </a:t>
          </a:r>
        </a:p>
      </dgm:t>
    </dgm:pt>
    <dgm:pt modelId="{446A1BC7-0662-48A5-985B-50EC187385A5}" type="parTrans" cxnId="{399E7888-48DD-428E-B639-5644621FDCB6}">
      <dgm:prSet/>
      <dgm:spPr/>
      <dgm:t>
        <a:bodyPr/>
        <a:lstStyle/>
        <a:p>
          <a:endParaRPr lang="pl-PL"/>
        </a:p>
      </dgm:t>
    </dgm:pt>
    <dgm:pt modelId="{C0AD9675-5859-411A-81B4-0C68BDF2176D}" type="sibTrans" cxnId="{399E7888-48DD-428E-B639-5644621FDCB6}">
      <dgm:prSet/>
      <dgm:spPr/>
      <dgm:t>
        <a:bodyPr/>
        <a:lstStyle/>
        <a:p>
          <a:endParaRPr lang="pl-PL"/>
        </a:p>
      </dgm:t>
    </dgm:pt>
    <dgm:pt modelId="{779FEFFF-FA10-41CB-B130-C1BF78FF7C89}">
      <dgm:prSet phldrT="[Tekst]"/>
      <dgm:spPr/>
      <dgm:t>
        <a:bodyPr/>
        <a:lstStyle/>
        <a:p>
          <a:pPr algn="just">
            <a:buFont typeface="Arial" panose="020B0604020202020204" pitchFamily="34" charset="0"/>
            <a:buChar char="•"/>
          </a:pPr>
          <a:r>
            <a:rPr lang="pl-PL" dirty="0"/>
            <a:t>Przesłuchanie – świadków, oskarżonego, biegłych </a:t>
          </a:r>
        </a:p>
      </dgm:t>
    </dgm:pt>
    <dgm:pt modelId="{B788A4EA-48F2-4EDA-BC9D-C784C7398271}" type="parTrans" cxnId="{041A2B8B-8ED9-49CD-85E0-D1473950A720}">
      <dgm:prSet/>
      <dgm:spPr/>
      <dgm:t>
        <a:bodyPr/>
        <a:lstStyle/>
        <a:p>
          <a:endParaRPr lang="pl-PL"/>
        </a:p>
      </dgm:t>
    </dgm:pt>
    <dgm:pt modelId="{7DC86062-8198-47F8-8F85-6412239515FB}" type="sibTrans" cxnId="{041A2B8B-8ED9-49CD-85E0-D1473950A720}">
      <dgm:prSet/>
      <dgm:spPr/>
      <dgm:t>
        <a:bodyPr/>
        <a:lstStyle/>
        <a:p>
          <a:endParaRPr lang="pl-PL"/>
        </a:p>
      </dgm:t>
    </dgm:pt>
    <dgm:pt modelId="{4097EBCE-F3FC-4044-BA01-8EC98958B2EC}">
      <dgm:prSet phldrT="[Tekst]" custT="1"/>
      <dgm:spPr/>
      <dgm:t>
        <a:bodyPr/>
        <a:lstStyle/>
        <a:p>
          <a:r>
            <a:rPr lang="pl-PL" sz="2000" b="1" dirty="0"/>
            <a:t>Czynności kontrolujące </a:t>
          </a:r>
        </a:p>
      </dgm:t>
    </dgm:pt>
    <dgm:pt modelId="{F646C099-6FC1-4520-9418-C74E7B845FF9}" type="parTrans" cxnId="{5BE40478-5E5F-4A64-B841-AC9FD6D6925E}">
      <dgm:prSet/>
      <dgm:spPr/>
      <dgm:t>
        <a:bodyPr/>
        <a:lstStyle/>
        <a:p>
          <a:endParaRPr lang="pl-PL"/>
        </a:p>
      </dgm:t>
    </dgm:pt>
    <dgm:pt modelId="{35C6DE98-2D4C-4B07-8029-EEA8D82A864A}" type="sibTrans" cxnId="{5BE40478-5E5F-4A64-B841-AC9FD6D6925E}">
      <dgm:prSet/>
      <dgm:spPr/>
      <dgm:t>
        <a:bodyPr/>
        <a:lstStyle/>
        <a:p>
          <a:endParaRPr lang="pl-PL"/>
        </a:p>
      </dgm:t>
    </dgm:pt>
    <dgm:pt modelId="{757F26E0-C97D-495A-9B6B-28738285243E}">
      <dgm:prSet phldrT="[Tekst]"/>
      <dgm:spPr/>
      <dgm:t>
        <a:bodyPr/>
        <a:lstStyle/>
        <a:p>
          <a:pPr algn="just"/>
          <a:r>
            <a:rPr lang="pl-PL" dirty="0"/>
            <a:t>Konfrontacja  (art. 172 k.p.k.) </a:t>
          </a:r>
        </a:p>
      </dgm:t>
    </dgm:pt>
    <dgm:pt modelId="{7115B545-F934-4458-BEE0-0BA066304F33}" type="parTrans" cxnId="{AC4087EA-9221-4510-81AE-FCDD0F4F9AE3}">
      <dgm:prSet/>
      <dgm:spPr/>
      <dgm:t>
        <a:bodyPr/>
        <a:lstStyle/>
        <a:p>
          <a:endParaRPr lang="pl-PL"/>
        </a:p>
      </dgm:t>
    </dgm:pt>
    <dgm:pt modelId="{AC70E709-A23C-4C06-A252-D09E6FBC93A9}" type="sibTrans" cxnId="{AC4087EA-9221-4510-81AE-FCDD0F4F9AE3}">
      <dgm:prSet/>
      <dgm:spPr/>
      <dgm:t>
        <a:bodyPr/>
        <a:lstStyle/>
        <a:p>
          <a:endParaRPr lang="pl-PL"/>
        </a:p>
      </dgm:t>
    </dgm:pt>
    <dgm:pt modelId="{B81BA39F-F13B-434D-B45F-EE6E42E7C931}">
      <dgm:prSet/>
      <dgm:spPr/>
      <dgm:t>
        <a:bodyPr/>
        <a:lstStyle/>
        <a:p>
          <a:pPr algn="just"/>
          <a:r>
            <a:rPr lang="pl-PL" dirty="0"/>
            <a:t>Kontrola korespondencji, przekazu informacji i przesyłek (art. 218 i 218a k.p.k.)</a:t>
          </a:r>
        </a:p>
      </dgm:t>
    </dgm:pt>
    <dgm:pt modelId="{54AD88F9-BECD-47FF-A12B-180D3927DD1A}" type="parTrans" cxnId="{B9EC4FCE-53FF-46DF-BC7E-F031B15D3B35}">
      <dgm:prSet/>
      <dgm:spPr/>
      <dgm:t>
        <a:bodyPr/>
        <a:lstStyle/>
        <a:p>
          <a:endParaRPr lang="pl-PL"/>
        </a:p>
      </dgm:t>
    </dgm:pt>
    <dgm:pt modelId="{A729800A-BD1F-4942-85A6-E1D238F1952F}" type="sibTrans" cxnId="{B9EC4FCE-53FF-46DF-BC7E-F031B15D3B35}">
      <dgm:prSet/>
      <dgm:spPr/>
      <dgm:t>
        <a:bodyPr/>
        <a:lstStyle/>
        <a:p>
          <a:endParaRPr lang="pl-PL"/>
        </a:p>
      </dgm:t>
    </dgm:pt>
    <dgm:pt modelId="{E6F49593-B65B-47B4-A0A8-97A7A91F7875}">
      <dgm:prSet/>
      <dgm:spPr/>
      <dgm:t>
        <a:bodyPr/>
        <a:lstStyle/>
        <a:p>
          <a:pPr algn="just"/>
          <a:r>
            <a:rPr lang="pl-PL" dirty="0"/>
            <a:t>Kontrola i utrwalanie rozmów (art. 237 – 242 k.p.k.)</a:t>
          </a:r>
        </a:p>
      </dgm:t>
    </dgm:pt>
    <dgm:pt modelId="{D59B6708-2CA5-40DB-A5FC-159BA8F59D12}" type="parTrans" cxnId="{E3EBE3DC-FF54-4C32-82E6-C4ED814EC4AF}">
      <dgm:prSet/>
      <dgm:spPr/>
      <dgm:t>
        <a:bodyPr/>
        <a:lstStyle/>
        <a:p>
          <a:endParaRPr lang="pl-PL"/>
        </a:p>
      </dgm:t>
    </dgm:pt>
    <dgm:pt modelId="{A0FA62E1-E578-4B46-8752-949390A45B7C}" type="sibTrans" cxnId="{E3EBE3DC-FF54-4C32-82E6-C4ED814EC4AF}">
      <dgm:prSet/>
      <dgm:spPr/>
      <dgm:t>
        <a:bodyPr/>
        <a:lstStyle/>
        <a:p>
          <a:endParaRPr lang="pl-PL"/>
        </a:p>
      </dgm:t>
    </dgm:pt>
    <dgm:pt modelId="{12BEB422-7AF9-429F-9E49-0210F2D01020}">
      <dgm:prSet/>
      <dgm:spPr/>
      <dgm:t>
        <a:bodyPr/>
        <a:lstStyle/>
        <a:p>
          <a:pPr algn="just"/>
          <a:r>
            <a:rPr lang="pl-PL" dirty="0"/>
            <a:t>Poszukiwanie oskarżonego </a:t>
          </a:r>
          <a:r>
            <a:rPr lang="pl-PL" dirty="0">
              <a:sym typeface="Wingdings" pitchFamily="2" charset="2"/>
            </a:rPr>
            <a:t> uregulowane w rozdziale dot. środków przymusu! (art. 278 k.p.k.)</a:t>
          </a:r>
          <a:endParaRPr lang="pl-PL" dirty="0"/>
        </a:p>
      </dgm:t>
    </dgm:pt>
    <dgm:pt modelId="{99027726-2988-4A41-89EA-4CABBD87F460}" type="parTrans" cxnId="{9C252136-3E3B-4CC8-B6CA-4CA33C6E3ABA}">
      <dgm:prSet/>
      <dgm:spPr/>
      <dgm:t>
        <a:bodyPr/>
        <a:lstStyle/>
        <a:p>
          <a:endParaRPr lang="pl-PL"/>
        </a:p>
      </dgm:t>
    </dgm:pt>
    <dgm:pt modelId="{3165088A-694B-42AB-ADBF-BCBD39F1C418}" type="sibTrans" cxnId="{9C252136-3E3B-4CC8-B6CA-4CA33C6E3ABA}">
      <dgm:prSet/>
      <dgm:spPr/>
      <dgm:t>
        <a:bodyPr/>
        <a:lstStyle/>
        <a:p>
          <a:endParaRPr lang="pl-PL"/>
        </a:p>
      </dgm:t>
    </dgm:pt>
    <dgm:pt modelId="{92333454-D65D-4F89-90C6-C8EF2406F904}">
      <dgm:prSet/>
      <dgm:spPr/>
      <dgm:t>
        <a:bodyPr/>
        <a:lstStyle/>
        <a:p>
          <a:pPr algn="just"/>
          <a:r>
            <a:rPr lang="pl-PL" dirty="0"/>
            <a:t>Okazanie i rozpoznanie – szczególna forma przesłuchania (art. 173 k.p.k.)</a:t>
          </a:r>
        </a:p>
      </dgm:t>
    </dgm:pt>
    <dgm:pt modelId="{03387BA2-E5D8-4478-B39E-36A60046573D}" type="parTrans" cxnId="{07C1A13E-8C10-476B-A691-9999BBC1DCE3}">
      <dgm:prSet/>
      <dgm:spPr/>
      <dgm:t>
        <a:bodyPr/>
        <a:lstStyle/>
        <a:p>
          <a:endParaRPr lang="pl-PL"/>
        </a:p>
      </dgm:t>
    </dgm:pt>
    <dgm:pt modelId="{DCE4D8EA-BAEE-407E-B167-1191F4F09EE2}" type="sibTrans" cxnId="{07C1A13E-8C10-476B-A691-9999BBC1DCE3}">
      <dgm:prSet/>
      <dgm:spPr/>
      <dgm:t>
        <a:bodyPr/>
        <a:lstStyle/>
        <a:p>
          <a:endParaRPr lang="pl-PL"/>
        </a:p>
      </dgm:t>
    </dgm:pt>
    <dgm:pt modelId="{A4470F2D-8615-4352-BC9E-6C55260A13A7}">
      <dgm:prSet/>
      <dgm:spPr/>
      <dgm:t>
        <a:bodyPr/>
        <a:lstStyle/>
        <a:p>
          <a:pPr algn="just"/>
          <a:r>
            <a:rPr lang="pl-PL" dirty="0"/>
            <a:t>Ekspertyza </a:t>
          </a:r>
        </a:p>
      </dgm:t>
    </dgm:pt>
    <dgm:pt modelId="{3C7152E5-A4F7-4682-9E79-03C2377D3EBE}" type="parTrans" cxnId="{6F09103A-F57B-4F87-9DC7-3B8DE2BD47E7}">
      <dgm:prSet/>
      <dgm:spPr/>
      <dgm:t>
        <a:bodyPr/>
        <a:lstStyle/>
        <a:p>
          <a:endParaRPr lang="pl-PL"/>
        </a:p>
      </dgm:t>
    </dgm:pt>
    <dgm:pt modelId="{8C58832B-4D45-4687-8094-EF883220CBC2}" type="sibTrans" cxnId="{6F09103A-F57B-4F87-9DC7-3B8DE2BD47E7}">
      <dgm:prSet/>
      <dgm:spPr/>
      <dgm:t>
        <a:bodyPr/>
        <a:lstStyle/>
        <a:p>
          <a:endParaRPr lang="pl-PL"/>
        </a:p>
      </dgm:t>
    </dgm:pt>
    <dgm:pt modelId="{225F735B-E4BD-430A-8856-7DF063E44120}">
      <dgm:prSet/>
      <dgm:spPr/>
      <dgm:t>
        <a:bodyPr/>
        <a:lstStyle/>
        <a:p>
          <a:pPr algn="just"/>
          <a:r>
            <a:rPr lang="pl-PL" dirty="0"/>
            <a:t>Oględziny (art. 207 – 208 k.p.k.)</a:t>
          </a:r>
        </a:p>
      </dgm:t>
    </dgm:pt>
    <dgm:pt modelId="{F21E2E98-76F6-4611-B8E5-8BF975F90DE7}" type="parTrans" cxnId="{1D8AD941-CE8C-4984-9236-8A8D85B8E0E8}">
      <dgm:prSet/>
      <dgm:spPr/>
      <dgm:t>
        <a:bodyPr/>
        <a:lstStyle/>
        <a:p>
          <a:endParaRPr lang="pl-PL"/>
        </a:p>
      </dgm:t>
    </dgm:pt>
    <dgm:pt modelId="{AD6CECE2-F929-401B-88E5-8B93DB954629}" type="sibTrans" cxnId="{1D8AD941-CE8C-4984-9236-8A8D85B8E0E8}">
      <dgm:prSet/>
      <dgm:spPr/>
      <dgm:t>
        <a:bodyPr/>
        <a:lstStyle/>
        <a:p>
          <a:endParaRPr lang="pl-PL"/>
        </a:p>
      </dgm:t>
    </dgm:pt>
    <dgm:pt modelId="{A5C1B659-A3FD-416C-87F6-0AC729EF5ABA}">
      <dgm:prSet/>
      <dgm:spPr/>
      <dgm:t>
        <a:bodyPr/>
        <a:lstStyle/>
        <a:p>
          <a:pPr algn="just"/>
          <a:r>
            <a:rPr lang="pl-PL" dirty="0"/>
            <a:t>Oględziny i otwarcie zwłok (art. 209 – 210 k.p.k.) </a:t>
          </a:r>
        </a:p>
      </dgm:t>
    </dgm:pt>
    <dgm:pt modelId="{4FF24591-FD18-4762-8802-66029EC6C8A9}" type="parTrans" cxnId="{4B4AD95F-F038-404B-9043-B3B11B195213}">
      <dgm:prSet/>
      <dgm:spPr/>
      <dgm:t>
        <a:bodyPr/>
        <a:lstStyle/>
        <a:p>
          <a:endParaRPr lang="pl-PL"/>
        </a:p>
      </dgm:t>
    </dgm:pt>
    <dgm:pt modelId="{234DE332-DB5B-4537-BAA0-28D2FF5A942D}" type="sibTrans" cxnId="{4B4AD95F-F038-404B-9043-B3B11B195213}">
      <dgm:prSet/>
      <dgm:spPr/>
      <dgm:t>
        <a:bodyPr/>
        <a:lstStyle/>
        <a:p>
          <a:endParaRPr lang="pl-PL"/>
        </a:p>
      </dgm:t>
    </dgm:pt>
    <dgm:pt modelId="{EFA07B0C-DE97-4D14-99F5-CAFE8ADFEC25}">
      <dgm:prSet/>
      <dgm:spPr/>
      <dgm:t>
        <a:bodyPr/>
        <a:lstStyle/>
        <a:p>
          <a:pPr algn="just"/>
          <a:r>
            <a:rPr lang="pl-PL" dirty="0"/>
            <a:t>Odczytanie (art. 389, 391, 393 k.p.k.)</a:t>
          </a:r>
        </a:p>
      </dgm:t>
    </dgm:pt>
    <dgm:pt modelId="{E308A92C-7A2D-4604-B084-AC9AFEB1A937}" type="parTrans" cxnId="{73DEA552-D704-46FF-8A5E-583DAFDBB5E1}">
      <dgm:prSet/>
      <dgm:spPr/>
      <dgm:t>
        <a:bodyPr/>
        <a:lstStyle/>
        <a:p>
          <a:endParaRPr lang="pl-PL"/>
        </a:p>
      </dgm:t>
    </dgm:pt>
    <dgm:pt modelId="{A275AC0A-AA2F-44AD-BDC3-339BB1973EE1}" type="sibTrans" cxnId="{73DEA552-D704-46FF-8A5E-583DAFDBB5E1}">
      <dgm:prSet/>
      <dgm:spPr/>
      <dgm:t>
        <a:bodyPr/>
        <a:lstStyle/>
        <a:p>
          <a:endParaRPr lang="pl-PL"/>
        </a:p>
      </dgm:t>
    </dgm:pt>
    <dgm:pt modelId="{CAFF8037-8F33-4F99-A473-2B5E97D5A3A6}">
      <dgm:prSet/>
      <dgm:spPr/>
      <dgm:t>
        <a:bodyPr/>
        <a:lstStyle/>
        <a:p>
          <a:pPr algn="just"/>
          <a:r>
            <a:rPr lang="pl-PL" dirty="0"/>
            <a:t>Eksperyment procesowy (art. 211 k.p.k.)</a:t>
          </a:r>
        </a:p>
      </dgm:t>
    </dgm:pt>
    <dgm:pt modelId="{64ADF78E-D83F-4DAB-9E14-6A72C989F10A}" type="parTrans" cxnId="{76BC3A35-245A-4A89-AC00-D5D049F56BB5}">
      <dgm:prSet/>
      <dgm:spPr/>
      <dgm:t>
        <a:bodyPr/>
        <a:lstStyle/>
        <a:p>
          <a:endParaRPr lang="pl-PL"/>
        </a:p>
      </dgm:t>
    </dgm:pt>
    <dgm:pt modelId="{44B2401B-500E-4D95-9B7B-22BFE17C04B1}" type="sibTrans" cxnId="{76BC3A35-245A-4A89-AC00-D5D049F56BB5}">
      <dgm:prSet/>
      <dgm:spPr/>
      <dgm:t>
        <a:bodyPr/>
        <a:lstStyle/>
        <a:p>
          <a:endParaRPr lang="pl-PL"/>
        </a:p>
      </dgm:t>
    </dgm:pt>
    <dgm:pt modelId="{3EAFD385-7BC2-46D1-A3E7-5ED34D37BCE6}">
      <dgm:prSet/>
      <dgm:spPr/>
      <dgm:t>
        <a:bodyPr/>
        <a:lstStyle/>
        <a:p>
          <a:pPr algn="just"/>
          <a:r>
            <a:rPr lang="pl-PL" dirty="0"/>
            <a:t>Badanie osoby oskarżonego i wywiad środowiskowy (art. 213 i 214 k.p.k.)</a:t>
          </a:r>
        </a:p>
      </dgm:t>
    </dgm:pt>
    <dgm:pt modelId="{112BE64A-446C-47B4-B110-639B989DE46E}" type="parTrans" cxnId="{D5441AF7-5EA9-43C0-9A3A-DEE3C5CA7947}">
      <dgm:prSet/>
      <dgm:spPr/>
      <dgm:t>
        <a:bodyPr/>
        <a:lstStyle/>
        <a:p>
          <a:endParaRPr lang="pl-PL"/>
        </a:p>
      </dgm:t>
    </dgm:pt>
    <dgm:pt modelId="{BB1009E5-E721-41DC-BC9B-8B31A7BB5BFA}" type="sibTrans" cxnId="{D5441AF7-5EA9-43C0-9A3A-DEE3C5CA7947}">
      <dgm:prSet/>
      <dgm:spPr/>
      <dgm:t>
        <a:bodyPr/>
        <a:lstStyle/>
        <a:p>
          <a:endParaRPr lang="pl-PL"/>
        </a:p>
      </dgm:t>
    </dgm:pt>
    <dgm:pt modelId="{36BA6F62-8690-49F9-9802-590D558D5A98}">
      <dgm:prSet/>
      <dgm:spPr/>
      <dgm:t>
        <a:bodyPr/>
        <a:lstStyle/>
        <a:p>
          <a:pPr algn="just"/>
          <a:r>
            <a:rPr lang="pl-PL" dirty="0"/>
            <a:t>Przesłuchanie świadka koronnego </a:t>
          </a:r>
        </a:p>
      </dgm:t>
    </dgm:pt>
    <dgm:pt modelId="{6F7A0370-BA39-4861-980E-071C3106CB74}" type="parTrans" cxnId="{D53F5C58-2B52-4393-AFBD-D680F77A0744}">
      <dgm:prSet/>
      <dgm:spPr/>
      <dgm:t>
        <a:bodyPr/>
        <a:lstStyle/>
        <a:p>
          <a:endParaRPr lang="pl-PL"/>
        </a:p>
      </dgm:t>
    </dgm:pt>
    <dgm:pt modelId="{54B1F3E0-453B-4252-8EA8-99BC68C77ED3}" type="sibTrans" cxnId="{D53F5C58-2B52-4393-AFBD-D680F77A0744}">
      <dgm:prSet/>
      <dgm:spPr/>
      <dgm:t>
        <a:bodyPr/>
        <a:lstStyle/>
        <a:p>
          <a:endParaRPr lang="pl-PL"/>
        </a:p>
      </dgm:t>
    </dgm:pt>
    <dgm:pt modelId="{B99FF9EA-9E06-4F6E-B9C6-D168A907EE35}">
      <dgm:prSet/>
      <dgm:spPr/>
      <dgm:t>
        <a:bodyPr/>
        <a:lstStyle/>
        <a:p>
          <a:pPr algn="just"/>
          <a:r>
            <a:rPr lang="pl-PL" dirty="0"/>
            <a:t>Porównywanie oryginałów dowodów rzeczowych z kopiami </a:t>
          </a:r>
        </a:p>
      </dgm:t>
    </dgm:pt>
    <dgm:pt modelId="{5ACCBC65-237E-426B-8CFE-CFBDC946BA20}" type="parTrans" cxnId="{B70D8B33-34ED-4736-8728-8E7F296F8962}">
      <dgm:prSet/>
      <dgm:spPr/>
      <dgm:t>
        <a:bodyPr/>
        <a:lstStyle/>
        <a:p>
          <a:endParaRPr lang="pl-PL"/>
        </a:p>
      </dgm:t>
    </dgm:pt>
    <dgm:pt modelId="{78A820AA-332F-4F86-BA55-6B7774627E25}" type="sibTrans" cxnId="{B70D8B33-34ED-4736-8728-8E7F296F8962}">
      <dgm:prSet/>
      <dgm:spPr/>
      <dgm:t>
        <a:bodyPr/>
        <a:lstStyle/>
        <a:p>
          <a:endParaRPr lang="pl-PL"/>
        </a:p>
      </dgm:t>
    </dgm:pt>
    <dgm:pt modelId="{9A7CDBE8-0F31-42CD-A7EF-68D290699C00}">
      <dgm:prSet/>
      <dgm:spPr/>
      <dgm:t>
        <a:bodyPr/>
        <a:lstStyle/>
        <a:p>
          <a:pPr algn="just"/>
          <a:r>
            <a:rPr lang="pl-PL" dirty="0"/>
            <a:t>Ponowienie tej samej czynności dowodowej </a:t>
          </a:r>
        </a:p>
      </dgm:t>
    </dgm:pt>
    <dgm:pt modelId="{BE7650F8-EBC6-4CDA-A0FC-2723133E326F}" type="parTrans" cxnId="{719D667B-C675-4367-A4A8-3828FD0445C4}">
      <dgm:prSet/>
      <dgm:spPr/>
      <dgm:t>
        <a:bodyPr/>
        <a:lstStyle/>
        <a:p>
          <a:endParaRPr lang="pl-PL"/>
        </a:p>
      </dgm:t>
    </dgm:pt>
    <dgm:pt modelId="{90C4F58D-B5BE-4DC7-AD1E-DD4AD936D9CC}" type="sibTrans" cxnId="{719D667B-C675-4367-A4A8-3828FD0445C4}">
      <dgm:prSet/>
      <dgm:spPr/>
      <dgm:t>
        <a:bodyPr/>
        <a:lstStyle/>
        <a:p>
          <a:endParaRPr lang="pl-PL"/>
        </a:p>
      </dgm:t>
    </dgm:pt>
    <dgm:pt modelId="{258730D2-CF02-45AB-9D25-1F75FEEBC6F1}" type="pres">
      <dgm:prSet presAssocID="{1859515C-B9E8-4A2B-AAA3-BC08270F9001}" presName="Name0" presStyleCnt="0">
        <dgm:presLayoutVars>
          <dgm:dir/>
          <dgm:animLvl val="lvl"/>
          <dgm:resizeHandles val="exact"/>
        </dgm:presLayoutVars>
      </dgm:prSet>
      <dgm:spPr/>
    </dgm:pt>
    <dgm:pt modelId="{9116219E-6890-4A55-B26A-17F0FDB81CEE}" type="pres">
      <dgm:prSet presAssocID="{B5763DF1-7D21-4346-9FF2-46F22119C9AD}" presName="composite" presStyleCnt="0"/>
      <dgm:spPr/>
    </dgm:pt>
    <dgm:pt modelId="{A0DB257F-F9FD-42ED-AF3A-5379E7D5DC73}" type="pres">
      <dgm:prSet presAssocID="{B5763DF1-7D21-4346-9FF2-46F22119C9AD}" presName="parTx" presStyleLbl="alignNode1" presStyleIdx="0" presStyleCnt="3">
        <dgm:presLayoutVars>
          <dgm:chMax val="0"/>
          <dgm:chPref val="0"/>
          <dgm:bulletEnabled val="1"/>
        </dgm:presLayoutVars>
      </dgm:prSet>
      <dgm:spPr/>
    </dgm:pt>
    <dgm:pt modelId="{54C2E1D6-3E45-4CF4-9CDD-CBCFFE00A01B}" type="pres">
      <dgm:prSet presAssocID="{B5763DF1-7D21-4346-9FF2-46F22119C9AD}" presName="desTx" presStyleLbl="alignAccFollowNode1" presStyleIdx="0" presStyleCnt="3">
        <dgm:presLayoutVars>
          <dgm:bulletEnabled val="1"/>
        </dgm:presLayoutVars>
      </dgm:prSet>
      <dgm:spPr/>
    </dgm:pt>
    <dgm:pt modelId="{184C9D7F-26B7-41D4-9632-374E59F3FAF3}" type="pres">
      <dgm:prSet presAssocID="{9A896418-0E9A-4876-A161-EE98F49A6337}" presName="space" presStyleCnt="0"/>
      <dgm:spPr/>
    </dgm:pt>
    <dgm:pt modelId="{2F22BF79-3AF3-499F-BFAA-806D8E58756E}" type="pres">
      <dgm:prSet presAssocID="{C56E6AFE-1ABB-4895-BFC6-5C8ED6559CA5}" presName="composite" presStyleCnt="0"/>
      <dgm:spPr/>
    </dgm:pt>
    <dgm:pt modelId="{EAF566DA-CF3F-4F15-A416-858F8BF05B1A}" type="pres">
      <dgm:prSet presAssocID="{C56E6AFE-1ABB-4895-BFC6-5C8ED6559CA5}" presName="parTx" presStyleLbl="alignNode1" presStyleIdx="1" presStyleCnt="3" custScaleX="130583">
        <dgm:presLayoutVars>
          <dgm:chMax val="0"/>
          <dgm:chPref val="0"/>
          <dgm:bulletEnabled val="1"/>
        </dgm:presLayoutVars>
      </dgm:prSet>
      <dgm:spPr/>
    </dgm:pt>
    <dgm:pt modelId="{686CDD0D-05A3-4117-9A5D-2AB577EAF3D6}" type="pres">
      <dgm:prSet presAssocID="{C56E6AFE-1ABB-4895-BFC6-5C8ED6559CA5}" presName="desTx" presStyleLbl="alignAccFollowNode1" presStyleIdx="1" presStyleCnt="3" custScaleX="128723">
        <dgm:presLayoutVars>
          <dgm:bulletEnabled val="1"/>
        </dgm:presLayoutVars>
      </dgm:prSet>
      <dgm:spPr/>
    </dgm:pt>
    <dgm:pt modelId="{14D7B4E1-2FAB-43AA-AD0F-C13A2EB8FD4E}" type="pres">
      <dgm:prSet presAssocID="{C0AD9675-5859-411A-81B4-0C68BDF2176D}" presName="space" presStyleCnt="0"/>
      <dgm:spPr/>
    </dgm:pt>
    <dgm:pt modelId="{E0C6FD9A-0C86-45A8-B55B-F20BCBBD1518}" type="pres">
      <dgm:prSet presAssocID="{4097EBCE-F3FC-4044-BA01-8EC98958B2EC}" presName="composite" presStyleCnt="0"/>
      <dgm:spPr/>
    </dgm:pt>
    <dgm:pt modelId="{45EBCD7E-5E72-4270-B761-C90177848AE8}" type="pres">
      <dgm:prSet presAssocID="{4097EBCE-F3FC-4044-BA01-8EC98958B2EC}" presName="parTx" presStyleLbl="alignNode1" presStyleIdx="2" presStyleCnt="3">
        <dgm:presLayoutVars>
          <dgm:chMax val="0"/>
          <dgm:chPref val="0"/>
          <dgm:bulletEnabled val="1"/>
        </dgm:presLayoutVars>
      </dgm:prSet>
      <dgm:spPr/>
    </dgm:pt>
    <dgm:pt modelId="{4AF86DE1-436F-4DB3-B845-18B1A9481C88}" type="pres">
      <dgm:prSet presAssocID="{4097EBCE-F3FC-4044-BA01-8EC98958B2EC}" presName="desTx" presStyleLbl="alignAccFollowNode1" presStyleIdx="2" presStyleCnt="3">
        <dgm:presLayoutVars>
          <dgm:bulletEnabled val="1"/>
        </dgm:presLayoutVars>
      </dgm:prSet>
      <dgm:spPr/>
    </dgm:pt>
  </dgm:ptLst>
  <dgm:cxnLst>
    <dgm:cxn modelId="{B4045013-8F4E-4C1C-8A94-5B943A1DE79F}" type="presOf" srcId="{757F26E0-C97D-495A-9B6B-28738285243E}" destId="{4AF86DE1-436F-4DB3-B845-18B1A9481C88}" srcOrd="0" destOrd="0" presId="urn:microsoft.com/office/officeart/2005/8/layout/hList1"/>
    <dgm:cxn modelId="{4B560B2C-84E2-4EFC-93FA-D4F564961882}" type="presOf" srcId="{A4470F2D-8615-4352-BC9E-6C55260A13A7}" destId="{686CDD0D-05A3-4117-9A5D-2AB577EAF3D6}" srcOrd="0" destOrd="2" presId="urn:microsoft.com/office/officeart/2005/8/layout/hList1"/>
    <dgm:cxn modelId="{B70D8B33-34ED-4736-8728-8E7F296F8962}" srcId="{4097EBCE-F3FC-4044-BA01-8EC98958B2EC}" destId="{B99FF9EA-9E06-4F6E-B9C6-D168A907EE35}" srcOrd="1" destOrd="0" parTransId="{5ACCBC65-237E-426B-8CFE-CFBDC946BA20}" sibTransId="{78A820AA-332F-4F86-BA55-6B7774627E25}"/>
    <dgm:cxn modelId="{76BC3A35-245A-4A89-AC00-D5D049F56BB5}" srcId="{C56E6AFE-1ABB-4895-BFC6-5C8ED6559CA5}" destId="{CAFF8037-8F33-4F99-A473-2B5E97D5A3A6}" srcOrd="6" destOrd="0" parTransId="{64ADF78E-D83F-4DAB-9E14-6A72C989F10A}" sibTransId="{44B2401B-500E-4D95-9B7B-22BFE17C04B1}"/>
    <dgm:cxn modelId="{9C252136-3E3B-4CC8-B6CA-4CA33C6E3ABA}" srcId="{B5763DF1-7D21-4346-9FF2-46F22119C9AD}" destId="{12BEB422-7AF9-429F-9E49-0210F2D01020}" srcOrd="3" destOrd="0" parTransId="{99027726-2988-4A41-89EA-4CABBD87F460}" sibTransId="{3165088A-694B-42AB-ADBF-BCBD39F1C418}"/>
    <dgm:cxn modelId="{6F09103A-F57B-4F87-9DC7-3B8DE2BD47E7}" srcId="{C56E6AFE-1ABB-4895-BFC6-5C8ED6559CA5}" destId="{A4470F2D-8615-4352-BC9E-6C55260A13A7}" srcOrd="2" destOrd="0" parTransId="{3C7152E5-A4F7-4682-9E79-03C2377D3EBE}" sibTransId="{8C58832B-4D45-4687-8094-EF883220CBC2}"/>
    <dgm:cxn modelId="{07C1A13E-8C10-476B-A691-9999BBC1DCE3}" srcId="{C56E6AFE-1ABB-4895-BFC6-5C8ED6559CA5}" destId="{92333454-D65D-4F89-90C6-C8EF2406F904}" srcOrd="1" destOrd="0" parTransId="{03387BA2-E5D8-4478-B39E-36A60046573D}" sibTransId="{DCE4D8EA-BAEE-407E-B167-1191F4F09EE2}"/>
    <dgm:cxn modelId="{4B4AD95F-F038-404B-9043-B3B11B195213}" srcId="{C56E6AFE-1ABB-4895-BFC6-5C8ED6559CA5}" destId="{A5C1B659-A3FD-416C-87F6-0AC729EF5ABA}" srcOrd="4" destOrd="0" parTransId="{4FF24591-FD18-4762-8802-66029EC6C8A9}" sibTransId="{234DE332-DB5B-4537-BAA0-28D2FF5A942D}"/>
    <dgm:cxn modelId="{1D8AD941-CE8C-4984-9236-8A8D85B8E0E8}" srcId="{C56E6AFE-1ABB-4895-BFC6-5C8ED6559CA5}" destId="{225F735B-E4BD-430A-8856-7DF063E44120}" srcOrd="3" destOrd="0" parTransId="{F21E2E98-76F6-4611-B8E5-8BF975F90DE7}" sibTransId="{AD6CECE2-F929-401B-88E5-8B93DB954629}"/>
    <dgm:cxn modelId="{88DBA245-1F8B-4527-B16A-6878098EE812}" type="presOf" srcId="{39F5AA8B-92FB-47D6-B99B-F4200BCD7358}" destId="{54C2E1D6-3E45-4CF4-9CDD-CBCFFE00A01B}" srcOrd="0" destOrd="0" presId="urn:microsoft.com/office/officeart/2005/8/layout/hList1"/>
    <dgm:cxn modelId="{5EA08C66-5510-4F90-90E0-BB1726EB272F}" type="presOf" srcId="{C56E6AFE-1ABB-4895-BFC6-5C8ED6559CA5}" destId="{EAF566DA-CF3F-4F15-A416-858F8BF05B1A}" srcOrd="0" destOrd="0" presId="urn:microsoft.com/office/officeart/2005/8/layout/hList1"/>
    <dgm:cxn modelId="{129D1C49-4FD0-4CA8-8372-8DC70751CF58}" type="presOf" srcId="{E6F49593-B65B-47B4-A0A8-97A7A91F7875}" destId="{54C2E1D6-3E45-4CF4-9CDD-CBCFFE00A01B}" srcOrd="0" destOrd="2" presId="urn:microsoft.com/office/officeart/2005/8/layout/hList1"/>
    <dgm:cxn modelId="{00D23E6D-5A75-434F-8EB4-77172BA7A31C}" type="presOf" srcId="{92333454-D65D-4F89-90C6-C8EF2406F904}" destId="{686CDD0D-05A3-4117-9A5D-2AB577EAF3D6}" srcOrd="0" destOrd="1" presId="urn:microsoft.com/office/officeart/2005/8/layout/hList1"/>
    <dgm:cxn modelId="{7D604370-7162-4BC4-BEAD-DF4C1778C7B5}" type="presOf" srcId="{B5763DF1-7D21-4346-9FF2-46F22119C9AD}" destId="{A0DB257F-F9FD-42ED-AF3A-5379E7D5DC73}" srcOrd="0" destOrd="0" presId="urn:microsoft.com/office/officeart/2005/8/layout/hList1"/>
    <dgm:cxn modelId="{73DEA552-D704-46FF-8A5E-583DAFDBB5E1}" srcId="{C56E6AFE-1ABB-4895-BFC6-5C8ED6559CA5}" destId="{EFA07B0C-DE97-4D14-99F5-CAFE8ADFEC25}" srcOrd="5" destOrd="0" parTransId="{E308A92C-7A2D-4604-B084-AC9AFEB1A937}" sibTransId="{A275AC0A-AA2F-44AD-BDC3-339BB1973EE1}"/>
    <dgm:cxn modelId="{B5A2B954-C864-48B7-ACD0-B085F8A3C5B9}" type="presOf" srcId="{779FEFFF-FA10-41CB-B130-C1BF78FF7C89}" destId="{686CDD0D-05A3-4117-9A5D-2AB577EAF3D6}" srcOrd="0" destOrd="0" presId="urn:microsoft.com/office/officeart/2005/8/layout/hList1"/>
    <dgm:cxn modelId="{5BE40478-5E5F-4A64-B841-AC9FD6D6925E}" srcId="{1859515C-B9E8-4A2B-AAA3-BC08270F9001}" destId="{4097EBCE-F3FC-4044-BA01-8EC98958B2EC}" srcOrd="2" destOrd="0" parTransId="{F646C099-6FC1-4520-9418-C74E7B845FF9}" sibTransId="{35C6DE98-2D4C-4B07-8029-EEA8D82A864A}"/>
    <dgm:cxn modelId="{D53F5C58-2B52-4393-AFBD-D680F77A0744}" srcId="{C56E6AFE-1ABB-4895-BFC6-5C8ED6559CA5}" destId="{36BA6F62-8690-49F9-9802-590D558D5A98}" srcOrd="8" destOrd="0" parTransId="{6F7A0370-BA39-4861-980E-071C3106CB74}" sibTransId="{54B1F3E0-453B-4252-8EA8-99BC68C77ED3}"/>
    <dgm:cxn modelId="{553C9E79-C184-4B77-A53E-0E662D35F9BC}" type="presOf" srcId="{EFA07B0C-DE97-4D14-99F5-CAFE8ADFEC25}" destId="{686CDD0D-05A3-4117-9A5D-2AB577EAF3D6}" srcOrd="0" destOrd="5" presId="urn:microsoft.com/office/officeart/2005/8/layout/hList1"/>
    <dgm:cxn modelId="{719D667B-C675-4367-A4A8-3828FD0445C4}" srcId="{4097EBCE-F3FC-4044-BA01-8EC98958B2EC}" destId="{9A7CDBE8-0F31-42CD-A7EF-68D290699C00}" srcOrd="2" destOrd="0" parTransId="{BE7650F8-EBC6-4CDA-A0FC-2723133E326F}" sibTransId="{90C4F58D-B5BE-4DC7-AD1E-DD4AD936D9CC}"/>
    <dgm:cxn modelId="{B753A37B-1074-49EC-A6B9-6BE3B0B8841F}" type="presOf" srcId="{225F735B-E4BD-430A-8856-7DF063E44120}" destId="{686CDD0D-05A3-4117-9A5D-2AB577EAF3D6}" srcOrd="0" destOrd="3" presId="urn:microsoft.com/office/officeart/2005/8/layout/hList1"/>
    <dgm:cxn modelId="{558F0582-C887-4D42-86DA-2EC509F8EE3E}" type="presOf" srcId="{12BEB422-7AF9-429F-9E49-0210F2D01020}" destId="{54C2E1D6-3E45-4CF4-9CDD-CBCFFE00A01B}" srcOrd="0" destOrd="3" presId="urn:microsoft.com/office/officeart/2005/8/layout/hList1"/>
    <dgm:cxn modelId="{399E7888-48DD-428E-B639-5644621FDCB6}" srcId="{1859515C-B9E8-4A2B-AAA3-BC08270F9001}" destId="{C56E6AFE-1ABB-4895-BFC6-5C8ED6559CA5}" srcOrd="1" destOrd="0" parTransId="{446A1BC7-0662-48A5-985B-50EC187385A5}" sibTransId="{C0AD9675-5859-411A-81B4-0C68BDF2176D}"/>
    <dgm:cxn modelId="{041A2B8B-8ED9-49CD-85E0-D1473950A720}" srcId="{C56E6AFE-1ABB-4895-BFC6-5C8ED6559CA5}" destId="{779FEFFF-FA10-41CB-B130-C1BF78FF7C89}" srcOrd="0" destOrd="0" parTransId="{B788A4EA-48F2-4EDA-BC9D-C784C7398271}" sibTransId="{7DC86062-8198-47F8-8F85-6412239515FB}"/>
    <dgm:cxn modelId="{CDFB748B-C4FF-4EB8-899B-D1AB65CD0251}" srcId="{B5763DF1-7D21-4346-9FF2-46F22119C9AD}" destId="{39F5AA8B-92FB-47D6-B99B-F4200BCD7358}" srcOrd="0" destOrd="0" parTransId="{8B17F04A-1E84-44E7-9AAF-F236C520AC8B}" sibTransId="{5C0E8085-6B2F-4B42-AEEC-BADCAF1B4E27}"/>
    <dgm:cxn modelId="{496BFE95-38AD-4BBE-A3A4-E94D9E9DA176}" type="presOf" srcId="{A5C1B659-A3FD-416C-87F6-0AC729EF5ABA}" destId="{686CDD0D-05A3-4117-9A5D-2AB577EAF3D6}" srcOrd="0" destOrd="4" presId="urn:microsoft.com/office/officeart/2005/8/layout/hList1"/>
    <dgm:cxn modelId="{A5CAEA9C-60E2-4FFB-8D48-1E68DB06CD4E}" type="presOf" srcId="{CAFF8037-8F33-4F99-A473-2B5E97D5A3A6}" destId="{686CDD0D-05A3-4117-9A5D-2AB577EAF3D6}" srcOrd="0" destOrd="6" presId="urn:microsoft.com/office/officeart/2005/8/layout/hList1"/>
    <dgm:cxn modelId="{A1A511BB-FB18-4F80-A443-74ED05EF5005}" type="presOf" srcId="{B99FF9EA-9E06-4F6E-B9C6-D168A907EE35}" destId="{4AF86DE1-436F-4DB3-B845-18B1A9481C88}" srcOrd="0" destOrd="1" presId="urn:microsoft.com/office/officeart/2005/8/layout/hList1"/>
    <dgm:cxn modelId="{BFBD94C0-AFD8-46B0-922F-725A6AC79FA1}" type="presOf" srcId="{36BA6F62-8690-49F9-9802-590D558D5A98}" destId="{686CDD0D-05A3-4117-9A5D-2AB577EAF3D6}" srcOrd="0" destOrd="8" presId="urn:microsoft.com/office/officeart/2005/8/layout/hList1"/>
    <dgm:cxn modelId="{3C5C8EC4-3802-4CEA-9B34-BFFA6805EABE}" type="presOf" srcId="{B81BA39F-F13B-434D-B45F-EE6E42E7C931}" destId="{54C2E1D6-3E45-4CF4-9CDD-CBCFFE00A01B}" srcOrd="0" destOrd="1" presId="urn:microsoft.com/office/officeart/2005/8/layout/hList1"/>
    <dgm:cxn modelId="{B9EC4FCE-53FF-46DF-BC7E-F031B15D3B35}" srcId="{B5763DF1-7D21-4346-9FF2-46F22119C9AD}" destId="{B81BA39F-F13B-434D-B45F-EE6E42E7C931}" srcOrd="1" destOrd="0" parTransId="{54AD88F9-BECD-47FF-A12B-180D3927DD1A}" sibTransId="{A729800A-BD1F-4942-85A6-E1D238F1952F}"/>
    <dgm:cxn modelId="{16DEB7D6-D20D-4CA4-8ACF-A67092BF7E75}" type="presOf" srcId="{1859515C-B9E8-4A2B-AAA3-BC08270F9001}" destId="{258730D2-CF02-45AB-9D25-1F75FEEBC6F1}" srcOrd="0" destOrd="0" presId="urn:microsoft.com/office/officeart/2005/8/layout/hList1"/>
    <dgm:cxn modelId="{0C81FEDB-DC3C-45A5-8687-CB7ED248B55A}" type="presOf" srcId="{9A7CDBE8-0F31-42CD-A7EF-68D290699C00}" destId="{4AF86DE1-436F-4DB3-B845-18B1A9481C88}" srcOrd="0" destOrd="2" presId="urn:microsoft.com/office/officeart/2005/8/layout/hList1"/>
    <dgm:cxn modelId="{E3EBE3DC-FF54-4C32-82E6-C4ED814EC4AF}" srcId="{B5763DF1-7D21-4346-9FF2-46F22119C9AD}" destId="{E6F49593-B65B-47B4-A0A8-97A7A91F7875}" srcOrd="2" destOrd="0" parTransId="{D59B6708-2CA5-40DB-A5FC-159BA8F59D12}" sibTransId="{A0FA62E1-E578-4B46-8752-949390A45B7C}"/>
    <dgm:cxn modelId="{D036A4E4-4124-4A53-BA3E-02315EF318E1}" type="presOf" srcId="{4097EBCE-F3FC-4044-BA01-8EC98958B2EC}" destId="{45EBCD7E-5E72-4270-B761-C90177848AE8}" srcOrd="0" destOrd="0" presId="urn:microsoft.com/office/officeart/2005/8/layout/hList1"/>
    <dgm:cxn modelId="{AC4087EA-9221-4510-81AE-FCDD0F4F9AE3}" srcId="{4097EBCE-F3FC-4044-BA01-8EC98958B2EC}" destId="{757F26E0-C97D-495A-9B6B-28738285243E}" srcOrd="0" destOrd="0" parTransId="{7115B545-F934-4458-BEE0-0BA066304F33}" sibTransId="{AC70E709-A23C-4C06-A252-D09E6FBC93A9}"/>
    <dgm:cxn modelId="{DFBECBEB-4009-4DA5-B684-2FB4A767AE82}" type="presOf" srcId="{3EAFD385-7BC2-46D1-A3E7-5ED34D37BCE6}" destId="{686CDD0D-05A3-4117-9A5D-2AB577EAF3D6}" srcOrd="0" destOrd="7" presId="urn:microsoft.com/office/officeart/2005/8/layout/hList1"/>
    <dgm:cxn modelId="{D5441AF7-5EA9-43C0-9A3A-DEE3C5CA7947}" srcId="{C56E6AFE-1ABB-4895-BFC6-5C8ED6559CA5}" destId="{3EAFD385-7BC2-46D1-A3E7-5ED34D37BCE6}" srcOrd="7" destOrd="0" parTransId="{112BE64A-446C-47B4-B110-639B989DE46E}" sibTransId="{BB1009E5-E721-41DC-BC9B-8B31A7BB5BFA}"/>
    <dgm:cxn modelId="{F85D0DFC-DF94-40B7-8FC6-BBCA46C45740}" srcId="{1859515C-B9E8-4A2B-AAA3-BC08270F9001}" destId="{B5763DF1-7D21-4346-9FF2-46F22119C9AD}" srcOrd="0" destOrd="0" parTransId="{C916FBA9-A59B-4A28-B7E3-17E1BDAF76AC}" sibTransId="{9A896418-0E9A-4876-A161-EE98F49A6337}"/>
    <dgm:cxn modelId="{4FAD3540-AD15-4E83-9624-1E22F78639CE}" type="presParOf" srcId="{258730D2-CF02-45AB-9D25-1F75FEEBC6F1}" destId="{9116219E-6890-4A55-B26A-17F0FDB81CEE}" srcOrd="0" destOrd="0" presId="urn:microsoft.com/office/officeart/2005/8/layout/hList1"/>
    <dgm:cxn modelId="{2C41CD1B-4A19-4E47-B0AE-7771482406BF}" type="presParOf" srcId="{9116219E-6890-4A55-B26A-17F0FDB81CEE}" destId="{A0DB257F-F9FD-42ED-AF3A-5379E7D5DC73}" srcOrd="0" destOrd="0" presId="urn:microsoft.com/office/officeart/2005/8/layout/hList1"/>
    <dgm:cxn modelId="{9B1FA392-D487-4889-B5FE-B091E6814256}" type="presParOf" srcId="{9116219E-6890-4A55-B26A-17F0FDB81CEE}" destId="{54C2E1D6-3E45-4CF4-9CDD-CBCFFE00A01B}" srcOrd="1" destOrd="0" presId="urn:microsoft.com/office/officeart/2005/8/layout/hList1"/>
    <dgm:cxn modelId="{51BB96A2-A2FA-4894-BD97-DF229326529E}" type="presParOf" srcId="{258730D2-CF02-45AB-9D25-1F75FEEBC6F1}" destId="{184C9D7F-26B7-41D4-9632-374E59F3FAF3}" srcOrd="1" destOrd="0" presId="urn:microsoft.com/office/officeart/2005/8/layout/hList1"/>
    <dgm:cxn modelId="{B6EC2B1C-A27D-485F-AD8F-11534D2F9D7A}" type="presParOf" srcId="{258730D2-CF02-45AB-9D25-1F75FEEBC6F1}" destId="{2F22BF79-3AF3-499F-BFAA-806D8E58756E}" srcOrd="2" destOrd="0" presId="urn:microsoft.com/office/officeart/2005/8/layout/hList1"/>
    <dgm:cxn modelId="{E633E975-13F5-4342-AE15-ACA512D105F7}" type="presParOf" srcId="{2F22BF79-3AF3-499F-BFAA-806D8E58756E}" destId="{EAF566DA-CF3F-4F15-A416-858F8BF05B1A}" srcOrd="0" destOrd="0" presId="urn:microsoft.com/office/officeart/2005/8/layout/hList1"/>
    <dgm:cxn modelId="{80D10C3C-0BA7-4C31-82F1-CC54CEC3543C}" type="presParOf" srcId="{2F22BF79-3AF3-499F-BFAA-806D8E58756E}" destId="{686CDD0D-05A3-4117-9A5D-2AB577EAF3D6}" srcOrd="1" destOrd="0" presId="urn:microsoft.com/office/officeart/2005/8/layout/hList1"/>
    <dgm:cxn modelId="{0AEDAAD7-54DB-4E45-A2E1-F4783C3DEFFE}" type="presParOf" srcId="{258730D2-CF02-45AB-9D25-1F75FEEBC6F1}" destId="{14D7B4E1-2FAB-43AA-AD0F-C13A2EB8FD4E}" srcOrd="3" destOrd="0" presId="urn:microsoft.com/office/officeart/2005/8/layout/hList1"/>
    <dgm:cxn modelId="{26700F1E-F599-450F-8DF4-63330FE8651B}" type="presParOf" srcId="{258730D2-CF02-45AB-9D25-1F75FEEBC6F1}" destId="{E0C6FD9A-0C86-45A8-B55B-F20BCBBD1518}" srcOrd="4" destOrd="0" presId="urn:microsoft.com/office/officeart/2005/8/layout/hList1"/>
    <dgm:cxn modelId="{F4A5D7D1-56B0-46B7-9FE9-55BB01317473}" type="presParOf" srcId="{E0C6FD9A-0C86-45A8-B55B-F20BCBBD1518}" destId="{45EBCD7E-5E72-4270-B761-C90177848AE8}" srcOrd="0" destOrd="0" presId="urn:microsoft.com/office/officeart/2005/8/layout/hList1"/>
    <dgm:cxn modelId="{E03F2AAC-C8AB-4848-B8BA-49798C1E0DA3}" type="presParOf" srcId="{E0C6FD9A-0C86-45A8-B55B-F20BCBBD1518}" destId="{4AF86DE1-436F-4DB3-B845-18B1A9481C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232A6-A769-4D67-84C2-F5210D49A6D0}">
      <dsp:nvSpPr>
        <dsp:cNvPr id="0" name=""/>
        <dsp:cNvSpPr/>
      </dsp:nvSpPr>
      <dsp:spPr>
        <a:xfrm>
          <a:off x="41" y="123451"/>
          <a:ext cx="3982734" cy="1476757"/>
        </a:xfrm>
        <a:prstGeom prst="rect">
          <a:avLst/>
        </a:prstGeom>
        <a:solidFill>
          <a:schemeClr val="accent3">
            <a:shade val="80000"/>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just" defTabSz="1022350">
            <a:lnSpc>
              <a:spcPct val="90000"/>
            </a:lnSpc>
            <a:spcBef>
              <a:spcPct val="0"/>
            </a:spcBef>
            <a:spcAft>
              <a:spcPct val="35000"/>
            </a:spcAft>
            <a:buNone/>
          </a:pPr>
          <a:r>
            <a:rPr lang="pl-PL" sz="2300" kern="1200" dirty="0"/>
            <a:t>Osoba lub rzecz od której pochodzą informacje o faktach  istotnych dla rozstrzygnięcia</a:t>
          </a:r>
        </a:p>
      </dsp:txBody>
      <dsp:txXfrm>
        <a:off x="41" y="123451"/>
        <a:ext cx="3982734" cy="1476757"/>
      </dsp:txXfrm>
    </dsp:sp>
    <dsp:sp modelId="{22859B06-4022-4174-950C-2EE210650707}">
      <dsp:nvSpPr>
        <dsp:cNvPr id="0" name=""/>
        <dsp:cNvSpPr/>
      </dsp:nvSpPr>
      <dsp:spPr>
        <a:xfrm>
          <a:off x="41" y="1600209"/>
          <a:ext cx="3982734" cy="2146589"/>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a:t>Oskarżony</a:t>
          </a:r>
        </a:p>
        <a:p>
          <a:pPr marL="228600" lvl="1" indent="-228600" algn="l" defTabSz="1022350">
            <a:lnSpc>
              <a:spcPct val="90000"/>
            </a:lnSpc>
            <a:spcBef>
              <a:spcPct val="0"/>
            </a:spcBef>
            <a:spcAft>
              <a:spcPct val="15000"/>
            </a:spcAft>
            <a:buChar char="•"/>
          </a:pPr>
          <a:r>
            <a:rPr lang="pl-PL" sz="2300" kern="1200"/>
            <a:t>Świadek</a:t>
          </a:r>
          <a:endParaRPr lang="pl-PL" sz="2300" kern="1200" dirty="0"/>
        </a:p>
        <a:p>
          <a:pPr marL="228600" lvl="1" indent="-228600" algn="l" defTabSz="1022350">
            <a:lnSpc>
              <a:spcPct val="90000"/>
            </a:lnSpc>
            <a:spcBef>
              <a:spcPct val="0"/>
            </a:spcBef>
            <a:spcAft>
              <a:spcPct val="15000"/>
            </a:spcAft>
            <a:buChar char="•"/>
          </a:pPr>
          <a:r>
            <a:rPr lang="pl-PL" sz="2300" kern="1200" dirty="0"/>
            <a:t>Biegły </a:t>
          </a:r>
        </a:p>
        <a:p>
          <a:pPr marL="228600" lvl="1" indent="-228600" algn="l" defTabSz="1022350">
            <a:lnSpc>
              <a:spcPct val="90000"/>
            </a:lnSpc>
            <a:spcBef>
              <a:spcPct val="0"/>
            </a:spcBef>
            <a:spcAft>
              <a:spcPct val="15000"/>
            </a:spcAft>
            <a:buChar char="•"/>
          </a:pPr>
          <a:r>
            <a:rPr lang="pl-PL" sz="2300" kern="1200"/>
            <a:t>Rzecz lub miejsce</a:t>
          </a:r>
          <a:endParaRPr lang="pl-PL" sz="2300" kern="1200" dirty="0"/>
        </a:p>
        <a:p>
          <a:pPr marL="228600" lvl="1" indent="-228600" algn="l" defTabSz="1022350">
            <a:lnSpc>
              <a:spcPct val="90000"/>
            </a:lnSpc>
            <a:spcBef>
              <a:spcPct val="0"/>
            </a:spcBef>
            <a:spcAft>
              <a:spcPct val="15000"/>
            </a:spcAft>
            <a:buChar char="•"/>
          </a:pPr>
          <a:r>
            <a:rPr lang="pl-PL" sz="2300" kern="1200" dirty="0"/>
            <a:t>Dokument </a:t>
          </a:r>
        </a:p>
      </dsp:txBody>
      <dsp:txXfrm>
        <a:off x="41" y="1600209"/>
        <a:ext cx="3982734" cy="2146589"/>
      </dsp:txXfrm>
    </dsp:sp>
    <dsp:sp modelId="{6F67F539-2607-4518-9016-F55CDB31C8DE}">
      <dsp:nvSpPr>
        <dsp:cNvPr id="0" name=""/>
        <dsp:cNvSpPr/>
      </dsp:nvSpPr>
      <dsp:spPr>
        <a:xfrm>
          <a:off x="4540359" y="123451"/>
          <a:ext cx="3982734" cy="1476757"/>
        </a:xfrm>
        <a:prstGeom prst="rect">
          <a:avLst/>
        </a:prstGeom>
        <a:solidFill>
          <a:schemeClr val="accent3">
            <a:shade val="80000"/>
            <a:hueOff val="-231256"/>
            <a:satOff val="-11306"/>
            <a:lumOff val="27365"/>
            <a:alphaOff val="0"/>
          </a:schemeClr>
        </a:solidFill>
        <a:ln w="15875" cap="rnd" cmpd="sng" algn="ctr">
          <a:solidFill>
            <a:schemeClr val="accent3">
              <a:shade val="80000"/>
              <a:hueOff val="-231256"/>
              <a:satOff val="-11306"/>
              <a:lumOff val="27365"/>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just" defTabSz="1022350">
            <a:lnSpc>
              <a:spcPct val="90000"/>
            </a:lnSpc>
            <a:spcBef>
              <a:spcPct val="0"/>
            </a:spcBef>
            <a:spcAft>
              <a:spcPct val="35000"/>
            </a:spcAft>
            <a:buNone/>
          </a:pPr>
          <a:r>
            <a:rPr lang="pl-PL" sz="2300" kern="1200" dirty="0"/>
            <a:t>Informacje płynące ze źródła dowodowego w sposób określony w k.p.k. </a:t>
          </a:r>
        </a:p>
      </dsp:txBody>
      <dsp:txXfrm>
        <a:off x="4540359" y="123451"/>
        <a:ext cx="3982734" cy="1476757"/>
      </dsp:txXfrm>
    </dsp:sp>
    <dsp:sp modelId="{364CA9C2-B259-4BAF-B9A8-F3977F4C043E}">
      <dsp:nvSpPr>
        <dsp:cNvPr id="0" name=""/>
        <dsp:cNvSpPr/>
      </dsp:nvSpPr>
      <dsp:spPr>
        <a:xfrm>
          <a:off x="4540359" y="1600209"/>
          <a:ext cx="3982734" cy="2146589"/>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a:t>Wyjaśnienia</a:t>
          </a:r>
        </a:p>
        <a:p>
          <a:pPr marL="228600" lvl="1" indent="-228600" algn="l" defTabSz="1022350">
            <a:lnSpc>
              <a:spcPct val="90000"/>
            </a:lnSpc>
            <a:spcBef>
              <a:spcPct val="0"/>
            </a:spcBef>
            <a:spcAft>
              <a:spcPct val="15000"/>
            </a:spcAft>
            <a:buChar char="•"/>
          </a:pPr>
          <a:r>
            <a:rPr lang="pl-PL" sz="2300" kern="1200" dirty="0"/>
            <a:t>Zeznania</a:t>
          </a:r>
        </a:p>
        <a:p>
          <a:pPr marL="228600" lvl="1" indent="-228600" algn="l" defTabSz="1022350">
            <a:lnSpc>
              <a:spcPct val="90000"/>
            </a:lnSpc>
            <a:spcBef>
              <a:spcPct val="0"/>
            </a:spcBef>
            <a:spcAft>
              <a:spcPct val="15000"/>
            </a:spcAft>
            <a:buChar char="•"/>
          </a:pPr>
          <a:r>
            <a:rPr lang="pl-PL" sz="2300" kern="1200"/>
            <a:t>Opinia </a:t>
          </a:r>
          <a:endParaRPr lang="pl-PL" sz="2300" kern="1200" dirty="0"/>
        </a:p>
        <a:p>
          <a:pPr marL="228600" lvl="1" indent="-228600" algn="l" defTabSz="1022350">
            <a:lnSpc>
              <a:spcPct val="90000"/>
            </a:lnSpc>
            <a:spcBef>
              <a:spcPct val="0"/>
            </a:spcBef>
            <a:spcAft>
              <a:spcPct val="15000"/>
            </a:spcAft>
            <a:buChar char="•"/>
          </a:pPr>
          <a:r>
            <a:rPr lang="pl-PL" sz="2300" kern="1200" dirty="0"/>
            <a:t>Cechy i właściwości</a:t>
          </a:r>
        </a:p>
        <a:p>
          <a:pPr marL="228600" lvl="1" indent="-228600" algn="l" defTabSz="1022350">
            <a:lnSpc>
              <a:spcPct val="90000"/>
            </a:lnSpc>
            <a:spcBef>
              <a:spcPct val="0"/>
            </a:spcBef>
            <a:spcAft>
              <a:spcPct val="15000"/>
            </a:spcAft>
            <a:buChar char="•"/>
          </a:pPr>
          <a:r>
            <a:rPr lang="pl-PL" sz="2300" kern="1200" dirty="0"/>
            <a:t>Treść</a:t>
          </a:r>
        </a:p>
      </dsp:txBody>
      <dsp:txXfrm>
        <a:off x="4540359" y="1600209"/>
        <a:ext cx="3982734" cy="21465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5CDAC-B592-4EC2-9773-D142711E7F52}">
      <dsp:nvSpPr>
        <dsp:cNvPr id="0" name=""/>
        <dsp:cNvSpPr/>
      </dsp:nvSpPr>
      <dsp:spPr>
        <a:xfrm rot="1219930">
          <a:off x="1801926" y="738"/>
          <a:ext cx="4396474" cy="2880213"/>
        </a:xfrm>
        <a:prstGeom prst="rightArrow">
          <a:avLst>
            <a:gd name="adj1" fmla="val 75000"/>
            <a:gd name="adj2" fmla="val 50000"/>
          </a:avLst>
        </a:prstGeom>
        <a:solidFill>
          <a:schemeClr val="accent2">
            <a:alpha val="90000"/>
            <a:tint val="4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endParaRPr lang="pl-PL" sz="1600" kern="1200" dirty="0"/>
        </a:p>
        <a:p>
          <a:pPr marL="171450" lvl="1" indent="-171450" algn="just" defTabSz="711200">
            <a:lnSpc>
              <a:spcPct val="90000"/>
            </a:lnSpc>
            <a:spcBef>
              <a:spcPct val="0"/>
            </a:spcBef>
            <a:spcAft>
              <a:spcPct val="15000"/>
            </a:spcAft>
            <a:buChar char="•"/>
          </a:pPr>
          <a:r>
            <a:rPr lang="pl-PL" sz="1600" kern="1200" dirty="0"/>
            <a:t>zestaw znamion przestępstwa, którego dotyczy proces</a:t>
          </a:r>
        </a:p>
        <a:p>
          <a:pPr marL="171450" lvl="1" indent="-171450" algn="just" defTabSz="711200">
            <a:lnSpc>
              <a:spcPct val="90000"/>
            </a:lnSpc>
            <a:spcBef>
              <a:spcPct val="0"/>
            </a:spcBef>
            <a:spcAft>
              <a:spcPct val="15000"/>
            </a:spcAft>
            <a:buChar char="•"/>
          </a:pPr>
          <a:r>
            <a:rPr lang="pl-PL" sz="1600" kern="1200" dirty="0"/>
            <a:t>np. zabicie człowieka</a:t>
          </a:r>
        </a:p>
        <a:p>
          <a:pPr marL="171450" lvl="1" indent="-171450" algn="just" defTabSz="711200">
            <a:lnSpc>
              <a:spcPct val="90000"/>
            </a:lnSpc>
            <a:spcBef>
              <a:spcPct val="0"/>
            </a:spcBef>
            <a:spcAft>
              <a:spcPct val="15000"/>
            </a:spcAft>
            <a:buChar char="•"/>
          </a:pPr>
          <a:r>
            <a:rPr lang="pl-PL" sz="1600" kern="1200" dirty="0"/>
            <a:t>Celem postępowania dowodowego jest stwierdzenie faktu głównego</a:t>
          </a:r>
        </a:p>
        <a:p>
          <a:pPr marL="171450" lvl="1" indent="-171450" algn="ctr" defTabSz="711200">
            <a:lnSpc>
              <a:spcPct val="90000"/>
            </a:lnSpc>
            <a:spcBef>
              <a:spcPct val="0"/>
            </a:spcBef>
            <a:spcAft>
              <a:spcPct val="15000"/>
            </a:spcAft>
            <a:buChar char="•"/>
          </a:pPr>
          <a:r>
            <a:rPr lang="pl-PL" sz="1600" kern="1200" dirty="0"/>
            <a:t>W procesie jest </a:t>
          </a:r>
          <a:r>
            <a:rPr lang="pl-PL" sz="1600" b="1" kern="1200" dirty="0"/>
            <a:t>tylko jeden fakt główny</a:t>
          </a:r>
          <a:endParaRPr lang="pl-PL" sz="1600" kern="1200" dirty="0"/>
        </a:p>
      </dsp:txBody>
      <dsp:txXfrm>
        <a:off x="1835574" y="173122"/>
        <a:ext cx="3316394" cy="2160159"/>
      </dsp:txXfrm>
    </dsp:sp>
    <dsp:sp modelId="{35312BF5-54F7-4324-8858-370612C7EE7D}">
      <dsp:nvSpPr>
        <dsp:cNvPr id="0" name=""/>
        <dsp:cNvSpPr/>
      </dsp:nvSpPr>
      <dsp:spPr>
        <a:xfrm>
          <a:off x="380" y="738"/>
          <a:ext cx="1801546" cy="2880213"/>
        </a:xfrm>
        <a:prstGeom prst="roundRect">
          <a:avLst/>
        </a:prstGeom>
        <a:solidFill>
          <a:schemeClr val="accent2">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u="sng" kern="1200" dirty="0"/>
            <a:t>Fakt główny </a:t>
          </a:r>
        </a:p>
      </dsp:txBody>
      <dsp:txXfrm>
        <a:off x="88324" y="88682"/>
        <a:ext cx="1625658" cy="2704325"/>
      </dsp:txXfrm>
    </dsp:sp>
    <dsp:sp modelId="{2864DD77-AF7E-4B0F-898D-A3DAA16BD792}">
      <dsp:nvSpPr>
        <dsp:cNvPr id="0" name=""/>
        <dsp:cNvSpPr/>
      </dsp:nvSpPr>
      <dsp:spPr>
        <a:xfrm rot="19973643">
          <a:off x="1799575" y="3168973"/>
          <a:ext cx="4396561" cy="2880213"/>
        </a:xfrm>
        <a:prstGeom prst="rightArrow">
          <a:avLst>
            <a:gd name="adj1" fmla="val 75000"/>
            <a:gd name="adj2" fmla="val 50000"/>
          </a:avLst>
        </a:prstGeom>
        <a:solidFill>
          <a:schemeClr val="accent2">
            <a:alpha val="90000"/>
            <a:tint val="4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r>
            <a:rPr lang="pl-PL" sz="1600" b="1" kern="1200" dirty="0"/>
            <a:t>Fakty uboczne (dowodowe) </a:t>
          </a:r>
          <a:r>
            <a:rPr lang="pl-PL" sz="1600" kern="1200" dirty="0"/>
            <a:t>– okoliczności niestanowiące znamion czynu zabronionego, ale z ich istnienia (lub nieistnienia) można wyciągnąć wniosek o istnieniu faktu głównego</a:t>
          </a:r>
        </a:p>
        <a:p>
          <a:pPr marL="171450" lvl="1" indent="-171450" algn="just" defTabSz="711200">
            <a:lnSpc>
              <a:spcPct val="90000"/>
            </a:lnSpc>
            <a:spcBef>
              <a:spcPct val="0"/>
            </a:spcBef>
            <a:spcAft>
              <a:spcPct val="15000"/>
            </a:spcAft>
            <a:buChar char="•"/>
          </a:pPr>
          <a:r>
            <a:rPr lang="pl-PL" sz="1600" kern="1200" dirty="0"/>
            <a:t>Np. znalezienie odcisków palców oskarżonego na zwłokach </a:t>
          </a:r>
        </a:p>
        <a:p>
          <a:pPr marL="171450" lvl="1" indent="-171450" algn="just" defTabSz="711200">
            <a:lnSpc>
              <a:spcPct val="90000"/>
            </a:lnSpc>
            <a:spcBef>
              <a:spcPct val="0"/>
            </a:spcBef>
            <a:spcAft>
              <a:spcPct val="15000"/>
            </a:spcAft>
            <a:buChar char="•"/>
          </a:pPr>
          <a:r>
            <a:rPr lang="pl-PL" sz="1600" b="1" kern="1200" dirty="0">
              <a:solidFill>
                <a:srgbClr val="FFFF00"/>
              </a:solidFill>
            </a:rPr>
            <a:t>Fakty dowodowe to poszlaki</a:t>
          </a:r>
        </a:p>
        <a:p>
          <a:pPr marL="171450" lvl="1" indent="-171450" algn="ctr" defTabSz="711200">
            <a:lnSpc>
              <a:spcPct val="90000"/>
            </a:lnSpc>
            <a:spcBef>
              <a:spcPct val="0"/>
            </a:spcBef>
            <a:spcAft>
              <a:spcPct val="15000"/>
            </a:spcAft>
            <a:buChar char="•"/>
          </a:pPr>
          <a:r>
            <a:rPr lang="pl-PL" sz="1600" b="1" u="sng" kern="1200" dirty="0">
              <a:solidFill>
                <a:srgbClr val="FFFF00"/>
              </a:solidFill>
            </a:rPr>
            <a:t>Nie mylić z dowodami poszlakowymi</a:t>
          </a:r>
          <a:r>
            <a:rPr lang="pl-PL" sz="1600" b="1" kern="1200" dirty="0">
              <a:solidFill>
                <a:srgbClr val="FFFF00"/>
              </a:solidFill>
            </a:rPr>
            <a:t>!</a:t>
          </a:r>
        </a:p>
      </dsp:txBody>
      <dsp:txXfrm>
        <a:off x="1858890" y="3775062"/>
        <a:ext cx="3316481" cy="2160159"/>
      </dsp:txXfrm>
    </dsp:sp>
    <dsp:sp modelId="{0E9F9AB0-4A35-4083-8021-8B75948E9F15}">
      <dsp:nvSpPr>
        <dsp:cNvPr id="0" name=""/>
        <dsp:cNvSpPr/>
      </dsp:nvSpPr>
      <dsp:spPr>
        <a:xfrm>
          <a:off x="2645" y="3168973"/>
          <a:ext cx="1796930" cy="2880213"/>
        </a:xfrm>
        <a:prstGeom prst="roundRect">
          <a:avLst/>
        </a:prstGeom>
        <a:solidFill>
          <a:schemeClr val="accent2">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u="sng" kern="1200" dirty="0"/>
            <a:t>Fakty uboczne </a:t>
          </a:r>
        </a:p>
      </dsp:txBody>
      <dsp:txXfrm>
        <a:off x="90364" y="3256692"/>
        <a:ext cx="1621492" cy="27047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AFC4DB-78EE-43F6-8CF0-8948F73CBBE9}">
      <dsp:nvSpPr>
        <dsp:cNvPr id="0" name=""/>
        <dsp:cNvSpPr/>
      </dsp:nvSpPr>
      <dsp:spPr>
        <a:xfrm>
          <a:off x="2979420" y="0"/>
          <a:ext cx="1645920" cy="914400"/>
        </a:xfrm>
        <a:prstGeom prst="roundRect">
          <a:avLst>
            <a:gd name="adj" fmla="val 10000"/>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Pierwotne i pochodne</a:t>
          </a:r>
        </a:p>
      </dsp:txBody>
      <dsp:txXfrm>
        <a:off x="3006202" y="26782"/>
        <a:ext cx="1592356" cy="860836"/>
      </dsp:txXfrm>
    </dsp:sp>
    <dsp:sp modelId="{650026A9-A228-400C-BE0B-49765C2C3B89}">
      <dsp:nvSpPr>
        <dsp:cNvPr id="0" name=""/>
        <dsp:cNvSpPr/>
      </dsp:nvSpPr>
      <dsp:spPr>
        <a:xfrm>
          <a:off x="5356860" y="0"/>
          <a:ext cx="1645920" cy="914400"/>
        </a:xfrm>
        <a:prstGeom prst="roundRect">
          <a:avLst>
            <a:gd name="adj" fmla="val 10000"/>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Pośrednie i bezpośrednie </a:t>
          </a:r>
        </a:p>
      </dsp:txBody>
      <dsp:txXfrm>
        <a:off x="5383642" y="26782"/>
        <a:ext cx="1592356" cy="860836"/>
      </dsp:txXfrm>
    </dsp:sp>
    <dsp:sp modelId="{530D5A1A-B046-4434-A213-4800B0C5A650}">
      <dsp:nvSpPr>
        <dsp:cNvPr id="0" name=""/>
        <dsp:cNvSpPr/>
      </dsp:nvSpPr>
      <dsp:spPr>
        <a:xfrm>
          <a:off x="4648200" y="3886200"/>
          <a:ext cx="685800" cy="685800"/>
        </a:xfrm>
        <a:prstGeom prst="triangle">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6655EE-F333-4A05-BDD0-8AEB21914C10}">
      <dsp:nvSpPr>
        <dsp:cNvPr id="0" name=""/>
        <dsp:cNvSpPr/>
      </dsp:nvSpPr>
      <dsp:spPr>
        <a:xfrm rot="21360000">
          <a:off x="2933071" y="3592327"/>
          <a:ext cx="4116056" cy="287822"/>
        </a:xfrm>
        <a:prstGeom prst="rect">
          <a:avLst/>
        </a:prstGeom>
        <a:solidFill>
          <a:schemeClr val="accent3">
            <a:alpha val="90000"/>
            <a:tint val="40000"/>
            <a:hueOff val="0"/>
            <a:satOff val="0"/>
            <a:lumOff val="0"/>
            <a:alphaOff val="0"/>
          </a:schemeClr>
        </a:solidFill>
        <a:ln w="15875"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DEBF91-C9AF-436C-BC85-A245F185327F}">
      <dsp:nvSpPr>
        <dsp:cNvPr id="0" name=""/>
        <dsp:cNvSpPr/>
      </dsp:nvSpPr>
      <dsp:spPr>
        <a:xfrm rot="21360000">
          <a:off x="2935526" y="2872699"/>
          <a:ext cx="1642267" cy="765129"/>
        </a:xfrm>
        <a:prstGeom prst="roundRect">
          <a:avLst/>
        </a:prstGeom>
        <a:solidFill>
          <a:schemeClr val="accent3">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pojęciowe i zmysłowe</a:t>
          </a:r>
        </a:p>
      </dsp:txBody>
      <dsp:txXfrm>
        <a:off x="2972877" y="2910050"/>
        <a:ext cx="1567565" cy="690427"/>
      </dsp:txXfrm>
    </dsp:sp>
    <dsp:sp modelId="{606A1280-6AB5-49B2-865C-3452B19C85C3}">
      <dsp:nvSpPr>
        <dsp:cNvPr id="0" name=""/>
        <dsp:cNvSpPr/>
      </dsp:nvSpPr>
      <dsp:spPr>
        <a:xfrm rot="21360000">
          <a:off x="2876090" y="2049739"/>
          <a:ext cx="1642267" cy="765129"/>
        </a:xfrm>
        <a:prstGeom prst="roundRect">
          <a:avLst/>
        </a:prstGeom>
        <a:solidFill>
          <a:schemeClr val="accent3">
            <a:alpha val="90000"/>
            <a:hueOff val="0"/>
            <a:satOff val="0"/>
            <a:lumOff val="0"/>
            <a:alphaOff val="-1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obciążające i odciążające </a:t>
          </a:r>
        </a:p>
      </dsp:txBody>
      <dsp:txXfrm>
        <a:off x="2913441" y="2087090"/>
        <a:ext cx="1567565" cy="690427"/>
      </dsp:txXfrm>
    </dsp:sp>
    <dsp:sp modelId="{50EC910D-E5C3-4CA8-BC5B-F1052784945A}">
      <dsp:nvSpPr>
        <dsp:cNvPr id="0" name=""/>
        <dsp:cNvSpPr/>
      </dsp:nvSpPr>
      <dsp:spPr>
        <a:xfrm rot="21360000">
          <a:off x="2816654" y="1245067"/>
          <a:ext cx="1642267" cy="765129"/>
        </a:xfrm>
        <a:prstGeom prst="roundRect">
          <a:avLst/>
        </a:prstGeom>
        <a:solidFill>
          <a:schemeClr val="accent3">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osobowe i rzeczowe </a:t>
          </a:r>
        </a:p>
      </dsp:txBody>
      <dsp:txXfrm>
        <a:off x="2854005" y="1282418"/>
        <a:ext cx="1567565" cy="690427"/>
      </dsp:txXfrm>
    </dsp:sp>
    <dsp:sp modelId="{8141B22F-2860-4BA3-A8BC-A3B0AA905686}">
      <dsp:nvSpPr>
        <dsp:cNvPr id="0" name=""/>
        <dsp:cNvSpPr/>
      </dsp:nvSpPr>
      <dsp:spPr>
        <a:xfrm rot="21360000">
          <a:off x="5290106" y="2708107"/>
          <a:ext cx="1642267" cy="765129"/>
        </a:xfrm>
        <a:prstGeom prst="roundRect">
          <a:avLst/>
        </a:prstGeom>
        <a:solidFill>
          <a:schemeClr val="accent3">
            <a:alpha val="90000"/>
            <a:hueOff val="0"/>
            <a:satOff val="0"/>
            <a:lumOff val="0"/>
            <a:alphaOff val="-3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ścisłe i swobodne </a:t>
          </a:r>
        </a:p>
      </dsp:txBody>
      <dsp:txXfrm>
        <a:off x="5327457" y="2745458"/>
        <a:ext cx="1567565" cy="690427"/>
      </dsp:txXfrm>
    </dsp:sp>
    <dsp:sp modelId="{0FEF355A-58E7-4F46-8D14-195E51B82A16}">
      <dsp:nvSpPr>
        <dsp:cNvPr id="0" name=""/>
        <dsp:cNvSpPr/>
      </dsp:nvSpPr>
      <dsp:spPr>
        <a:xfrm rot="21360000">
          <a:off x="5230670" y="1885147"/>
          <a:ext cx="1642267" cy="765129"/>
        </a:xfrm>
        <a:prstGeom prst="roundRect">
          <a:avLst/>
        </a:prstGeom>
        <a:solidFill>
          <a:schemeClr val="accent3">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z przypadku i przeznaczenia </a:t>
          </a:r>
        </a:p>
      </dsp:txBody>
      <dsp:txXfrm>
        <a:off x="5268021" y="1922498"/>
        <a:ext cx="1567565" cy="6904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D72E4-5CC3-4AF8-AFAC-5794A4B36D56}">
      <dsp:nvSpPr>
        <dsp:cNvPr id="0" name=""/>
        <dsp:cNvSpPr/>
      </dsp:nvSpPr>
      <dsp:spPr>
        <a:xfrm>
          <a:off x="10120" y="1187128"/>
          <a:ext cx="3024952" cy="1814971"/>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Wniosek dowodowy strony skierowany do organu prowadzącego postępowanie </a:t>
          </a:r>
        </a:p>
      </dsp:txBody>
      <dsp:txXfrm>
        <a:off x="63279" y="1240287"/>
        <a:ext cx="2918634" cy="1708653"/>
      </dsp:txXfrm>
    </dsp:sp>
    <dsp:sp modelId="{FA01026A-5320-4B5F-B3F2-D3B19BDA5ED8}">
      <dsp:nvSpPr>
        <dsp:cNvPr id="0" name=""/>
        <dsp:cNvSpPr/>
      </dsp:nvSpPr>
      <dsp:spPr>
        <a:xfrm>
          <a:off x="3337567" y="1719519"/>
          <a:ext cx="641289" cy="7501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pl-PL" sz="1700" kern="1200"/>
        </a:p>
      </dsp:txBody>
      <dsp:txXfrm>
        <a:off x="3337567" y="1869557"/>
        <a:ext cx="448902" cy="450112"/>
      </dsp:txXfrm>
    </dsp:sp>
    <dsp:sp modelId="{C489782A-996A-4440-8E3F-C916722211ED}">
      <dsp:nvSpPr>
        <dsp:cNvPr id="0" name=""/>
        <dsp:cNvSpPr/>
      </dsp:nvSpPr>
      <dsp:spPr>
        <a:xfrm>
          <a:off x="4245053" y="1187128"/>
          <a:ext cx="3024952" cy="1814971"/>
        </a:xfrm>
        <a:prstGeom prst="roundRect">
          <a:avLst>
            <a:gd name="adj" fmla="val 10000"/>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a:t>Dopuszczenie przez organ procesowy dowodu wnioskowanego przez stronę </a:t>
          </a:r>
        </a:p>
      </dsp:txBody>
      <dsp:txXfrm>
        <a:off x="4298212" y="1240287"/>
        <a:ext cx="2918634" cy="1708653"/>
      </dsp:txXfrm>
    </dsp:sp>
    <dsp:sp modelId="{BA151A8F-6C48-4D0D-8CD0-9F0DE29E311D}">
      <dsp:nvSpPr>
        <dsp:cNvPr id="0" name=""/>
        <dsp:cNvSpPr/>
      </dsp:nvSpPr>
      <dsp:spPr>
        <a:xfrm>
          <a:off x="7572500" y="1719519"/>
          <a:ext cx="641289" cy="750188"/>
        </a:xfrm>
        <a:prstGeom prst="rightArrow">
          <a:avLst>
            <a:gd name="adj1" fmla="val 60000"/>
            <a:gd name="adj2" fmla="val 50000"/>
          </a:avLst>
        </a:prstGeom>
        <a:solidFill>
          <a:schemeClr val="accent2">
            <a:hueOff val="453165"/>
            <a:satOff val="-47993"/>
            <a:lumOff val="-11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pl-PL" sz="1700" kern="1200"/>
        </a:p>
      </dsp:txBody>
      <dsp:txXfrm>
        <a:off x="7572500" y="1869557"/>
        <a:ext cx="448902" cy="450112"/>
      </dsp:txXfrm>
    </dsp:sp>
    <dsp:sp modelId="{921A3008-1602-412F-A0AB-FFE24A8DF105}">
      <dsp:nvSpPr>
        <dsp:cNvPr id="0" name=""/>
        <dsp:cNvSpPr/>
      </dsp:nvSpPr>
      <dsp:spPr>
        <a:xfrm>
          <a:off x="8479986" y="1187128"/>
          <a:ext cx="3024952" cy="1814971"/>
        </a:xfrm>
        <a:prstGeom prst="roundRect">
          <a:avLst>
            <a:gd name="adj" fmla="val 10000"/>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Organ procesowy przeprowadza dowód wnioskowany przez stronę </a:t>
          </a:r>
        </a:p>
      </dsp:txBody>
      <dsp:txXfrm>
        <a:off x="8533145" y="1240287"/>
        <a:ext cx="2918634" cy="17086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DBB9C-C72E-4AD0-968A-93D69E86CDC0}">
      <dsp:nvSpPr>
        <dsp:cNvPr id="0" name=""/>
        <dsp:cNvSpPr/>
      </dsp:nvSpPr>
      <dsp:spPr>
        <a:xfrm>
          <a:off x="48" y="230829"/>
          <a:ext cx="4664533" cy="762426"/>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pl-PL" sz="2100" kern="1200" dirty="0"/>
            <a:t>Oddalenie wniosku dowodowego </a:t>
          </a:r>
        </a:p>
      </dsp:txBody>
      <dsp:txXfrm>
        <a:off x="48" y="230829"/>
        <a:ext cx="4664533" cy="762426"/>
      </dsp:txXfrm>
    </dsp:sp>
    <dsp:sp modelId="{42B360F0-69AA-464F-BB14-27E1D518AFC8}">
      <dsp:nvSpPr>
        <dsp:cNvPr id="0" name=""/>
        <dsp:cNvSpPr/>
      </dsp:nvSpPr>
      <dsp:spPr>
        <a:xfrm>
          <a:off x="48" y="993256"/>
          <a:ext cx="4664533" cy="3347913"/>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just" defTabSz="933450">
            <a:lnSpc>
              <a:spcPct val="90000"/>
            </a:lnSpc>
            <a:spcBef>
              <a:spcPct val="0"/>
            </a:spcBef>
            <a:spcAft>
              <a:spcPct val="15000"/>
            </a:spcAft>
            <a:buChar char="•"/>
          </a:pPr>
          <a:r>
            <a:rPr lang="pl-PL" sz="2100" kern="1200" dirty="0"/>
            <a:t>organ zapoznał się z wnioskiem i z przyczyn wskazanych w art. 170 § 1 k.p.k. nie uwzględnił wniosku</a:t>
          </a:r>
        </a:p>
        <a:p>
          <a:pPr marL="228600" lvl="1" indent="-228600" algn="just" defTabSz="933450">
            <a:lnSpc>
              <a:spcPct val="90000"/>
            </a:lnSpc>
            <a:spcBef>
              <a:spcPct val="0"/>
            </a:spcBef>
            <a:spcAft>
              <a:spcPct val="15000"/>
            </a:spcAft>
            <a:buChar char="•"/>
          </a:pPr>
          <a:r>
            <a:rPr lang="pl-PL" sz="2100" kern="1200" dirty="0"/>
            <a:t>ocena merytoryczna wniosku </a:t>
          </a:r>
        </a:p>
      </dsp:txBody>
      <dsp:txXfrm>
        <a:off x="48" y="993256"/>
        <a:ext cx="4664533" cy="3347913"/>
      </dsp:txXfrm>
    </dsp:sp>
    <dsp:sp modelId="{B2E23C14-568C-4CB1-BEFB-CC3A7800B9CF}">
      <dsp:nvSpPr>
        <dsp:cNvPr id="0" name=""/>
        <dsp:cNvSpPr/>
      </dsp:nvSpPr>
      <dsp:spPr>
        <a:xfrm>
          <a:off x="5317617" y="230829"/>
          <a:ext cx="4664533" cy="762426"/>
        </a:xfrm>
        <a:prstGeom prst="rect">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pl-PL" sz="2100" kern="1200" dirty="0"/>
            <a:t>Odrzucenie wniosku dowodowego</a:t>
          </a:r>
        </a:p>
      </dsp:txBody>
      <dsp:txXfrm>
        <a:off x="5317617" y="230829"/>
        <a:ext cx="4664533" cy="762426"/>
      </dsp:txXfrm>
    </dsp:sp>
    <dsp:sp modelId="{D309A062-8109-444D-8C2A-3F7EC4037BEA}">
      <dsp:nvSpPr>
        <dsp:cNvPr id="0" name=""/>
        <dsp:cNvSpPr/>
      </dsp:nvSpPr>
      <dsp:spPr>
        <a:xfrm>
          <a:off x="5317617" y="993256"/>
          <a:ext cx="4664533" cy="3347913"/>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just" defTabSz="933450">
            <a:lnSpc>
              <a:spcPct val="90000"/>
            </a:lnSpc>
            <a:spcBef>
              <a:spcPct val="0"/>
            </a:spcBef>
            <a:spcAft>
              <a:spcPct val="15000"/>
            </a:spcAft>
            <a:buChar char="•"/>
          </a:pPr>
          <a:r>
            <a:rPr lang="pl-PL" sz="2100" kern="1200" dirty="0"/>
            <a:t>wniosek nie spełnia obligatoryjnych warunków formalnych z art. 119 § 1 i 169 § 1 k.p.k. i strona nie uzupełniła tych braków w sposób wskazany w art. 120 k.p.k.</a:t>
          </a:r>
        </a:p>
        <a:p>
          <a:pPr marL="228600" lvl="1" indent="-228600" algn="just" defTabSz="933450">
            <a:lnSpc>
              <a:spcPct val="90000"/>
            </a:lnSpc>
            <a:spcBef>
              <a:spcPct val="0"/>
            </a:spcBef>
            <a:spcAft>
              <a:spcPct val="15000"/>
            </a:spcAft>
            <a:buChar char="•"/>
          </a:pPr>
          <a:r>
            <a:rPr lang="pl-PL" sz="2100" kern="1200"/>
            <a:t>wniosek może być merytorycznie zasadny, ale i tak nie zostanie uwzględniony </a:t>
          </a:r>
          <a:endParaRPr lang="pl-PL" sz="2100" kern="1200" dirty="0"/>
        </a:p>
        <a:p>
          <a:pPr marL="228600" lvl="1" indent="-228600" algn="just" defTabSz="933450">
            <a:lnSpc>
              <a:spcPct val="90000"/>
            </a:lnSpc>
            <a:spcBef>
              <a:spcPct val="0"/>
            </a:spcBef>
            <a:spcAft>
              <a:spcPct val="15000"/>
            </a:spcAft>
            <a:buChar char="•"/>
          </a:pPr>
          <a:endParaRPr lang="pl-PL" sz="2100" kern="1200" dirty="0"/>
        </a:p>
      </dsp:txBody>
      <dsp:txXfrm>
        <a:off x="5317617" y="993256"/>
        <a:ext cx="4664533" cy="33479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B257F-F9FD-42ED-AF3A-5379E7D5DC73}">
      <dsp:nvSpPr>
        <dsp:cNvPr id="0" name=""/>
        <dsp:cNvSpPr/>
      </dsp:nvSpPr>
      <dsp:spPr>
        <a:xfrm>
          <a:off x="1383" y="83059"/>
          <a:ext cx="3217414" cy="725894"/>
        </a:xfrm>
        <a:prstGeom prst="rect">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poszukiwawcze </a:t>
          </a:r>
        </a:p>
      </dsp:txBody>
      <dsp:txXfrm>
        <a:off x="1383" y="83059"/>
        <a:ext cx="3217414" cy="725894"/>
      </dsp:txXfrm>
    </dsp:sp>
    <dsp:sp modelId="{54C2E1D6-3E45-4CF4-9CDD-CBCFFE00A01B}">
      <dsp:nvSpPr>
        <dsp:cNvPr id="0" name=""/>
        <dsp:cNvSpPr/>
      </dsp:nvSpPr>
      <dsp:spPr>
        <a:xfrm>
          <a:off x="1383" y="808953"/>
          <a:ext cx="3217414" cy="4530592"/>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Font typeface="Arial" panose="020B0604020202020204" pitchFamily="34" charset="0"/>
            <a:buChar char="•"/>
          </a:pPr>
          <a:r>
            <a:rPr lang="pl-PL" sz="1500" kern="1200" dirty="0"/>
            <a:t>Zatrzymanie rzeczy i przeszukanie (art. 217, 219 – 231 k.p.k.)</a:t>
          </a:r>
        </a:p>
        <a:p>
          <a:pPr marL="114300" lvl="1" indent="-114300" algn="just" defTabSz="666750">
            <a:lnSpc>
              <a:spcPct val="90000"/>
            </a:lnSpc>
            <a:spcBef>
              <a:spcPct val="0"/>
            </a:spcBef>
            <a:spcAft>
              <a:spcPct val="15000"/>
            </a:spcAft>
            <a:buChar char="•"/>
          </a:pPr>
          <a:r>
            <a:rPr lang="pl-PL" sz="1500" kern="1200" dirty="0"/>
            <a:t>Kontrola korespondencji, przekazu informacji i przesyłek (art. 218 i 218a k.p.k.)</a:t>
          </a:r>
        </a:p>
        <a:p>
          <a:pPr marL="114300" lvl="1" indent="-114300" algn="just" defTabSz="666750">
            <a:lnSpc>
              <a:spcPct val="90000"/>
            </a:lnSpc>
            <a:spcBef>
              <a:spcPct val="0"/>
            </a:spcBef>
            <a:spcAft>
              <a:spcPct val="15000"/>
            </a:spcAft>
            <a:buChar char="•"/>
          </a:pPr>
          <a:r>
            <a:rPr lang="pl-PL" sz="1500" kern="1200" dirty="0"/>
            <a:t>Kontrola i utrwalanie rozmów (art. 237 – 242 k.p.k.)</a:t>
          </a:r>
        </a:p>
        <a:p>
          <a:pPr marL="114300" lvl="1" indent="-114300" algn="just" defTabSz="666750">
            <a:lnSpc>
              <a:spcPct val="90000"/>
            </a:lnSpc>
            <a:spcBef>
              <a:spcPct val="0"/>
            </a:spcBef>
            <a:spcAft>
              <a:spcPct val="15000"/>
            </a:spcAft>
            <a:buChar char="•"/>
          </a:pPr>
          <a:r>
            <a:rPr lang="pl-PL" sz="1500" kern="1200" dirty="0"/>
            <a:t>Poszukiwanie oskarżonego </a:t>
          </a:r>
          <a:r>
            <a:rPr lang="pl-PL" sz="1500" kern="1200" dirty="0">
              <a:sym typeface="Wingdings" pitchFamily="2" charset="2"/>
            </a:rPr>
            <a:t> uregulowane w rozdziale dot. środków przymusu! (art. 278 k.p.k.)</a:t>
          </a:r>
          <a:endParaRPr lang="pl-PL" sz="1500" kern="1200" dirty="0"/>
        </a:p>
      </dsp:txBody>
      <dsp:txXfrm>
        <a:off x="1383" y="808953"/>
        <a:ext cx="3217414" cy="4530592"/>
      </dsp:txXfrm>
    </dsp:sp>
    <dsp:sp modelId="{EAF566DA-CF3F-4F15-A416-858F8BF05B1A}">
      <dsp:nvSpPr>
        <dsp:cNvPr id="0" name=""/>
        <dsp:cNvSpPr/>
      </dsp:nvSpPr>
      <dsp:spPr>
        <a:xfrm>
          <a:off x="3669236" y="83059"/>
          <a:ext cx="4201396" cy="725894"/>
        </a:xfrm>
        <a:prstGeom prst="rect">
          <a:avLst/>
        </a:prstGeom>
        <a:solidFill>
          <a:schemeClr val="accent3">
            <a:hueOff val="1351992"/>
            <a:satOff val="-4498"/>
            <a:lumOff val="-2255"/>
            <a:alphaOff val="0"/>
          </a:schemeClr>
        </a:solidFill>
        <a:ln w="15875" cap="rnd" cmpd="sng" algn="ctr">
          <a:solidFill>
            <a:schemeClr val="accent3">
              <a:hueOff val="1351992"/>
              <a:satOff val="-4498"/>
              <a:lumOff val="-225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ujawniające </a:t>
          </a:r>
        </a:p>
      </dsp:txBody>
      <dsp:txXfrm>
        <a:off x="3669236" y="83059"/>
        <a:ext cx="4201396" cy="725894"/>
      </dsp:txXfrm>
    </dsp:sp>
    <dsp:sp modelId="{686CDD0D-05A3-4117-9A5D-2AB577EAF3D6}">
      <dsp:nvSpPr>
        <dsp:cNvPr id="0" name=""/>
        <dsp:cNvSpPr/>
      </dsp:nvSpPr>
      <dsp:spPr>
        <a:xfrm>
          <a:off x="3699158" y="808953"/>
          <a:ext cx="4141552" cy="4530592"/>
        </a:xfrm>
        <a:prstGeom prst="rect">
          <a:avLst/>
        </a:prstGeom>
        <a:solidFill>
          <a:schemeClr val="accent3">
            <a:tint val="40000"/>
            <a:alpha val="90000"/>
            <a:hueOff val="1614058"/>
            <a:satOff val="-4278"/>
            <a:lumOff val="-554"/>
            <a:alphaOff val="0"/>
          </a:schemeClr>
        </a:solidFill>
        <a:ln w="15875" cap="rnd" cmpd="sng" algn="ctr">
          <a:solidFill>
            <a:schemeClr val="accent3">
              <a:tint val="40000"/>
              <a:alpha val="90000"/>
              <a:hueOff val="1614058"/>
              <a:satOff val="-4278"/>
              <a:lumOff val="-5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Font typeface="Arial" panose="020B0604020202020204" pitchFamily="34" charset="0"/>
            <a:buChar char="•"/>
          </a:pPr>
          <a:r>
            <a:rPr lang="pl-PL" sz="1500" kern="1200" dirty="0"/>
            <a:t>Przesłuchanie – świadków, oskarżonego, biegłych </a:t>
          </a:r>
        </a:p>
        <a:p>
          <a:pPr marL="114300" lvl="1" indent="-114300" algn="just" defTabSz="666750">
            <a:lnSpc>
              <a:spcPct val="90000"/>
            </a:lnSpc>
            <a:spcBef>
              <a:spcPct val="0"/>
            </a:spcBef>
            <a:spcAft>
              <a:spcPct val="15000"/>
            </a:spcAft>
            <a:buChar char="•"/>
          </a:pPr>
          <a:r>
            <a:rPr lang="pl-PL" sz="1500" kern="1200" dirty="0"/>
            <a:t>Okazanie i rozpoznanie – szczególna forma przesłuchania (art. 173 k.p.k.)</a:t>
          </a:r>
        </a:p>
        <a:p>
          <a:pPr marL="114300" lvl="1" indent="-114300" algn="just" defTabSz="666750">
            <a:lnSpc>
              <a:spcPct val="90000"/>
            </a:lnSpc>
            <a:spcBef>
              <a:spcPct val="0"/>
            </a:spcBef>
            <a:spcAft>
              <a:spcPct val="15000"/>
            </a:spcAft>
            <a:buChar char="•"/>
          </a:pPr>
          <a:r>
            <a:rPr lang="pl-PL" sz="1500" kern="1200" dirty="0"/>
            <a:t>Ekspertyza </a:t>
          </a:r>
        </a:p>
        <a:p>
          <a:pPr marL="114300" lvl="1" indent="-114300" algn="just" defTabSz="666750">
            <a:lnSpc>
              <a:spcPct val="90000"/>
            </a:lnSpc>
            <a:spcBef>
              <a:spcPct val="0"/>
            </a:spcBef>
            <a:spcAft>
              <a:spcPct val="15000"/>
            </a:spcAft>
            <a:buChar char="•"/>
          </a:pPr>
          <a:r>
            <a:rPr lang="pl-PL" sz="1500" kern="1200" dirty="0"/>
            <a:t>Oględziny (art. 207 – 208 k.p.k.)</a:t>
          </a:r>
        </a:p>
        <a:p>
          <a:pPr marL="114300" lvl="1" indent="-114300" algn="just" defTabSz="666750">
            <a:lnSpc>
              <a:spcPct val="90000"/>
            </a:lnSpc>
            <a:spcBef>
              <a:spcPct val="0"/>
            </a:spcBef>
            <a:spcAft>
              <a:spcPct val="15000"/>
            </a:spcAft>
            <a:buChar char="•"/>
          </a:pPr>
          <a:r>
            <a:rPr lang="pl-PL" sz="1500" kern="1200" dirty="0"/>
            <a:t>Oględziny i otwarcie zwłok (art. 209 – 210 k.p.k.) </a:t>
          </a:r>
        </a:p>
        <a:p>
          <a:pPr marL="114300" lvl="1" indent="-114300" algn="just" defTabSz="666750">
            <a:lnSpc>
              <a:spcPct val="90000"/>
            </a:lnSpc>
            <a:spcBef>
              <a:spcPct val="0"/>
            </a:spcBef>
            <a:spcAft>
              <a:spcPct val="15000"/>
            </a:spcAft>
            <a:buChar char="•"/>
          </a:pPr>
          <a:r>
            <a:rPr lang="pl-PL" sz="1500" kern="1200" dirty="0"/>
            <a:t>Odczytanie (art. 389, 391, 393 k.p.k.)</a:t>
          </a:r>
        </a:p>
        <a:p>
          <a:pPr marL="114300" lvl="1" indent="-114300" algn="just" defTabSz="666750">
            <a:lnSpc>
              <a:spcPct val="90000"/>
            </a:lnSpc>
            <a:spcBef>
              <a:spcPct val="0"/>
            </a:spcBef>
            <a:spcAft>
              <a:spcPct val="15000"/>
            </a:spcAft>
            <a:buChar char="•"/>
          </a:pPr>
          <a:r>
            <a:rPr lang="pl-PL" sz="1500" kern="1200" dirty="0"/>
            <a:t>Eksperyment procesowy (art. 211 k.p.k.)</a:t>
          </a:r>
        </a:p>
        <a:p>
          <a:pPr marL="114300" lvl="1" indent="-114300" algn="just" defTabSz="666750">
            <a:lnSpc>
              <a:spcPct val="90000"/>
            </a:lnSpc>
            <a:spcBef>
              <a:spcPct val="0"/>
            </a:spcBef>
            <a:spcAft>
              <a:spcPct val="15000"/>
            </a:spcAft>
            <a:buChar char="•"/>
          </a:pPr>
          <a:r>
            <a:rPr lang="pl-PL" sz="1500" kern="1200" dirty="0"/>
            <a:t>Badanie osoby oskarżonego i wywiad środowiskowy (art. 213 i 214 k.p.k.)</a:t>
          </a:r>
        </a:p>
        <a:p>
          <a:pPr marL="114300" lvl="1" indent="-114300" algn="just" defTabSz="666750">
            <a:lnSpc>
              <a:spcPct val="90000"/>
            </a:lnSpc>
            <a:spcBef>
              <a:spcPct val="0"/>
            </a:spcBef>
            <a:spcAft>
              <a:spcPct val="15000"/>
            </a:spcAft>
            <a:buChar char="•"/>
          </a:pPr>
          <a:r>
            <a:rPr lang="pl-PL" sz="1500" kern="1200" dirty="0"/>
            <a:t>Przesłuchanie świadka koronnego </a:t>
          </a:r>
        </a:p>
      </dsp:txBody>
      <dsp:txXfrm>
        <a:off x="3699158" y="808953"/>
        <a:ext cx="4141552" cy="4530592"/>
      </dsp:txXfrm>
    </dsp:sp>
    <dsp:sp modelId="{45EBCD7E-5E72-4270-B761-C90177848AE8}">
      <dsp:nvSpPr>
        <dsp:cNvPr id="0" name=""/>
        <dsp:cNvSpPr/>
      </dsp:nvSpPr>
      <dsp:spPr>
        <a:xfrm>
          <a:off x="8321070" y="83059"/>
          <a:ext cx="3217414" cy="725894"/>
        </a:xfrm>
        <a:prstGeom prst="rect">
          <a:avLst/>
        </a:prstGeom>
        <a:solidFill>
          <a:schemeClr val="accent3">
            <a:hueOff val="2703983"/>
            <a:satOff val="-8997"/>
            <a:lumOff val="-4509"/>
            <a:alphaOff val="0"/>
          </a:schemeClr>
        </a:solidFill>
        <a:ln w="15875" cap="rnd" cmpd="sng" algn="ctr">
          <a:solidFill>
            <a:schemeClr val="accent3">
              <a:hueOff val="2703983"/>
              <a:satOff val="-8997"/>
              <a:lumOff val="-450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kontrolujące </a:t>
          </a:r>
        </a:p>
      </dsp:txBody>
      <dsp:txXfrm>
        <a:off x="8321070" y="83059"/>
        <a:ext cx="3217414" cy="725894"/>
      </dsp:txXfrm>
    </dsp:sp>
    <dsp:sp modelId="{4AF86DE1-436F-4DB3-B845-18B1A9481C88}">
      <dsp:nvSpPr>
        <dsp:cNvPr id="0" name=""/>
        <dsp:cNvSpPr/>
      </dsp:nvSpPr>
      <dsp:spPr>
        <a:xfrm>
          <a:off x="8321070" y="808953"/>
          <a:ext cx="3217414" cy="4530592"/>
        </a:xfrm>
        <a:prstGeom prst="rect">
          <a:avLst/>
        </a:prstGeom>
        <a:solidFill>
          <a:schemeClr val="accent3">
            <a:tint val="40000"/>
            <a:alpha val="90000"/>
            <a:hueOff val="3228116"/>
            <a:satOff val="-8556"/>
            <a:lumOff val="-1108"/>
            <a:alphaOff val="0"/>
          </a:schemeClr>
        </a:solidFill>
        <a:ln w="15875" cap="rnd" cmpd="sng" algn="ctr">
          <a:solidFill>
            <a:schemeClr val="accent3">
              <a:tint val="40000"/>
              <a:alpha val="90000"/>
              <a:hueOff val="3228116"/>
              <a:satOff val="-8556"/>
              <a:lumOff val="-11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pl-PL" sz="1500" kern="1200" dirty="0"/>
            <a:t>Konfrontacja  (art. 172 k.p.k.) </a:t>
          </a:r>
        </a:p>
        <a:p>
          <a:pPr marL="114300" lvl="1" indent="-114300" algn="just" defTabSz="666750">
            <a:lnSpc>
              <a:spcPct val="90000"/>
            </a:lnSpc>
            <a:spcBef>
              <a:spcPct val="0"/>
            </a:spcBef>
            <a:spcAft>
              <a:spcPct val="15000"/>
            </a:spcAft>
            <a:buChar char="•"/>
          </a:pPr>
          <a:r>
            <a:rPr lang="pl-PL" sz="1500" kern="1200" dirty="0"/>
            <a:t>Porównywanie oryginałów dowodów rzeczowych z kopiami </a:t>
          </a:r>
        </a:p>
        <a:p>
          <a:pPr marL="114300" lvl="1" indent="-114300" algn="just" defTabSz="666750">
            <a:lnSpc>
              <a:spcPct val="90000"/>
            </a:lnSpc>
            <a:spcBef>
              <a:spcPct val="0"/>
            </a:spcBef>
            <a:spcAft>
              <a:spcPct val="15000"/>
            </a:spcAft>
            <a:buChar char="•"/>
          </a:pPr>
          <a:r>
            <a:rPr lang="pl-PL" sz="1500" kern="1200" dirty="0"/>
            <a:t>Ponowienie tej samej czynności dowodowej </a:t>
          </a:r>
        </a:p>
      </dsp:txBody>
      <dsp:txXfrm>
        <a:off x="8321070" y="808953"/>
        <a:ext cx="3217414" cy="45305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69E596-DCBD-4C64-8390-BEC7DF70F972}"/>
              </a:ext>
            </a:extLst>
          </p:cNvPr>
          <p:cNvSpPr>
            <a:spLocks noGrp="1"/>
          </p:cNvSpPr>
          <p:nvPr>
            <p:ph type="ctrTitle"/>
          </p:nvPr>
        </p:nvSpPr>
        <p:spPr/>
        <p:txBody>
          <a:bodyPr>
            <a:normAutofit/>
          </a:bodyPr>
          <a:lstStyle/>
          <a:p>
            <a:pPr algn="ctr"/>
            <a:r>
              <a:rPr lang="pl-PL" sz="4700" dirty="0"/>
              <a:t>Dowody w procesie karnym</a:t>
            </a:r>
            <a:endParaRPr lang="en-GB" sz="4700" dirty="0"/>
          </a:p>
        </p:txBody>
      </p:sp>
      <p:sp>
        <p:nvSpPr>
          <p:cNvPr id="3" name="Podtytuł 2">
            <a:extLst>
              <a:ext uri="{FF2B5EF4-FFF2-40B4-BE49-F238E27FC236}">
                <a16:creationId xmlns:a16="http://schemas.microsoft.com/office/drawing/2014/main" id="{D364CEF1-6896-4D58-B49E-8D3993DFE1B2}"/>
              </a:ext>
            </a:extLst>
          </p:cNvPr>
          <p:cNvSpPr>
            <a:spLocks noGrp="1"/>
          </p:cNvSpPr>
          <p:nvPr>
            <p:ph type="subTitle" idx="1"/>
          </p:nvPr>
        </p:nvSpPr>
        <p:spPr/>
        <p:txBody>
          <a:bodyPr/>
          <a:lstStyle/>
          <a:p>
            <a:r>
              <a:rPr lang="pl-PL" dirty="0"/>
              <a:t>mgr Monika </a:t>
            </a:r>
            <a:r>
              <a:rPr lang="pl-PL" dirty="0" err="1"/>
              <a:t>Abramek</a:t>
            </a:r>
            <a:endParaRPr lang="en-GB" dirty="0"/>
          </a:p>
        </p:txBody>
      </p:sp>
    </p:spTree>
    <p:extLst>
      <p:ext uri="{BB962C8B-B14F-4D97-AF65-F5344CB8AC3E}">
        <p14:creationId xmlns:p14="http://schemas.microsoft.com/office/powerpoint/2010/main" val="1969882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Domniemania procesowe </a:t>
            </a:r>
          </a:p>
        </p:txBody>
      </p:sp>
      <p:sp>
        <p:nvSpPr>
          <p:cNvPr id="5" name="Symbol zastępczy zawartości 2"/>
          <p:cNvSpPr>
            <a:spLocks noGrp="1"/>
          </p:cNvSpPr>
          <p:nvPr>
            <p:ph idx="1"/>
          </p:nvPr>
        </p:nvSpPr>
        <p:spPr>
          <a:xfrm>
            <a:off x="371253" y="1366284"/>
            <a:ext cx="9070459" cy="4704908"/>
          </a:xfrm>
        </p:spPr>
        <p:txBody>
          <a:bodyPr>
            <a:normAutofit/>
          </a:bodyPr>
          <a:lstStyle/>
          <a:p>
            <a:pPr algn="just"/>
            <a:r>
              <a:rPr lang="pl-PL" dirty="0">
                <a:latin typeface="Times New Roman" panose="02020603050405020304" pitchFamily="18" charset="0"/>
                <a:cs typeface="Times New Roman" panose="02020603050405020304" pitchFamily="18" charset="0"/>
              </a:rPr>
              <a:t>Ustalenie faktu może być dokonanie nie tylko za pomocą treści dowodu (wprost) ale także za pomocą wnioskowania o wysokim prawdopodobieństwie zaistnienia danego faktu ze względu na jego powiązanie z innym, wcześniej udowodnionym faktem </a:t>
            </a:r>
          </a:p>
          <a:p>
            <a:pPr algn="just"/>
            <a:r>
              <a:rPr lang="pl-PL" dirty="0">
                <a:latin typeface="Times New Roman" panose="02020603050405020304" pitchFamily="18" charset="0"/>
                <a:cs typeface="Times New Roman" panose="02020603050405020304" pitchFamily="18" charset="0"/>
                <a:sym typeface="Wingdings" panose="05000000000000000000" pitchFamily="2" charset="2"/>
              </a:rPr>
              <a:t>Domniemania prawne - </a:t>
            </a:r>
            <a:r>
              <a:rPr lang="pl-PL" dirty="0">
                <a:latin typeface="Times New Roman" panose="02020603050405020304" pitchFamily="18" charset="0"/>
                <a:cs typeface="Times New Roman" panose="02020603050405020304" pitchFamily="18" charset="0"/>
              </a:rPr>
              <a:t>domniemania wynikające z norm prawnych</a:t>
            </a:r>
          </a:p>
          <a:p>
            <a:pPr lvl="1" algn="just"/>
            <a:r>
              <a:rPr lang="pl-PL" b="1" dirty="0">
                <a:latin typeface="Times New Roman" panose="02020603050405020304" pitchFamily="18" charset="0"/>
                <a:cs typeface="Times New Roman" panose="02020603050405020304" pitchFamily="18" charset="0"/>
              </a:rPr>
              <a:t>Wzruszalne </a:t>
            </a:r>
            <a:r>
              <a:rPr lang="pl-PL" dirty="0">
                <a:latin typeface="Times New Roman" panose="02020603050405020304" pitchFamily="18" charset="0"/>
                <a:cs typeface="Times New Roman" panose="02020603050405020304" pitchFamily="18" charset="0"/>
              </a:rPr>
              <a:t>– można obalić przeciwdowodem; np. domniemanie niewinności (art. 5 § 1 k.p.k.)</a:t>
            </a:r>
            <a:endParaRPr lang="pl-PL" b="1" dirty="0">
              <a:latin typeface="Times New Roman" panose="02020603050405020304" pitchFamily="18" charset="0"/>
              <a:cs typeface="Times New Roman" panose="02020603050405020304" pitchFamily="18" charset="0"/>
            </a:endParaRPr>
          </a:p>
          <a:p>
            <a:pPr lvl="1" algn="just"/>
            <a:r>
              <a:rPr lang="pl-PL" b="1" dirty="0">
                <a:latin typeface="Times New Roman" panose="02020603050405020304" pitchFamily="18" charset="0"/>
                <a:cs typeface="Times New Roman" panose="02020603050405020304" pitchFamily="18" charset="0"/>
              </a:rPr>
              <a:t>Niewzruszalne – </a:t>
            </a:r>
            <a:r>
              <a:rPr lang="pl-PL" dirty="0">
                <a:latin typeface="Times New Roman" panose="02020603050405020304" pitchFamily="18" charset="0"/>
                <a:cs typeface="Times New Roman" panose="02020603050405020304" pitchFamily="18" charset="0"/>
              </a:rPr>
              <a:t>nie jest dopuszczalny przeciwdowód, występują bardzo rzadko; np. art. 138 i 139 § 1 </a:t>
            </a:r>
          </a:p>
          <a:p>
            <a:pPr algn="just"/>
            <a:r>
              <a:rPr lang="pl-PL" b="1" dirty="0">
                <a:latin typeface="Times New Roman" panose="02020603050405020304" pitchFamily="18" charset="0"/>
                <a:cs typeface="Times New Roman" panose="02020603050405020304" pitchFamily="18" charset="0"/>
              </a:rPr>
              <a:t>Domniemania faktyczne</a:t>
            </a:r>
            <a:r>
              <a:rPr lang="pl-PL" dirty="0">
                <a:latin typeface="Times New Roman" panose="02020603050405020304" pitchFamily="18" charset="0"/>
                <a:cs typeface="Times New Roman" panose="02020603050405020304" pitchFamily="18" charset="0"/>
              </a:rPr>
              <a:t> – sądy o faktach wynikające z doświadczenia życiowego i obserwacji określonych prawidłowości życiowych. Nie są przedmiotem regulacji ustawowej i mogą zostać obalone przeciwdowodem</a:t>
            </a:r>
          </a:p>
          <a:p>
            <a:pPr algn="just"/>
            <a:endParaRPr lang="pl-PL" dirty="0">
              <a:latin typeface="Times New Roman" panose="02020603050405020304" pitchFamily="18" charset="0"/>
              <a:cs typeface="Times New Roman" panose="02020603050405020304" pitchFamily="18" charset="0"/>
            </a:endParaRPr>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1712" y="1366284"/>
            <a:ext cx="2574186" cy="3587716"/>
          </a:xfrm>
          <a:prstGeom prst="rect">
            <a:avLst/>
          </a:prstGeom>
        </p:spPr>
      </p:pic>
    </p:spTree>
    <p:extLst>
      <p:ext uri="{BB962C8B-B14F-4D97-AF65-F5344CB8AC3E}">
        <p14:creationId xmlns:p14="http://schemas.microsoft.com/office/powerpoint/2010/main" val="1241749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pPr algn="ctr"/>
            <a:r>
              <a:rPr lang="pl-PL" sz="3600" dirty="0"/>
              <a:t>Źródło dowodowe a środek dowodowy </a:t>
            </a:r>
          </a:p>
        </p:txBody>
      </p:sp>
      <p:pic>
        <p:nvPicPr>
          <p:cNvPr id="5" name="Symbol zastępczy zawartości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0" y="4327156"/>
            <a:ext cx="2159000" cy="2159000"/>
          </a:xfrm>
          <a:prstGeom prst="rect">
            <a:avLst/>
          </a:prstGeom>
          <a:ln>
            <a:noFill/>
          </a:ln>
          <a:effectLst>
            <a:softEdge rad="112500"/>
          </a:effectLst>
        </p:spPr>
      </p:pic>
      <p:graphicFrame>
        <p:nvGraphicFramePr>
          <p:cNvPr id="6" name="Diagram 5"/>
          <p:cNvGraphicFramePr/>
          <p:nvPr/>
        </p:nvGraphicFramePr>
        <p:xfrm>
          <a:off x="1833673" y="1536405"/>
          <a:ext cx="8523136" cy="3870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Obraz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507627" y="3168502"/>
            <a:ext cx="1605496" cy="1454980"/>
          </a:xfrm>
          <a:prstGeom prst="rect">
            <a:avLst/>
          </a:prstGeom>
        </p:spPr>
      </p:pic>
      <p:pic>
        <p:nvPicPr>
          <p:cNvPr id="8" name="Symbol zastępczy zawartości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8126" y="4327156"/>
            <a:ext cx="2159000" cy="2159000"/>
          </a:xfrm>
          <a:prstGeom prst="rect">
            <a:avLst/>
          </a:prstGeom>
          <a:ln>
            <a:noFill/>
          </a:ln>
          <a:effectLst>
            <a:softEdge rad="112500"/>
          </a:effectLst>
        </p:spPr>
      </p:pic>
    </p:spTree>
    <p:extLst>
      <p:ext uri="{BB962C8B-B14F-4D97-AF65-F5344CB8AC3E}">
        <p14:creationId xmlns:p14="http://schemas.microsoft.com/office/powerpoint/2010/main" val="1495593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pPr algn="r"/>
            <a:r>
              <a:rPr lang="pl-PL" sz="4000" dirty="0"/>
              <a:t>Przedmiot dowodu </a:t>
            </a:r>
          </a:p>
        </p:txBody>
      </p:sp>
      <p:sp>
        <p:nvSpPr>
          <p:cNvPr id="5" name="Symbol zastępczy zawartości 2"/>
          <p:cNvSpPr>
            <a:spLocks noGrp="1"/>
          </p:cNvSpPr>
          <p:nvPr>
            <p:ph idx="1"/>
          </p:nvPr>
        </p:nvSpPr>
        <p:spPr>
          <a:xfrm>
            <a:off x="6964324" y="1578934"/>
            <a:ext cx="4316819" cy="5353494"/>
          </a:xfrm>
        </p:spPr>
        <p:txBody>
          <a:bodyPr>
            <a:normAutofit lnSpcReduction="10000"/>
          </a:bodyPr>
          <a:lstStyle/>
          <a:p>
            <a:pPr algn="just"/>
            <a:r>
              <a:rPr lang="pl-PL" dirty="0"/>
              <a:t>Przedmiotem dowodu jest fakt (okoliczność faktyczna) istotna w postępowaniu. </a:t>
            </a:r>
          </a:p>
          <a:p>
            <a:pPr lvl="1" algn="just"/>
            <a:r>
              <a:rPr lang="pl-PL" b="1" dirty="0"/>
              <a:t>Przedmiot dowodu – fakt podlegający udowodnieniu </a:t>
            </a:r>
          </a:p>
          <a:p>
            <a:pPr algn="just"/>
            <a:endParaRPr lang="pl-PL" b="1" u="sng" dirty="0"/>
          </a:p>
          <a:p>
            <a:pPr marL="0" indent="0" algn="just">
              <a:buNone/>
            </a:pPr>
            <a:endParaRPr lang="pl-PL" b="1" u="sng" dirty="0"/>
          </a:p>
          <a:p>
            <a:pPr algn="just"/>
            <a:r>
              <a:rPr lang="pl-PL" b="1" u="sng" dirty="0"/>
              <a:t>Wyjątkowo</a:t>
            </a:r>
            <a:r>
              <a:rPr lang="pl-PL" dirty="0"/>
              <a:t> przedmiotem dowodu może być prawo np. w odniesieniu do specjalistycznych norm technicznych, przepisów prawa międzynarodowego, czy ustawodawstwa innego państwa. </a:t>
            </a:r>
          </a:p>
          <a:p>
            <a:pPr lvl="1" algn="just"/>
            <a:r>
              <a:rPr lang="pl-PL" dirty="0"/>
              <a:t>Wyjątkowość możliwości dowodzenia przepisów prawa wynika z założenia, że sąd orzekający zna prawo. </a:t>
            </a:r>
          </a:p>
          <a:p>
            <a:pPr lvl="1" algn="just"/>
            <a:r>
              <a:rPr lang="pl-PL" dirty="0"/>
              <a:t>domniemanie, że sąd zna prawo </a:t>
            </a:r>
          </a:p>
          <a:p>
            <a:pPr lvl="1" algn="just"/>
            <a:endParaRPr lang="pl-PL" dirty="0"/>
          </a:p>
          <a:p>
            <a:pPr algn="just"/>
            <a:endParaRPr lang="pl-PL" dirty="0"/>
          </a:p>
        </p:txBody>
      </p:sp>
      <p:graphicFrame>
        <p:nvGraphicFramePr>
          <p:cNvPr id="6" name="Diagram 5"/>
          <p:cNvGraphicFramePr/>
          <p:nvPr/>
        </p:nvGraphicFramePr>
        <p:xfrm>
          <a:off x="494414" y="76200"/>
          <a:ext cx="6198782" cy="6049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11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Systematyka dowodów </a:t>
            </a:r>
          </a:p>
        </p:txBody>
      </p:sp>
      <p:graphicFrame>
        <p:nvGraphicFramePr>
          <p:cNvPr id="5" name="Symbol zastępczy zawartości 3"/>
          <p:cNvGraphicFramePr>
            <a:graphicFrameLocks noGrp="1"/>
          </p:cNvGraphicFramePr>
          <p:nvPr>
            <p:ph idx="1"/>
          </p:nvPr>
        </p:nvGraphicFramePr>
        <p:xfrm>
          <a:off x="1104900" y="1600200"/>
          <a:ext cx="9982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p:cNvGrpSpPr/>
          <p:nvPr/>
        </p:nvGrpSpPr>
        <p:grpSpPr>
          <a:xfrm rot="424715">
            <a:off x="9345417" y="2423161"/>
            <a:ext cx="1805600" cy="2343882"/>
            <a:chOff x="2876090" y="2049739"/>
            <a:chExt cx="1805600" cy="2343882"/>
          </a:xfrm>
        </p:grpSpPr>
        <p:sp>
          <p:nvSpPr>
            <p:cNvPr id="7" name="Prostokąt: zaokrąglone rogi 5"/>
            <p:cNvSpPr/>
            <p:nvPr/>
          </p:nvSpPr>
          <p:spPr>
            <a:xfrm rot="21360000">
              <a:off x="2876090" y="2049739"/>
              <a:ext cx="1642267" cy="765129"/>
            </a:xfrm>
            <a:prstGeom prst="roundRect">
              <a:avLst/>
            </a:prstGeom>
            <a:solidFill>
              <a:schemeClr val="tx2">
                <a:lumMod val="50000"/>
                <a:lumOff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pl-PL" dirty="0">
                  <a:highlight>
                    <a:srgbClr val="0000FF"/>
                  </a:highlight>
                </a:rPr>
                <a:t>prywatne </a:t>
              </a:r>
            </a:p>
          </p:txBody>
        </p:sp>
        <p:sp>
          <p:nvSpPr>
            <p:cNvPr id="8" name="Prostokąt: zaokrąglone rogi 4"/>
            <p:cNvSpPr txBox="1"/>
            <p:nvPr/>
          </p:nvSpPr>
          <p:spPr>
            <a:xfrm rot="21175285">
              <a:off x="3114125" y="3703194"/>
              <a:ext cx="1567565" cy="6904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prywatne </a:t>
              </a:r>
            </a:p>
          </p:txBody>
        </p:sp>
      </p:grpSp>
      <p:grpSp>
        <p:nvGrpSpPr>
          <p:cNvPr id="9" name="Grupa 8"/>
          <p:cNvGrpSpPr/>
          <p:nvPr/>
        </p:nvGrpSpPr>
        <p:grpSpPr>
          <a:xfrm>
            <a:off x="859158" y="2845226"/>
            <a:ext cx="2565944" cy="765129"/>
            <a:chOff x="2716012" y="2049739"/>
            <a:chExt cx="1802345" cy="765129"/>
          </a:xfrm>
          <a:solidFill>
            <a:schemeClr val="accent2">
              <a:lumMod val="60000"/>
              <a:lumOff val="40000"/>
            </a:schemeClr>
          </a:solidFill>
        </p:grpSpPr>
        <p:sp>
          <p:nvSpPr>
            <p:cNvPr id="10" name="Prostokąt: zaokrąglone rogi 8"/>
            <p:cNvSpPr/>
            <p:nvPr/>
          </p:nvSpPr>
          <p:spPr>
            <a:xfrm rot="21360000">
              <a:off x="2876090" y="2049739"/>
              <a:ext cx="1642267" cy="765129"/>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Prostokąt: zaokrąglone rogi 4"/>
            <p:cNvSpPr txBox="1"/>
            <p:nvPr/>
          </p:nvSpPr>
          <p:spPr>
            <a:xfrm rot="21360000">
              <a:off x="2716012" y="2096905"/>
              <a:ext cx="1765234" cy="6904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niekonwencjonalne </a:t>
              </a:r>
            </a:p>
          </p:txBody>
        </p:sp>
      </p:grpSp>
      <p:grpSp>
        <p:nvGrpSpPr>
          <p:cNvPr id="12" name="Grupa 11"/>
          <p:cNvGrpSpPr/>
          <p:nvPr/>
        </p:nvGrpSpPr>
        <p:grpSpPr>
          <a:xfrm>
            <a:off x="8741080" y="4392843"/>
            <a:ext cx="2571962" cy="765129"/>
            <a:chOff x="2876090" y="2049739"/>
            <a:chExt cx="1642267" cy="765129"/>
          </a:xfrm>
        </p:grpSpPr>
        <p:sp>
          <p:nvSpPr>
            <p:cNvPr id="13" name="Prostokąt: zaokrąglone rogi 11"/>
            <p:cNvSpPr/>
            <p:nvPr/>
          </p:nvSpPr>
          <p:spPr>
            <a:xfrm rot="21360000">
              <a:off x="2876090" y="2049739"/>
              <a:ext cx="1642267" cy="7651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Prostokąt: zaokrąglone rogi 4"/>
            <p:cNvSpPr txBox="1"/>
            <p:nvPr/>
          </p:nvSpPr>
          <p:spPr>
            <a:xfrm rot="21360000">
              <a:off x="2913441" y="2087090"/>
              <a:ext cx="1567565" cy="6904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dirty="0"/>
                <a:t>nielegalne i zebrane w sposób sprzeczny z ustawą </a:t>
              </a:r>
              <a:endParaRPr lang="pl-PL" sz="1800" kern="1200" dirty="0"/>
            </a:p>
          </p:txBody>
        </p:sp>
      </p:grpSp>
      <p:grpSp>
        <p:nvGrpSpPr>
          <p:cNvPr id="15" name="Grupa 14"/>
          <p:cNvGrpSpPr/>
          <p:nvPr/>
        </p:nvGrpSpPr>
        <p:grpSpPr>
          <a:xfrm rot="2826466">
            <a:off x="1404144" y="4855381"/>
            <a:ext cx="2338046" cy="765129"/>
            <a:chOff x="2876090" y="2049739"/>
            <a:chExt cx="1642267" cy="765129"/>
          </a:xfrm>
          <a:solidFill>
            <a:schemeClr val="accent2">
              <a:lumMod val="60000"/>
              <a:lumOff val="40000"/>
            </a:schemeClr>
          </a:solidFill>
        </p:grpSpPr>
        <p:sp>
          <p:nvSpPr>
            <p:cNvPr id="16" name="Prostokąt: zaokrąglone rogi 14"/>
            <p:cNvSpPr/>
            <p:nvPr/>
          </p:nvSpPr>
          <p:spPr>
            <a:xfrm rot="21360000">
              <a:off x="2876090" y="2049739"/>
              <a:ext cx="1642267" cy="765129"/>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Prostokąt: zaokrąglone rogi 4"/>
            <p:cNvSpPr txBox="1"/>
            <p:nvPr/>
          </p:nvSpPr>
          <p:spPr>
            <a:xfrm rot="21360000">
              <a:off x="2913441" y="2087090"/>
              <a:ext cx="1567565" cy="690427"/>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dirty="0"/>
                <a:t>naukowe </a:t>
              </a:r>
              <a:endParaRPr lang="pl-PL" sz="1800" kern="1200" dirty="0"/>
            </a:p>
          </p:txBody>
        </p:sp>
      </p:grpSp>
    </p:spTree>
    <p:extLst>
      <p:ext uri="{BB962C8B-B14F-4D97-AF65-F5344CB8AC3E}">
        <p14:creationId xmlns:p14="http://schemas.microsoft.com/office/powerpoint/2010/main" val="255636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Systematyka dowodów </a:t>
            </a:r>
          </a:p>
        </p:txBody>
      </p:sp>
      <p:sp>
        <p:nvSpPr>
          <p:cNvPr id="5" name="Symbol zastępczy tekstu 3"/>
          <p:cNvSpPr txBox="1">
            <a:spLocks/>
          </p:cNvSpPr>
          <p:nvPr/>
        </p:nvSpPr>
        <p:spPr>
          <a:xfrm>
            <a:off x="1104900" y="1600200"/>
            <a:ext cx="4919472" cy="82391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Osobowe i rzeczowe </a:t>
            </a:r>
            <a:endParaRPr lang="pl-PL" dirty="0"/>
          </a:p>
        </p:txBody>
      </p:sp>
      <p:sp>
        <p:nvSpPr>
          <p:cNvPr id="6" name="Symbol zastępczy zawartości 4"/>
          <p:cNvSpPr>
            <a:spLocks noGrp="1"/>
          </p:cNvSpPr>
          <p:nvPr>
            <p:ph sz="half" idx="4294967295"/>
          </p:nvPr>
        </p:nvSpPr>
        <p:spPr>
          <a:xfrm>
            <a:off x="393405" y="2424112"/>
            <a:ext cx="5630967" cy="4125544"/>
          </a:xfrm>
          <a:prstGeom prst="rect">
            <a:avLst/>
          </a:prstGeom>
        </p:spPr>
        <p:txBody>
          <a:bodyPr>
            <a:normAutofit fontScale="92500" lnSpcReduction="10000"/>
          </a:bodyPr>
          <a:lstStyle/>
          <a:p>
            <a:pPr marL="0" indent="0" algn="ctr">
              <a:buNone/>
            </a:pPr>
            <a:endParaRPr lang="pl-PL" dirty="0"/>
          </a:p>
          <a:p>
            <a:pPr marL="0" indent="0" algn="ctr">
              <a:buNone/>
            </a:pPr>
            <a:r>
              <a:rPr lang="pl-PL" dirty="0"/>
              <a:t>podział ze względu na rodzaj </a:t>
            </a:r>
            <a:r>
              <a:rPr lang="pl-PL" b="1" dirty="0"/>
              <a:t>źródła dowodowego </a:t>
            </a:r>
          </a:p>
          <a:p>
            <a:pPr algn="just"/>
            <a:r>
              <a:rPr lang="pl-PL" b="1" u="sng" dirty="0"/>
              <a:t>Dowody osobowe </a:t>
            </a:r>
            <a:r>
              <a:rPr lang="pl-PL" dirty="0"/>
              <a:t>- pochodzą od człowieka (osoby żyjącej)</a:t>
            </a:r>
          </a:p>
          <a:p>
            <a:pPr lvl="1" algn="just"/>
            <a:r>
              <a:rPr lang="pl-PL" dirty="0"/>
              <a:t>Świadek, oskarżony</a:t>
            </a:r>
          </a:p>
          <a:p>
            <a:pPr lvl="1" algn="just"/>
            <a:r>
              <a:rPr lang="pl-PL" dirty="0"/>
              <a:t>Sposób przeprowadzenia – przesłuchanie</a:t>
            </a:r>
          </a:p>
          <a:p>
            <a:pPr lvl="1" algn="just"/>
            <a:r>
              <a:rPr lang="pl-PL" dirty="0"/>
              <a:t>Środek dowodowy – zeznania, wyjaśnienia</a:t>
            </a:r>
          </a:p>
          <a:p>
            <a:pPr algn="just"/>
            <a:r>
              <a:rPr lang="pl-PL" b="1" u="sng" dirty="0"/>
              <a:t>Dowody rzeczowe </a:t>
            </a:r>
            <a:r>
              <a:rPr lang="pl-PL" dirty="0"/>
              <a:t>- rzecz w szerokim znaczeniu tego słowa </a:t>
            </a:r>
          </a:p>
          <a:p>
            <a:pPr lvl="1" algn="just"/>
            <a:r>
              <a:rPr lang="pl-PL" dirty="0"/>
              <a:t>Przedmiot, miejsce, ciało człowieka </a:t>
            </a:r>
          </a:p>
          <a:p>
            <a:pPr lvl="1" algn="just"/>
            <a:r>
              <a:rPr lang="pl-PL" dirty="0"/>
              <a:t>Sposób przeprowadzenia – oględziny </a:t>
            </a:r>
          </a:p>
          <a:p>
            <a:pPr lvl="1" algn="just"/>
            <a:r>
              <a:rPr lang="pl-PL" dirty="0"/>
              <a:t>Środek dowodowy – cechy i właściwości rzeczy </a:t>
            </a:r>
          </a:p>
        </p:txBody>
      </p:sp>
      <p:sp>
        <p:nvSpPr>
          <p:cNvPr id="7" name="Symbol zastępczy tekstu 5"/>
          <p:cNvSpPr txBox="1">
            <a:spLocks/>
          </p:cNvSpPr>
          <p:nvPr/>
        </p:nvSpPr>
        <p:spPr>
          <a:xfrm>
            <a:off x="6166110" y="1674628"/>
            <a:ext cx="4919472" cy="823912"/>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Pojęciowe i zmysłowe </a:t>
            </a:r>
            <a:endParaRPr lang="pl-PL" dirty="0"/>
          </a:p>
        </p:txBody>
      </p:sp>
      <p:sp>
        <p:nvSpPr>
          <p:cNvPr id="8" name="Symbol zastępczy zawartości 6"/>
          <p:cNvSpPr>
            <a:spLocks noGrp="1"/>
          </p:cNvSpPr>
          <p:nvPr>
            <p:ph sz="quarter" idx="4294967295"/>
          </p:nvPr>
        </p:nvSpPr>
        <p:spPr>
          <a:xfrm>
            <a:off x="6166110" y="2424112"/>
            <a:ext cx="5636030" cy="4125544"/>
          </a:xfrm>
          <a:prstGeom prst="rect">
            <a:avLst/>
          </a:prstGeom>
        </p:spPr>
        <p:txBody>
          <a:bodyPr>
            <a:normAutofit fontScale="92500" lnSpcReduction="10000"/>
          </a:bodyPr>
          <a:lstStyle/>
          <a:p>
            <a:pPr marL="0" indent="0" algn="ctr">
              <a:buNone/>
            </a:pPr>
            <a:endParaRPr lang="pl-PL" dirty="0"/>
          </a:p>
          <a:p>
            <a:pPr marL="0" indent="0" algn="ctr">
              <a:buNone/>
            </a:pPr>
            <a:r>
              <a:rPr lang="pl-PL" dirty="0"/>
              <a:t>kryterium </a:t>
            </a:r>
            <a:r>
              <a:rPr lang="pl-PL" b="1" dirty="0"/>
              <a:t>treści środka dowodowego </a:t>
            </a:r>
            <a:r>
              <a:rPr lang="pl-PL" dirty="0"/>
              <a:t>(treść informacyjna)</a:t>
            </a:r>
          </a:p>
          <a:p>
            <a:pPr algn="just"/>
            <a:r>
              <a:rPr lang="pl-PL" b="1" u="sng" dirty="0"/>
              <a:t>Dowody pojęciowe </a:t>
            </a:r>
            <a:r>
              <a:rPr lang="pl-PL" dirty="0"/>
              <a:t>- dowody zawierające treści intelektualne </a:t>
            </a:r>
          </a:p>
          <a:p>
            <a:pPr lvl="1" algn="just"/>
            <a:r>
              <a:rPr lang="pl-PL" dirty="0"/>
              <a:t>Poznawane za pomocą zmysłów, ale organ procesowy dostaje je w gotowej formie </a:t>
            </a:r>
          </a:p>
          <a:p>
            <a:pPr lvl="1" algn="just"/>
            <a:r>
              <a:rPr lang="pl-PL" dirty="0"/>
              <a:t>Oświadczenia wiedzy osobowych źródeł dowodowych, treść dokumentu, filmu </a:t>
            </a:r>
          </a:p>
          <a:p>
            <a:pPr algn="just"/>
            <a:r>
              <a:rPr lang="pl-PL" b="1" dirty="0"/>
              <a:t> </a:t>
            </a:r>
            <a:r>
              <a:rPr lang="pl-PL" b="1" u="sng" dirty="0"/>
              <a:t>Dowody zmysłowe</a:t>
            </a:r>
            <a:r>
              <a:rPr lang="pl-PL" dirty="0"/>
              <a:t> - środek dowodowy oddziałuje na zmysły i dopiero w wyniku doznań zmysłowych powstaje treść pojęciowa </a:t>
            </a:r>
          </a:p>
          <a:p>
            <a:pPr lvl="1" algn="just"/>
            <a:r>
              <a:rPr lang="pl-PL" dirty="0"/>
              <a:t>Poznanie dowodów rzeczowych, ich cech i właściwości poprzez oględziny </a:t>
            </a:r>
          </a:p>
          <a:p>
            <a:pPr algn="just"/>
            <a:endParaRPr lang="pl-PL" dirty="0"/>
          </a:p>
        </p:txBody>
      </p:sp>
      <p:pic>
        <p:nvPicPr>
          <p:cNvPr id="9" name="Obraz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888" y="0"/>
            <a:ext cx="2424112" cy="2424112"/>
          </a:xfrm>
          <a:prstGeom prst="rect">
            <a:avLst/>
          </a:prstGeom>
        </p:spPr>
      </p:pic>
    </p:spTree>
    <p:extLst>
      <p:ext uri="{BB962C8B-B14F-4D97-AF65-F5344CB8AC3E}">
        <p14:creationId xmlns:p14="http://schemas.microsoft.com/office/powerpoint/2010/main" val="304508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6"/>
          <p:cNvSpPr>
            <a:spLocks noGrp="1"/>
          </p:cNvSpPr>
          <p:nvPr>
            <p:ph type="title"/>
          </p:nvPr>
        </p:nvSpPr>
        <p:spPr>
          <a:xfrm>
            <a:off x="354419" y="-83289"/>
            <a:ext cx="11483162" cy="1306033"/>
          </a:xfrm>
        </p:spPr>
        <p:txBody>
          <a:bodyPr>
            <a:normAutofit fontScale="90000"/>
          </a:bodyPr>
          <a:lstStyle/>
          <a:p>
            <a:r>
              <a:rPr lang="pl-PL" sz="4000" dirty="0"/>
              <a:t>Systematyka dowodów – dowody ścisłe i swobodne </a:t>
            </a:r>
          </a:p>
        </p:txBody>
      </p:sp>
      <p:sp>
        <p:nvSpPr>
          <p:cNvPr id="5" name="Symbol zastępczy zawartości 7"/>
          <p:cNvSpPr>
            <a:spLocks noGrp="1"/>
          </p:cNvSpPr>
          <p:nvPr>
            <p:ph idx="1"/>
          </p:nvPr>
        </p:nvSpPr>
        <p:spPr>
          <a:xfrm>
            <a:off x="3990345" y="1555034"/>
            <a:ext cx="7847236" cy="5159403"/>
          </a:xfrm>
        </p:spPr>
        <p:txBody>
          <a:bodyPr>
            <a:normAutofit/>
          </a:bodyPr>
          <a:lstStyle/>
          <a:p>
            <a:pPr marL="0" indent="0" algn="ctr">
              <a:buNone/>
            </a:pPr>
            <a:r>
              <a:rPr lang="pl-PL" dirty="0"/>
              <a:t>Podział ze względu na kryterium sposobu utrwalenia dowodu </a:t>
            </a:r>
          </a:p>
          <a:p>
            <a:r>
              <a:rPr lang="pl-PL" b="1" u="sng" dirty="0"/>
              <a:t>Dowody ścisłe</a:t>
            </a:r>
            <a:r>
              <a:rPr lang="pl-PL" dirty="0"/>
              <a:t> - przeprowadzane w ściśle określony sposób i w ściśle określonej formie; bezwzględnie wymagany jako podstawa rozstrzygnięcia o winie i karze </a:t>
            </a:r>
          </a:p>
          <a:p>
            <a:pPr algn="just"/>
            <a:r>
              <a:rPr lang="pl-PL" b="1" u="sng" dirty="0"/>
              <a:t>Dowody swobodne </a:t>
            </a:r>
            <a:r>
              <a:rPr lang="pl-PL" dirty="0"/>
              <a:t>– nie ma potrzeby zachowywania wszystkich wymogów prawa dowodowego dotyczących sposobu przeprowadzania i dokumentowania czynności dowodowej. Mogą zostać wykorzystane przy rozstrzyganiu innych kwestii niż odpowiedzialność oskarżonego:</a:t>
            </a:r>
          </a:p>
          <a:p>
            <a:pPr lvl="1" algn="just">
              <a:buFontTx/>
              <a:buChar char="-"/>
            </a:pPr>
            <a:r>
              <a:rPr lang="pl-PL" dirty="0"/>
              <a:t>w zakresie decydowania o dopuszczalności postępowania karnego (wszczęcie, odmowa wszczęcia, umorzenie, pojęcie na nowo np. umorzonego dochodzenia)</a:t>
            </a:r>
          </a:p>
          <a:p>
            <a:pPr lvl="1" algn="just">
              <a:buFontTx/>
              <a:buChar char="-"/>
            </a:pPr>
            <a:r>
              <a:rPr lang="pl-PL" dirty="0"/>
              <a:t>w postępowaniach sprawdzających (np. badanie zasadności wznowienia postępowania)</a:t>
            </a:r>
          </a:p>
          <a:p>
            <a:pPr lvl="1" algn="just">
              <a:buFontTx/>
              <a:buChar char="-"/>
            </a:pPr>
            <a:r>
              <a:rPr lang="pl-PL" dirty="0"/>
              <a:t>w postępowaniach incydentalnych </a:t>
            </a:r>
          </a:p>
          <a:p>
            <a:pPr marL="0" indent="0" algn="just">
              <a:buNone/>
            </a:pPr>
            <a:endParaRPr lang="pl-PL" dirty="0"/>
          </a:p>
          <a:p>
            <a:pPr algn="just"/>
            <a:endParaRPr lang="pl-PL" dirty="0"/>
          </a:p>
        </p:txBody>
      </p:sp>
      <p:sp>
        <p:nvSpPr>
          <p:cNvPr id="6" name="pole tekstowe 5"/>
          <p:cNvSpPr txBox="1"/>
          <p:nvPr/>
        </p:nvSpPr>
        <p:spPr>
          <a:xfrm>
            <a:off x="101913" y="4960111"/>
            <a:ext cx="3888432" cy="175432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pl-PL" dirty="0"/>
              <a:t>Gwarancyjne znaczenie podziału dowodów na ścisłe i swobodne a wprowadzanie do procesu informacji z czynności operacyjno – rozpoznawczych na podstawie art. 393 § 1 k.p.k. </a:t>
            </a:r>
          </a:p>
        </p:txBody>
      </p:sp>
      <p:sp>
        <p:nvSpPr>
          <p:cNvPr id="7" name="pole tekstowe 6"/>
          <p:cNvSpPr txBox="1"/>
          <p:nvPr/>
        </p:nvSpPr>
        <p:spPr>
          <a:xfrm>
            <a:off x="6103088" y="5103674"/>
            <a:ext cx="4984012" cy="733600"/>
          </a:xfrm>
          <a:prstGeom prst="rect">
            <a:avLst/>
          </a:prstGeom>
          <a:noFill/>
        </p:spPr>
        <p:txBody>
          <a:bodyPr wrap="square" rtlCol="0">
            <a:spAutoFit/>
          </a:bodyPr>
          <a:lstStyle/>
          <a:p>
            <a:endParaRPr lang="pl-PL" dirty="0"/>
          </a:p>
        </p:txBody>
      </p:sp>
      <p:pic>
        <p:nvPicPr>
          <p:cNvPr id="8" name="Obraz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190307"/>
            <a:ext cx="3085742" cy="2507165"/>
          </a:xfrm>
          <a:prstGeom prst="rect">
            <a:avLst/>
          </a:prstGeom>
        </p:spPr>
      </p:pic>
    </p:spTree>
    <p:extLst>
      <p:ext uri="{BB962C8B-B14F-4D97-AF65-F5344CB8AC3E}">
        <p14:creationId xmlns:p14="http://schemas.microsoft.com/office/powerpoint/2010/main" val="344259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0"/>
            <a:ext cx="9980682" cy="1316665"/>
          </a:xfrm>
        </p:spPr>
        <p:txBody>
          <a:bodyPr>
            <a:normAutofit/>
          </a:bodyPr>
          <a:lstStyle/>
          <a:p>
            <a:r>
              <a:rPr lang="pl-PL" sz="4000" dirty="0"/>
              <a:t>Systematyka dowodów – dowody pierwotne i pochodne </a:t>
            </a:r>
          </a:p>
        </p:txBody>
      </p:sp>
      <p:sp>
        <p:nvSpPr>
          <p:cNvPr id="5" name="Symbol zastępczy zawartości 2"/>
          <p:cNvSpPr>
            <a:spLocks noGrp="1"/>
          </p:cNvSpPr>
          <p:nvPr>
            <p:ph idx="1"/>
          </p:nvPr>
        </p:nvSpPr>
        <p:spPr>
          <a:xfrm>
            <a:off x="1104900" y="1600200"/>
            <a:ext cx="9982200" cy="1047307"/>
          </a:xfrm>
        </p:spPr>
        <p:txBody>
          <a:bodyPr/>
          <a:lstStyle/>
          <a:p>
            <a:pPr marL="0" indent="0" algn="ctr">
              <a:buNone/>
            </a:pPr>
            <a:r>
              <a:rPr lang="pl-PL" b="1" dirty="0"/>
              <a:t>Odległość od źródła dowodowego od dowodzonego faktu </a:t>
            </a:r>
          </a:p>
          <a:p>
            <a:pPr marL="0" indent="0" algn="ctr">
              <a:buNone/>
            </a:pPr>
            <a:r>
              <a:rPr lang="pl-PL" dirty="0"/>
              <a:t>(podstawa dla konturowania zasady bezpośredniości)</a:t>
            </a:r>
          </a:p>
          <a:p>
            <a:pPr marL="0" indent="0" algn="just">
              <a:buNone/>
            </a:pPr>
            <a:endParaRPr lang="pl-PL" dirty="0"/>
          </a:p>
        </p:txBody>
      </p:sp>
      <p:sp>
        <p:nvSpPr>
          <p:cNvPr id="6" name="Prostokąt 5"/>
          <p:cNvSpPr/>
          <p:nvPr/>
        </p:nvSpPr>
        <p:spPr>
          <a:xfrm>
            <a:off x="872713" y="3204864"/>
            <a:ext cx="4168849" cy="1938992"/>
          </a:xfrm>
          <a:prstGeom prst="rect">
            <a:avLst/>
          </a:prstGeom>
        </p:spPr>
        <p:txBody>
          <a:bodyPr wrap="square">
            <a:spAutoFit/>
          </a:bodyPr>
          <a:lstStyle/>
          <a:p>
            <a:pPr marL="342900" indent="-342900">
              <a:buFont typeface="Arial" panose="020B0604020202020204" pitchFamily="34" charset="0"/>
              <a:buChar char="•"/>
            </a:pPr>
            <a:r>
              <a:rPr lang="pl-PL" sz="2000" dirty="0"/>
              <a:t>Tzw. dowód z pierwszej ręki</a:t>
            </a:r>
          </a:p>
          <a:p>
            <a:pPr marL="342900" indent="-342900" algn="just">
              <a:buFont typeface="Arial" panose="020B0604020202020204" pitchFamily="34" charset="0"/>
              <a:buChar char="•"/>
            </a:pPr>
            <a:r>
              <a:rPr lang="pl-PL" sz="2000" b="1" dirty="0"/>
              <a:t>Źródło dowodowe zetknęło się bezpośrednio z udowadnianym faktem </a:t>
            </a:r>
          </a:p>
          <a:p>
            <a:pPr marL="342900" indent="-342900">
              <a:buFont typeface="Arial" panose="020B0604020202020204" pitchFamily="34" charset="0"/>
              <a:buChar char="•"/>
            </a:pPr>
            <a:r>
              <a:rPr lang="pl-PL" sz="2000" dirty="0"/>
              <a:t>Np. świadek naoczny, oryginał dokumentu</a:t>
            </a:r>
          </a:p>
        </p:txBody>
      </p:sp>
      <p:sp>
        <p:nvSpPr>
          <p:cNvPr id="7" name="Prostokąt 6"/>
          <p:cNvSpPr/>
          <p:nvPr/>
        </p:nvSpPr>
        <p:spPr>
          <a:xfrm>
            <a:off x="5226901" y="3211608"/>
            <a:ext cx="3932893" cy="2862322"/>
          </a:xfrm>
          <a:prstGeom prst="rect">
            <a:avLst/>
          </a:prstGeom>
        </p:spPr>
        <p:txBody>
          <a:bodyPr wrap="square">
            <a:spAutoFit/>
          </a:bodyPr>
          <a:lstStyle/>
          <a:p>
            <a:pPr marL="342900" indent="-342900">
              <a:buFont typeface="Arial" panose="020B0604020202020204" pitchFamily="34" charset="0"/>
              <a:buChar char="•"/>
            </a:pPr>
            <a:r>
              <a:rPr lang="pl-PL" sz="2000" dirty="0"/>
              <a:t>Dowód z dalszego źródła</a:t>
            </a:r>
          </a:p>
          <a:p>
            <a:pPr marL="342900" indent="-342900" algn="just">
              <a:buFont typeface="Arial" panose="020B0604020202020204" pitchFamily="34" charset="0"/>
              <a:buChar char="•"/>
            </a:pPr>
            <a:r>
              <a:rPr lang="pl-PL" sz="2000" b="1" dirty="0"/>
              <a:t>Źródło dowodowe jest ogniwem pośrednim między źródłem pierwotnym a faktem dowodzonym </a:t>
            </a:r>
          </a:p>
          <a:p>
            <a:pPr marL="342900" indent="-342900">
              <a:buFont typeface="Arial" panose="020B0604020202020204" pitchFamily="34" charset="0"/>
              <a:buChar char="•"/>
            </a:pPr>
            <a:r>
              <a:rPr lang="pl-PL" sz="2000" dirty="0"/>
              <a:t>Np. świadek ze słyszenia, protokoły zeznań, kopia dokumentu, </a:t>
            </a:r>
          </a:p>
        </p:txBody>
      </p:sp>
      <p:sp>
        <p:nvSpPr>
          <p:cNvPr id="8" name="pole tekstowe 7"/>
          <p:cNvSpPr txBox="1"/>
          <p:nvPr/>
        </p:nvSpPr>
        <p:spPr>
          <a:xfrm>
            <a:off x="872713" y="2743199"/>
            <a:ext cx="4168848" cy="461665"/>
          </a:xfrm>
          <a:prstGeom prst="rect">
            <a:avLst/>
          </a:prstGeom>
          <a:noFill/>
        </p:spPr>
        <p:txBody>
          <a:bodyPr wrap="square" rtlCol="0">
            <a:spAutoFit/>
          </a:bodyPr>
          <a:lstStyle/>
          <a:p>
            <a:pPr algn="ctr"/>
            <a:r>
              <a:rPr lang="pl-PL" sz="2400" b="1" u="sng" dirty="0"/>
              <a:t>Pierwotne </a:t>
            </a:r>
          </a:p>
        </p:txBody>
      </p:sp>
      <p:sp>
        <p:nvSpPr>
          <p:cNvPr id="9" name="pole tekstowe 8"/>
          <p:cNvSpPr txBox="1"/>
          <p:nvPr/>
        </p:nvSpPr>
        <p:spPr>
          <a:xfrm>
            <a:off x="5226901" y="2749943"/>
            <a:ext cx="3932894" cy="461665"/>
          </a:xfrm>
          <a:prstGeom prst="rect">
            <a:avLst/>
          </a:prstGeom>
          <a:noFill/>
        </p:spPr>
        <p:txBody>
          <a:bodyPr wrap="square" rtlCol="0">
            <a:spAutoFit/>
          </a:bodyPr>
          <a:lstStyle/>
          <a:p>
            <a:pPr algn="ctr"/>
            <a:r>
              <a:rPr lang="pl-PL" sz="2400" b="1" u="sng" dirty="0"/>
              <a:t>Pochodne</a:t>
            </a:r>
            <a:r>
              <a:rPr lang="pl-PL" dirty="0"/>
              <a:t> </a:t>
            </a:r>
          </a:p>
        </p:txBody>
      </p:sp>
      <p:sp>
        <p:nvSpPr>
          <p:cNvPr id="10" name="pole tekstowe 9"/>
          <p:cNvSpPr txBox="1"/>
          <p:nvPr/>
        </p:nvSpPr>
        <p:spPr>
          <a:xfrm>
            <a:off x="0" y="401883"/>
            <a:ext cx="923330" cy="6192455"/>
          </a:xfrm>
          <a:prstGeom prst="rect">
            <a:avLst/>
          </a:prstGeom>
          <a:noFill/>
        </p:spPr>
        <p:txBody>
          <a:bodyPr vert="vert270" wrap="square" rtlCol="0">
            <a:spAutoFit/>
          </a:bodyPr>
          <a:lstStyle/>
          <a:p>
            <a:pPr algn="ctr"/>
            <a:r>
              <a:rPr lang="pl-PL" sz="2400" b="1" dirty="0">
                <a:solidFill>
                  <a:srgbClr val="FF0000"/>
                </a:solidFill>
              </a:rPr>
              <a:t>Nie mylić z dowodami bezpośrednimi </a:t>
            </a:r>
          </a:p>
          <a:p>
            <a:pPr algn="ctr"/>
            <a:r>
              <a:rPr lang="pl-PL" sz="2400" b="1" dirty="0">
                <a:solidFill>
                  <a:srgbClr val="FF0000"/>
                </a:solidFill>
              </a:rPr>
              <a:t>i pośrednimi!!! </a:t>
            </a:r>
          </a:p>
        </p:txBody>
      </p:sp>
      <p:pic>
        <p:nvPicPr>
          <p:cNvPr id="11" name="Obraz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5132" y="3062177"/>
            <a:ext cx="2846867" cy="3795823"/>
          </a:xfrm>
          <a:prstGeom prst="rect">
            <a:avLst/>
          </a:prstGeom>
          <a:ln>
            <a:noFill/>
          </a:ln>
          <a:effectLst>
            <a:softEdge rad="112500"/>
          </a:effectLst>
        </p:spPr>
      </p:pic>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0131" y="5143856"/>
            <a:ext cx="2541431" cy="1835478"/>
          </a:xfrm>
          <a:prstGeom prst="rect">
            <a:avLst/>
          </a:prstGeom>
          <a:ln>
            <a:noFill/>
          </a:ln>
          <a:effectLst>
            <a:softEdge rad="112500"/>
          </a:effectLst>
        </p:spPr>
      </p:pic>
    </p:spTree>
    <p:extLst>
      <p:ext uri="{BB962C8B-B14F-4D97-AF65-F5344CB8AC3E}">
        <p14:creationId xmlns:p14="http://schemas.microsoft.com/office/powerpoint/2010/main" val="1929710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r>
              <a:rPr lang="pl-PL" sz="4000" dirty="0"/>
              <a:t>Systematyka dowodów – dowody bezpośrednie i pośrednie </a:t>
            </a:r>
          </a:p>
        </p:txBody>
      </p:sp>
      <p:pic>
        <p:nvPicPr>
          <p:cNvPr id="5" name="Obraz 4"/>
          <p:cNvPicPr>
            <a:picLocks noChangeAspect="1"/>
          </p:cNvPicPr>
          <p:nvPr/>
        </p:nvPicPr>
        <p:blipFill rotWithShape="1">
          <a:blip r:embed="rId2" cstate="print">
            <a:extLst>
              <a:ext uri="{28A0092B-C50C-407E-A947-70E740481C1C}">
                <a14:useLocalDpi xmlns:a14="http://schemas.microsoft.com/office/drawing/2010/main" val="0"/>
              </a:ext>
            </a:extLst>
          </a:blip>
          <a:srcRect l="-13941" t="-383" r="315" b="11517"/>
          <a:stretch/>
        </p:blipFill>
        <p:spPr>
          <a:xfrm>
            <a:off x="8504849" y="-57557"/>
            <a:ext cx="3841698" cy="2461438"/>
          </a:xfrm>
          <a:prstGeom prst="rect">
            <a:avLst/>
          </a:prstGeom>
          <a:ln>
            <a:noFill/>
          </a:ln>
          <a:effectLst>
            <a:softEdge rad="112500"/>
          </a:effectLst>
        </p:spPr>
      </p:pic>
      <p:sp>
        <p:nvSpPr>
          <p:cNvPr id="6" name="Symbol zastępczy zawartości 2"/>
          <p:cNvSpPr>
            <a:spLocks noGrp="1"/>
          </p:cNvSpPr>
          <p:nvPr>
            <p:ph idx="1"/>
          </p:nvPr>
        </p:nvSpPr>
        <p:spPr>
          <a:xfrm>
            <a:off x="134404" y="1306919"/>
            <a:ext cx="9982200" cy="4572000"/>
          </a:xfrm>
        </p:spPr>
        <p:txBody>
          <a:bodyPr>
            <a:noAutofit/>
          </a:bodyPr>
          <a:lstStyle/>
          <a:p>
            <a:pPr marL="0" indent="0" algn="ctr">
              <a:buNone/>
            </a:pPr>
            <a:r>
              <a:rPr lang="pl-PL" sz="1800" b="1" dirty="0">
                <a:solidFill>
                  <a:schemeClr val="tx1"/>
                </a:solidFill>
                <a:latin typeface="Times New Roman" panose="02020603050405020304" pitchFamily="18" charset="0"/>
                <a:cs typeface="Times New Roman" panose="02020603050405020304" pitchFamily="18" charset="0"/>
              </a:rPr>
              <a:t>Kryterium stosunku do faktu głównego</a:t>
            </a:r>
          </a:p>
          <a:p>
            <a:pPr algn="just"/>
            <a:r>
              <a:rPr lang="pl-PL" sz="1800" b="1" u="sng" dirty="0">
                <a:solidFill>
                  <a:schemeClr val="tx1"/>
                </a:solidFill>
                <a:latin typeface="Times New Roman" panose="02020603050405020304" pitchFamily="18" charset="0"/>
                <a:cs typeface="Times New Roman" panose="02020603050405020304" pitchFamily="18" charset="0"/>
              </a:rPr>
              <a:t>Dowody bezpośrednie </a:t>
            </a:r>
            <a:r>
              <a:rPr lang="pl-PL" sz="1800" b="1" dirty="0">
                <a:solidFill>
                  <a:schemeClr val="tx1"/>
                </a:solidFill>
                <a:latin typeface="Times New Roman" panose="02020603050405020304" pitchFamily="18" charset="0"/>
                <a:cs typeface="Times New Roman" panose="02020603050405020304" pitchFamily="18" charset="0"/>
              </a:rPr>
              <a:t>- dotyczą wprost faktu głównego i bezpośrednio potwierdzają bądź zaprzeczają istnieniu przestępstwa </a:t>
            </a:r>
          </a:p>
          <a:p>
            <a:pPr lvl="1" algn="just"/>
            <a:r>
              <a:rPr lang="pl-PL" b="1" dirty="0">
                <a:solidFill>
                  <a:schemeClr val="tx1"/>
                </a:solidFill>
                <a:latin typeface="Times New Roman" panose="02020603050405020304" pitchFamily="18" charset="0"/>
                <a:cs typeface="Times New Roman" panose="02020603050405020304" pitchFamily="18" charset="0"/>
              </a:rPr>
              <a:t>np. nagranie, na którym widać jak oskarżony wybija szybę, wchodzi do sklepu, wyciąga pieniądze z kasy i wychodzi ze sklepu </a:t>
            </a:r>
          </a:p>
          <a:p>
            <a:pPr lvl="1" algn="just"/>
            <a:r>
              <a:rPr lang="pl-PL" b="1" dirty="0">
                <a:solidFill>
                  <a:schemeClr val="tx1"/>
                </a:solidFill>
                <a:latin typeface="Times New Roman" panose="02020603050405020304" pitchFamily="18" charset="0"/>
                <a:cs typeface="Times New Roman" panose="02020603050405020304" pitchFamily="18" charset="0"/>
              </a:rPr>
              <a:t>znamiona czynu z art. 279 k.k. – „kto kradnie z włamaniem…” </a:t>
            </a:r>
          </a:p>
          <a:p>
            <a:pPr algn="just"/>
            <a:r>
              <a:rPr lang="pl-PL" sz="1800" b="1" u="sng" dirty="0">
                <a:solidFill>
                  <a:schemeClr val="tx1"/>
                </a:solidFill>
                <a:latin typeface="Times New Roman" panose="02020603050405020304" pitchFamily="18" charset="0"/>
                <a:cs typeface="Times New Roman" panose="02020603050405020304" pitchFamily="18" charset="0"/>
              </a:rPr>
              <a:t>Dowody pośrednie </a:t>
            </a:r>
            <a:r>
              <a:rPr lang="pl-PL" sz="1800" b="1" dirty="0">
                <a:solidFill>
                  <a:schemeClr val="tx1"/>
                </a:solidFill>
                <a:latin typeface="Times New Roman" panose="02020603050405020304" pitchFamily="18" charset="0"/>
                <a:cs typeface="Times New Roman" panose="02020603050405020304" pitchFamily="18" charset="0"/>
              </a:rPr>
              <a:t>- tzw. dowody poszlakowe; dotyczą faktów ubocznych (dowodowych)</a:t>
            </a:r>
          </a:p>
          <a:p>
            <a:pPr lvl="1" algn="just"/>
            <a:r>
              <a:rPr lang="pl-PL" b="1" dirty="0">
                <a:solidFill>
                  <a:schemeClr val="tx1"/>
                </a:solidFill>
                <a:latin typeface="Times New Roman" panose="02020603050405020304" pitchFamily="18" charset="0"/>
                <a:cs typeface="Times New Roman" panose="02020603050405020304" pitchFamily="18" charset="0"/>
              </a:rPr>
              <a:t>np. nagranie na którym widać, jak oskarżony, w godzinach, w których sklep jest zawsze zamknięty, wychodzi z samochodu na parkingu przed sklepem, idzie w kierunku sklepu, na nagraniu słychać odgłos tłuczonej szyby, a po pewnym czasie na nagraniu widać, jak oskarżony pospiesznie wraca do samochodu z torbą, której wcześniej nie miał, wsiada do samochodu i szybko odjeżdża, a na nagraniu słychać dzwoniący alarm. </a:t>
            </a:r>
          </a:p>
          <a:p>
            <a:pPr lvl="1" algn="just"/>
            <a:r>
              <a:rPr lang="pl-PL" b="1" dirty="0">
                <a:solidFill>
                  <a:schemeClr val="tx1"/>
                </a:solidFill>
                <a:latin typeface="Times New Roman" panose="02020603050405020304" pitchFamily="18" charset="0"/>
                <a:cs typeface="Times New Roman" panose="02020603050405020304" pitchFamily="18" charset="0"/>
              </a:rPr>
              <a:t>Jeżeli sprawa ma charakter poszlakowy, to nierozerwalny łańcuch poszlak rozpatrywanych we wzajemnym powiązaniu winien prowadzić do nieodpartego wniosku o sprawstwie oskarżonego pomimo braku na to </a:t>
            </a:r>
            <a:r>
              <a:rPr lang="pl-PL" b="1" i="1" dirty="0">
                <a:solidFill>
                  <a:schemeClr val="tx1"/>
                </a:solidFill>
                <a:latin typeface="Times New Roman" panose="02020603050405020304" pitchFamily="18" charset="0"/>
                <a:cs typeface="Times New Roman" panose="02020603050405020304" pitchFamily="18" charset="0"/>
              </a:rPr>
              <a:t>dowodów bezpośrednich </a:t>
            </a:r>
            <a:r>
              <a:rPr lang="pl-PL" b="1" dirty="0">
                <a:solidFill>
                  <a:schemeClr val="tx1"/>
                </a:solidFill>
                <a:latin typeface="Times New Roman" panose="02020603050405020304" pitchFamily="18" charset="0"/>
                <a:cs typeface="Times New Roman" panose="02020603050405020304" pitchFamily="18" charset="0"/>
              </a:rPr>
              <a:t>(por. wyrok SN z 14.12.2016 r., III KK 152/16)</a:t>
            </a:r>
          </a:p>
        </p:txBody>
      </p:sp>
    </p:spTree>
    <p:extLst>
      <p:ext uri="{BB962C8B-B14F-4D97-AF65-F5344CB8AC3E}">
        <p14:creationId xmlns:p14="http://schemas.microsoft.com/office/powerpoint/2010/main" val="3060115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r>
              <a:rPr lang="pl-PL" sz="4000" dirty="0"/>
              <a:t>Dowody pośrednie – dowody poszlakowe </a:t>
            </a:r>
          </a:p>
        </p:txBody>
      </p:sp>
      <p:pic>
        <p:nvPicPr>
          <p:cNvPr id="5"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43154" y="1504507"/>
            <a:ext cx="3742428" cy="4572000"/>
          </a:xfrm>
        </p:spPr>
      </p:pic>
      <p:sp>
        <p:nvSpPr>
          <p:cNvPr id="6" name="Symbol zastępczy tekstu 4"/>
          <p:cNvSpPr txBox="1">
            <a:spLocks/>
          </p:cNvSpPr>
          <p:nvPr/>
        </p:nvSpPr>
        <p:spPr>
          <a:xfrm>
            <a:off x="860202" y="624681"/>
            <a:ext cx="4384548" cy="3248247"/>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just"/>
            <a:r>
              <a:rPr lang="pl-PL" dirty="0"/>
              <a:t>Aby na podstawie dowodów poszlakowych potwierdzić lub zaprzeczyć istnieniu faktu głównego muszą one spełniać 3 warunki: </a:t>
            </a:r>
          </a:p>
          <a:p>
            <a:pPr algn="just">
              <a:buFont typeface="Wingdings 3" charset="2"/>
              <a:buAutoNum type="arabicPeriod"/>
            </a:pPr>
            <a:r>
              <a:rPr lang="pl-PL" dirty="0"/>
              <a:t>Muszą tworzyć </a:t>
            </a:r>
            <a:r>
              <a:rPr lang="pl-PL" b="1" dirty="0"/>
              <a:t>łańcuch poszlak</a:t>
            </a:r>
            <a:r>
              <a:rPr lang="pl-PL" dirty="0"/>
              <a:t>, z którego </a:t>
            </a:r>
            <a:r>
              <a:rPr lang="pl-PL" b="1" dirty="0"/>
              <a:t>jednoznacznie będzie wynikało istnienie faktu głównego </a:t>
            </a:r>
          </a:p>
          <a:p>
            <a:pPr algn="just">
              <a:buFont typeface="Wingdings 3" charset="2"/>
              <a:buAutoNum type="arabicPeriod"/>
            </a:pPr>
            <a:r>
              <a:rPr lang="pl-PL" dirty="0"/>
              <a:t>Łańcuch poszlak musi być </a:t>
            </a:r>
            <a:r>
              <a:rPr lang="pl-PL" b="1" dirty="0"/>
              <a:t>nierozerwalny</a:t>
            </a:r>
            <a:r>
              <a:rPr lang="pl-PL" dirty="0"/>
              <a:t> </a:t>
            </a:r>
          </a:p>
          <a:p>
            <a:pPr algn="just">
              <a:buFont typeface="Wingdings 3" charset="2"/>
              <a:buAutoNum type="arabicPeriod"/>
            </a:pPr>
            <a:r>
              <a:rPr lang="pl-PL" dirty="0"/>
              <a:t>Wszystkie dowody poszlakowe muszą być </a:t>
            </a:r>
            <a:r>
              <a:rPr lang="pl-PL" b="1" dirty="0"/>
              <a:t>wiarygodne</a:t>
            </a:r>
            <a:r>
              <a:rPr lang="pl-PL" dirty="0"/>
              <a:t> </a:t>
            </a:r>
          </a:p>
          <a:p>
            <a:r>
              <a:rPr lang="pl-PL" dirty="0"/>
              <a:t>Proces Ewy Tylman jako przykład procesu poszlakowego</a:t>
            </a:r>
          </a:p>
        </p:txBody>
      </p:sp>
    </p:spTree>
    <p:extLst>
      <p:ext uri="{BB962C8B-B14F-4D97-AF65-F5344CB8AC3E}">
        <p14:creationId xmlns:p14="http://schemas.microsoft.com/office/powerpoint/2010/main" val="929468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r>
              <a:rPr lang="pl-PL" sz="4000" dirty="0"/>
              <a:t>Systematyka dowodów – dowody nielegalne i dowody zebrane w sposób sprzeczny z ustawą </a:t>
            </a:r>
          </a:p>
        </p:txBody>
      </p:sp>
      <p:sp>
        <p:nvSpPr>
          <p:cNvPr id="5" name="Symbol zastępczy zawartości 2"/>
          <p:cNvSpPr>
            <a:spLocks noGrp="1"/>
          </p:cNvSpPr>
          <p:nvPr>
            <p:ph idx="1"/>
          </p:nvPr>
        </p:nvSpPr>
        <p:spPr>
          <a:xfrm>
            <a:off x="747337" y="1908305"/>
            <a:ext cx="9982200" cy="3135183"/>
          </a:xfrm>
        </p:spPr>
        <p:txBody>
          <a:bodyPr/>
          <a:lstStyle/>
          <a:p>
            <a:pPr algn="just"/>
            <a:r>
              <a:rPr lang="pl-PL" b="1" u="sng" dirty="0"/>
              <a:t>Dowody nielegalne </a:t>
            </a:r>
            <a:r>
              <a:rPr lang="pl-PL" dirty="0"/>
              <a:t>– zebrane wbrew zakazom dowodowym. Wprowadzenie oraz wykorzystanie w procesie karnym informacji uzyskanej w następstwie naruszenia konkretnego przepisu ustawy procesowej</a:t>
            </a:r>
          </a:p>
          <a:p>
            <a:pPr algn="just"/>
            <a:r>
              <a:rPr lang="pl-PL" b="1" u="sng" dirty="0"/>
              <a:t>Dowody zebrane w sposób sprzeczny z ustawą </a:t>
            </a:r>
            <a:r>
              <a:rPr lang="pl-PL" dirty="0"/>
              <a:t>– pojęcie szersze od „dowodu nielegalnego”. Dowód uzyskany w sposób sprzeczny z warunkami jego uzyskania określonymi w ustawie, ale nie jest to dowód nielegalny w rozumieniu wskazanym wyżej. Dowód uzyskany w następstwie czynności przeprowadzenia czynności dowodowej w sposób sprzeczny z ustawą </a:t>
            </a:r>
            <a:r>
              <a:rPr lang="pl-PL" dirty="0">
                <a:sym typeface="Wingdings" pitchFamily="2" charset="2"/>
              </a:rPr>
              <a:t> dowód uzyskany w sposób niekonstytucyjny</a:t>
            </a:r>
            <a:endParaRPr lang="pl-PL" dirty="0"/>
          </a:p>
          <a:p>
            <a:pPr marL="0" indent="0" algn="just">
              <a:buNone/>
            </a:pPr>
            <a:endParaRPr lang="pl-PL" dirty="0"/>
          </a:p>
          <a:p>
            <a:pPr algn="just"/>
            <a:endParaRPr lang="pl-PL" dirty="0"/>
          </a:p>
        </p:txBody>
      </p:sp>
    </p:spTree>
    <p:extLst>
      <p:ext uri="{BB962C8B-B14F-4D97-AF65-F5344CB8AC3E}">
        <p14:creationId xmlns:p14="http://schemas.microsoft.com/office/powerpoint/2010/main" val="1144922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Prawo dowodowe</a:t>
            </a:r>
          </a:p>
        </p:txBody>
      </p:sp>
      <p:sp>
        <p:nvSpPr>
          <p:cNvPr id="3" name="Symbol zastępczy zawartości 2"/>
          <p:cNvSpPr>
            <a:spLocks noGrp="1"/>
          </p:cNvSpPr>
          <p:nvPr>
            <p:ph idx="1"/>
          </p:nvPr>
        </p:nvSpPr>
        <p:spPr/>
        <p:txBody>
          <a:bodyPr>
            <a:noAutofit/>
          </a:bodyPr>
          <a:lstStyle/>
          <a:p>
            <a:pPr marL="0" indent="0" algn="just">
              <a:buNone/>
            </a:pPr>
            <a:r>
              <a:rPr lang="pl-PL" sz="2800" dirty="0">
                <a:latin typeface="Tahoma" panose="020B0604030504040204" pitchFamily="34" charset="0"/>
                <a:ea typeface="Tahoma" panose="020B0604030504040204" pitchFamily="34" charset="0"/>
                <a:cs typeface="Tahoma" panose="020B0604030504040204" pitchFamily="34" charset="0"/>
              </a:rPr>
              <a:t>Prawo dowodowe - ogół norm procesowych dotyczących dowodzenia, czyli regulujących sposób zbierania, przedstawiania i wykorzystywania w procesie wszelkich materiałów służących temu celowi. Oprócz unormowań działu V k.p.k. - do prawa dowodowego zalicza się również inne przepisy istotne z punktu widzenia problematyki dowodzenia, np. art. 2 § 2, art. 315 - 316, art. 389 k.p.k.</a:t>
            </a:r>
          </a:p>
        </p:txBody>
      </p:sp>
    </p:spTree>
    <p:extLst>
      <p:ext uri="{BB962C8B-B14F-4D97-AF65-F5344CB8AC3E}">
        <p14:creationId xmlns:p14="http://schemas.microsoft.com/office/powerpoint/2010/main" val="1090953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25351" y="334882"/>
            <a:ext cx="9980682" cy="1096962"/>
          </a:xfrm>
        </p:spPr>
        <p:txBody>
          <a:bodyPr>
            <a:normAutofit fontScale="90000"/>
          </a:bodyPr>
          <a:lstStyle/>
          <a:p>
            <a:r>
              <a:rPr lang="pl-PL" sz="4000" dirty="0"/>
              <a:t>Systematyka dowodów – dowody niekonwencjonalne </a:t>
            </a:r>
          </a:p>
        </p:txBody>
      </p:sp>
      <p:sp>
        <p:nvSpPr>
          <p:cNvPr id="5" name="Symbol zastępczy zawartości 2"/>
          <p:cNvSpPr>
            <a:spLocks noGrp="1"/>
          </p:cNvSpPr>
          <p:nvPr>
            <p:ph idx="1"/>
          </p:nvPr>
        </p:nvSpPr>
        <p:spPr>
          <a:xfrm>
            <a:off x="403151" y="2027238"/>
            <a:ext cx="9982200" cy="4572000"/>
          </a:xfrm>
        </p:spPr>
        <p:txBody>
          <a:bodyPr>
            <a:normAutofit lnSpcReduction="10000"/>
          </a:bodyPr>
          <a:lstStyle/>
          <a:p>
            <a:pPr marL="0" indent="0">
              <a:buNone/>
            </a:pPr>
            <a:r>
              <a:rPr lang="pl-PL" dirty="0">
                <a:latin typeface="Times New Roman" panose="02020603050405020304" pitchFamily="18" charset="0"/>
                <a:cs typeface="Times New Roman" panose="02020603050405020304" pitchFamily="18" charset="0"/>
              </a:rPr>
              <a:t>Dowody kontrowersyjne, pozyskiwane w wyniku działalności </a:t>
            </a:r>
            <a:r>
              <a:rPr lang="pl-PL" dirty="0" err="1">
                <a:latin typeface="Times New Roman" panose="02020603050405020304" pitchFamily="18" charset="0"/>
                <a:cs typeface="Times New Roman" panose="02020603050405020304" pitchFamily="18" charset="0"/>
              </a:rPr>
              <a:t>operacyjno</a:t>
            </a:r>
            <a:r>
              <a:rPr lang="pl-PL" dirty="0">
                <a:latin typeface="Times New Roman" panose="02020603050405020304" pitchFamily="18" charset="0"/>
                <a:cs typeface="Times New Roman" panose="02020603050405020304" pitchFamily="18" charset="0"/>
              </a:rPr>
              <a:t> – rozpoznawczej Policji i innych uprawnionych służb (np. CBA, ABW)</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Zakup kontrolowany</a:t>
            </a:r>
            <a:r>
              <a:rPr lang="pl-PL" dirty="0">
                <a:latin typeface="Times New Roman" panose="02020603050405020304" pitchFamily="18" charset="0"/>
                <a:cs typeface="Times New Roman" panose="02020603050405020304" pitchFamily="18" charset="0"/>
              </a:rPr>
              <a:t> (transakcja pozorna) – art. 19a ustawy o Policji; niejawne nabycie lub przejęcie przedmiotów pochodzących z przestępstwa, ulegających przepadkowi albo których posiadanie, wytwarzanie, przewożenie lub obrót nimi jest zabroniony; kontrolowana łapówka</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Tajny agent policji </a:t>
            </a:r>
            <a:r>
              <a:rPr lang="pl-PL" dirty="0">
                <a:latin typeface="Times New Roman" panose="02020603050405020304" pitchFamily="18" charset="0"/>
                <a:cs typeface="Times New Roman" panose="02020603050405020304" pitchFamily="18" charset="0"/>
              </a:rPr>
              <a:t>– art. 20a i 22 ustawy o Policji; funkcjonariusz Policji (lub osoba trzecia), która ukrywając swoje związki z Policją lub innymi służbami bezpieczeństwa wchodzi w kontakt z grupą przestępczą w celu ujawnienia przestępstw i wykrycia jego sprawców . Tajny agent </a:t>
            </a:r>
            <a:r>
              <a:rPr lang="pl-PL" b="1" dirty="0">
                <a:latin typeface="Times New Roman" panose="02020603050405020304" pitchFamily="18" charset="0"/>
                <a:cs typeface="Times New Roman" panose="02020603050405020304" pitchFamily="18" charset="0"/>
              </a:rPr>
              <a:t>nie jest sprawcą przestępstwa. </a:t>
            </a:r>
            <a:r>
              <a:rPr lang="pl-PL" dirty="0">
                <a:latin typeface="Times New Roman" panose="02020603050405020304" pitchFamily="18" charset="0"/>
                <a:cs typeface="Times New Roman" panose="02020603050405020304" pitchFamily="18" charset="0"/>
              </a:rPr>
              <a:t>To osoba z zewnątrz, która wchodzi w środowisko przestępcze. Jego rola z założenia ma być podrzędna</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Świadek koronny </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Kontrola operacyjna </a:t>
            </a:r>
            <a:r>
              <a:rPr lang="pl-PL" dirty="0">
                <a:latin typeface="Times New Roman" panose="02020603050405020304" pitchFamily="18" charset="0"/>
                <a:cs typeface="Times New Roman" panose="02020603050405020304" pitchFamily="18" charset="0"/>
              </a:rPr>
              <a:t>– podsłuch i obserwacja </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Tajne pozyskiwanie informacji </a:t>
            </a:r>
          </a:p>
          <a:p>
            <a:pPr marL="457200" indent="-457200">
              <a:buFont typeface="+mj-lt"/>
              <a:buAutoNum type="arabicPeriod"/>
            </a:pPr>
            <a:r>
              <a:rPr lang="pl-PL" b="1" dirty="0">
                <a:latin typeface="Times New Roman" panose="02020603050405020304" pitchFamily="18" charset="0"/>
                <a:cs typeface="Times New Roman" panose="02020603050405020304" pitchFamily="18" charset="0"/>
              </a:rPr>
              <a:t>Komputerowa analiza danych osobowych </a:t>
            </a:r>
          </a:p>
          <a:p>
            <a:endParaRPr lang="pl-PL" dirty="0">
              <a:latin typeface="Times New Roman" panose="02020603050405020304" pitchFamily="18" charset="0"/>
              <a:cs typeface="Times New Roman" panose="02020603050405020304" pitchFamily="18" charset="0"/>
            </a:endParaRPr>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0011" y="0"/>
            <a:ext cx="2981989" cy="1766726"/>
          </a:xfrm>
          <a:prstGeom prst="rect">
            <a:avLst/>
          </a:prstGeom>
        </p:spPr>
      </p:pic>
      <p:pic>
        <p:nvPicPr>
          <p:cNvPr id="7" name="Obraz 6"/>
          <p:cNvPicPr>
            <a:picLocks noChangeAspect="1"/>
          </p:cNvPicPr>
          <p:nvPr/>
        </p:nvPicPr>
        <p:blipFill>
          <a:blip r:embed="rId3"/>
          <a:stretch>
            <a:fillRect/>
          </a:stretch>
        </p:blipFill>
        <p:spPr>
          <a:xfrm>
            <a:off x="9452344" y="4889805"/>
            <a:ext cx="2495107" cy="1868921"/>
          </a:xfrm>
          <a:prstGeom prst="rect">
            <a:avLst/>
          </a:prstGeom>
          <a:ln>
            <a:noFill/>
          </a:ln>
          <a:effectLst>
            <a:softEdge rad="112500"/>
          </a:effectLst>
        </p:spPr>
      </p:pic>
    </p:spTree>
    <p:extLst>
      <p:ext uri="{BB962C8B-B14F-4D97-AF65-F5344CB8AC3E}">
        <p14:creationId xmlns:p14="http://schemas.microsoft.com/office/powerpoint/2010/main" val="622079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5130" y="517112"/>
            <a:ext cx="9404723" cy="1400530"/>
          </a:xfrm>
        </p:spPr>
        <p:txBody>
          <a:bodyPr/>
          <a:lstStyle/>
          <a:p>
            <a:pPr algn="ctr"/>
            <a:r>
              <a:rPr lang="pl-PL" dirty="0"/>
              <a:t>Dowód prywatny</a:t>
            </a:r>
          </a:p>
        </p:txBody>
      </p:sp>
      <p:sp>
        <p:nvSpPr>
          <p:cNvPr id="3" name="Symbol zastępczy zawartości 2"/>
          <p:cNvSpPr>
            <a:spLocks noGrp="1"/>
          </p:cNvSpPr>
          <p:nvPr>
            <p:ph idx="1"/>
          </p:nvPr>
        </p:nvSpPr>
        <p:spPr/>
        <p:txBody>
          <a:bodyPr/>
          <a:lstStyle/>
          <a:p>
            <a:pPr marL="0" indent="0" algn="ctr">
              <a:buNone/>
            </a:pPr>
            <a:r>
              <a:rPr lang="pl-PL" dirty="0"/>
              <a:t>Art. 393 § 3 k.p.k.:</a:t>
            </a:r>
          </a:p>
          <a:p>
            <a:pPr marL="0" indent="0" algn="just">
              <a:buNone/>
            </a:pPr>
            <a:r>
              <a:rPr lang="pl-PL" sz="3600" dirty="0">
                <a:latin typeface="Times New Roman" panose="02020603050405020304" pitchFamily="18" charset="0"/>
                <a:cs typeface="Times New Roman" panose="02020603050405020304" pitchFamily="18" charset="0"/>
              </a:rPr>
              <a:t>Mogą być odczytywane na rozprawie wszelkie dokumenty prywatne powstałe poza postępowaniem karnym, w szczególności oświadczenia, publikacje, listy oraz notatki.</a:t>
            </a:r>
          </a:p>
        </p:txBody>
      </p:sp>
    </p:spTree>
    <p:extLst>
      <p:ext uri="{BB962C8B-B14F-4D97-AF65-F5344CB8AC3E}">
        <p14:creationId xmlns:p14="http://schemas.microsoft.com/office/powerpoint/2010/main" val="3618133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31412" y="204988"/>
            <a:ext cx="9980682" cy="1096962"/>
          </a:xfrm>
        </p:spPr>
        <p:txBody>
          <a:bodyPr>
            <a:normAutofit fontScale="90000"/>
          </a:bodyPr>
          <a:lstStyle/>
          <a:p>
            <a:r>
              <a:rPr lang="pl-PL" sz="4000" dirty="0"/>
              <a:t>Systematyka dowodów – dowody naukowe </a:t>
            </a:r>
          </a:p>
        </p:txBody>
      </p:sp>
      <p:pic>
        <p:nvPicPr>
          <p:cNvPr id="5"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89243" y="4605095"/>
            <a:ext cx="2631558" cy="1871330"/>
          </a:xfrm>
        </p:spPr>
      </p:pic>
      <p:sp>
        <p:nvSpPr>
          <p:cNvPr id="6" name="pole tekstowe 5"/>
          <p:cNvSpPr txBox="1"/>
          <p:nvPr/>
        </p:nvSpPr>
        <p:spPr>
          <a:xfrm>
            <a:off x="731413" y="2085319"/>
            <a:ext cx="9980681" cy="2554545"/>
          </a:xfrm>
          <a:prstGeom prst="rect">
            <a:avLst/>
          </a:prstGeom>
          <a:noFill/>
        </p:spPr>
        <p:txBody>
          <a:bodyPr wrap="square" rtlCol="0">
            <a:spAutoFit/>
          </a:bodyPr>
          <a:lstStyle/>
          <a:p>
            <a:pPr algn="just"/>
            <a:r>
              <a:rPr lang="pl-PL" sz="2000" dirty="0"/>
              <a:t>Dowód naukowy – wynik badania przeprowadzonego przez biegłego przy wykorzystaniu nadających się do weryfikacji metod, uznanych i stosowanych w danej dziedzinie wiedzy, w której biegły jest specjalistą. przedstawiony w jego opinii. </a:t>
            </a:r>
          </a:p>
          <a:p>
            <a:pPr algn="r"/>
            <a:endParaRPr lang="pl-PL" sz="2000" dirty="0"/>
          </a:p>
          <a:p>
            <a:pPr algn="r"/>
            <a:r>
              <a:rPr lang="pl-PL" sz="2000" dirty="0"/>
              <a:t>A. </a:t>
            </a:r>
            <a:r>
              <a:rPr lang="pl-PL" sz="2000" dirty="0" err="1"/>
              <a:t>Gaberle</a:t>
            </a:r>
            <a:r>
              <a:rPr lang="pl-PL" sz="2000" dirty="0"/>
              <a:t>, </a:t>
            </a:r>
            <a:r>
              <a:rPr lang="pl-PL" sz="2000" i="1" dirty="0"/>
              <a:t>Dowody w sądowym procesie karnym, </a:t>
            </a:r>
            <a:r>
              <a:rPr lang="pl-PL" sz="2000" dirty="0"/>
              <a:t>Warszawa 2010, s. 52.</a:t>
            </a:r>
          </a:p>
          <a:p>
            <a:pPr algn="just"/>
            <a:endParaRPr lang="pl-PL" sz="2000" dirty="0"/>
          </a:p>
          <a:p>
            <a:pPr algn="just"/>
            <a:endParaRPr lang="pl-PL" sz="2000" dirty="0">
              <a:sym typeface="Wingdings" panose="05000000000000000000" pitchFamily="2" charset="2"/>
            </a:endParaRPr>
          </a:p>
        </p:txBody>
      </p:sp>
    </p:spTree>
    <p:extLst>
      <p:ext uri="{BB962C8B-B14F-4D97-AF65-F5344CB8AC3E}">
        <p14:creationId xmlns:p14="http://schemas.microsoft.com/office/powerpoint/2010/main" val="3475913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Wprowadzanie dowodów do procesu </a:t>
            </a:r>
          </a:p>
        </p:txBody>
      </p:sp>
      <p:sp>
        <p:nvSpPr>
          <p:cNvPr id="5" name="Symbol zastępczy zawartości 2"/>
          <p:cNvSpPr>
            <a:spLocks noGrp="1"/>
          </p:cNvSpPr>
          <p:nvPr>
            <p:ph idx="1"/>
          </p:nvPr>
        </p:nvSpPr>
        <p:spPr>
          <a:xfrm>
            <a:off x="746621" y="1600197"/>
            <a:ext cx="10697240" cy="5045149"/>
          </a:xfrm>
          <a:ln w="19050">
            <a:noFill/>
          </a:ln>
        </p:spPr>
        <p:txBody>
          <a:bodyPr>
            <a:normAutofit/>
          </a:bodyPr>
          <a:lstStyle/>
          <a:p>
            <a:pPr algn="just"/>
            <a:r>
              <a:rPr lang="pl-PL" b="1" dirty="0"/>
              <a:t>Wprowadzanie dowodów do procesu </a:t>
            </a:r>
            <a:r>
              <a:rPr lang="pl-PL" dirty="0"/>
              <a:t>– czynność polegająca na włączeniu do procesu karnego źródeł dowodowych w celu wykorzystania w postępowaniu przed danym organem procesowym pochodzących od nich środków dowodowych. </a:t>
            </a:r>
          </a:p>
          <a:p>
            <a:pPr algn="just"/>
            <a:r>
              <a:rPr lang="pl-PL" dirty="0"/>
              <a:t>art. 167 - Dowody przeprowadza się na </a:t>
            </a:r>
            <a:r>
              <a:rPr lang="pl-PL" b="1" dirty="0"/>
              <a:t>wniosek stron </a:t>
            </a:r>
            <a:r>
              <a:rPr lang="pl-PL" dirty="0"/>
              <a:t>albo </a:t>
            </a:r>
            <a:r>
              <a:rPr lang="pl-PL" b="1" dirty="0"/>
              <a:t>z urzędu</a:t>
            </a:r>
            <a:r>
              <a:rPr lang="pl-PL" dirty="0"/>
              <a:t>.</a:t>
            </a:r>
          </a:p>
          <a:p>
            <a:pPr algn="just"/>
            <a:endParaRPr lang="pl-PL" dirty="0"/>
          </a:p>
          <a:p>
            <a:pPr algn="just"/>
            <a:endParaRPr lang="pl-PL" dirty="0"/>
          </a:p>
          <a:p>
            <a:pPr algn="just"/>
            <a:endParaRPr lang="pl-PL" dirty="0"/>
          </a:p>
          <a:p>
            <a:pPr algn="just"/>
            <a:endParaRPr lang="pl-PL" dirty="0"/>
          </a:p>
          <a:p>
            <a:pPr algn="just"/>
            <a:r>
              <a:rPr lang="pl-PL" dirty="0"/>
              <a:t>Inicjatywa dowodowa stron i organów procesowych. Wyjątkowo przysługuje innym uczestnikom postępowania - </a:t>
            </a:r>
            <a:r>
              <a:rPr lang="pl-PL" b="1" dirty="0"/>
              <a:t>Inicjatywa dowodowa biegłych</a:t>
            </a:r>
            <a:r>
              <a:rPr lang="pl-PL" dirty="0"/>
              <a:t>:</a:t>
            </a:r>
          </a:p>
          <a:p>
            <a:pPr lvl="1"/>
            <a:r>
              <a:rPr lang="pl-PL" b="1" u="sng" dirty="0"/>
              <a:t>art. 202 § 2 k.p.k</a:t>
            </a:r>
            <a:r>
              <a:rPr lang="pl-PL" dirty="0"/>
              <a:t>. – na wniosek biegłych psychiatrów do udziału w opinii o stanie zdrowia psychicznego oskarżonego powołuje się biegłego lub biegłych innych specjalności </a:t>
            </a:r>
          </a:p>
          <a:p>
            <a:pPr lvl="1"/>
            <a:r>
              <a:rPr lang="pl-PL" b="1" u="sng" dirty="0"/>
              <a:t>art. 203 § 1 k.p.k. </a:t>
            </a:r>
            <a:r>
              <a:rPr lang="pl-PL" dirty="0"/>
              <a:t>– biegły może wnosić o skierowanie badanego oskarżonego na obserwację w zamkniętym zakładzie leczniczym </a:t>
            </a:r>
          </a:p>
        </p:txBody>
      </p:sp>
      <p:sp>
        <p:nvSpPr>
          <p:cNvPr id="6" name="Nawias klamrowy otwierający 5"/>
          <p:cNvSpPr/>
          <p:nvPr/>
        </p:nvSpPr>
        <p:spPr>
          <a:xfrm rot="16200000">
            <a:off x="6368679" y="2165291"/>
            <a:ext cx="611373" cy="1951521"/>
          </a:xfrm>
          <a:prstGeom prst="leftBrace">
            <a:avLst>
              <a:gd name="adj1" fmla="val 34448"/>
              <a:gd name="adj2" fmla="val 50475"/>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7" name="Łącznik prosty ze strzałką 6"/>
          <p:cNvCxnSpPr>
            <a:cxnSpLocks/>
          </p:cNvCxnSpPr>
          <p:nvPr/>
        </p:nvCxnSpPr>
        <p:spPr>
          <a:xfrm>
            <a:off x="8782494" y="2875238"/>
            <a:ext cx="754912" cy="53162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4596969" y="3273608"/>
            <a:ext cx="3413051" cy="1477328"/>
          </a:xfrm>
          <a:prstGeom prst="rect">
            <a:avLst/>
          </a:prstGeom>
          <a:noFill/>
        </p:spPr>
        <p:txBody>
          <a:bodyPr wrap="square" rtlCol="0">
            <a:spAutoFit/>
          </a:bodyPr>
          <a:lstStyle/>
          <a:p>
            <a:pPr algn="just"/>
            <a:r>
              <a:rPr lang="pl-PL" dirty="0">
                <a:solidFill>
                  <a:schemeClr val="accent1">
                    <a:lumMod val="60000"/>
                    <a:lumOff val="40000"/>
                  </a:schemeClr>
                </a:solidFill>
              </a:rPr>
              <a:t>przejaw kontradyktoryjności postępowania, a w odniesieniu do oskarżonego jedna z gwarancji prawa do obrony </a:t>
            </a:r>
          </a:p>
        </p:txBody>
      </p:sp>
      <p:sp>
        <p:nvSpPr>
          <p:cNvPr id="9" name="pole tekstowe 8"/>
          <p:cNvSpPr txBox="1"/>
          <p:nvPr/>
        </p:nvSpPr>
        <p:spPr>
          <a:xfrm>
            <a:off x="9060554" y="3273608"/>
            <a:ext cx="2498651" cy="1477328"/>
          </a:xfrm>
          <a:prstGeom prst="rect">
            <a:avLst/>
          </a:prstGeom>
          <a:noFill/>
        </p:spPr>
        <p:txBody>
          <a:bodyPr wrap="square" rtlCol="0">
            <a:spAutoFit/>
          </a:bodyPr>
          <a:lstStyle/>
          <a:p>
            <a:pPr algn="just"/>
            <a:r>
              <a:rPr lang="pl-PL" dirty="0">
                <a:solidFill>
                  <a:schemeClr val="accent1">
                    <a:lumMod val="60000"/>
                    <a:lumOff val="40000"/>
                  </a:schemeClr>
                </a:solidFill>
              </a:rPr>
              <a:t>tradycyjnie uznaje się za jedną z gwarancji realizacji zasady prawdy materialnej </a:t>
            </a:r>
          </a:p>
        </p:txBody>
      </p:sp>
      <p:pic>
        <p:nvPicPr>
          <p:cNvPr id="10" name="Obraz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685" y="3006843"/>
            <a:ext cx="2721935" cy="1599136"/>
          </a:xfrm>
          <a:prstGeom prst="rect">
            <a:avLst/>
          </a:prstGeom>
        </p:spPr>
      </p:pic>
    </p:spTree>
    <p:extLst>
      <p:ext uri="{BB962C8B-B14F-4D97-AF65-F5344CB8AC3E}">
        <p14:creationId xmlns:p14="http://schemas.microsoft.com/office/powerpoint/2010/main" val="1958142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pPr algn="just"/>
            <a:r>
              <a:rPr lang="pl-PL" sz="4000" dirty="0"/>
              <a:t>Wprowadzanie dowodów do procesu – inicjatywa stron  </a:t>
            </a:r>
          </a:p>
        </p:txBody>
      </p:sp>
      <p:graphicFrame>
        <p:nvGraphicFramePr>
          <p:cNvPr id="5" name="Symbol zastępczy zawartości 3"/>
          <p:cNvGraphicFramePr>
            <a:graphicFrameLocks noGrp="1"/>
          </p:cNvGraphicFramePr>
          <p:nvPr>
            <p:ph idx="1"/>
          </p:nvPr>
        </p:nvGraphicFramePr>
        <p:xfrm>
          <a:off x="337711" y="0"/>
          <a:ext cx="1151505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rostokąt 5"/>
          <p:cNvSpPr/>
          <p:nvPr/>
        </p:nvSpPr>
        <p:spPr>
          <a:xfrm>
            <a:off x="1" y="3026676"/>
            <a:ext cx="4455042" cy="3416320"/>
          </a:xfrm>
          <a:prstGeom prst="rect">
            <a:avLst/>
          </a:prstGeom>
        </p:spPr>
        <p:txBody>
          <a:bodyPr wrap="square">
            <a:spAutoFit/>
          </a:bodyPr>
          <a:lstStyle/>
          <a:p>
            <a:pPr marL="285750" indent="-285750" algn="just">
              <a:buFont typeface="Arial" panose="020B0604020202020204" pitchFamily="34" charset="0"/>
              <a:buChar char="•"/>
            </a:pPr>
            <a:r>
              <a:rPr lang="pl-PL" dirty="0"/>
              <a:t>Wniosek dowodowy – żądanie strony przeprowadzenia określonego dowodu </a:t>
            </a:r>
          </a:p>
          <a:p>
            <a:pPr marL="285750" indent="-285750" algn="just">
              <a:buFont typeface="Arial" panose="020B0604020202020204" pitchFamily="34" charset="0"/>
              <a:buChar char="•"/>
            </a:pPr>
            <a:r>
              <a:rPr lang="pl-PL" dirty="0"/>
              <a:t>Sposób wprowadzenia dowodów do procesu charakterystyczny dla procesu kontradyktoryjnego </a:t>
            </a:r>
          </a:p>
          <a:p>
            <a:pPr marL="285750" indent="-285750" algn="just">
              <a:buFont typeface="Arial" panose="020B0604020202020204" pitchFamily="34" charset="0"/>
              <a:buChar char="•"/>
            </a:pPr>
            <a:r>
              <a:rPr lang="pl-PL" dirty="0"/>
              <a:t>wniosek dowodowy nie zawsze musi być wnioskiem o przeprowadzenie dowodu, może on także zmierzać do wykrycia lub oceny właściwego dowodu</a:t>
            </a:r>
          </a:p>
          <a:p>
            <a:pPr marL="285750" indent="-285750" algn="just">
              <a:buFont typeface="Arial" panose="020B0604020202020204" pitchFamily="34" charset="0"/>
              <a:buChar char="•"/>
            </a:pPr>
            <a:r>
              <a:rPr lang="pl-PL" dirty="0"/>
              <a:t>Forma: </a:t>
            </a:r>
          </a:p>
          <a:p>
            <a:pPr marL="742950" lvl="1" indent="-285750" algn="just">
              <a:buFont typeface="Arial" panose="020B0604020202020204" pitchFamily="34" charset="0"/>
              <a:buChar char="•"/>
            </a:pPr>
            <a:r>
              <a:rPr lang="pl-PL" dirty="0"/>
              <a:t>Ustna do protokołu – art. 169 Pisemna – art. 119 § 1 i 169</a:t>
            </a:r>
          </a:p>
        </p:txBody>
      </p:sp>
      <p:sp>
        <p:nvSpPr>
          <p:cNvPr id="7" name="Prostokąt 6"/>
          <p:cNvSpPr/>
          <p:nvPr/>
        </p:nvSpPr>
        <p:spPr>
          <a:xfrm>
            <a:off x="4388337" y="2913983"/>
            <a:ext cx="4412509" cy="4016484"/>
          </a:xfrm>
          <a:prstGeom prst="rect">
            <a:avLst/>
          </a:prstGeom>
        </p:spPr>
        <p:txBody>
          <a:bodyPr wrap="square">
            <a:spAutoFit/>
          </a:bodyPr>
          <a:lstStyle/>
          <a:p>
            <a:pPr marL="285750" indent="-285750" algn="just">
              <a:buFont typeface="Arial" panose="020B0604020202020204" pitchFamily="34" charset="0"/>
              <a:buChar char="•"/>
            </a:pPr>
            <a:r>
              <a:rPr lang="pl-PL" sz="1700" dirty="0">
                <a:latin typeface="+mj-lt"/>
              </a:rPr>
              <a:t>Uwzględnienie – w formie zarządzenia </a:t>
            </a:r>
          </a:p>
          <a:p>
            <a:pPr marL="285750" indent="-285750" algn="just">
              <a:buFont typeface="Arial" panose="020B0604020202020204" pitchFamily="34" charset="0"/>
              <a:buChar char="•"/>
            </a:pPr>
            <a:r>
              <a:rPr lang="pl-PL" sz="1700" dirty="0">
                <a:latin typeface="+mj-lt"/>
              </a:rPr>
              <a:t>ALE jeżeli wniosek dowodowy został złożony na rozprawie a inna strona się mu sprzeciwia, o dopuszczeniu dowodu decyduje sąd postanowieniem (art. 368)</a:t>
            </a:r>
          </a:p>
          <a:p>
            <a:pPr marL="285750" indent="-285750" algn="just">
              <a:buFont typeface="Arial" panose="020B0604020202020204" pitchFamily="34" charset="0"/>
              <a:buChar char="•"/>
            </a:pPr>
            <a:r>
              <a:rPr lang="pl-PL" sz="1700" dirty="0">
                <a:latin typeface="+mj-lt"/>
              </a:rPr>
              <a:t>postanowienie niezaskarżalne i nie wymaga uzasadnienia</a:t>
            </a:r>
          </a:p>
          <a:p>
            <a:pPr marL="285750" indent="-285750" algn="just">
              <a:buFont typeface="Arial" panose="020B0604020202020204" pitchFamily="34" charset="0"/>
              <a:buChar char="•"/>
            </a:pPr>
            <a:r>
              <a:rPr lang="pl-PL" sz="1700" dirty="0">
                <a:latin typeface="+mj-lt"/>
              </a:rPr>
              <a:t>Jeżeli strona złożyła wniosek dowodowy organ ma obowiązek rozstrzygnąć w przedmiocie tego wniosku.</a:t>
            </a:r>
          </a:p>
          <a:p>
            <a:pPr marL="285750" indent="-285750" algn="just">
              <a:buFont typeface="Arial" panose="020B0604020202020204" pitchFamily="34" charset="0"/>
              <a:buChar char="•"/>
            </a:pPr>
            <a:r>
              <a:rPr lang="pl-PL" sz="1700" dirty="0">
                <a:latin typeface="+mj-lt"/>
              </a:rPr>
              <a:t>Przesłanki oddalenia wniosku dowodowego – art. 170 </a:t>
            </a:r>
            <a:r>
              <a:rPr lang="pl-PL" sz="1700" dirty="0">
                <a:latin typeface="+mj-lt"/>
                <a:ea typeface="Yu Gothic UI Semilight" panose="020B0400000000000000" pitchFamily="34" charset="-128"/>
              </a:rPr>
              <a:t>§ 1</a:t>
            </a:r>
            <a:endParaRPr lang="pl-PL" sz="1700" dirty="0">
              <a:latin typeface="+mj-lt"/>
            </a:endParaRPr>
          </a:p>
        </p:txBody>
      </p:sp>
      <p:sp>
        <p:nvSpPr>
          <p:cNvPr id="8" name="pole tekstowe 7"/>
          <p:cNvSpPr txBox="1"/>
          <p:nvPr/>
        </p:nvSpPr>
        <p:spPr>
          <a:xfrm>
            <a:off x="8995144" y="3166145"/>
            <a:ext cx="3051924" cy="923330"/>
          </a:xfrm>
          <a:prstGeom prst="rect">
            <a:avLst/>
          </a:prstGeom>
          <a:noFill/>
        </p:spPr>
        <p:txBody>
          <a:bodyPr wrap="square" rtlCol="0">
            <a:spAutoFit/>
          </a:bodyPr>
          <a:lstStyle/>
          <a:p>
            <a:pPr algn="just"/>
            <a:r>
              <a:rPr lang="pl-PL" b="1" dirty="0"/>
              <a:t>Czynność dowodowa jest zawsze czynnością organu procesowego </a:t>
            </a:r>
          </a:p>
        </p:txBody>
      </p:sp>
    </p:spTree>
    <p:extLst>
      <p:ext uri="{BB962C8B-B14F-4D97-AF65-F5344CB8AC3E}">
        <p14:creationId xmlns:p14="http://schemas.microsoft.com/office/powerpoint/2010/main" val="23718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r>
              <a:rPr lang="pl-PL" sz="4000" dirty="0"/>
              <a:t>Warunki formalne wniosku dowodowego </a:t>
            </a:r>
          </a:p>
        </p:txBody>
      </p:sp>
      <p:sp>
        <p:nvSpPr>
          <p:cNvPr id="5" name="Symbol zastępczy zawartości 2"/>
          <p:cNvSpPr>
            <a:spLocks noGrp="1"/>
          </p:cNvSpPr>
          <p:nvPr>
            <p:ph idx="1"/>
          </p:nvPr>
        </p:nvSpPr>
        <p:spPr>
          <a:xfrm>
            <a:off x="150668" y="1409263"/>
            <a:ext cx="8475034" cy="5140842"/>
          </a:xfrm>
        </p:spPr>
        <p:txBody>
          <a:bodyPr>
            <a:normAutofit fontScale="92500"/>
          </a:bodyPr>
          <a:lstStyle/>
          <a:p>
            <a:pPr marL="0" indent="0">
              <a:buNone/>
            </a:pPr>
            <a:r>
              <a:rPr lang="pl-PL" sz="2200" dirty="0"/>
              <a:t>Wniosek dowodowy złożony </a:t>
            </a:r>
            <a:r>
              <a:rPr lang="pl-PL" sz="2200" b="1" dirty="0"/>
              <a:t>w formie pisemnej musi spełniać</a:t>
            </a:r>
            <a:r>
              <a:rPr lang="pl-PL" sz="2200" dirty="0"/>
              <a:t>:</a:t>
            </a:r>
          </a:p>
          <a:p>
            <a:pPr marL="457200" indent="-457200">
              <a:buAutoNum type="arabicPeriod"/>
            </a:pPr>
            <a:r>
              <a:rPr lang="pl-PL" sz="2200" dirty="0"/>
              <a:t>ogólne warunki pisma procesowego określone w art. 119 § 1 k.p.k. </a:t>
            </a:r>
          </a:p>
          <a:p>
            <a:pPr lvl="2">
              <a:buFont typeface="Wingdings" pitchFamily="2" charset="2"/>
              <a:buChar char="Ø"/>
            </a:pPr>
            <a:r>
              <a:rPr lang="pl-PL" dirty="0"/>
              <a:t>Pismo procesowe powinno zawierać: </a:t>
            </a:r>
          </a:p>
          <a:p>
            <a:pPr marL="1074420" lvl="2" indent="-342900">
              <a:buAutoNum type="arabicPeriod"/>
            </a:pPr>
            <a:r>
              <a:rPr lang="pl-PL" dirty="0"/>
              <a:t>oznaczenie organu do którego jest skierowane oraz sprawy, której dotyczy (DO KOGO)</a:t>
            </a:r>
          </a:p>
          <a:p>
            <a:pPr marL="1074420" lvl="2" indent="-342900">
              <a:buAutoNum type="arabicPeriod"/>
            </a:pPr>
            <a:r>
              <a:rPr lang="pl-PL" dirty="0"/>
              <a:t>oznaczenie oraz adres wnoszącego pismo (KTO)</a:t>
            </a:r>
          </a:p>
          <a:p>
            <a:pPr marL="1074420" lvl="2" indent="-342900">
              <a:buAutoNum type="arabicPeriod"/>
            </a:pPr>
            <a:r>
              <a:rPr lang="pl-PL" dirty="0"/>
              <a:t>treść wniosku lub oświadczenia, w miarę potrzeby z uzasadnieniem (CO)</a:t>
            </a:r>
          </a:p>
          <a:p>
            <a:pPr marL="1074420" lvl="2" indent="-342900">
              <a:buAutoNum type="arabicPeriod"/>
            </a:pPr>
            <a:r>
              <a:rPr lang="pl-PL" dirty="0"/>
              <a:t>datę i podpis składającego pismo</a:t>
            </a:r>
          </a:p>
          <a:p>
            <a:pPr marL="457200" indent="-457200">
              <a:buAutoNum type="arabicPeriod"/>
            </a:pPr>
            <a:r>
              <a:rPr lang="pl-PL" sz="2200" dirty="0"/>
              <a:t>szczególne wymogi określone w art. 169 k.p.k</a:t>
            </a:r>
            <a:r>
              <a:rPr lang="pl-PL" dirty="0"/>
              <a:t>.</a:t>
            </a:r>
          </a:p>
          <a:p>
            <a:pPr marL="925830" lvl="2" indent="-285750"/>
            <a:r>
              <a:rPr lang="pl-PL" dirty="0"/>
              <a:t>we wniosku dowodowym należy podać - </a:t>
            </a:r>
            <a:r>
              <a:rPr lang="pl-PL" b="1" u="sng" dirty="0"/>
              <a:t>obligatoryjnie</a:t>
            </a:r>
          </a:p>
          <a:p>
            <a:pPr marL="1257300" lvl="3" indent="-342900">
              <a:buFont typeface="+mj-lt"/>
              <a:buAutoNum type="arabicPeriod"/>
            </a:pPr>
            <a:r>
              <a:rPr lang="pl-PL" b="1" dirty="0"/>
              <a:t>oznaczenie dowodu,</a:t>
            </a:r>
            <a:r>
              <a:rPr lang="pl-PL" dirty="0"/>
              <a:t> jaki ma być przeprowadzony (wskazać o jakie źródło lub środek dowodowy chodzi)</a:t>
            </a:r>
          </a:p>
          <a:p>
            <a:pPr marL="1257300" lvl="3" indent="-342900">
              <a:buFont typeface="+mj-lt"/>
              <a:buAutoNum type="arabicPeriod"/>
            </a:pPr>
            <a:r>
              <a:rPr lang="pl-PL" b="1" dirty="0"/>
              <a:t>okoliczności</a:t>
            </a:r>
            <a:r>
              <a:rPr lang="pl-PL" dirty="0"/>
              <a:t>, które mają być udowodnione – teza dowodowa, jaką za pomocą tego dowodu ma być wykazana</a:t>
            </a:r>
          </a:p>
          <a:p>
            <a:pPr lvl="2">
              <a:buFont typeface="Courier New" pitchFamily="49" charset="0"/>
              <a:buChar char="o"/>
            </a:pPr>
            <a:r>
              <a:rPr lang="pl-PL" dirty="0"/>
              <a:t>fakultatywnie można określić sposób przeprowadzenia dowodu</a:t>
            </a:r>
          </a:p>
        </p:txBody>
      </p:sp>
      <p:sp>
        <p:nvSpPr>
          <p:cNvPr id="6" name="Nawias klamrowy zamykający 5"/>
          <p:cNvSpPr/>
          <p:nvPr/>
        </p:nvSpPr>
        <p:spPr>
          <a:xfrm>
            <a:off x="8300732" y="1619256"/>
            <a:ext cx="574160" cy="4720856"/>
          </a:xfrm>
          <a:prstGeom prst="rightBrace">
            <a:avLst>
              <a:gd name="adj1" fmla="val 29761"/>
              <a:gd name="adj2" fmla="val 50210"/>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8899451" y="2864668"/>
            <a:ext cx="2732567" cy="2585323"/>
          </a:xfrm>
          <a:prstGeom prst="rect">
            <a:avLst/>
          </a:prstGeom>
          <a:noFill/>
        </p:spPr>
        <p:txBody>
          <a:bodyPr wrap="square" rtlCol="0">
            <a:spAutoFit/>
          </a:bodyPr>
          <a:lstStyle/>
          <a:p>
            <a:pPr algn="just"/>
            <a:r>
              <a:rPr lang="pl-PL" dirty="0"/>
              <a:t>Jeżeli wniosek dowodowy nie spełnia wymogów formalnych organ wzywa do uzupełnienia braków terminie 7 dni pod rygorem pozostawienia bez rozpoznania (art. 120)</a:t>
            </a:r>
          </a:p>
        </p:txBody>
      </p:sp>
    </p:spTree>
    <p:extLst>
      <p:ext uri="{BB962C8B-B14F-4D97-AF65-F5344CB8AC3E}">
        <p14:creationId xmlns:p14="http://schemas.microsoft.com/office/powerpoint/2010/main" val="2898348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372139" y="153474"/>
            <a:ext cx="9980682" cy="1096962"/>
          </a:xfrm>
        </p:spPr>
        <p:txBody>
          <a:bodyPr>
            <a:normAutofit/>
          </a:bodyPr>
          <a:lstStyle/>
          <a:p>
            <a:r>
              <a:rPr lang="pl-PL" sz="4000" dirty="0"/>
              <a:t>Oddalenie wniosku dowodowego</a:t>
            </a:r>
          </a:p>
        </p:txBody>
      </p:sp>
      <p:sp>
        <p:nvSpPr>
          <p:cNvPr id="6" name="Symbol zastępczy zawartości 2"/>
          <p:cNvSpPr>
            <a:spLocks noGrp="1"/>
          </p:cNvSpPr>
          <p:nvPr>
            <p:ph idx="1"/>
          </p:nvPr>
        </p:nvSpPr>
        <p:spPr>
          <a:xfrm>
            <a:off x="372139" y="1250436"/>
            <a:ext cx="11451265" cy="5454090"/>
          </a:xfrm>
        </p:spPr>
        <p:txBody>
          <a:bodyPr>
            <a:normAutofit fontScale="92500" lnSpcReduction="10000"/>
          </a:bodyPr>
          <a:lstStyle/>
          <a:p>
            <a:pPr marL="457200" indent="-457200" algn="just">
              <a:buAutoNum type="arabicPeriod"/>
            </a:pPr>
            <a:r>
              <a:rPr lang="pl-PL" dirty="0"/>
              <a:t>przeprowadzenie dowodu jest </a:t>
            </a:r>
            <a:r>
              <a:rPr lang="pl-PL" b="1" dirty="0"/>
              <a:t>niedopuszczalne</a:t>
            </a:r>
            <a:r>
              <a:rPr lang="pl-PL" dirty="0"/>
              <a:t> </a:t>
            </a:r>
          </a:p>
          <a:p>
            <a:pPr marL="925830" lvl="2" indent="-285750" algn="just"/>
            <a:r>
              <a:rPr lang="pl-PL" sz="1600" dirty="0"/>
              <a:t>np. wniosek o przesłuchanie duchownego co do faktów, o których dowiedział się przy spowiedzi (art. 178 pkt. 2 k.p.k.)</a:t>
            </a:r>
          </a:p>
          <a:p>
            <a:pPr marL="457200" indent="-457200" algn="just">
              <a:buAutoNum type="arabicPeriod"/>
            </a:pPr>
            <a:r>
              <a:rPr lang="pl-PL" dirty="0"/>
              <a:t>okoliczność, która ma być udowodniona </a:t>
            </a:r>
            <a:r>
              <a:rPr lang="pl-PL" b="1" dirty="0"/>
              <a:t>nie ma znaczenia dla rozstrzygnięcia </a:t>
            </a:r>
          </a:p>
          <a:p>
            <a:pPr lvl="2" algn="just"/>
            <a:r>
              <a:rPr lang="pl-PL" dirty="0"/>
              <a:t>strona chce dowodzić okoliczności, które niewątpliwie nie maja i nie będą miały znaczenia przy rozstrzyganiu danej kwestii ani dla ustalenia sprawstwa czy winy </a:t>
            </a:r>
          </a:p>
          <a:p>
            <a:pPr marL="457200" indent="-457200" algn="just">
              <a:buAutoNum type="arabicPeriod"/>
            </a:pPr>
            <a:r>
              <a:rPr lang="pl-PL" dirty="0"/>
              <a:t>okoliczność, która ma być udowodniona </a:t>
            </a:r>
            <a:r>
              <a:rPr lang="pl-PL" b="1" dirty="0"/>
              <a:t>jest już udowodniona </a:t>
            </a:r>
            <a:r>
              <a:rPr lang="pl-PL" dirty="0"/>
              <a:t>zgodnie z twierdzeniem wnioskodawcy </a:t>
            </a:r>
          </a:p>
          <a:p>
            <a:pPr marL="1097280" lvl="2" indent="-457200" algn="just"/>
            <a:r>
              <a:rPr lang="pl-PL" dirty="0"/>
              <a:t>wcześniej przyjęto za udowodnioną tezę wskazaną we wniosku dowodowym </a:t>
            </a:r>
          </a:p>
          <a:p>
            <a:pPr marL="1097280" lvl="2" indent="-457200" algn="just"/>
            <a:r>
              <a:rPr lang="pl-PL" dirty="0"/>
              <a:t>Ważne! Art. 170 § 2 k.p.k. – nie można oddalić wniosku dowodowego na tej podstawie, że dotychczasowe dowody wykazały przeciwieństwo tego, co wnioskodawca zamierza udowodnić.</a:t>
            </a:r>
          </a:p>
          <a:p>
            <a:pPr marL="457200" indent="-457200" algn="just">
              <a:buAutoNum type="arabicPeriod"/>
            </a:pPr>
            <a:r>
              <a:rPr lang="pl-PL" dirty="0"/>
              <a:t>dowód jest </a:t>
            </a:r>
            <a:r>
              <a:rPr lang="pl-PL" b="1" dirty="0"/>
              <a:t>nieprzydatny</a:t>
            </a:r>
            <a:r>
              <a:rPr lang="pl-PL" dirty="0"/>
              <a:t> do stwierdzenia danej okoliczności </a:t>
            </a:r>
          </a:p>
          <a:p>
            <a:pPr marL="925830" lvl="2" indent="-285750" algn="just"/>
            <a:r>
              <a:rPr lang="pl-PL" dirty="0"/>
              <a:t>dowód możliwy i dopuszczalny, ale zupełnie nieprzydatny </a:t>
            </a:r>
          </a:p>
          <a:p>
            <a:pPr marL="457200" indent="-457200" algn="just">
              <a:buAutoNum type="arabicPeriod"/>
            </a:pPr>
            <a:r>
              <a:rPr lang="pl-PL" dirty="0"/>
              <a:t>dowodu </a:t>
            </a:r>
            <a:r>
              <a:rPr lang="pl-PL" b="1" dirty="0"/>
              <a:t>nie da się przeprowadzić </a:t>
            </a:r>
          </a:p>
          <a:p>
            <a:pPr marL="1097280" lvl="2" indent="-457200" algn="just"/>
            <a:r>
              <a:rPr lang="pl-PL" dirty="0"/>
              <a:t>faktyczna niemożność przeprowadzenia dowodu – albo w ogóle albo w przewidywalnym terminie (np. świadek zapadł w śpiączkę)</a:t>
            </a:r>
          </a:p>
          <a:p>
            <a:pPr marL="457200" indent="-457200" algn="just">
              <a:buAutoNum type="arabicPeriod"/>
            </a:pPr>
            <a:r>
              <a:rPr lang="pl-PL" dirty="0"/>
              <a:t>wniosek dowodowy </a:t>
            </a:r>
            <a:r>
              <a:rPr lang="pl-PL" b="1" dirty="0"/>
              <a:t>w sposób oczywisty zmierza do przedłużenia postępowania </a:t>
            </a:r>
          </a:p>
          <a:p>
            <a:pPr marL="457200" indent="-457200" algn="just">
              <a:buAutoNum type="arabicPeriod"/>
            </a:pPr>
            <a:r>
              <a:rPr lang="pl-PL" dirty="0"/>
              <a:t>wniosek dowodowy został </a:t>
            </a:r>
            <a:r>
              <a:rPr lang="pl-PL" b="1" dirty="0"/>
              <a:t>złożony po zakreślonym przez organ procesowy terminie</a:t>
            </a:r>
            <a:r>
              <a:rPr lang="pl-PL" dirty="0"/>
              <a:t>, o którym strona składająca wniosek została zawiadomiona.</a:t>
            </a:r>
            <a:endParaRPr lang="pl-PL" b="1" dirty="0"/>
          </a:p>
        </p:txBody>
      </p:sp>
    </p:spTree>
    <p:extLst>
      <p:ext uri="{BB962C8B-B14F-4D97-AF65-F5344CB8AC3E}">
        <p14:creationId xmlns:p14="http://schemas.microsoft.com/office/powerpoint/2010/main" val="1930652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DCCD6B-A7E7-4B4E-A8A0-42C40ED4689B}"/>
              </a:ext>
            </a:extLst>
          </p:cNvPr>
          <p:cNvSpPr>
            <a:spLocks noGrp="1"/>
          </p:cNvSpPr>
          <p:nvPr>
            <p:ph type="title"/>
          </p:nvPr>
        </p:nvSpPr>
        <p:spPr>
          <a:xfrm>
            <a:off x="1307050" y="306333"/>
            <a:ext cx="8911687" cy="1280890"/>
          </a:xfrm>
        </p:spPr>
        <p:txBody>
          <a:bodyPr/>
          <a:lstStyle/>
          <a:p>
            <a:r>
              <a:rPr lang="pl-PL" dirty="0"/>
              <a:t>Oddalenie wniosku dowodowego</a:t>
            </a:r>
            <a:endParaRPr lang="en-GB" dirty="0"/>
          </a:p>
        </p:txBody>
      </p:sp>
      <p:sp>
        <p:nvSpPr>
          <p:cNvPr id="3" name="Symbol zastępczy zawartości 2">
            <a:extLst>
              <a:ext uri="{FF2B5EF4-FFF2-40B4-BE49-F238E27FC236}">
                <a16:creationId xmlns:a16="http://schemas.microsoft.com/office/drawing/2014/main" id="{CC41083F-562C-4C30-8499-C68EF86CC534}"/>
              </a:ext>
            </a:extLst>
          </p:cNvPr>
          <p:cNvSpPr>
            <a:spLocks noGrp="1"/>
          </p:cNvSpPr>
          <p:nvPr>
            <p:ph idx="1"/>
          </p:nvPr>
        </p:nvSpPr>
        <p:spPr>
          <a:xfrm>
            <a:off x="1585913" y="1428751"/>
            <a:ext cx="9918699" cy="4482472"/>
          </a:xfrm>
        </p:spPr>
        <p:txBody>
          <a:bodyPr>
            <a:normAutofit/>
          </a:bodyPr>
          <a:lstStyle/>
          <a:p>
            <a:r>
              <a:rPr lang="pl-PL" dirty="0"/>
              <a:t>Ale w zakresie następujących przesłanek oddalenie wniosku dowodowego:</a:t>
            </a:r>
          </a:p>
          <a:p>
            <a:pPr marL="457200" indent="-457200" algn="just">
              <a:buAutoNum type="arabicPeriod"/>
            </a:pPr>
            <a:r>
              <a:rPr lang="pl-PL" dirty="0"/>
              <a:t>wniosek dowodowy </a:t>
            </a:r>
            <a:r>
              <a:rPr lang="pl-PL" b="1" dirty="0"/>
              <a:t>w sposób oczywisty zmierza do przedłużenia postępowania </a:t>
            </a:r>
          </a:p>
          <a:p>
            <a:pPr marL="457200" indent="-457200" algn="just">
              <a:buAutoNum type="arabicPeriod"/>
            </a:pPr>
            <a:r>
              <a:rPr lang="pl-PL" dirty="0"/>
              <a:t>wniosek dowodowy został </a:t>
            </a:r>
            <a:r>
              <a:rPr lang="pl-PL" b="1" dirty="0"/>
              <a:t>złożony po zakreślonym przez organ procesowy terminie</a:t>
            </a:r>
            <a:r>
              <a:rPr lang="pl-PL" dirty="0"/>
              <a:t>, o którym strona składająca wniosek została zawiadomiona.</a:t>
            </a:r>
          </a:p>
          <a:p>
            <a:pPr marL="0" indent="0" algn="just">
              <a:buNone/>
            </a:pPr>
            <a:r>
              <a:rPr lang="pl-PL" dirty="0"/>
              <a:t>Ustawodawca przewidział zastrzeżenie, iż</a:t>
            </a:r>
          </a:p>
          <a:p>
            <a:pPr marL="0" indent="0">
              <a:buNone/>
            </a:pPr>
            <a:r>
              <a:rPr lang="pl-PL" dirty="0"/>
              <a:t>Nie można oddalić wniosku dowodowego na podstawie § 1 pkt 5 lub 6, jeżeli okoliczność, która ma być udowodniona, ma istotne znaczenie dla ustalenia, czy został popełniony czyn zabroniony, czy stanowi on przestępstwo i jakie, czy czyn zabroniony został popełniony w warunkach, o których mowa w</a:t>
            </a:r>
            <a:r>
              <a:rPr lang="pl-PL" b="1" dirty="0"/>
              <a:t> art. 64</a:t>
            </a:r>
            <a:r>
              <a:rPr lang="pl-PL" dirty="0"/>
              <a:t> </a:t>
            </a:r>
            <a:r>
              <a:rPr lang="pl-PL" i="1" dirty="0"/>
              <a:t>uchylony</a:t>
            </a:r>
            <a:r>
              <a:rPr lang="pl-PL" dirty="0"/>
              <a:t> lub</a:t>
            </a:r>
            <a:r>
              <a:rPr lang="pl-PL" b="1" dirty="0"/>
              <a:t> art. 65</a:t>
            </a:r>
            <a:r>
              <a:rPr lang="pl-PL" dirty="0"/>
              <a:t> </a:t>
            </a:r>
            <a:r>
              <a:rPr lang="pl-PL" i="1" dirty="0"/>
              <a:t>uchylony</a:t>
            </a:r>
            <a:r>
              <a:rPr lang="pl-PL" dirty="0"/>
              <a:t> Kodeksu karnego, lub czy zachodzą warunki do orzeczenia pobytu w zakładzie psychiatrycznym na podstawie</a:t>
            </a:r>
            <a:r>
              <a:rPr lang="pl-PL" b="1" dirty="0"/>
              <a:t> art. 93g</a:t>
            </a:r>
            <a:r>
              <a:rPr lang="pl-PL" dirty="0"/>
              <a:t> </a:t>
            </a:r>
            <a:r>
              <a:rPr lang="pl-PL" i="1" dirty="0"/>
              <a:t>orzekanie pobytu w zakładzie psychiatrycznym</a:t>
            </a:r>
            <a:r>
              <a:rPr lang="pl-PL" dirty="0"/>
              <a:t> Kodeksu karnego.</a:t>
            </a:r>
          </a:p>
          <a:p>
            <a:pPr marL="0" indent="0">
              <a:buNone/>
            </a:pPr>
            <a:endParaRPr lang="en-GB" dirty="0"/>
          </a:p>
        </p:txBody>
      </p:sp>
    </p:spTree>
    <p:extLst>
      <p:ext uri="{BB962C8B-B14F-4D97-AF65-F5344CB8AC3E}">
        <p14:creationId xmlns:p14="http://schemas.microsoft.com/office/powerpoint/2010/main" val="4265469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r>
              <a:rPr lang="pl-PL" sz="4000" dirty="0"/>
              <a:t>Oddalenie a odrzucenie wniosku dowodowego </a:t>
            </a:r>
          </a:p>
        </p:txBody>
      </p:sp>
      <p:graphicFrame>
        <p:nvGraphicFramePr>
          <p:cNvPr id="5" name="Symbol zastępczy zawartości 3"/>
          <p:cNvGraphicFramePr>
            <a:graphicFrameLocks noGrp="1"/>
          </p:cNvGraphicFramePr>
          <p:nvPr>
            <p:ph idx="1"/>
          </p:nvPr>
        </p:nvGraphicFramePr>
        <p:xfrm>
          <a:off x="1103382" y="1897911"/>
          <a:ext cx="9982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6742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Wprowadzanie dowodów z urzędu</a:t>
            </a:r>
          </a:p>
        </p:txBody>
      </p:sp>
      <p:sp>
        <p:nvSpPr>
          <p:cNvPr id="3" name="Symbol zastępczy zawartości 2"/>
          <p:cNvSpPr>
            <a:spLocks noGrp="1"/>
          </p:cNvSpPr>
          <p:nvPr>
            <p:ph idx="1"/>
          </p:nvPr>
        </p:nvSpPr>
        <p:spPr>
          <a:xfrm>
            <a:off x="781340" y="1152983"/>
            <a:ext cx="10165702" cy="5518273"/>
          </a:xfrm>
        </p:spPr>
        <p:txBody>
          <a:bodyPr>
            <a:normAutofit fontScale="92500" lnSpcReduction="10000"/>
          </a:bodyPr>
          <a:lstStyle/>
          <a:p>
            <a:pPr marL="0" indent="0" algn="just">
              <a:buNone/>
            </a:pPr>
            <a:r>
              <a:rPr lang="pl-PL" dirty="0">
                <a:latin typeface="Times New Roman" panose="02020603050405020304" pitchFamily="18" charset="0"/>
                <a:cs typeface="Times New Roman" panose="02020603050405020304" pitchFamily="18" charset="0"/>
              </a:rPr>
              <a:t>	Art. 167 należy interpretować przy uwzględnieniu zasad dominujących na danym etapie postępowania karnego, roli organów procesowych i funkcji stadium procesu.</a:t>
            </a:r>
          </a:p>
          <a:p>
            <a:pPr marL="0" indent="0" algn="just">
              <a:buNone/>
            </a:pPr>
            <a:r>
              <a:rPr lang="pl-PL" dirty="0">
                <a:latin typeface="Times New Roman" panose="02020603050405020304" pitchFamily="18" charset="0"/>
                <a:cs typeface="Times New Roman" panose="02020603050405020304" pitchFamily="18" charset="0"/>
              </a:rPr>
              <a:t>	</a:t>
            </a:r>
          </a:p>
          <a:p>
            <a:pPr marL="0" indent="0" algn="just">
              <a:buNone/>
            </a:pPr>
            <a:r>
              <a:rPr lang="pl-PL" dirty="0">
                <a:latin typeface="Times New Roman" panose="02020603050405020304" pitchFamily="18" charset="0"/>
                <a:cs typeface="Times New Roman" panose="02020603050405020304" pitchFamily="18" charset="0"/>
              </a:rPr>
              <a:t>	</a:t>
            </a:r>
            <a:r>
              <a:rPr lang="pl-PL" b="1" dirty="0">
                <a:solidFill>
                  <a:srgbClr val="FF0000"/>
                </a:solidFill>
                <a:latin typeface="Times New Roman" panose="02020603050405020304" pitchFamily="18" charset="0"/>
                <a:cs typeface="Times New Roman" panose="02020603050405020304" pitchFamily="18" charset="0"/>
              </a:rPr>
              <a:t>W postępowaniu przygotowawczym </a:t>
            </a:r>
            <a:r>
              <a:rPr lang="pl-PL" dirty="0">
                <a:latin typeface="Times New Roman" panose="02020603050405020304" pitchFamily="18" charset="0"/>
                <a:cs typeface="Times New Roman" panose="02020603050405020304" pitchFamily="18" charset="0"/>
              </a:rPr>
              <a:t>dominujące znaczenie ma zasada inkwizycyjności i działania z urzędu, a organ procesowy (prokurator lub Policja) dąży do realizacji celów z art. 2 § 1 oraz art. 297</a:t>
            </a:r>
          </a:p>
          <a:p>
            <a:pPr marL="0" indent="0" algn="just">
              <a:buNone/>
            </a:pPr>
            <a:r>
              <a:rPr lang="pl-PL" dirty="0">
                <a:latin typeface="Times New Roman" panose="02020603050405020304" pitchFamily="18" charset="0"/>
                <a:cs typeface="Times New Roman" panose="02020603050405020304" pitchFamily="18" charset="0"/>
              </a:rPr>
              <a:t>	• regułą będzie inicjatywa dowodowa organów procesowych, przy subsydiarnej inicjatywie stron postępowania przygotowawczego (podejrzanego i pokrzywdzonego);</a:t>
            </a:r>
          </a:p>
          <a:p>
            <a:pPr marL="0" indent="0" algn="just">
              <a:buNone/>
            </a:pPr>
            <a:r>
              <a:rPr lang="pl-PL" dirty="0">
                <a:latin typeface="Times New Roman" panose="02020603050405020304" pitchFamily="18" charset="0"/>
                <a:cs typeface="Times New Roman" panose="02020603050405020304" pitchFamily="18" charset="0"/>
              </a:rPr>
              <a:t>	• inicjatywa dowodowa stron jest przejawem kontradyktoryjności postępowania przygotowawczego i gwarancją realizacji prawa do obrony;</a:t>
            </a:r>
          </a:p>
          <a:p>
            <a:pPr marL="0" indent="0" algn="just">
              <a:buNone/>
            </a:pPr>
            <a:r>
              <a:rPr lang="pl-PL" dirty="0">
                <a:latin typeface="Times New Roman" panose="02020603050405020304" pitchFamily="18" charset="0"/>
                <a:cs typeface="Times New Roman" panose="02020603050405020304" pitchFamily="18" charset="0"/>
              </a:rPr>
              <a:t>	• pozwala na pełniejsze zbadanie okoliczności faktycznych przez organ procesowy.</a:t>
            </a:r>
          </a:p>
          <a:p>
            <a:pPr marL="0" indent="0" algn="just">
              <a:buNone/>
            </a:pPr>
            <a:r>
              <a:rPr lang="pl-PL" dirty="0">
                <a:latin typeface="Times New Roman" panose="02020603050405020304" pitchFamily="18" charset="0"/>
                <a:cs typeface="Times New Roman" panose="02020603050405020304" pitchFamily="18" charset="0"/>
              </a:rPr>
              <a:t>	</a:t>
            </a:r>
          </a:p>
          <a:p>
            <a:pPr marL="0" indent="0" algn="just">
              <a:buNone/>
            </a:pPr>
            <a:r>
              <a:rPr lang="pl-PL" dirty="0">
                <a:latin typeface="Times New Roman" panose="02020603050405020304" pitchFamily="18" charset="0"/>
                <a:cs typeface="Times New Roman" panose="02020603050405020304" pitchFamily="18" charset="0"/>
              </a:rPr>
              <a:t>	</a:t>
            </a:r>
            <a:r>
              <a:rPr lang="pl-PL" b="1" dirty="0">
                <a:solidFill>
                  <a:srgbClr val="FF0000"/>
                </a:solidFill>
                <a:latin typeface="Times New Roman" panose="02020603050405020304" pitchFamily="18" charset="0"/>
                <a:cs typeface="Times New Roman" panose="02020603050405020304" pitchFamily="18" charset="0"/>
              </a:rPr>
              <a:t>W postępowaniu sądowym </a:t>
            </a:r>
            <a:r>
              <a:rPr lang="pl-PL" dirty="0">
                <a:latin typeface="Times New Roman" panose="02020603050405020304" pitchFamily="18" charset="0"/>
                <a:cs typeface="Times New Roman" panose="02020603050405020304" pitchFamily="18" charset="0"/>
              </a:rPr>
              <a:t>– dominuje zasada kontradyktoryjności, a sąd powinien być bezstronnym arbitrem rozstrzygającym spór między oskarżeniem a obroną.</a:t>
            </a:r>
          </a:p>
          <a:p>
            <a:pPr marL="0" indent="0" algn="just">
              <a:buNone/>
            </a:pPr>
            <a:r>
              <a:rPr lang="pl-PL" dirty="0">
                <a:latin typeface="Times New Roman" panose="02020603050405020304" pitchFamily="18" charset="0"/>
                <a:cs typeface="Times New Roman" panose="02020603050405020304" pitchFamily="18" charset="0"/>
              </a:rPr>
              <a:t>	• Inicjatywa dowodowa sądu ma na celu zagwarantowanie realizacji zasady prawdy materialnej.</a:t>
            </a:r>
          </a:p>
          <a:p>
            <a:pPr marL="0" indent="0" algn="just">
              <a:buNone/>
            </a:pPr>
            <a:r>
              <a:rPr lang="pl-PL" dirty="0">
                <a:latin typeface="Times New Roman" panose="02020603050405020304" pitchFamily="18" charset="0"/>
                <a:cs typeface="Times New Roman" panose="02020603050405020304" pitchFamily="18" charset="0"/>
              </a:rPr>
              <a:t>	• Sąd nie może wyręczać stron postępowania w prowadzeniu za nie postępowania dowodowego.</a:t>
            </a:r>
          </a:p>
          <a:p>
            <a:pPr marL="0" indent="0" algn="just">
              <a:buNone/>
            </a:pPr>
            <a:r>
              <a:rPr lang="pl-PL" dirty="0">
                <a:latin typeface="Times New Roman" panose="02020603050405020304" pitchFamily="18" charset="0"/>
                <a:cs typeface="Times New Roman" panose="02020603050405020304" pitchFamily="18" charset="0"/>
              </a:rPr>
              <a:t>	• regułą powinno być przeprowadzanie dowodów na wniosek stron, a wyjątkiem dopuszczenie dowodów przez sąd z urzędu</a:t>
            </a:r>
          </a:p>
          <a:p>
            <a:pPr marL="0" indent="0" algn="just">
              <a:buNone/>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0785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5130" y="259535"/>
            <a:ext cx="9404723" cy="1400530"/>
          </a:xfrm>
        </p:spPr>
        <p:txBody>
          <a:bodyPr/>
          <a:lstStyle/>
          <a:p>
            <a:pPr algn="ctr"/>
            <a:r>
              <a:rPr lang="pl-PL" dirty="0"/>
              <a:t>Pojęcie dowodu</a:t>
            </a:r>
          </a:p>
        </p:txBody>
      </p:sp>
      <p:sp>
        <p:nvSpPr>
          <p:cNvPr id="3" name="Symbol zastępczy zawartości 2"/>
          <p:cNvSpPr>
            <a:spLocks noGrp="1"/>
          </p:cNvSpPr>
          <p:nvPr>
            <p:ph idx="1"/>
          </p:nvPr>
        </p:nvSpPr>
        <p:spPr>
          <a:xfrm>
            <a:off x="1103312" y="1782462"/>
            <a:ext cx="8946541" cy="4195481"/>
          </a:xfrm>
        </p:spPr>
        <p:txBody>
          <a:bodyPr>
            <a:noAutofit/>
          </a:bodyPr>
          <a:lstStyle/>
          <a:p>
            <a:pPr marL="0" indent="0" algn="just">
              <a:spcAft>
                <a:spcPts val="1425"/>
              </a:spcAft>
              <a:buNone/>
            </a:pP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Dowód jest to pojęcie wieloznaczne, najczęściej jednak pod pojęciem dowodu rozumie się </a:t>
            </a:r>
            <a:r>
              <a:rPr lang="pl-PL" sz="2400" dirty="0">
                <a:solidFill>
                  <a:srgbClr val="FF6666"/>
                </a:solidFill>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środek dowodowy</a:t>
            </a: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 tj. informacje o fakcie podlegającym udowodnieniu (</a:t>
            </a:r>
            <a:r>
              <a:rPr lang="pl-PL" sz="2400" dirty="0">
                <a:solidFill>
                  <a:srgbClr val="FF6666"/>
                </a:solidFill>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fakcie dowodowym</a:t>
            </a: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 Informacja ta pochodzi od </a:t>
            </a:r>
            <a:r>
              <a:rPr lang="pl-PL" sz="2400" dirty="0">
                <a:solidFill>
                  <a:srgbClr val="FF6666"/>
                </a:solidFill>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źródła dowodu</a:t>
            </a: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 i jest uzyskiwana w toku </a:t>
            </a:r>
            <a:r>
              <a:rPr lang="pl-PL" sz="2400" dirty="0">
                <a:solidFill>
                  <a:srgbClr val="FF6666"/>
                </a:solidFill>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czynności dowodowej</a:t>
            </a: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a:t>
            </a:r>
          </a:p>
          <a:p>
            <a:pPr marL="0" indent="0" algn="just">
              <a:spcAft>
                <a:spcPts val="1425"/>
              </a:spcAft>
              <a:buSzPct val="45000"/>
              <a:buNone/>
            </a:pP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Przykłady:</a:t>
            </a:r>
          </a:p>
          <a:p>
            <a:pPr lvl="1" algn="just">
              <a:spcAft>
                <a:spcPts val="1138"/>
              </a:spcAft>
              <a:buClrTx/>
              <a:buSzPct val="45000"/>
              <a:buFontTx/>
              <a:buNone/>
            </a:pP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źródło dowodu – świadek</a:t>
            </a:r>
          </a:p>
          <a:p>
            <a:pPr lvl="1" algn="just">
              <a:spcAft>
                <a:spcPts val="1138"/>
              </a:spcAft>
              <a:buClrTx/>
              <a:buSzPct val="45000"/>
              <a:buFontTx/>
              <a:buNone/>
            </a:pP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środek dowodowy – zeznania</a:t>
            </a:r>
          </a:p>
          <a:p>
            <a:pPr lvl="1" algn="just">
              <a:spcAft>
                <a:spcPts val="1138"/>
              </a:spcAft>
              <a:buClrTx/>
              <a:buSzPct val="45000"/>
              <a:buFontTx/>
              <a:buNone/>
            </a:pPr>
            <a:r>
              <a:rPr lang="pl-PL" sz="2400" dirty="0">
                <a:effectLst>
                  <a:outerShdw blurRad="38100" dist="38100" dir="2700000" algn="tl">
                    <a:srgbClr val="C0C0C0"/>
                  </a:outerShdw>
                </a:effectLst>
                <a:latin typeface="Times New Roman" panose="02020603050405020304" pitchFamily="18" charset="0"/>
                <a:ea typeface="Tahoma" panose="020B0604030504040204" pitchFamily="34" charset="0"/>
                <a:cs typeface="Times New Roman" panose="02020603050405020304" pitchFamily="18" charset="0"/>
              </a:rPr>
              <a:t>czynność dowodowa - przesłuchanie</a:t>
            </a:r>
          </a:p>
          <a:p>
            <a:pPr marL="0" indent="0">
              <a:buNone/>
            </a:pPr>
            <a:endParaRPr lang="pl-PL" sz="24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52932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Rodzaje czynności dowodowych</a:t>
            </a:r>
          </a:p>
        </p:txBody>
      </p:sp>
      <p:sp>
        <p:nvSpPr>
          <p:cNvPr id="4" name="Prostokąt zaokrąglony 3"/>
          <p:cNvSpPr/>
          <p:nvPr/>
        </p:nvSpPr>
        <p:spPr>
          <a:xfrm>
            <a:off x="326209" y="1953384"/>
            <a:ext cx="3977737" cy="9722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Poszukiwawcze</a:t>
            </a:r>
            <a:endParaRPr lang="pl-PL" dirty="0"/>
          </a:p>
        </p:txBody>
      </p:sp>
      <p:sp>
        <p:nvSpPr>
          <p:cNvPr id="5" name="Prostokąt zaokrąglony 4"/>
          <p:cNvSpPr/>
          <p:nvPr/>
        </p:nvSpPr>
        <p:spPr>
          <a:xfrm>
            <a:off x="4737153" y="2961496"/>
            <a:ext cx="3176857"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Ujawniające </a:t>
            </a:r>
            <a:endParaRPr lang="pl-PL" dirty="0"/>
          </a:p>
        </p:txBody>
      </p:sp>
      <p:sp>
        <p:nvSpPr>
          <p:cNvPr id="6" name="Prostokąt zaokrąglony 5"/>
          <p:cNvSpPr/>
          <p:nvPr/>
        </p:nvSpPr>
        <p:spPr>
          <a:xfrm>
            <a:off x="9074888" y="1953384"/>
            <a:ext cx="311711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Kontrolujące</a:t>
            </a:r>
            <a:r>
              <a:rPr lang="pl-PL" dirty="0"/>
              <a:t> </a:t>
            </a:r>
          </a:p>
        </p:txBody>
      </p:sp>
      <p:sp>
        <p:nvSpPr>
          <p:cNvPr id="8" name="Strzałka w dół 7"/>
          <p:cNvSpPr/>
          <p:nvPr/>
        </p:nvSpPr>
        <p:spPr>
          <a:xfrm>
            <a:off x="1622354" y="3177520"/>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10129936" y="3251691"/>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5627948" y="4187795"/>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326210" y="4402850"/>
            <a:ext cx="3570145" cy="430887"/>
          </a:xfrm>
          <a:prstGeom prst="rect">
            <a:avLst/>
          </a:prstGeom>
          <a:noFill/>
        </p:spPr>
        <p:txBody>
          <a:bodyPr wrap="none" rtlCol="0">
            <a:spAutoFit/>
          </a:bodyPr>
          <a:lstStyle/>
          <a:p>
            <a:r>
              <a:rPr lang="pl-PL" sz="2200" dirty="0"/>
              <a:t>Poszukiwanie źródeł dowodu.</a:t>
            </a:r>
          </a:p>
        </p:txBody>
      </p:sp>
      <p:sp>
        <p:nvSpPr>
          <p:cNvPr id="13" name="pole tekstowe 12"/>
          <p:cNvSpPr txBox="1"/>
          <p:nvPr/>
        </p:nvSpPr>
        <p:spPr>
          <a:xfrm>
            <a:off x="3336525" y="5238637"/>
            <a:ext cx="5976664" cy="1107996"/>
          </a:xfrm>
          <a:prstGeom prst="rect">
            <a:avLst/>
          </a:prstGeom>
          <a:noFill/>
        </p:spPr>
        <p:txBody>
          <a:bodyPr wrap="square" rtlCol="0">
            <a:spAutoFit/>
          </a:bodyPr>
          <a:lstStyle/>
          <a:p>
            <a:pPr algn="just"/>
            <a:r>
              <a:rPr lang="pl-PL" sz="2200" dirty="0"/>
              <a:t>Wydobywanie ze źródeł dowodu środków dowodowych oraz ich zabezpieczenie w formie przewidzianej w k.p.k.</a:t>
            </a:r>
          </a:p>
        </p:txBody>
      </p:sp>
      <p:sp>
        <p:nvSpPr>
          <p:cNvPr id="14" name="pole tekstowe 13"/>
          <p:cNvSpPr txBox="1"/>
          <p:nvPr/>
        </p:nvSpPr>
        <p:spPr>
          <a:xfrm>
            <a:off x="9068665" y="4187795"/>
            <a:ext cx="3123335" cy="1107996"/>
          </a:xfrm>
          <a:prstGeom prst="rect">
            <a:avLst/>
          </a:prstGeom>
          <a:noFill/>
        </p:spPr>
        <p:txBody>
          <a:bodyPr wrap="square" rtlCol="0">
            <a:spAutoFit/>
          </a:bodyPr>
          <a:lstStyle/>
          <a:p>
            <a:pPr algn="just"/>
            <a:r>
              <a:rPr lang="pl-PL" sz="2200" dirty="0"/>
              <a:t>Sprawdzenie wiarygodności zebranych dowodów </a:t>
            </a:r>
          </a:p>
        </p:txBody>
      </p:sp>
      <p:pic>
        <p:nvPicPr>
          <p:cNvPr id="15" name="Obraz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5005" y="2925594"/>
            <a:ext cx="1132148" cy="1099801"/>
          </a:xfrm>
          <a:prstGeom prst="rect">
            <a:avLst/>
          </a:prstGeom>
        </p:spPr>
      </p:pic>
      <p:pic>
        <p:nvPicPr>
          <p:cNvPr id="17" name="Obraz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8055" y="1939494"/>
            <a:ext cx="1186833" cy="1186833"/>
          </a:xfrm>
          <a:prstGeom prst="rect">
            <a:avLst/>
          </a:prstGeom>
        </p:spPr>
      </p:pic>
    </p:spTree>
    <p:extLst>
      <p:ext uri="{BB962C8B-B14F-4D97-AF65-F5344CB8AC3E}">
        <p14:creationId xmlns:p14="http://schemas.microsoft.com/office/powerpoint/2010/main" val="2429069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9279"/>
            <a:ext cx="12192000" cy="1450757"/>
          </a:xfrm>
        </p:spPr>
        <p:txBody>
          <a:bodyPr/>
          <a:lstStyle/>
          <a:p>
            <a:pPr algn="ctr"/>
            <a:r>
              <a:rPr lang="pl-PL" dirty="0"/>
              <a:t>Rodzaje czynności dowodowych </a:t>
            </a:r>
          </a:p>
        </p:txBody>
      </p:sp>
      <p:graphicFrame>
        <p:nvGraphicFramePr>
          <p:cNvPr id="4" name="Diagram 3"/>
          <p:cNvGraphicFramePr/>
          <p:nvPr/>
        </p:nvGraphicFramePr>
        <p:xfrm>
          <a:off x="308344" y="1031357"/>
          <a:ext cx="11539869" cy="542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2027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5130" y="195141"/>
            <a:ext cx="9404723" cy="1400530"/>
          </a:xfrm>
        </p:spPr>
        <p:txBody>
          <a:bodyPr/>
          <a:lstStyle/>
          <a:p>
            <a:pPr algn="ctr"/>
            <a:r>
              <a:rPr lang="pl-PL" sz="3600" dirty="0"/>
              <a:t>OSOBOWE ŹRÓDŁA DOWODOWE</a:t>
            </a:r>
          </a:p>
        </p:txBody>
      </p:sp>
      <p:sp>
        <p:nvSpPr>
          <p:cNvPr id="3" name="Symbol zastępczy zawartości 2"/>
          <p:cNvSpPr>
            <a:spLocks noGrp="1"/>
          </p:cNvSpPr>
          <p:nvPr>
            <p:ph idx="1"/>
          </p:nvPr>
        </p:nvSpPr>
        <p:spPr>
          <a:xfrm>
            <a:off x="974524" y="1808220"/>
            <a:ext cx="8946541" cy="4195481"/>
          </a:xfrm>
        </p:spPr>
        <p:txBody>
          <a:bodyPr>
            <a:normAutofit/>
          </a:bodyPr>
          <a:lstStyle/>
          <a:p>
            <a:pPr algn="just"/>
            <a:r>
              <a:rPr lang="pl-PL" sz="2400" b="1" dirty="0"/>
              <a:t>Osobowym źródłem dowodu </a:t>
            </a:r>
            <a:r>
              <a:rPr lang="pl-PL" sz="2400" dirty="0"/>
              <a:t>jest osoba wezwana przez organ procesowy do dostarczenia środka dowodowego.</a:t>
            </a:r>
          </a:p>
          <a:p>
            <a:pPr algn="just"/>
            <a:r>
              <a:rPr lang="pl-PL" sz="2400" b="1" dirty="0"/>
              <a:t>Kategorie osobowych źródeł dowodowych:</a:t>
            </a:r>
          </a:p>
          <a:p>
            <a:pPr lvl="1" algn="just"/>
            <a:r>
              <a:rPr lang="pl-PL" sz="2200" b="1" dirty="0"/>
              <a:t>oskarżony </a:t>
            </a:r>
            <a:r>
              <a:rPr lang="pl-PL" sz="2200" dirty="0"/>
              <a:t>– wyjaśnienia;</a:t>
            </a:r>
          </a:p>
          <a:p>
            <a:pPr lvl="1" algn="just"/>
            <a:r>
              <a:rPr lang="pl-PL" sz="2200" b="1" dirty="0"/>
              <a:t>świadek – </a:t>
            </a:r>
            <a:r>
              <a:rPr lang="pl-PL" sz="2200" dirty="0"/>
              <a:t>zeznania;</a:t>
            </a:r>
          </a:p>
          <a:p>
            <a:pPr lvl="1" algn="just"/>
            <a:r>
              <a:rPr lang="pl-PL" sz="2200" b="1" dirty="0"/>
              <a:t>biegły </a:t>
            </a:r>
            <a:r>
              <a:rPr lang="pl-PL" sz="2200" dirty="0"/>
              <a:t>– opinia;</a:t>
            </a:r>
          </a:p>
          <a:p>
            <a:pPr lvl="1" algn="just"/>
            <a:r>
              <a:rPr lang="pl-PL" sz="2200" b="1" dirty="0"/>
              <a:t>osoba poddana badaniom lub oględzinom ciała</a:t>
            </a:r>
          </a:p>
          <a:p>
            <a:pPr lvl="1" algn="just"/>
            <a:r>
              <a:rPr lang="pl-PL" sz="2200" b="1" dirty="0"/>
              <a:t>zawodowy kurator sądowy/funkcjonariusz Policji</a:t>
            </a:r>
          </a:p>
        </p:txBody>
      </p:sp>
    </p:spTree>
    <p:extLst>
      <p:ext uri="{BB962C8B-B14F-4D97-AF65-F5344CB8AC3E}">
        <p14:creationId xmlns:p14="http://schemas.microsoft.com/office/powerpoint/2010/main" val="15934995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PRZESŁUCHANIE</a:t>
            </a:r>
          </a:p>
        </p:txBody>
      </p:sp>
      <p:sp>
        <p:nvSpPr>
          <p:cNvPr id="3" name="Symbol zastępczy zawartości 2"/>
          <p:cNvSpPr>
            <a:spLocks noGrp="1"/>
          </p:cNvSpPr>
          <p:nvPr>
            <p:ph idx="1"/>
          </p:nvPr>
        </p:nvSpPr>
        <p:spPr>
          <a:xfrm>
            <a:off x="875764" y="1712890"/>
            <a:ext cx="9174090" cy="4535509"/>
          </a:xfrm>
        </p:spPr>
        <p:txBody>
          <a:bodyPr>
            <a:normAutofit fontScale="92500" lnSpcReduction="10000"/>
          </a:bodyPr>
          <a:lstStyle/>
          <a:p>
            <a:pPr algn="just"/>
            <a:r>
              <a:rPr lang="pl-PL" dirty="0">
                <a:latin typeface="Times New Roman" panose="02020603050405020304" pitchFamily="18" charset="0"/>
                <a:cs typeface="Times New Roman" panose="02020603050405020304" pitchFamily="18" charset="0"/>
              </a:rPr>
              <a:t>podstawowa forma pozyskiwania informacji od osobowych źródeł dowodowych</a:t>
            </a:r>
          </a:p>
          <a:p>
            <a:pPr algn="just"/>
            <a:r>
              <a:rPr lang="pl-PL" dirty="0">
                <a:latin typeface="Times New Roman" panose="02020603050405020304" pitchFamily="18" charset="0"/>
                <a:cs typeface="Times New Roman" panose="02020603050405020304" pitchFamily="18" charset="0"/>
              </a:rPr>
              <a:t>można przesłuchać oskarżonego (podejrzanego), świadka i biegłego</a:t>
            </a:r>
          </a:p>
          <a:p>
            <a:pPr algn="just"/>
            <a:r>
              <a:rPr lang="pl-PL" dirty="0">
                <a:latin typeface="Times New Roman" panose="02020603050405020304" pitchFamily="18" charset="0"/>
                <a:cs typeface="Times New Roman" panose="02020603050405020304" pitchFamily="18" charset="0"/>
              </a:rPr>
              <a:t>czynność przesłuchania utrwala się w formie protokołu</a:t>
            </a:r>
          </a:p>
          <a:p>
            <a:pPr algn="just"/>
            <a:r>
              <a:rPr lang="pl-PL" dirty="0">
                <a:latin typeface="Times New Roman" panose="02020603050405020304" pitchFamily="18" charset="0"/>
                <a:cs typeface="Times New Roman" panose="02020603050405020304" pitchFamily="18" charset="0"/>
              </a:rPr>
              <a:t>Art. 171 k.p.k.</a:t>
            </a:r>
          </a:p>
          <a:p>
            <a:pPr marL="0" indent="0" algn="just">
              <a:buNone/>
            </a:pPr>
            <a:r>
              <a:rPr lang="pl-PL" dirty="0">
                <a:latin typeface="Times New Roman" panose="02020603050405020304" pitchFamily="18" charset="0"/>
                <a:cs typeface="Times New Roman" panose="02020603050405020304" pitchFamily="18" charset="0"/>
              </a:rPr>
              <a:t>§ 1. Osobie przesłuchiwanej należy umożliwić swobodne wypowiedzenie się w granicach określonych celem danej czynności, a dopiero następnie można zadawać pytania zmierzające do uzupełnienia, wyjaśnienia lub kontroli wypowiedzi.</a:t>
            </a:r>
          </a:p>
          <a:p>
            <a:pPr marL="0" indent="0" algn="just">
              <a:buNone/>
            </a:pPr>
            <a:r>
              <a:rPr lang="pl-PL" dirty="0">
                <a:latin typeface="Times New Roman" panose="02020603050405020304" pitchFamily="18" charset="0"/>
                <a:cs typeface="Times New Roman" panose="02020603050405020304" pitchFamily="18" charset="0"/>
              </a:rPr>
              <a:t>§ 2. Prawo zadawania pytań mają, oprócz podmiotu przesłuchującego, strony, obrońcy, pełnomocnicy, biegli oraz w wyjątkowych wypadkach, uzasadnionych szczególnymi okolicznościami, członkowie składu orzekającego. Pytania zadaje się osobie przesłuchiwanej bezpośrednio, chyba że sąd lub prokurator zarządzi inaczej.</a:t>
            </a:r>
          </a:p>
          <a:p>
            <a:pPr marL="0" indent="0" algn="just">
              <a:buNone/>
            </a:pPr>
            <a:r>
              <a:rPr lang="pl-PL" dirty="0">
                <a:latin typeface="Times New Roman" panose="02020603050405020304" pitchFamily="18" charset="0"/>
                <a:cs typeface="Times New Roman" panose="02020603050405020304" pitchFamily="18" charset="0"/>
              </a:rPr>
              <a:t>§ 3. Jeżeli osoba przesłuchiwana nie ukończyła 15 lat, czynności z jej udziałem powinny być, w miarę możliwości, przeprowadzone w obecności przedstawiciela ustawowego lub faktycznego opiekuna, chyba że dobro postępowania stoi temu na przeszkodzie.</a:t>
            </a:r>
          </a:p>
          <a:p>
            <a:pPr marL="0" indent="0" algn="just">
              <a:buNone/>
            </a:pPr>
            <a:r>
              <a:rPr lang="pl-PL" dirty="0">
                <a:latin typeface="Times New Roman" panose="02020603050405020304" pitchFamily="18" charset="0"/>
                <a:cs typeface="Times New Roman" panose="02020603050405020304" pitchFamily="18" charset="0"/>
              </a:rPr>
              <a:t>§ 4. Nie wolno zadawać pytań sugerujących osobie przesłuchiwanej treść odpowiedzi.</a:t>
            </a:r>
          </a:p>
        </p:txBody>
      </p:sp>
    </p:spTree>
    <p:extLst>
      <p:ext uri="{BB962C8B-B14F-4D97-AF65-F5344CB8AC3E}">
        <p14:creationId xmlns:p14="http://schemas.microsoft.com/office/powerpoint/2010/main" val="1867080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a:t>
            </a:r>
          </a:p>
          <a:p>
            <a:pPr marL="868680" lvl="1" indent="-457200" algn="just">
              <a:buFont typeface="+mj-lt"/>
              <a:buAutoNum type="arabicPeriod"/>
            </a:pPr>
            <a:r>
              <a:rPr lang="pl-PL" dirty="0"/>
              <a:t>przesłuchanie wstępne – pytanie o imię, nazwiskom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Tree>
    <p:extLst>
      <p:ext uri="{BB962C8B-B14F-4D97-AF65-F5344CB8AC3E}">
        <p14:creationId xmlns:p14="http://schemas.microsoft.com/office/powerpoint/2010/main" val="2941716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498" y="-125859"/>
            <a:ext cx="9244182" cy="1141860"/>
          </a:xfrm>
        </p:spPr>
        <p:txBody>
          <a:bodyPr>
            <a:normAutofit/>
          </a:bodyPr>
          <a:lstStyle/>
          <a:p>
            <a:r>
              <a:rPr lang="pl-PL" dirty="0"/>
              <a:t>Szczególne rodzaje przesłuchania </a:t>
            </a:r>
          </a:p>
        </p:txBody>
      </p:sp>
      <p:sp>
        <p:nvSpPr>
          <p:cNvPr id="6" name="Symbol zastępczy tekstu 5"/>
          <p:cNvSpPr>
            <a:spLocks noGrp="1"/>
          </p:cNvSpPr>
          <p:nvPr>
            <p:ph type="body" idx="1"/>
          </p:nvPr>
        </p:nvSpPr>
        <p:spPr>
          <a:xfrm>
            <a:off x="502033" y="1268760"/>
            <a:ext cx="3945632" cy="639762"/>
          </a:xfrm>
          <a:solidFill>
            <a:schemeClr val="accent1"/>
          </a:solidFill>
        </p:spPr>
        <p:txBody>
          <a:bodyPr>
            <a:normAutofit/>
          </a:bodyPr>
          <a:lstStyle/>
          <a:p>
            <a:r>
              <a:rPr lang="pl-PL" sz="2400" dirty="0"/>
              <a:t>Okazanie – art. 173 k.p.k. </a:t>
            </a:r>
          </a:p>
        </p:txBody>
      </p:sp>
      <p:sp>
        <p:nvSpPr>
          <p:cNvPr id="7" name="Symbol zastępczy zawartości 6"/>
          <p:cNvSpPr>
            <a:spLocks noGrp="1"/>
          </p:cNvSpPr>
          <p:nvPr>
            <p:ph sz="half" idx="2"/>
          </p:nvPr>
        </p:nvSpPr>
        <p:spPr>
          <a:xfrm>
            <a:off x="348845" y="1908522"/>
            <a:ext cx="3935288" cy="4680520"/>
          </a:xfrm>
        </p:spPr>
        <p:txBody>
          <a:bodyPr>
            <a:normAutofit fontScale="92500" lnSpcReduction="10000"/>
          </a:bodyPr>
          <a:lstStyle/>
          <a:p>
            <a:pPr algn="just">
              <a:spcBef>
                <a:spcPts val="0"/>
              </a:spcBef>
            </a:pPr>
            <a:r>
              <a:rPr lang="pl-PL" dirty="0"/>
              <a:t>Pokazanie osobie przesłuchiwanej innej osoby, jej wizerunku lub rzeczy celem rozpoznania.</a:t>
            </a:r>
          </a:p>
          <a:p>
            <a:pPr algn="just">
              <a:spcBef>
                <a:spcPts val="0"/>
              </a:spcBef>
            </a:pPr>
            <a:r>
              <a:rPr lang="pl-PL" dirty="0"/>
              <a:t>Okazanie – pośrednie, bezpośrednie, puste (wśród okazywanych rzeczy/osób nie ma przedmiotu rozpoznania), jawne, tajne </a:t>
            </a:r>
          </a:p>
          <a:p>
            <a:pPr algn="just">
              <a:spcBef>
                <a:spcPts val="0"/>
              </a:spcBef>
            </a:pPr>
            <a:r>
              <a:rPr lang="pl-PL" dirty="0"/>
              <a:t>Procesowe wymogi prawidłowości okazania:</a:t>
            </a:r>
          </a:p>
          <a:p>
            <a:pPr lvl="1" algn="just">
              <a:spcBef>
                <a:spcPts val="0"/>
              </a:spcBef>
            </a:pPr>
            <a:r>
              <a:rPr lang="pl-PL" dirty="0"/>
              <a:t>wyłączenie sugestii (np. osoby przybrane do okazania muszą być podobnej postury,  mieć podobny kolor włosów itp. do osoby rozpoznawanej);</a:t>
            </a:r>
          </a:p>
          <a:p>
            <a:pPr lvl="1" algn="just">
              <a:spcBef>
                <a:spcPts val="0"/>
              </a:spcBef>
            </a:pPr>
            <a:r>
              <a:rPr lang="pl-PL" dirty="0"/>
              <a:t>okazywanie osoby w grupie co najmniej 4 osób. </a:t>
            </a:r>
          </a:p>
          <a:p>
            <a:pPr algn="just">
              <a:spcBef>
                <a:spcPts val="0"/>
              </a:spcBef>
            </a:pPr>
            <a:r>
              <a:rPr lang="pl-PL" dirty="0"/>
              <a:t>Czynność niepowtarzalna </a:t>
            </a:r>
          </a:p>
        </p:txBody>
      </p:sp>
      <p:sp>
        <p:nvSpPr>
          <p:cNvPr id="8" name="Symbol zastępczy tekstu 7"/>
          <p:cNvSpPr>
            <a:spLocks noGrp="1"/>
          </p:cNvSpPr>
          <p:nvPr>
            <p:ph type="body" sz="quarter" idx="3"/>
          </p:nvPr>
        </p:nvSpPr>
        <p:spPr>
          <a:xfrm>
            <a:off x="5951984" y="1236863"/>
            <a:ext cx="5371690" cy="639762"/>
          </a:xfrm>
          <a:solidFill>
            <a:schemeClr val="accent1"/>
          </a:solidFill>
          <a:ln>
            <a:solidFill>
              <a:schemeClr val="accent1"/>
            </a:solidFill>
          </a:ln>
        </p:spPr>
        <p:txBody>
          <a:bodyPr>
            <a:normAutofit/>
          </a:bodyPr>
          <a:lstStyle/>
          <a:p>
            <a:r>
              <a:rPr lang="pl-PL" sz="2400" dirty="0"/>
              <a:t>Konfrontacja – art. 172 k.p.k.</a:t>
            </a:r>
          </a:p>
        </p:txBody>
      </p:sp>
      <p:sp>
        <p:nvSpPr>
          <p:cNvPr id="9" name="Symbol zastępczy zawartości 8"/>
          <p:cNvSpPr>
            <a:spLocks noGrp="1"/>
          </p:cNvSpPr>
          <p:nvPr>
            <p:ph sz="quarter" idx="4"/>
          </p:nvPr>
        </p:nvSpPr>
        <p:spPr>
          <a:xfrm>
            <a:off x="5943600" y="1988840"/>
            <a:ext cx="5380074" cy="4869160"/>
          </a:xfrm>
        </p:spPr>
        <p:txBody>
          <a:bodyPr>
            <a:noAutofit/>
          </a:bodyPr>
          <a:lstStyle/>
          <a:p>
            <a:pPr algn="just"/>
            <a:r>
              <a:rPr lang="pl-PL" sz="1900" dirty="0"/>
              <a:t>„Stawienie sobie do oczu” osób, których oświadczenia dowodowe (wyjaśnienia, zeznania) są sprzeczne, celem ich wyjaśnienia.</a:t>
            </a:r>
          </a:p>
          <a:p>
            <a:pPr lvl="1" algn="just"/>
            <a:r>
              <a:rPr lang="pl-PL" sz="1500" dirty="0"/>
              <a:t>konfrontacja pośrednia – odczytanie zeznań/wyjaśnień innej osoby w trakcie przesłuchania </a:t>
            </a:r>
          </a:p>
          <a:p>
            <a:pPr algn="just"/>
            <a:r>
              <a:rPr lang="pl-PL" sz="1900" dirty="0"/>
              <a:t>Czynność fakultatywna – organ procesowy może przeprowadzić konfrontację, jeżeli uzna, że przyczyni się to do prawidłowego ustalenia stanu faktycznego</a:t>
            </a:r>
          </a:p>
          <a:p>
            <a:pPr algn="just"/>
            <a:r>
              <a:rPr lang="pl-PL" sz="1900" dirty="0"/>
              <a:t>Konfrontować można oświadczenia dowodowe świadków, współoskarżonych, biegłych specjalistów.</a:t>
            </a:r>
          </a:p>
          <a:p>
            <a:pPr algn="just"/>
            <a:r>
              <a:rPr lang="pl-PL" sz="1900" dirty="0"/>
              <a:t>Art. 172 k.p.k. zabrania konfrontacji ze świadkiem anonimowym. </a:t>
            </a:r>
          </a:p>
          <a:p>
            <a:pPr algn="just"/>
            <a:endParaRPr lang="pl-PL" sz="1900"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4133" y="5391150"/>
            <a:ext cx="2095500" cy="1466850"/>
          </a:xfrm>
          <a:prstGeom prst="rect">
            <a:avLst/>
          </a:prstGeom>
        </p:spPr>
      </p:pic>
    </p:spTree>
    <p:extLst>
      <p:ext uri="{BB962C8B-B14F-4D97-AF65-F5344CB8AC3E}">
        <p14:creationId xmlns:p14="http://schemas.microsoft.com/office/powerpoint/2010/main" val="3476533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przesłuchanie świadka z udziałem biegłego psychologa (art. 192 § 2 k.p.k.). </a:t>
            </a:r>
          </a:p>
          <a:p>
            <a:pPr algn="just"/>
            <a:r>
              <a:rPr lang="pl-PL" dirty="0"/>
              <a:t>Przed przesłuchaniem od świadka odbiera się przyrzeczenie (w postępowaniu sądowym). Wyjątki (osoby, od których nie odbiera się przyrzeczenia )– art. 189 k.p.k.</a:t>
            </a:r>
          </a:p>
          <a:p>
            <a:pPr marL="114300" indent="0" algn="just">
              <a:buNone/>
            </a:pPr>
            <a:endParaRPr lang="pl-PL"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486" y="-135572"/>
            <a:ext cx="1857153" cy="1760856"/>
          </a:xfrm>
          <a:prstGeom prst="rect">
            <a:avLst/>
          </a:prstGeom>
        </p:spPr>
      </p:pic>
    </p:spTree>
    <p:extLst>
      <p:ext uri="{BB962C8B-B14F-4D97-AF65-F5344CB8AC3E}">
        <p14:creationId xmlns:p14="http://schemas.microsoft.com/office/powerpoint/2010/main" val="214868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56598" y="84355"/>
            <a:ext cx="11348185" cy="1450757"/>
          </a:xfrm>
        </p:spPr>
        <p:txBody>
          <a:bodyPr>
            <a:normAutofit/>
          </a:bodyPr>
          <a:lstStyle/>
          <a:p>
            <a:r>
              <a:rPr lang="pl-PL" sz="4400" dirty="0"/>
              <a:t>Obowiązki świadka, skutki niedopełnienia obowiązków </a:t>
            </a:r>
          </a:p>
        </p:txBody>
      </p:sp>
      <p:sp>
        <p:nvSpPr>
          <p:cNvPr id="4" name="Symbol zastępczy tekstu 3"/>
          <p:cNvSpPr>
            <a:spLocks noGrp="1"/>
          </p:cNvSpPr>
          <p:nvPr>
            <p:ph type="body" idx="1"/>
          </p:nvPr>
        </p:nvSpPr>
        <p:spPr>
          <a:xfrm>
            <a:off x="385011" y="1535113"/>
            <a:ext cx="4990909" cy="639762"/>
          </a:xfrm>
          <a:solidFill>
            <a:schemeClr val="accent1"/>
          </a:solidFill>
        </p:spPr>
        <p:txBody>
          <a:bodyPr/>
          <a:lstStyle/>
          <a:p>
            <a:r>
              <a:rPr lang="pl-PL" sz="2800" dirty="0"/>
              <a:t>Obowiązek</a:t>
            </a:r>
            <a:r>
              <a:rPr lang="pl-PL" dirty="0"/>
              <a:t> </a:t>
            </a:r>
          </a:p>
        </p:txBody>
      </p:sp>
      <p:sp>
        <p:nvSpPr>
          <p:cNvPr id="5" name="Symbol zastępczy zawartości 4"/>
          <p:cNvSpPr>
            <a:spLocks noGrp="1"/>
          </p:cNvSpPr>
          <p:nvPr>
            <p:ph sz="half" idx="2"/>
          </p:nvPr>
        </p:nvSpPr>
        <p:spPr>
          <a:xfrm>
            <a:off x="385011" y="2174876"/>
            <a:ext cx="5062917" cy="4683125"/>
          </a:xfrm>
        </p:spPr>
        <p:txBody>
          <a:bodyPr>
            <a:normAutofit lnSpcReduction="10000"/>
          </a:bodyPr>
          <a:lstStyle/>
          <a:p>
            <a:pPr marL="268288" indent="-268288" algn="just">
              <a:buAutoNum type="arabicPeriod"/>
            </a:pPr>
            <a:r>
              <a:rPr lang="pl-PL" dirty="0"/>
              <a:t>Stawienie się na wezwanie (art. 177 § 1 k.p.k.)</a:t>
            </a:r>
          </a:p>
          <a:p>
            <a:pPr lvl="1" algn="just"/>
            <a:r>
              <a:rPr lang="pl-PL" dirty="0"/>
              <a:t>wyjątek – art. 177 § 2 k.p.k. </a:t>
            </a:r>
          </a:p>
          <a:p>
            <a:pPr marL="411480" lvl="1" indent="0" algn="just">
              <a:buNone/>
            </a:pPr>
            <a:endParaRPr lang="pl-PL" dirty="0"/>
          </a:p>
          <a:p>
            <a:pPr marL="268288" indent="-268288" algn="just">
              <a:buAutoNum type="arabicPeriod"/>
            </a:pPr>
            <a:r>
              <a:rPr lang="pl-PL" dirty="0"/>
              <a:t>Złożenie zeznań (art. 177 § 1 k.p.k.) lub poddanie się badaniom (art. 192)</a:t>
            </a:r>
          </a:p>
          <a:p>
            <a:pPr lvl="1" algn="just">
              <a:tabLst>
                <a:tab pos="630238" algn="l"/>
              </a:tabLst>
            </a:pPr>
            <a:r>
              <a:rPr lang="pl-PL" dirty="0"/>
              <a:t>niektóre osoby są zwolnione z obowiązku składania zeznań (art. 182 k.p.k.) albo nie mogą być świadkiem (art. 178 k.p.k.)</a:t>
            </a:r>
          </a:p>
          <a:p>
            <a:pPr lvl="1" algn="just">
              <a:tabLst>
                <a:tab pos="630238" algn="l"/>
              </a:tabLst>
            </a:pPr>
            <a:r>
              <a:rPr lang="pl-PL" dirty="0"/>
              <a:t>obowiązkiem świadka jest również złożenie przyrzeczenia chyba że zachodzą przesłanki wskazane w art. 189</a:t>
            </a:r>
          </a:p>
          <a:p>
            <a:pPr marL="268288" indent="-268288" algn="just">
              <a:buAutoNum type="arabicPeriod"/>
            </a:pPr>
            <a:r>
              <a:rPr lang="pl-PL" dirty="0"/>
              <a:t>Mówienie prawdy i niezatajanie prawdy (art. 233 § 1 k.k. w zw. z art. 188 § 1 i 190 § 1 k.p.k.)</a:t>
            </a:r>
          </a:p>
          <a:p>
            <a:pPr marL="0" indent="0" algn="just">
              <a:buNone/>
            </a:pPr>
            <a:endParaRPr lang="pl-PL" dirty="0"/>
          </a:p>
        </p:txBody>
      </p:sp>
      <p:sp>
        <p:nvSpPr>
          <p:cNvPr id="6" name="Symbol zastępczy tekstu 5"/>
          <p:cNvSpPr>
            <a:spLocks noGrp="1"/>
          </p:cNvSpPr>
          <p:nvPr>
            <p:ph type="body" sz="quarter" idx="3"/>
          </p:nvPr>
        </p:nvSpPr>
        <p:spPr>
          <a:xfrm>
            <a:off x="5929162" y="1535113"/>
            <a:ext cx="5804034" cy="639762"/>
          </a:xfrm>
          <a:solidFill>
            <a:schemeClr val="accent1"/>
          </a:solidFill>
        </p:spPr>
        <p:txBody>
          <a:bodyPr/>
          <a:lstStyle/>
          <a:p>
            <a:r>
              <a:rPr lang="pl-PL" sz="2800" dirty="0"/>
              <a:t>Sankcja</a:t>
            </a:r>
            <a:endParaRPr lang="pl-PL" dirty="0"/>
          </a:p>
        </p:txBody>
      </p:sp>
      <p:sp>
        <p:nvSpPr>
          <p:cNvPr id="7" name="Symbol zastępczy zawartości 6"/>
          <p:cNvSpPr>
            <a:spLocks noGrp="1"/>
          </p:cNvSpPr>
          <p:nvPr>
            <p:ph sz="quarter" idx="4"/>
          </p:nvPr>
        </p:nvSpPr>
        <p:spPr>
          <a:xfrm>
            <a:off x="5929162" y="2174876"/>
            <a:ext cx="5804034" cy="4683125"/>
          </a:xfrm>
        </p:spPr>
        <p:txBody>
          <a:bodyPr>
            <a:normAutofit lnSpcReduction="10000"/>
          </a:bodyPr>
          <a:lstStyle/>
          <a:p>
            <a:pPr marL="268288" indent="-268288" algn="just">
              <a:buFont typeface="+mj-lt"/>
              <a:buAutoNum type="arabicPeriod"/>
            </a:pPr>
            <a:r>
              <a:rPr lang="pl-PL" dirty="0"/>
              <a:t>Pieniężna </a:t>
            </a:r>
            <a:r>
              <a:rPr lang="pl-PL" u="sng" dirty="0"/>
              <a:t>kara porządkowa</a:t>
            </a:r>
            <a:r>
              <a:rPr lang="pl-PL" dirty="0"/>
              <a:t> w wysokości do 3.000 zł. Można również zarządzić zatrzymanie i przymusowe doprowadzenie świadka (art. 285 § 1 k.p.k.)</a:t>
            </a:r>
          </a:p>
          <a:p>
            <a:pPr marL="268288" indent="-268288" algn="just">
              <a:buFont typeface="+mj-lt"/>
              <a:buAutoNum type="arabicPeriod"/>
            </a:pPr>
            <a:r>
              <a:rPr lang="pl-PL" dirty="0"/>
              <a:t> Bezpodstawne uchylanie się od złożenia zeznania – pieniężna kara porządkowa do 3.000 zł. Uporczywe uchylanie się od złożenia zeznania – </a:t>
            </a:r>
            <a:r>
              <a:rPr lang="pl-PL" b="1" dirty="0"/>
              <a:t>kara porządkowa aresztu do 30 dni </a:t>
            </a:r>
            <a:r>
              <a:rPr lang="pl-PL" dirty="0"/>
              <a:t>(art. 287 § 1 i 2 k.p.k.)</a:t>
            </a:r>
          </a:p>
          <a:p>
            <a:pPr lvl="1" algn="just"/>
            <a:r>
              <a:rPr lang="pl-PL" dirty="0"/>
              <a:t>w postępowaniu przygotowawczym karę aresztu stosuje na wniosek prokuratora </a:t>
            </a:r>
            <a:r>
              <a:rPr lang="pl-PL" b="1" dirty="0"/>
              <a:t>sąd rejonowy</a:t>
            </a:r>
            <a:r>
              <a:rPr lang="pl-PL" dirty="0"/>
              <a:t>, w okręgu którego prowadzi się postępowanie </a:t>
            </a:r>
          </a:p>
          <a:p>
            <a:pPr marL="268288" indent="-268288" algn="just">
              <a:buFont typeface="+mj-lt"/>
              <a:buAutoNum type="arabicPeriod"/>
            </a:pPr>
            <a:r>
              <a:rPr lang="pl-PL" dirty="0"/>
              <a:t>Odpowiedzialność karna za przestępstwo z art. 233 § 1 k.k.</a:t>
            </a:r>
          </a:p>
          <a:p>
            <a:pPr lvl="1" algn="just"/>
            <a:r>
              <a:rPr lang="pl-PL" dirty="0"/>
              <a:t>warunkiem jest pouczenie świadka albo odebranie przyrzeczenia </a:t>
            </a:r>
          </a:p>
        </p:txBody>
      </p:sp>
      <p:pic>
        <p:nvPicPr>
          <p:cNvPr id="8" name="Obraz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4846" y="0"/>
            <a:ext cx="1857153" cy="1760856"/>
          </a:xfrm>
          <a:prstGeom prst="rect">
            <a:avLst/>
          </a:prstGeom>
        </p:spPr>
      </p:pic>
    </p:spTree>
    <p:extLst>
      <p:ext uri="{BB962C8B-B14F-4D97-AF65-F5344CB8AC3E}">
        <p14:creationId xmlns:p14="http://schemas.microsoft.com/office/powerpoint/2010/main" val="4133782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749300" y="1171612"/>
            <a:ext cx="11137900" cy="4320480"/>
          </a:xfrm>
        </p:spPr>
        <p:txBody>
          <a:bodyPr>
            <a:normAutofit/>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711200" y="4978399"/>
            <a:ext cx="10731500" cy="1631216"/>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7619" y="0"/>
            <a:ext cx="1474380" cy="1397931"/>
          </a:xfrm>
          <a:prstGeom prst="rect">
            <a:avLst/>
          </a:prstGeom>
        </p:spPr>
      </p:pic>
    </p:spTree>
    <p:extLst>
      <p:ext uri="{BB962C8B-B14F-4D97-AF65-F5344CB8AC3E}">
        <p14:creationId xmlns:p14="http://schemas.microsoft.com/office/powerpoint/2010/main" val="130632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t>
            </a:r>
          </a:p>
          <a:p>
            <a:pPr lvl="1" algn="just"/>
            <a:r>
              <a:rPr lang="pl-PL" dirty="0"/>
              <a:t>protokoły oględzin ciała podlegają ujawnieniu niezależnie od odmowy składania zeznań. </a:t>
            </a:r>
          </a:p>
        </p:txBody>
      </p:sp>
    </p:spTree>
    <p:extLst>
      <p:ext uri="{BB962C8B-B14F-4D97-AF65-F5344CB8AC3E}">
        <p14:creationId xmlns:p14="http://schemas.microsoft.com/office/powerpoint/2010/main" val="261631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Pojęcie dowodu</a:t>
            </a:r>
          </a:p>
        </p:txBody>
      </p:sp>
      <p:sp>
        <p:nvSpPr>
          <p:cNvPr id="3" name="Symbol zastępczy zawartości 2"/>
          <p:cNvSpPr>
            <a:spLocks noGrp="1"/>
          </p:cNvSpPr>
          <p:nvPr>
            <p:ph idx="1"/>
          </p:nvPr>
        </p:nvSpPr>
        <p:spPr>
          <a:xfrm>
            <a:off x="1104293" y="1705188"/>
            <a:ext cx="9288958" cy="4708491"/>
          </a:xfrm>
        </p:spPr>
        <p:txBody>
          <a:bodyPr>
            <a:noAutofit/>
          </a:bodyPr>
          <a:lstStyle/>
          <a:p>
            <a:pPr marL="0" indent="0">
              <a:buNone/>
            </a:pPr>
            <a:r>
              <a:rPr lang="pl-PL" dirty="0">
                <a:latin typeface="Times New Roman" panose="02020603050405020304" pitchFamily="18" charset="0"/>
                <a:cs typeface="Times New Roman" panose="02020603050405020304" pitchFamily="18" charset="0"/>
              </a:rPr>
              <a:t>S. Śliwiński wyróżnił następujące znaczenia nazwy „dowód”:</a:t>
            </a:r>
          </a:p>
          <a:p>
            <a:pPr marL="857250" lvl="1" indent="-457200">
              <a:buFont typeface="+mj-lt"/>
              <a:buAutoNum type="arabicParenR"/>
            </a:pPr>
            <a:r>
              <a:rPr lang="pl-PL" sz="2000" dirty="0">
                <a:latin typeface="Times New Roman" panose="02020603050405020304" pitchFamily="18" charset="0"/>
                <a:cs typeface="Times New Roman" panose="02020603050405020304" pitchFamily="18" charset="0"/>
              </a:rPr>
              <a:t>„dowód” jako „przebieg rozumowania, które prowadzi do sądu o pewnym stanie rzeczy; jest to ogół motywów stwarzających pewność”;</a:t>
            </a:r>
          </a:p>
          <a:p>
            <a:pPr marL="857250" lvl="1" indent="-457200">
              <a:buFont typeface="+mj-lt"/>
              <a:buAutoNum type="arabicParenR"/>
            </a:pPr>
            <a:r>
              <a:rPr lang="pl-PL" sz="2000" dirty="0">
                <a:latin typeface="Times New Roman" panose="02020603050405020304" pitchFamily="18" charset="0"/>
                <a:cs typeface="Times New Roman" panose="02020603050405020304" pitchFamily="18" charset="0"/>
              </a:rPr>
              <a:t>„dowód” jako „postępowanie dowodowe (badanie), które rozwinąć należy, aby dojść do poznania okoliczności potrzebnych do rozstrzygnięcia (</a:t>
            </a:r>
            <a:r>
              <a:rPr lang="pl-PL" sz="2000" i="1" dirty="0">
                <a:latin typeface="Times New Roman" panose="02020603050405020304" pitchFamily="18" charset="0"/>
                <a:cs typeface="Times New Roman" panose="02020603050405020304" pitchFamily="18" charset="0"/>
              </a:rPr>
              <a:t>przeprowadza się dowód</a:t>
            </a:r>
            <a:r>
              <a:rPr lang="pl-PL" sz="2000" dirty="0">
                <a:latin typeface="Times New Roman" panose="02020603050405020304" pitchFamily="18" charset="0"/>
                <a:cs typeface="Times New Roman" panose="02020603050405020304" pitchFamily="18" charset="0"/>
              </a:rPr>
              <a:t>)”;</a:t>
            </a:r>
          </a:p>
          <a:p>
            <a:pPr marL="857250" lvl="1" indent="-457200">
              <a:buFont typeface="+mj-lt"/>
              <a:buAutoNum type="arabicParenR"/>
            </a:pPr>
            <a:r>
              <a:rPr lang="pl-PL" sz="2000" dirty="0">
                <a:latin typeface="Times New Roman" panose="02020603050405020304" pitchFamily="18" charset="0"/>
                <a:cs typeface="Times New Roman" panose="02020603050405020304" pitchFamily="18" charset="0"/>
              </a:rPr>
              <a:t>„dowód” jako „ostateczny wynik przebiegu myślowego, mającego na celu uzyskanie pewnego sądu, mianowicie uzyskaną pewność pewnego stanu rzeczy (jest </a:t>
            </a:r>
            <a:r>
              <a:rPr lang="pl-PL" sz="2000" i="1" dirty="0">
                <a:latin typeface="Times New Roman" panose="02020603050405020304" pitchFamily="18" charset="0"/>
                <a:cs typeface="Times New Roman" panose="02020603050405020304" pitchFamily="18" charset="0"/>
              </a:rPr>
              <a:t>dowód</a:t>
            </a:r>
            <a:r>
              <a:rPr lang="pl-PL" sz="2000" dirty="0">
                <a:latin typeface="Times New Roman" panose="02020603050405020304" pitchFamily="18" charset="0"/>
                <a:cs typeface="Times New Roman" panose="02020603050405020304" pitchFamily="18" charset="0"/>
              </a:rPr>
              <a:t> tzn. pewność, że oskarżony był na miejscu czynu)”;</a:t>
            </a:r>
          </a:p>
          <a:p>
            <a:pPr marL="857250" lvl="1" indent="-457200">
              <a:buFont typeface="+mj-lt"/>
              <a:buAutoNum type="arabicParenR"/>
            </a:pPr>
            <a:r>
              <a:rPr lang="pl-PL" sz="2000" dirty="0">
                <a:latin typeface="Times New Roman" panose="02020603050405020304" pitchFamily="18" charset="0"/>
                <a:cs typeface="Times New Roman" panose="02020603050405020304" pitchFamily="18" charset="0"/>
              </a:rPr>
              <a:t>„dowód” jako „środek dowodowy”, czyli tzw. podstawę dowodu (np. zeznanie)”;</a:t>
            </a:r>
          </a:p>
          <a:p>
            <a:pPr marL="857250" lvl="1" indent="-457200">
              <a:buFont typeface="+mj-lt"/>
              <a:buAutoNum type="arabicParenR"/>
            </a:pPr>
            <a:r>
              <a:rPr lang="pl-PL" sz="2000" dirty="0">
                <a:latin typeface="Times New Roman" panose="02020603050405020304" pitchFamily="18" charset="0"/>
                <a:cs typeface="Times New Roman" panose="02020603050405020304" pitchFamily="18" charset="0"/>
              </a:rPr>
              <a:t>„dowód” jako „źródło dowodowe” („samo źródło poznania – świadek, biegły itp.”).</a:t>
            </a:r>
          </a:p>
          <a:p>
            <a:pPr marL="0" indent="0">
              <a:buNone/>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868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4339" y="0"/>
            <a:ext cx="11777661" cy="1280890"/>
          </a:xfrm>
        </p:spPr>
        <p:txBody>
          <a:bodyPr>
            <a:normAutofit fontScale="90000"/>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719137" y="2397442"/>
            <a:ext cx="10753725" cy="2788920"/>
          </a:xfrm>
        </p:spPr>
        <p:txBody>
          <a:bodyPr>
            <a:normAutofit lnSpcReduction="10000"/>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marL="0" indent="0" algn="just">
              <a:buNone/>
            </a:pPr>
            <a:endParaRPr lang="pl-PL" dirty="0"/>
          </a:p>
        </p:txBody>
      </p:sp>
    </p:spTree>
    <p:extLst>
      <p:ext uri="{BB962C8B-B14F-4D97-AF65-F5344CB8AC3E}">
        <p14:creationId xmlns:p14="http://schemas.microsoft.com/office/powerpoint/2010/main" val="3805137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87500" y="142875"/>
            <a:ext cx="10604500" cy="1417638"/>
          </a:xfrm>
        </p:spPr>
        <p:txBody>
          <a:bodyPr>
            <a:normAutofit fontScale="90000"/>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lnSpcReduction="10000"/>
          </a:bodyPr>
          <a:lstStyle/>
          <a:p>
            <a:pPr algn="just"/>
            <a:r>
              <a:rPr lang="pl-PL" sz="2400" dirty="0"/>
              <a:t>Przysługuje osobie, którą z oskarżonym łączy </a:t>
            </a:r>
            <a:r>
              <a:rPr lang="pl-PL" sz="2400" u="sng" dirty="0"/>
              <a:t>szczególnie bliski stosunek osobisty</a:t>
            </a:r>
            <a:r>
              <a:rPr lang="pl-PL" sz="2400" dirty="0"/>
              <a:t>:</a:t>
            </a:r>
          </a:p>
          <a:p>
            <a:pPr lvl="1" algn="just"/>
            <a:r>
              <a:rPr lang="pl-PL" sz="2000" dirty="0"/>
              <a:t>chodzi o silną więź emocjonalną lub uczuciową np. narzeczeństwo czy posiadanie wspólnego dziecka </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a:t>
            </a:r>
          </a:p>
        </p:txBody>
      </p:sp>
    </p:spTree>
    <p:extLst>
      <p:ext uri="{BB962C8B-B14F-4D97-AF65-F5344CB8AC3E}">
        <p14:creationId xmlns:p14="http://schemas.microsoft.com/office/powerpoint/2010/main" val="3902136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lnSpcReduction="10000"/>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p14="http://schemas.microsoft.com/office/powerpoint/2010/main" val="294461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47824" y="801747"/>
            <a:ext cx="10772775" cy="723014"/>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koronnym (por. dowody niekonwencjonalne)</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4846" y="0"/>
            <a:ext cx="1857153" cy="1760856"/>
          </a:xfrm>
          <a:prstGeom prst="rect">
            <a:avLst/>
          </a:prstGeom>
        </p:spPr>
      </p:pic>
    </p:spTree>
    <p:extLst>
      <p:ext uri="{BB962C8B-B14F-4D97-AF65-F5344CB8AC3E}">
        <p14:creationId xmlns:p14="http://schemas.microsoft.com/office/powerpoint/2010/main" val="4140609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fontScale="90000"/>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 </a:t>
            </a:r>
            <a:r>
              <a:rPr lang="pl-PL" sz="1900" dirty="0"/>
              <a:t>jednym z w/w 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w/w 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170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p14="http://schemas.microsoft.com/office/powerpoint/2010/main" val="34052987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288925" y="1340755"/>
            <a:ext cx="11010900" cy="5301208"/>
          </a:xfrm>
        </p:spPr>
        <p:txBody>
          <a:bodyPr>
            <a:normAutofit fontScale="92500"/>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p14="http://schemas.microsoft.com/office/powerpoint/2010/main" val="19541615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460432" cy="1143000"/>
          </a:xfrm>
        </p:spPr>
        <p:txBody>
          <a:bodyPr>
            <a:normAutofit fontScale="90000"/>
          </a:bodyPr>
          <a:lstStyle/>
          <a:p>
            <a:r>
              <a:rPr lang="pl-PL" sz="4000" dirty="0"/>
              <a:t>Świadek małoletni w procesie karnym </a:t>
            </a:r>
            <a:endParaRPr lang="pl-PL" sz="4400" dirty="0"/>
          </a:p>
        </p:txBody>
      </p:sp>
      <p:sp>
        <p:nvSpPr>
          <p:cNvPr id="4" name="Symbol zastępczy tekstu 3"/>
          <p:cNvSpPr>
            <a:spLocks noGrp="1"/>
          </p:cNvSpPr>
          <p:nvPr>
            <p:ph type="body" idx="1"/>
          </p:nvPr>
        </p:nvSpPr>
        <p:spPr>
          <a:xfrm>
            <a:off x="414924" y="1246039"/>
            <a:ext cx="3657600" cy="639762"/>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292100" y="1988840"/>
            <a:ext cx="4889500" cy="3951288"/>
          </a:xfrm>
        </p:spPr>
        <p:txBody>
          <a:bodyPr>
            <a:normAutofit lnSpcReduction="10000"/>
          </a:bodyPr>
          <a:lstStyle/>
          <a:p>
            <a:pPr algn="just"/>
            <a:r>
              <a:rPr lang="pl-PL" sz="2400" dirty="0"/>
              <a:t>Pokrzywdzonego, który w chwili przesłuchania ukończył 15 lat przesłuchuje się w warunkach określonych w </a:t>
            </a:r>
            <a:r>
              <a:rPr lang="pl-PL" sz="2400" dirty="0">
                <a:sym typeface="Wingdings" pitchFamily="2" charset="2"/>
              </a:rPr>
              <a:t>§ 1 – 3 (wcześniejszy slajd), gdy zachodzi uzasadniona obawa, że przesłuchanie w innych warunkach mogłoby wywrzeć negatywny wpływ na jego stan psychiczny </a:t>
            </a:r>
            <a:endParaRPr lang="pl-PL" sz="2400" dirty="0"/>
          </a:p>
        </p:txBody>
      </p:sp>
      <p:sp>
        <p:nvSpPr>
          <p:cNvPr id="6" name="Symbol zastępczy tekstu 5"/>
          <p:cNvSpPr>
            <a:spLocks noGrp="1"/>
          </p:cNvSpPr>
          <p:nvPr>
            <p:ph type="body" sz="quarter" idx="3"/>
          </p:nvPr>
        </p:nvSpPr>
        <p:spPr>
          <a:xfrm>
            <a:off x="5375920" y="1268760"/>
            <a:ext cx="6511280" cy="639762"/>
          </a:xfrm>
          <a:solidFill>
            <a:schemeClr val="accent1"/>
          </a:solidFill>
        </p:spPr>
        <p:txBody>
          <a:bodyPr/>
          <a:lstStyle/>
          <a:p>
            <a:pPr algn="ctr"/>
            <a:r>
              <a:rPr lang="pl-PL" dirty="0"/>
              <a:t>art. 185b k.p.k.</a:t>
            </a:r>
          </a:p>
        </p:txBody>
      </p:sp>
      <p:sp>
        <p:nvSpPr>
          <p:cNvPr id="7" name="Symbol zastępczy zawartości 6"/>
          <p:cNvSpPr>
            <a:spLocks noGrp="1"/>
          </p:cNvSpPr>
          <p:nvPr>
            <p:ph sz="quarter" idx="4"/>
          </p:nvPr>
        </p:nvSpPr>
        <p:spPr>
          <a:xfrm>
            <a:off x="5375920" y="1916832"/>
            <a:ext cx="6511280" cy="4683126"/>
          </a:xfrm>
        </p:spPr>
        <p:txBody>
          <a:bodyPr>
            <a:normAutofit lnSpcReduction="10000"/>
          </a:bodyPr>
          <a:lstStyle/>
          <a:p>
            <a:pPr marL="0" indent="0" algn="just">
              <a:buNone/>
            </a:pPr>
            <a:r>
              <a:rPr lang="pl-PL" sz="2400" dirty="0"/>
              <a:t>Świadka, który w chwili przesłuchania ukończył 15 lat przesłuchuje się „przy użyciu urządzeń technicznych umożliwiających przeprowadzenie tej czynności na odległość z jednoczesnym bezpośrednim przekazem obrazu i dźwięku” (art. 177 </a:t>
            </a:r>
            <a:r>
              <a:rPr lang="pl-PL" sz="2400" dirty="0">
                <a:sym typeface="Wingdings" pitchFamily="2" charset="2"/>
              </a:rPr>
              <a:t>§ 1a k.p.k.), gdy zachodzi uzasadniona obawa, że bezpośrednia obecność oskarżonego mogłaby oddziaływać krępująco na zeznania świadka lub wywierać negatywny wpływ na jego stan psychiczny.</a:t>
            </a:r>
          </a:p>
          <a:p>
            <a:pPr marL="0" indent="0" algn="just">
              <a:buNone/>
            </a:pPr>
            <a:endParaRPr lang="pl-PL" sz="2400" dirty="0">
              <a:sym typeface="Wingdings" pitchFamily="2" charset="2"/>
            </a:endParaRPr>
          </a:p>
        </p:txBody>
      </p:sp>
    </p:spTree>
    <p:extLst>
      <p:ext uri="{BB962C8B-B14F-4D97-AF65-F5344CB8AC3E}">
        <p14:creationId xmlns:p14="http://schemas.microsoft.com/office/powerpoint/2010/main" val="1288994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Pokrzywdzony-świadek w sprawach o przestępstwa z art. 197-199</a:t>
            </a:r>
          </a:p>
        </p:txBody>
      </p:sp>
      <p:sp>
        <p:nvSpPr>
          <p:cNvPr id="8" name="Symbol zastępczy zawartości 7"/>
          <p:cNvSpPr>
            <a:spLocks noGrp="1"/>
          </p:cNvSpPr>
          <p:nvPr>
            <p:ph idx="1"/>
          </p:nvPr>
        </p:nvSpPr>
        <p:spPr>
          <a:xfrm>
            <a:off x="676656" y="2011680"/>
            <a:ext cx="10753725" cy="4665567"/>
          </a:xfrm>
        </p:spPr>
        <p:txBody>
          <a:bodyPr>
            <a:normAutofit/>
          </a:bodyPr>
          <a:lstStyle/>
          <a:p>
            <a:r>
              <a:rPr lang="pl-PL" dirty="0"/>
              <a:t>Przesłuchanie świadka przeprowadza sąd na posiedzeniu. Przesłuchaniu </a:t>
            </a:r>
            <a:r>
              <a:rPr lang="pl-PL" b="1" u="sng" dirty="0"/>
              <a:t>nie bierze udziału oskarżony. </a:t>
            </a:r>
            <a:endParaRPr lang="pl-PL" dirty="0"/>
          </a:p>
          <a:p>
            <a:pPr algn="just"/>
            <a:r>
              <a:rPr lang="pl-PL" dirty="0"/>
              <a:t>art. 185c §  2. Przesłuchanie pokrzywdzonego w charakterze świadka przeprowadza sąd na posiedzeniu, w którym mają prawo wziąć udział prokurator, obrońca oraz pełnomocnik pokrzywdzonego. Na rozprawie głównej odtwarza się sporządzony zapis obrazu i dźwięku przesłuchania oraz odczytuje się protokół przesłuchania.</a:t>
            </a:r>
          </a:p>
          <a:p>
            <a:pPr algn="just"/>
            <a:r>
              <a:rPr lang="pl-PL" dirty="0"/>
              <a:t>Istnieje możliwość ponownego przesłuchania świadka jeżeli zajdzie taka konieczność w toku postępowania. </a:t>
            </a:r>
          </a:p>
          <a:p>
            <a:pPr algn="just"/>
            <a:r>
              <a:rPr lang="pl-PL" dirty="0"/>
              <a:t>(…) Podyktowane jest to dążeniem do zwiększenia ochrony pokrzywdzonych w tych sprawach i zapobiegania ich wtórnej </a:t>
            </a:r>
            <a:r>
              <a:rPr lang="pl-PL" dirty="0" err="1"/>
              <a:t>wiktymizacji</a:t>
            </a:r>
            <a:r>
              <a:rPr lang="pl-PL" dirty="0"/>
              <a:t>. Tego typu przesłuchanie, co do zasady winno mieć miejsce jeden raz i być na tyle szczegółowe, aby nie narazić pokrzywdzonego na ryzyko kolejnej wizyty w Sądzie i konieczność odtworzenia traumatycznych wspomnień (por. wyrok SO w Częstochowie z 27.09.2016 r., II K 96/15). </a:t>
            </a:r>
          </a:p>
        </p:txBody>
      </p:sp>
    </p:spTree>
    <p:extLst>
      <p:ext uri="{BB962C8B-B14F-4D97-AF65-F5344CB8AC3E}">
        <p14:creationId xmlns:p14="http://schemas.microsoft.com/office/powerpoint/2010/main" val="1006791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32645" y="514977"/>
            <a:ext cx="8208912" cy="1143000"/>
          </a:xfrm>
        </p:spPr>
        <p:txBody>
          <a:bodyPr>
            <a:normAutofit fontScale="90000"/>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fontScale="92500"/>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4432" y="357076"/>
            <a:ext cx="2159000" cy="2159000"/>
          </a:xfrm>
          <a:prstGeom prst="rect">
            <a:avLst/>
          </a:prstGeom>
        </p:spPr>
      </p:pic>
    </p:spTree>
    <p:extLst>
      <p:ext uri="{BB962C8B-B14F-4D97-AF65-F5344CB8AC3E}">
        <p14:creationId xmlns:p14="http://schemas.microsoft.com/office/powerpoint/2010/main" val="1491414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46933" y="571500"/>
            <a:ext cx="8208912" cy="1143000"/>
          </a:xfrm>
        </p:spPr>
        <p:txBody>
          <a:bodyPr>
            <a:normAutofit fontScale="90000"/>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63500"/>
            <a:ext cx="2159000" cy="2159000"/>
          </a:xfrm>
          <a:prstGeom prst="rect">
            <a:avLst/>
          </a:prstGeom>
        </p:spPr>
      </p:pic>
    </p:spTree>
    <p:extLst>
      <p:ext uri="{BB962C8B-B14F-4D97-AF65-F5344CB8AC3E}">
        <p14:creationId xmlns:p14="http://schemas.microsoft.com/office/powerpoint/2010/main" val="272625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74220" y="220899"/>
            <a:ext cx="9404723" cy="1400530"/>
          </a:xfrm>
        </p:spPr>
        <p:txBody>
          <a:bodyPr/>
          <a:lstStyle/>
          <a:p>
            <a:pPr algn="ctr"/>
            <a:r>
              <a:rPr lang="pl-PL" dirty="0"/>
              <a:t>Pojęcie dowodu</a:t>
            </a:r>
          </a:p>
        </p:txBody>
      </p:sp>
      <p:sp>
        <p:nvSpPr>
          <p:cNvPr id="3" name="Symbol zastępczy zawartości 2"/>
          <p:cNvSpPr>
            <a:spLocks noGrp="1"/>
          </p:cNvSpPr>
          <p:nvPr>
            <p:ph idx="1"/>
          </p:nvPr>
        </p:nvSpPr>
        <p:spPr>
          <a:xfrm>
            <a:off x="742704" y="921164"/>
            <a:ext cx="8946541" cy="4195481"/>
          </a:xfrm>
        </p:spPr>
        <p:txBody>
          <a:bodyPr>
            <a:noAutofit/>
          </a:bodyPr>
          <a:lstStyle/>
          <a:p>
            <a:pPr marL="0" indent="0" algn="just">
              <a:buNone/>
            </a:pPr>
            <a:r>
              <a:rPr lang="pl-PL" dirty="0">
                <a:latin typeface="Times New Roman" panose="02020603050405020304" pitchFamily="18" charset="0"/>
                <a:cs typeface="Times New Roman" panose="02020603050405020304" pitchFamily="18" charset="0"/>
              </a:rPr>
              <a:t>Do wymienionych znaczeń M. Cieślak dodał także cztery kolejne:</a:t>
            </a:r>
          </a:p>
          <a:p>
            <a:pPr marL="0" indent="0" algn="just">
              <a:buNone/>
            </a:pPr>
            <a:r>
              <a:rPr lang="pl-PL" dirty="0">
                <a:latin typeface="Times New Roman" panose="02020603050405020304" pitchFamily="18" charset="0"/>
                <a:cs typeface="Times New Roman" panose="02020603050405020304" pitchFamily="18" charset="0"/>
              </a:rPr>
              <a:t>	6. „dowód” jako „zmysłowa percepcja środka dowodowego przez organ procesowy w trakcie przeprowadzania dowodu; w tym znaczeniu używamy tej nazwy, kiedy mówimy, że dowodem jest przesłuchanie świadka, biegłego czy oskarżonego lub że dowodem są oględziny”;</a:t>
            </a:r>
          </a:p>
          <a:p>
            <a:pPr marL="0" indent="0" algn="just">
              <a:buNone/>
            </a:pPr>
            <a:r>
              <a:rPr lang="pl-PL" dirty="0">
                <a:latin typeface="Times New Roman" panose="02020603050405020304" pitchFamily="18" charset="0"/>
                <a:cs typeface="Times New Roman" panose="02020603050405020304" pitchFamily="18" charset="0"/>
              </a:rPr>
              <a:t>	7. „dowód” jako „czynność mająca doprowadzić do ujawnienia okoliczności pozwalających na wyciąganie odpowiednich wniosków co do interesujących zagadnień; w tym sensie mówimy, iż dowodem jest konfrontacja lub sekcja zwłok; w tym też znaczeniu używa się nazwy </a:t>
            </a:r>
            <a:r>
              <a:rPr lang="pl-PL" i="1" dirty="0">
                <a:latin typeface="Times New Roman" panose="02020603050405020304" pitchFamily="18" charset="0"/>
                <a:cs typeface="Times New Roman" panose="02020603050405020304" pitchFamily="18" charset="0"/>
              </a:rPr>
              <a:t>dowód</a:t>
            </a:r>
            <a:r>
              <a:rPr lang="pl-PL" dirty="0">
                <a:latin typeface="Times New Roman" panose="02020603050405020304" pitchFamily="18" charset="0"/>
                <a:cs typeface="Times New Roman" panose="02020603050405020304" pitchFamily="18" charset="0"/>
              </a:rPr>
              <a:t>, gdy się mówi, iż w procesie inkwizycyjnym dowodem była tortura”;</a:t>
            </a:r>
          </a:p>
          <a:p>
            <a:pPr marL="0" indent="0" algn="just">
              <a:buNone/>
            </a:pPr>
            <a:r>
              <a:rPr lang="pl-PL" dirty="0">
                <a:latin typeface="Times New Roman" panose="02020603050405020304" pitchFamily="18" charset="0"/>
                <a:cs typeface="Times New Roman" panose="02020603050405020304" pitchFamily="18" charset="0"/>
              </a:rPr>
              <a:t>	8. „dowód” jako „fakt dowodowy; w tym znaczeniu używamy słowa </a:t>
            </a:r>
            <a:r>
              <a:rPr lang="pl-PL" i="1" dirty="0">
                <a:latin typeface="Times New Roman" panose="02020603050405020304" pitchFamily="18" charset="0"/>
                <a:cs typeface="Times New Roman" panose="02020603050405020304" pitchFamily="18" charset="0"/>
              </a:rPr>
              <a:t>dowód</a:t>
            </a:r>
            <a:r>
              <a:rPr lang="pl-PL" dirty="0">
                <a:latin typeface="Times New Roman" panose="02020603050405020304" pitchFamily="18" charset="0"/>
                <a:cs typeface="Times New Roman" panose="02020603050405020304" pitchFamily="18" charset="0"/>
              </a:rPr>
              <a:t> kiedy mówimy, że najlepszym dowodem, iż oskarżony nie popełnił zarzuconego mu przestępstwa w Krakowie w dniu X, o godzinie Y, jest to, że w tym dniu o tej samej godzinie był w Warszawie”;</a:t>
            </a:r>
          </a:p>
          <a:p>
            <a:pPr marL="0" indent="0" algn="just">
              <a:buNone/>
            </a:pPr>
            <a:r>
              <a:rPr lang="pl-PL" dirty="0">
                <a:latin typeface="Times New Roman" panose="02020603050405020304" pitchFamily="18" charset="0"/>
                <a:cs typeface="Times New Roman" panose="02020603050405020304" pitchFamily="18" charset="0"/>
              </a:rPr>
              <a:t>	9. „dowód” jako „odmiana rozumowania w logice i matematyce, która (…) niewiele ma wspólnego z myślowym przebiegiem dowodzenia w procesie”.</a:t>
            </a:r>
          </a:p>
          <a:p>
            <a:pPr marL="0" indent="0" algn="just">
              <a:buNone/>
            </a:pPr>
            <a:endParaRPr lang="pl-PL" dirty="0">
              <a:latin typeface="Times New Roman" panose="02020603050405020304" pitchFamily="18" charset="0"/>
              <a:cs typeface="Times New Roman" panose="02020603050405020304" pitchFamily="18" charset="0"/>
            </a:endParaRPr>
          </a:p>
          <a:p>
            <a:pPr marL="0" indent="0" algn="just">
              <a:buNone/>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9740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32012" y="385763"/>
            <a:ext cx="6283325" cy="871538"/>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4386263"/>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marL="0" indent="0" algn="just">
              <a:buNone/>
            </a:pPr>
            <a:endParaRPr lang="pl-PL" sz="2400" dirty="0"/>
          </a:p>
        </p:txBody>
      </p:sp>
    </p:spTree>
    <p:extLst>
      <p:ext uri="{BB962C8B-B14F-4D97-AF65-F5344CB8AC3E}">
        <p14:creationId xmlns:p14="http://schemas.microsoft.com/office/powerpoint/2010/main" val="1716911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fontScale="92500" lnSpcReduction="20000"/>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5224" y="0"/>
            <a:ext cx="2159000" cy="2159000"/>
          </a:xfrm>
          <a:prstGeom prst="rect">
            <a:avLst/>
          </a:prstGeom>
        </p:spPr>
      </p:pic>
    </p:spTree>
    <p:extLst>
      <p:ext uri="{BB962C8B-B14F-4D97-AF65-F5344CB8AC3E}">
        <p14:creationId xmlns:p14="http://schemas.microsoft.com/office/powerpoint/2010/main" val="32428373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2024" y="250401"/>
            <a:ext cx="7614906" cy="1658198"/>
          </a:xfrm>
        </p:spPr>
        <p:txBody>
          <a:bodyPr/>
          <a:lstStyle/>
          <a:p>
            <a:r>
              <a:rPr lang="pl-PL" dirty="0"/>
              <a:t>Świadek anonimowy</a:t>
            </a:r>
          </a:p>
        </p:txBody>
      </p:sp>
      <p:sp>
        <p:nvSpPr>
          <p:cNvPr id="3" name="Symbol zastępczy zawartości 2"/>
          <p:cNvSpPr>
            <a:spLocks noGrp="1"/>
          </p:cNvSpPr>
          <p:nvPr>
            <p:ph idx="1"/>
          </p:nvPr>
        </p:nvSpPr>
        <p:spPr>
          <a:xfrm>
            <a:off x="160027" y="1313384"/>
            <a:ext cx="11518900" cy="5544616"/>
          </a:xfrm>
        </p:spPr>
        <p:txBody>
          <a:bodyPr>
            <a:normAutofit fontScale="92500" lnSpcReduction="10000"/>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spTree>
    <p:extLst>
      <p:ext uri="{BB962C8B-B14F-4D97-AF65-F5344CB8AC3E}">
        <p14:creationId xmlns:p14="http://schemas.microsoft.com/office/powerpoint/2010/main" val="792146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2702" y="285750"/>
            <a:ext cx="5804048"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lnSpcReduction="1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2890" y="0"/>
            <a:ext cx="1609109" cy="2392326"/>
          </a:xfrm>
          <a:prstGeom prst="rect">
            <a:avLst/>
          </a:prstGeom>
        </p:spPr>
      </p:pic>
    </p:spTree>
    <p:extLst>
      <p:ext uri="{BB962C8B-B14F-4D97-AF65-F5344CB8AC3E}">
        <p14:creationId xmlns:p14="http://schemas.microsoft.com/office/powerpoint/2010/main" val="2976305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Pojęcie dowodu</a:t>
            </a:r>
          </a:p>
        </p:txBody>
      </p:sp>
      <p:sp>
        <p:nvSpPr>
          <p:cNvPr id="3" name="Symbol zastępczy zawartości 2"/>
          <p:cNvSpPr>
            <a:spLocks noGrp="1"/>
          </p:cNvSpPr>
          <p:nvPr>
            <p:ph idx="1"/>
          </p:nvPr>
        </p:nvSpPr>
        <p:spPr>
          <a:xfrm>
            <a:off x="978232" y="2303417"/>
            <a:ext cx="8946541" cy="4195481"/>
          </a:xfrm>
        </p:spPr>
        <p:txBody>
          <a:bodyPr>
            <a:normAutofit/>
          </a:bodyPr>
          <a:lstStyle/>
          <a:p>
            <a:pPr marL="212725" indent="-212725" algn="just">
              <a:lnSpc>
                <a:spcPct val="100000"/>
              </a:lnSpc>
              <a:buSzPct val="4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l-PL" sz="2800" dirty="0"/>
              <a:t>również ustawodawca niejednolicie posługuje się pojęciem dowodu – zob. art. 167, 199, 217 k.p.k.</a:t>
            </a:r>
          </a:p>
          <a:p>
            <a:pPr marL="212725" indent="-212725" algn="just">
              <a:lnSpc>
                <a:spcPct val="100000"/>
              </a:lnSpc>
              <a:buSzPct val="4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l-PL" sz="2800" b="1" u="sng" dirty="0"/>
              <a:t>dowód to uzyskana zgodnie z prawem informacja pozwalająca na ustalenie okoliczności istotnej dla rozstrzygnięcia</a:t>
            </a:r>
          </a:p>
          <a:p>
            <a:pPr marL="212725" indent="-212725" algn="just">
              <a:buSzPct val="4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l-PL" sz="2800" dirty="0">
                <a:cs typeface="Arial" panose="020B0604020202020204" pitchFamily="34" charset="0"/>
              </a:rPr>
              <a:t>w zasadzie przedmiotem dowodu mogą być wyłącznie fakty, a jedynie wyjątkowo prawo – dot. to prawa obcego i międzynarodowego oraz szczegółowych norm technicznych</a:t>
            </a:r>
          </a:p>
          <a:p>
            <a:pPr marL="0" indent="0">
              <a:buNone/>
            </a:pPr>
            <a:endParaRPr lang="pl-PL" sz="2800" dirty="0"/>
          </a:p>
        </p:txBody>
      </p:sp>
      <p:sp>
        <p:nvSpPr>
          <p:cNvPr id="4" name="Prostokąt 3"/>
          <p:cNvSpPr/>
          <p:nvPr/>
        </p:nvSpPr>
        <p:spPr>
          <a:xfrm>
            <a:off x="646111" y="1191620"/>
            <a:ext cx="9830873" cy="923330"/>
          </a:xfrm>
          <a:prstGeom prst="rect">
            <a:avLst/>
          </a:prstGeom>
        </p:spPr>
        <p:txBody>
          <a:bodyPr wrap="square">
            <a:spAutoFit/>
          </a:bodyPr>
          <a:lstStyle/>
          <a:p>
            <a:pPr algn="just"/>
            <a:r>
              <a:rPr lang="pl-PL" b="1" i="1" dirty="0">
                <a:solidFill>
                  <a:srgbClr val="FFFF00"/>
                </a:solidFill>
              </a:rPr>
              <a:t>Dowód to każdy dopuszczalny przez prawo karne procesowe środek służący ustaleniu okoliczności mających znaczenie dla rozstrzygnięcia. </a:t>
            </a:r>
          </a:p>
          <a:p>
            <a:pPr algn="r"/>
            <a:r>
              <a:rPr lang="pl-PL" b="1" i="1" dirty="0">
                <a:solidFill>
                  <a:srgbClr val="FFFF00"/>
                </a:solidFill>
              </a:rPr>
              <a:t>T. Grzegorczyk, J. Tylman </a:t>
            </a:r>
          </a:p>
        </p:txBody>
      </p:sp>
    </p:spTree>
    <p:extLst>
      <p:ext uri="{BB962C8B-B14F-4D97-AF65-F5344CB8AC3E}">
        <p14:creationId xmlns:p14="http://schemas.microsoft.com/office/powerpoint/2010/main" val="416318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79991" y="0"/>
            <a:ext cx="11632018" cy="1433623"/>
          </a:xfrm>
        </p:spPr>
        <p:txBody>
          <a:bodyPr>
            <a:normAutofit/>
          </a:bodyPr>
          <a:lstStyle/>
          <a:p>
            <a:r>
              <a:rPr lang="pl-PL" sz="4000" dirty="0"/>
              <a:t>Dowody a realizacja celów procesu karnego </a:t>
            </a:r>
            <a:br>
              <a:rPr lang="pl-PL" sz="4000" dirty="0"/>
            </a:br>
            <a:r>
              <a:rPr lang="pl-PL" sz="4000" dirty="0"/>
              <a:t>(art. 2 </a:t>
            </a:r>
            <a:r>
              <a:rPr lang="pl-PL" sz="4000" dirty="0">
                <a:latin typeface="Constantia (Nagłówki)"/>
                <a:ea typeface="Yu Gothic UI Semilight" panose="020B0400000000000000" pitchFamily="34" charset="-128"/>
              </a:rPr>
              <a:t>§</a:t>
            </a:r>
            <a:r>
              <a:rPr lang="pl-PL" sz="4000" dirty="0">
                <a:ea typeface="Yu Gothic UI Semilight" panose="020B0400000000000000" pitchFamily="34" charset="-128"/>
              </a:rPr>
              <a:t> 1) </a:t>
            </a:r>
            <a:endParaRPr lang="pl-PL" sz="4000" dirty="0"/>
          </a:p>
        </p:txBody>
      </p:sp>
      <p:sp>
        <p:nvSpPr>
          <p:cNvPr id="5" name="Symbol zastępczy zawartości 2"/>
          <p:cNvSpPr>
            <a:spLocks noGrp="1"/>
          </p:cNvSpPr>
          <p:nvPr>
            <p:ph idx="1"/>
          </p:nvPr>
        </p:nvSpPr>
        <p:spPr>
          <a:xfrm>
            <a:off x="831111" y="1625957"/>
            <a:ext cx="9982200" cy="4572000"/>
          </a:xfrm>
        </p:spPr>
        <p:txBody>
          <a:bodyPr>
            <a:noAutofit/>
          </a:bodyPr>
          <a:lstStyle/>
          <a:p>
            <a:pPr algn="just"/>
            <a:r>
              <a:rPr lang="pl-PL" sz="2200" dirty="0">
                <a:latin typeface="Times New Roman" panose="02020603050405020304" pitchFamily="18" charset="0"/>
                <a:cs typeface="Times New Roman" panose="02020603050405020304" pitchFamily="18" charset="0"/>
              </a:rPr>
              <a:t>Dla realizacji celów procesu, zwłaszcza zasady trafnej reakcji karnej (art. 2 </a:t>
            </a:r>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 1 pkt 1) niezbędne jest </a:t>
            </a:r>
            <a:r>
              <a:rPr lang="pl-PL" sz="2200" b="1" dirty="0">
                <a:latin typeface="Times New Roman" panose="02020603050405020304" pitchFamily="18" charset="0"/>
                <a:ea typeface="Yu Gothic UI Semilight" panose="020B0400000000000000" pitchFamily="34" charset="-128"/>
                <a:cs typeface="Times New Roman" panose="02020603050405020304" pitchFamily="18" charset="0"/>
              </a:rPr>
              <a:t>ustalenie faktów istotnych dla rozstrzygnięcia</a:t>
            </a:r>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 Celem procesu karnego jest prawidłowe zastosowanie prawa karnego materialnego, tj. przekształcenie normy abstrakcyjnej (kto zabija człowieka podlega karze…) w normę konkretną, stwierdzającą popełnienie przestępstwa przez daną osobę i wymierzenie mu za to przestępstwo kary („… uznaje X.Y. winnym tego, że działając w zamiarze bezpośrednim pozbawienia życia, ….)</a:t>
            </a:r>
          </a:p>
          <a:p>
            <a:pPr algn="just"/>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Dowody – źródło (środek) poznania faktów w procesie karnym.</a:t>
            </a:r>
          </a:p>
          <a:p>
            <a:pPr algn="just"/>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Istota poznania procesowego - wierne odtworzenie faktów ważnych z punktu widzenia wiązanych z nimi konsekwencji prawnokarnych. </a:t>
            </a:r>
          </a:p>
          <a:p>
            <a:pPr algn="just"/>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Cel poznania procesowego - uzyskanie faktycznej i prawnej podstawy warunkującej trafność rozstrzygnięcia o przedmiocie postępowania (por. D. Gruszecka [w:] J. Skorupka (red.), </a:t>
            </a:r>
            <a:r>
              <a:rPr lang="pl-PL" sz="2200" i="1" dirty="0">
                <a:latin typeface="Times New Roman" panose="02020603050405020304" pitchFamily="18" charset="0"/>
                <a:ea typeface="Yu Gothic UI Semilight" panose="020B0400000000000000" pitchFamily="34" charset="-128"/>
                <a:cs typeface="Times New Roman" panose="02020603050405020304" pitchFamily="18" charset="0"/>
              </a:rPr>
              <a:t>Proces karny. Podręcznik, </a:t>
            </a:r>
            <a:r>
              <a:rPr lang="pl-PL" sz="2200" dirty="0">
                <a:latin typeface="Times New Roman" panose="02020603050405020304" pitchFamily="18" charset="0"/>
                <a:ea typeface="Yu Gothic UI Semilight" panose="020B0400000000000000" pitchFamily="34" charset="-128"/>
                <a:cs typeface="Times New Roman" panose="02020603050405020304" pitchFamily="18" charset="0"/>
              </a:rPr>
              <a:t>Warszawa 2016, s. 386.). </a:t>
            </a:r>
            <a:endParaRPr lang="pl-PL" sz="2200" dirty="0">
              <a:latin typeface="Times New Roman" panose="02020603050405020304" pitchFamily="18" charset="0"/>
              <a:cs typeface="Times New Roman" panose="02020603050405020304" pitchFamily="18" charset="0"/>
            </a:endParaRPr>
          </a:p>
        </p:txBody>
      </p:sp>
      <p:pic>
        <p:nvPicPr>
          <p:cNvPr id="6" name="Grafika 4" descr="Młotek sędziowski"/>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07618" y="2914427"/>
            <a:ext cx="1484382" cy="1484382"/>
          </a:xfrm>
          <a:prstGeom prst="rect">
            <a:avLst/>
          </a:prstGeom>
        </p:spPr>
      </p:pic>
    </p:spTree>
    <p:extLst>
      <p:ext uri="{BB962C8B-B14F-4D97-AF65-F5344CB8AC3E}">
        <p14:creationId xmlns:p14="http://schemas.microsoft.com/office/powerpoint/2010/main" val="148510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Cele postępowania dowodowego </a:t>
            </a:r>
          </a:p>
        </p:txBody>
      </p:sp>
      <p:sp>
        <p:nvSpPr>
          <p:cNvPr id="5" name="Symbol zastępczy zawartości 2"/>
          <p:cNvSpPr>
            <a:spLocks noGrp="1"/>
          </p:cNvSpPr>
          <p:nvPr>
            <p:ph idx="1"/>
          </p:nvPr>
        </p:nvSpPr>
        <p:spPr>
          <a:xfrm>
            <a:off x="172818" y="891862"/>
            <a:ext cx="11483162" cy="5066414"/>
          </a:xfrm>
        </p:spPr>
        <p:txBody>
          <a:bodyPr>
            <a:noAutofit/>
          </a:bodyPr>
          <a:lstStyle/>
          <a:p>
            <a:pPr algn="just"/>
            <a:r>
              <a:rPr lang="pl-PL" sz="1800" dirty="0">
                <a:latin typeface="Times New Roman" panose="02020603050405020304" pitchFamily="18" charset="0"/>
                <a:cs typeface="Times New Roman" panose="02020603050405020304" pitchFamily="18" charset="0"/>
              </a:rPr>
              <a:t>Dowody w procesie karnym przeprowadza się ze względu na obowiązującą zasadę prawdy materialnej, zgodnie z którą podstawę wszelkich rozstrzygnięć powinny stanowić prawdziwe ustalenia faktyczne.</a:t>
            </a:r>
          </a:p>
          <a:p>
            <a:pPr algn="just"/>
            <a:r>
              <a:rPr lang="pl-PL" sz="1800" dirty="0">
                <a:latin typeface="Times New Roman" panose="02020603050405020304" pitchFamily="18" charset="0"/>
                <a:cs typeface="Times New Roman" panose="02020603050405020304" pitchFamily="18" charset="0"/>
              </a:rPr>
              <a:t>Aby organ procesowy mógł wydać określoną decyzję (rozstrzygnięcie) musi najpierw poznać sytuację faktyczną a (niemal) wyłącznymi środkami poznania sytuacji faktycznej są dowody. </a:t>
            </a:r>
          </a:p>
          <a:p>
            <a:pPr algn="just"/>
            <a:r>
              <a:rPr lang="pl-PL" sz="1800" b="1" dirty="0">
                <a:latin typeface="Times New Roman" panose="02020603050405020304" pitchFamily="18" charset="0"/>
                <a:cs typeface="Times New Roman" panose="02020603050405020304" pitchFamily="18" charset="0"/>
              </a:rPr>
              <a:t>Udowodnienie</a:t>
            </a:r>
            <a:r>
              <a:rPr lang="pl-PL" sz="1800" dirty="0">
                <a:latin typeface="Times New Roman" panose="02020603050405020304" pitchFamily="18" charset="0"/>
                <a:cs typeface="Times New Roman" panose="02020603050405020304" pitchFamily="18" charset="0"/>
              </a:rPr>
              <a:t> – taki stan, w którym fakt przeciwny dowodzonemu wydaje się niemożliwy lub wysoce nieprawdopodobny. </a:t>
            </a:r>
          </a:p>
          <a:p>
            <a:pPr lvl="1" algn="just"/>
            <a:r>
              <a:rPr lang="pl-PL" b="1" dirty="0">
                <a:latin typeface="Times New Roman" panose="02020603050405020304" pitchFamily="18" charset="0"/>
                <a:cs typeface="Times New Roman" panose="02020603050405020304" pitchFamily="18" charset="0"/>
              </a:rPr>
              <a:t>Aspekt obiektywny </a:t>
            </a:r>
            <a:r>
              <a:rPr lang="pl-PL" dirty="0">
                <a:latin typeface="Times New Roman" panose="02020603050405020304" pitchFamily="18" charset="0"/>
                <a:cs typeface="Times New Roman" panose="02020603050405020304" pitchFamily="18" charset="0"/>
              </a:rPr>
              <a:t>- dowody zebrane w sprawie mają być na tyle przekonujące, aby przeciętnie wykształcony i rozsądny człowiek po zapoznaniu się z nimi uznał fakt za udowodniony</a:t>
            </a:r>
          </a:p>
          <a:p>
            <a:pPr lvl="1" algn="just"/>
            <a:r>
              <a:rPr lang="pl-PL" b="1" dirty="0">
                <a:latin typeface="Times New Roman" panose="02020603050405020304" pitchFamily="18" charset="0"/>
                <a:cs typeface="Times New Roman" panose="02020603050405020304" pitchFamily="18" charset="0"/>
              </a:rPr>
              <a:t>Aspekt subiektywny </a:t>
            </a:r>
            <a:r>
              <a:rPr lang="pl-PL" dirty="0">
                <a:latin typeface="Times New Roman" panose="02020603050405020304" pitchFamily="18" charset="0"/>
                <a:cs typeface="Times New Roman" panose="02020603050405020304" pitchFamily="18" charset="0"/>
              </a:rPr>
              <a:t>- osoba dokonująca oceny zebranych w sprawie dowodów jest całkowicie pewna, że nie istnieje żadna inna możliwość jej wyjaśnienia </a:t>
            </a:r>
          </a:p>
          <a:p>
            <a:pPr algn="just"/>
            <a:r>
              <a:rPr lang="pl-PL" sz="1800" dirty="0">
                <a:latin typeface="Times New Roman" panose="02020603050405020304" pitchFamily="18" charset="0"/>
                <a:cs typeface="Times New Roman" panose="02020603050405020304" pitchFamily="18" charset="0"/>
              </a:rPr>
              <a:t>Obowiązek udowodnienia określonych faktów odnosi się jedynie do </a:t>
            </a:r>
            <a:r>
              <a:rPr lang="pl-PL" sz="1800" b="1" dirty="0">
                <a:latin typeface="Times New Roman" panose="02020603050405020304" pitchFamily="18" charset="0"/>
                <a:cs typeface="Times New Roman" panose="02020603050405020304" pitchFamily="18" charset="0"/>
              </a:rPr>
              <a:t>ustaleń niekorzystnych dla oskarżonego </a:t>
            </a:r>
            <a:r>
              <a:rPr lang="pl-PL" sz="1800" dirty="0">
                <a:latin typeface="Times New Roman" panose="02020603050405020304" pitchFamily="18" charset="0"/>
                <a:cs typeface="Times New Roman" panose="02020603050405020304" pitchFamily="18" charset="0"/>
              </a:rPr>
              <a:t>(por. art. 5 § 2).</a:t>
            </a:r>
          </a:p>
          <a:p>
            <a:pPr algn="just"/>
            <a:r>
              <a:rPr lang="pl-PL" sz="1800" dirty="0">
                <a:latin typeface="Times New Roman" panose="02020603050405020304" pitchFamily="18" charset="0"/>
                <a:cs typeface="Times New Roman" panose="02020603050405020304" pitchFamily="18" charset="0"/>
              </a:rPr>
              <a:t>Niektóre rozstrzygnięcia organy procesowe podejmują na podstawie ustaleń faktycznych, co do prawdziwości których nie są do końca przekonane – np. środki zapobiegawcze stosuje się gdy istnieje duże prawdopodobieństwo popełnienia przestępstwa (art. 249 § 1 k.p.k.), śledztwo lub dochodzenie wszczyna się gdy istnieje uzasadnione podejrzenie popełnienia przestępstwa (art. 303, 325a k.p.k.). </a:t>
            </a:r>
          </a:p>
          <a:p>
            <a:pPr marL="457200" lvl="1" indent="0" algn="just">
              <a:buNone/>
            </a:pPr>
            <a:r>
              <a:rPr lang="pl-PL" dirty="0">
                <a:latin typeface="Times New Roman" panose="02020603050405020304" pitchFamily="18" charset="0"/>
                <a:cs typeface="Times New Roman" panose="02020603050405020304" pitchFamily="18" charset="0"/>
              </a:rPr>
              <a:t>W momencie, w którym podejmowane jest rozstrzygnięcie wystarczy tylko określony stopień prawdopodobieństwa, a udowodnienie tego faktu nastąpi później. </a:t>
            </a:r>
          </a:p>
        </p:txBody>
      </p:sp>
    </p:spTree>
    <p:extLst>
      <p:ext uri="{BB962C8B-B14F-4D97-AF65-F5344CB8AC3E}">
        <p14:creationId xmlns:p14="http://schemas.microsoft.com/office/powerpoint/2010/main" val="2030486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Surogaty dowodzenia </a:t>
            </a:r>
          </a:p>
        </p:txBody>
      </p:sp>
      <p:sp>
        <p:nvSpPr>
          <p:cNvPr id="5" name="Symbol zastępczy zawartości 2"/>
          <p:cNvSpPr>
            <a:spLocks noGrp="1"/>
          </p:cNvSpPr>
          <p:nvPr>
            <p:ph idx="1"/>
          </p:nvPr>
        </p:nvSpPr>
        <p:spPr>
          <a:xfrm>
            <a:off x="1104900" y="1600199"/>
            <a:ext cx="8304914" cy="4981353"/>
          </a:xfrm>
        </p:spPr>
        <p:txBody>
          <a:bodyPr>
            <a:normAutofit/>
          </a:bodyPr>
          <a:lstStyle/>
          <a:p>
            <a:pPr lvl="0" algn="just">
              <a:buFont typeface="Courier New" pitchFamily="49" charset="0"/>
              <a:buChar char="o"/>
            </a:pPr>
            <a:r>
              <a:rPr lang="pl-PL" b="1" u="sng" dirty="0"/>
              <a:t>Notoryjność</a:t>
            </a:r>
            <a:r>
              <a:rPr lang="pl-PL" dirty="0"/>
              <a:t> –art. 168 założenie znajomości określonych faktów, których nie trzeba już dowodzić. Notoryjność nie wyłącza dowodu przeciwnego</a:t>
            </a:r>
          </a:p>
          <a:p>
            <a:pPr lvl="1" algn="just">
              <a:buFontTx/>
              <a:buChar char="-"/>
            </a:pPr>
            <a:r>
              <a:rPr lang="pl-PL" b="1" dirty="0"/>
              <a:t>notoryjność powszechna</a:t>
            </a:r>
            <a:r>
              <a:rPr lang="pl-PL" dirty="0"/>
              <a:t> – fakty ważne dla rozstrzygnięcia są znane nieograniczonej liczbie osób zamieszkałych na terenie, gdzie toczy się postępowanie dowodowe</a:t>
            </a:r>
          </a:p>
          <a:p>
            <a:pPr lvl="1" algn="just">
              <a:buFontTx/>
              <a:buChar char="-"/>
            </a:pPr>
            <a:r>
              <a:rPr lang="pl-PL" b="1" dirty="0"/>
              <a:t>notoryjność urzędowa </a:t>
            </a:r>
            <a:r>
              <a:rPr lang="pl-PL" dirty="0"/>
              <a:t>– znajomość faktów przez organ procesowy, którą nabył on podczas swojej działalności np. popełnienie przestępstwa w warunkach recydywy – sąd ma obowiązek poinformowania stron o faktach). </a:t>
            </a:r>
          </a:p>
          <a:p>
            <a:pPr lvl="0" algn="just">
              <a:buFont typeface="Courier New" pitchFamily="49" charset="0"/>
              <a:buChar char="o"/>
            </a:pPr>
            <a:r>
              <a:rPr lang="pl-PL" b="1" u="sng" dirty="0"/>
              <a:t>Oczywistość</a:t>
            </a:r>
            <a:r>
              <a:rPr lang="pl-PL" dirty="0"/>
              <a:t> – wyższy stopnień notoryjności powszechnej; powszechna i bezsporna znajomość danego faktu, wykluczająca możliwość nieznajomości go przez przeciętnie wykształconego i rozumnego człowieka np. powszechnie znane prawa przyrody.</a:t>
            </a:r>
          </a:p>
          <a:p>
            <a:pPr algn="just">
              <a:buFont typeface="Courier New" pitchFamily="49" charset="0"/>
              <a:buChar char="o"/>
            </a:pPr>
            <a:r>
              <a:rPr lang="pl-PL" b="1" u="sng" dirty="0"/>
              <a:t>Uprawdopodobnienie</a:t>
            </a:r>
            <a:r>
              <a:rPr lang="pl-PL" dirty="0"/>
              <a:t> - dany fakt nie jest ani bezsporny ani oczywisty, jednak będzie on udowadniany później.</a:t>
            </a:r>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217" y="3886655"/>
            <a:ext cx="2398927" cy="1599285"/>
          </a:xfrm>
          <a:prstGeom prst="rect">
            <a:avLst/>
          </a:prstGeom>
        </p:spPr>
      </p:pic>
    </p:spTree>
    <p:extLst>
      <p:ext uri="{BB962C8B-B14F-4D97-AF65-F5344CB8AC3E}">
        <p14:creationId xmlns:p14="http://schemas.microsoft.com/office/powerpoint/2010/main" val="3774569787"/>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TotalTime>
  <Words>6696</Words>
  <Application>Microsoft Office PowerPoint</Application>
  <PresentationFormat>Panoramiczny</PresentationFormat>
  <Paragraphs>475</Paragraphs>
  <Slides>53</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53</vt:i4>
      </vt:variant>
    </vt:vector>
  </HeadingPairs>
  <TitlesOfParts>
    <vt:vector size="63" baseType="lpstr">
      <vt:lpstr>Arial</vt:lpstr>
      <vt:lpstr>Century Gothic</vt:lpstr>
      <vt:lpstr>Constantia (Nagłówki)</vt:lpstr>
      <vt:lpstr>Courier New</vt:lpstr>
      <vt:lpstr>Symbol</vt:lpstr>
      <vt:lpstr>Tahoma</vt:lpstr>
      <vt:lpstr>Times New Roman</vt:lpstr>
      <vt:lpstr>Wingdings</vt:lpstr>
      <vt:lpstr>Wingdings 3</vt:lpstr>
      <vt:lpstr>Smuga</vt:lpstr>
      <vt:lpstr>Dowody w procesie karnym</vt:lpstr>
      <vt:lpstr>Prawo dowodowe</vt:lpstr>
      <vt:lpstr>Pojęcie dowodu</vt:lpstr>
      <vt:lpstr>Pojęcie dowodu</vt:lpstr>
      <vt:lpstr>Pojęcie dowodu</vt:lpstr>
      <vt:lpstr>Pojęcie dowodu</vt:lpstr>
      <vt:lpstr>Dowody a realizacja celów procesu karnego  (art. 2 § 1) </vt:lpstr>
      <vt:lpstr>Cele postępowania dowodowego </vt:lpstr>
      <vt:lpstr>Surogaty dowodzenia </vt:lpstr>
      <vt:lpstr>Domniemania procesowe </vt:lpstr>
      <vt:lpstr>Źródło dowodowe a środek dowodowy </vt:lpstr>
      <vt:lpstr>Przedmiot dowodu </vt:lpstr>
      <vt:lpstr>Systematyka dowodów </vt:lpstr>
      <vt:lpstr>Systematyka dowodów </vt:lpstr>
      <vt:lpstr>Systematyka dowodów – dowody ścisłe i swobodne </vt:lpstr>
      <vt:lpstr>Systematyka dowodów – dowody pierwotne i pochodne </vt:lpstr>
      <vt:lpstr>Systematyka dowodów – dowody bezpośrednie i pośrednie </vt:lpstr>
      <vt:lpstr>Dowody pośrednie – dowody poszlakowe </vt:lpstr>
      <vt:lpstr>Systematyka dowodów – dowody nielegalne i dowody zebrane w sposób sprzeczny z ustawą </vt:lpstr>
      <vt:lpstr>Systematyka dowodów – dowody niekonwencjonalne </vt:lpstr>
      <vt:lpstr>Dowód prywatny</vt:lpstr>
      <vt:lpstr>Systematyka dowodów – dowody naukowe </vt:lpstr>
      <vt:lpstr>Wprowadzanie dowodów do procesu </vt:lpstr>
      <vt:lpstr>Wprowadzanie dowodów do procesu – inicjatywa stron  </vt:lpstr>
      <vt:lpstr>Warunki formalne wniosku dowodowego </vt:lpstr>
      <vt:lpstr>Oddalenie wniosku dowodowego</vt:lpstr>
      <vt:lpstr>Oddalenie wniosku dowodowego</vt:lpstr>
      <vt:lpstr>Oddalenie a odrzucenie wniosku dowodowego </vt:lpstr>
      <vt:lpstr>Wprowadzanie dowodów z urzędu</vt:lpstr>
      <vt:lpstr>Rodzaje czynności dowodowych</vt:lpstr>
      <vt:lpstr>Rodzaje czynności dowodowych </vt:lpstr>
      <vt:lpstr>OSOBOWE ŹRÓDŁA DOWODOWE</vt:lpstr>
      <vt:lpstr>PRZESŁUCHANIE</vt:lpstr>
      <vt:lpstr>Przesłuchanie </vt:lpstr>
      <vt:lpstr>Szczególne rodzaje przesłuchania </vt:lpstr>
      <vt:lpstr>Świadek w procesie karnym </vt:lpstr>
      <vt:lpstr>Obowiązki świadka, skutki niedopełnienia obowiązków </vt:lpstr>
      <vt:lpstr>Uprawnienia świadka </vt:lpstr>
      <vt:lpstr>Prawo do odmowy składania zeznań (art. 182 k.p.k.)</vt:lpstr>
      <vt:lpstr>Prawo do odmowy odpowiedzi na pytanie – art. 183 § 1 </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małoletni w procesie karnym </vt:lpstr>
      <vt:lpstr>Pokrzywdzony-świadek w sprawach o przestępstwa z art. 197-199</vt:lpstr>
      <vt:lpstr>Świadek anonimowy – art. 184 k.p.k. </vt:lpstr>
      <vt:lpstr>Świadek anonimowy – art. 184 k.p.k. </vt:lpstr>
      <vt:lpstr>Świadek anonimowy </vt:lpstr>
      <vt:lpstr>Świadek anonimowy</vt:lpstr>
      <vt:lpstr>Świadek anonimowy</vt:lpstr>
      <vt:lpstr>Świadek koronny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Monika</dc:creator>
  <cp:lastModifiedBy>Monika</cp:lastModifiedBy>
  <cp:revision>7</cp:revision>
  <dcterms:created xsi:type="dcterms:W3CDTF">2020-01-24T21:02:15Z</dcterms:created>
  <dcterms:modified xsi:type="dcterms:W3CDTF">2020-01-24T21:41:19Z</dcterms:modified>
</cp:coreProperties>
</file>