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74" r:id="rId3"/>
    <p:sldId id="373" r:id="rId4"/>
    <p:sldId id="292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367" r:id="rId20"/>
    <p:sldId id="368" r:id="rId21"/>
    <p:sldId id="370" r:id="rId22"/>
    <p:sldId id="369" r:id="rId23"/>
    <p:sldId id="395" r:id="rId24"/>
    <p:sldId id="396" r:id="rId25"/>
    <p:sldId id="397" r:id="rId26"/>
    <p:sldId id="383" r:id="rId27"/>
    <p:sldId id="384" r:id="rId28"/>
    <p:sldId id="385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9E749A-271F-4EE4-9747-4123CF31AE08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126F2998-97AC-4039-9650-848C8FBEE796}">
      <dgm:prSet phldrT="[Tekst]" custT="1"/>
      <dgm:spPr/>
      <dgm:t>
        <a:bodyPr/>
        <a:lstStyle/>
        <a:p>
          <a:r>
            <a:rPr lang="pl-PL" sz="2400" b="1" dirty="0"/>
            <a:t>O prawach i obowiązkach</a:t>
          </a:r>
        </a:p>
      </dgm:t>
    </dgm:pt>
    <dgm:pt modelId="{B372AA72-B45D-4841-A8EF-37504BDDE5D1}" type="parTrans" cxnId="{57A60541-D8BE-4381-A5B2-1C3DDB7986F2}">
      <dgm:prSet/>
      <dgm:spPr/>
      <dgm:t>
        <a:bodyPr/>
        <a:lstStyle/>
        <a:p>
          <a:endParaRPr lang="pl-PL"/>
        </a:p>
      </dgm:t>
    </dgm:pt>
    <dgm:pt modelId="{9DB6BCD5-FB03-424F-8848-5B66E851C042}" type="sibTrans" cxnId="{57A60541-D8BE-4381-A5B2-1C3DDB7986F2}">
      <dgm:prSet/>
      <dgm:spPr/>
      <dgm:t>
        <a:bodyPr/>
        <a:lstStyle/>
        <a:p>
          <a:endParaRPr lang="pl-PL"/>
        </a:p>
      </dgm:t>
    </dgm:pt>
    <dgm:pt modelId="{F1880F67-18A2-4C56-A8F7-645BE5942CF3}">
      <dgm:prSet phldrT="[Tekst]"/>
      <dgm:spPr/>
      <dgm:t>
        <a:bodyPr/>
        <a:lstStyle/>
        <a:p>
          <a:pPr algn="just">
            <a:buFont typeface="Arial" pitchFamily="34" charset="0"/>
            <a:buChar char="•"/>
          </a:pPr>
          <a:r>
            <a:rPr lang="pl-PL" dirty="0"/>
            <a:t>Ogólny obowiązek pouczenia uczestników postępowania o prawach i obowiązkach procesowych – art. 16 k.p.k. </a:t>
          </a:r>
        </a:p>
      </dgm:t>
    </dgm:pt>
    <dgm:pt modelId="{19D0FD87-506F-46FD-BAF0-8D9CCC113E49}" type="parTrans" cxnId="{69612B81-45A8-423F-A78E-9E287252F1CA}">
      <dgm:prSet/>
      <dgm:spPr/>
      <dgm:t>
        <a:bodyPr/>
        <a:lstStyle/>
        <a:p>
          <a:endParaRPr lang="pl-PL"/>
        </a:p>
      </dgm:t>
    </dgm:pt>
    <dgm:pt modelId="{A744C9B3-E2A5-44B0-AF52-AEAD5DF374D7}" type="sibTrans" cxnId="{69612B81-45A8-423F-A78E-9E287252F1CA}">
      <dgm:prSet/>
      <dgm:spPr/>
      <dgm:t>
        <a:bodyPr/>
        <a:lstStyle/>
        <a:p>
          <a:endParaRPr lang="pl-PL"/>
        </a:p>
      </dgm:t>
    </dgm:pt>
    <dgm:pt modelId="{CFEDF48F-290C-4611-A32E-16FC640D942D}">
      <dgm:prSet phldrT="[Tekst]" custT="1"/>
      <dgm:spPr/>
      <dgm:t>
        <a:bodyPr/>
        <a:lstStyle/>
        <a:p>
          <a:r>
            <a:rPr lang="pl-PL" sz="2400" b="1" dirty="0"/>
            <a:t>O faktach</a:t>
          </a:r>
          <a:endParaRPr lang="pl-PL" sz="1800" b="1" dirty="0"/>
        </a:p>
      </dgm:t>
    </dgm:pt>
    <dgm:pt modelId="{3DB32336-62B4-4ABE-8DB9-140D77D551CC}" type="parTrans" cxnId="{BE43DF95-9800-4A0B-B1FA-772ABEB84727}">
      <dgm:prSet/>
      <dgm:spPr/>
      <dgm:t>
        <a:bodyPr/>
        <a:lstStyle/>
        <a:p>
          <a:endParaRPr lang="pl-PL"/>
        </a:p>
      </dgm:t>
    </dgm:pt>
    <dgm:pt modelId="{7B286073-8424-463B-A0F9-E69AEE7A5A5C}" type="sibTrans" cxnId="{BE43DF95-9800-4A0B-B1FA-772ABEB84727}">
      <dgm:prSet/>
      <dgm:spPr/>
      <dgm:t>
        <a:bodyPr/>
        <a:lstStyle/>
        <a:p>
          <a:endParaRPr lang="pl-PL"/>
        </a:p>
      </dgm:t>
    </dgm:pt>
    <dgm:pt modelId="{D47D9DEA-847B-4911-A6E6-84EEF33F27F5}">
      <dgm:prSet phldrT="[Tekst]"/>
      <dgm:spPr/>
      <dgm:t>
        <a:bodyPr/>
        <a:lstStyle/>
        <a:p>
          <a:pPr algn="just">
            <a:buFont typeface="Arial" pitchFamily="34" charset="0"/>
            <a:buChar char="•"/>
          </a:pPr>
          <a:r>
            <a:rPr lang="pl-PL" dirty="0"/>
            <a:t>dostęp do akt postępowania przygotowawczego – art. 156 § 5 </a:t>
          </a:r>
        </a:p>
      </dgm:t>
    </dgm:pt>
    <dgm:pt modelId="{6D5056D4-6B68-46A1-B316-9359588CA4B6}" type="parTrans" cxnId="{1DF41314-A525-441F-950F-3BF60BF6FBE4}">
      <dgm:prSet/>
      <dgm:spPr/>
      <dgm:t>
        <a:bodyPr/>
        <a:lstStyle/>
        <a:p>
          <a:endParaRPr lang="pl-PL"/>
        </a:p>
      </dgm:t>
    </dgm:pt>
    <dgm:pt modelId="{7CF110BE-CB98-4E43-843A-8D6A166F554F}" type="sibTrans" cxnId="{1DF41314-A525-441F-950F-3BF60BF6FBE4}">
      <dgm:prSet/>
      <dgm:spPr/>
      <dgm:t>
        <a:bodyPr/>
        <a:lstStyle/>
        <a:p>
          <a:endParaRPr lang="pl-PL"/>
        </a:p>
      </dgm:t>
    </dgm:pt>
    <dgm:pt modelId="{C7418AD1-F188-43B3-88AB-5130784F1E50}">
      <dgm:prSet phldrT="[Tekst]" custT="1"/>
      <dgm:spPr/>
      <dgm:t>
        <a:bodyPr/>
        <a:lstStyle/>
        <a:p>
          <a:r>
            <a:rPr lang="pl-PL" sz="2400" b="1" dirty="0"/>
            <a:t>Komunikowanie rozstrzygnięć</a:t>
          </a:r>
        </a:p>
      </dgm:t>
    </dgm:pt>
    <dgm:pt modelId="{8EDB1664-8DB3-45B6-B842-3E4B801BCCEF}" type="parTrans" cxnId="{94191036-FDF8-4E51-B011-8B00357CC6AE}">
      <dgm:prSet/>
      <dgm:spPr/>
      <dgm:t>
        <a:bodyPr/>
        <a:lstStyle/>
        <a:p>
          <a:endParaRPr lang="pl-PL"/>
        </a:p>
      </dgm:t>
    </dgm:pt>
    <dgm:pt modelId="{A36C87BF-50F8-4D90-BF8A-DCECAED50C55}" type="sibTrans" cxnId="{94191036-FDF8-4E51-B011-8B00357CC6AE}">
      <dgm:prSet/>
      <dgm:spPr/>
      <dgm:t>
        <a:bodyPr/>
        <a:lstStyle/>
        <a:p>
          <a:endParaRPr lang="pl-PL"/>
        </a:p>
      </dgm:t>
    </dgm:pt>
    <dgm:pt modelId="{4EBE8B52-649A-4723-831B-CC5CB65C03E2}">
      <dgm:prSet phldrT="[Tekst]"/>
      <dgm:spPr/>
      <dgm:t>
        <a:bodyPr/>
        <a:lstStyle/>
        <a:p>
          <a:pPr algn="l">
            <a:buFont typeface="Arial" pitchFamily="34" charset="0"/>
            <a:buChar char="•"/>
          </a:pPr>
          <a:r>
            <a:rPr lang="pl-PL"/>
            <a:t>art. 100 k.p.k. </a:t>
          </a:r>
        </a:p>
      </dgm:t>
    </dgm:pt>
    <dgm:pt modelId="{3C88B894-73DB-458B-A4C0-BDDC69B93F2B}" type="parTrans" cxnId="{0BB38C18-DC7C-4FD3-85B7-E7435F51F07D}">
      <dgm:prSet/>
      <dgm:spPr/>
      <dgm:t>
        <a:bodyPr/>
        <a:lstStyle/>
        <a:p>
          <a:endParaRPr lang="pl-PL"/>
        </a:p>
      </dgm:t>
    </dgm:pt>
    <dgm:pt modelId="{154FEFA9-E017-4DD9-8DFC-31CC3016A211}" type="sibTrans" cxnId="{0BB38C18-DC7C-4FD3-85B7-E7435F51F07D}">
      <dgm:prSet/>
      <dgm:spPr/>
      <dgm:t>
        <a:bodyPr/>
        <a:lstStyle/>
        <a:p>
          <a:endParaRPr lang="pl-PL"/>
        </a:p>
      </dgm:t>
    </dgm:pt>
    <dgm:pt modelId="{069051E4-3D40-4C55-BA19-0AFE4F32506F}">
      <dgm:prSet/>
      <dgm:spPr/>
      <dgm:t>
        <a:bodyPr/>
        <a:lstStyle/>
        <a:p>
          <a:pPr algn="just"/>
          <a:r>
            <a:rPr lang="pl-PL"/>
            <a:t>art. 300 § 1 k.p.k. – pouczenie podejrzanego</a:t>
          </a:r>
          <a:endParaRPr lang="pl-PL" dirty="0"/>
        </a:p>
      </dgm:t>
    </dgm:pt>
    <dgm:pt modelId="{EEAD33CA-BEF7-4A5F-AFBA-33F9150C9A70}" type="parTrans" cxnId="{B743F74E-9A8F-42A6-B69D-552EC23FCB9C}">
      <dgm:prSet/>
      <dgm:spPr/>
      <dgm:t>
        <a:bodyPr/>
        <a:lstStyle/>
        <a:p>
          <a:endParaRPr lang="pl-PL"/>
        </a:p>
      </dgm:t>
    </dgm:pt>
    <dgm:pt modelId="{375DF4CF-CC81-493C-9961-152D02346032}" type="sibTrans" cxnId="{B743F74E-9A8F-42A6-B69D-552EC23FCB9C}">
      <dgm:prSet/>
      <dgm:spPr/>
      <dgm:t>
        <a:bodyPr/>
        <a:lstStyle/>
        <a:p>
          <a:endParaRPr lang="pl-PL"/>
        </a:p>
      </dgm:t>
    </dgm:pt>
    <dgm:pt modelId="{0883D3E1-2570-4B15-A5B8-0EE65BB29FCC}">
      <dgm:prSet/>
      <dgm:spPr/>
      <dgm:t>
        <a:bodyPr/>
        <a:lstStyle/>
        <a:p>
          <a:pPr algn="just"/>
          <a:r>
            <a:rPr lang="pl-PL" dirty="0"/>
            <a:t>art. 300 § 2 – pouczenie pokrzywdzonego</a:t>
          </a:r>
        </a:p>
      </dgm:t>
    </dgm:pt>
    <dgm:pt modelId="{B4EF2BF2-E65F-4284-982A-B821F07A95CC}" type="parTrans" cxnId="{2D85CA0D-C376-4E72-9922-2E73B2C809A7}">
      <dgm:prSet/>
      <dgm:spPr/>
      <dgm:t>
        <a:bodyPr/>
        <a:lstStyle/>
        <a:p>
          <a:endParaRPr lang="pl-PL"/>
        </a:p>
      </dgm:t>
    </dgm:pt>
    <dgm:pt modelId="{E9273423-7EB7-4969-B8F1-6C78C091DFA3}" type="sibTrans" cxnId="{2D85CA0D-C376-4E72-9922-2E73B2C809A7}">
      <dgm:prSet/>
      <dgm:spPr/>
      <dgm:t>
        <a:bodyPr/>
        <a:lstStyle/>
        <a:p>
          <a:endParaRPr lang="pl-PL"/>
        </a:p>
      </dgm:t>
    </dgm:pt>
    <dgm:pt modelId="{651B095B-9F8E-44A0-A615-82DF251B1A19}">
      <dgm:prSet/>
      <dgm:spPr/>
      <dgm:t>
        <a:bodyPr/>
        <a:lstStyle/>
        <a:p>
          <a:pPr algn="just"/>
          <a:r>
            <a:rPr lang="pl-PL"/>
            <a:t>art. 157 § 3 – nie można odmówić stronie zezwolenia na sporządzenie odpisu protokołu czynności, w której uczestniczyła lub miała prawo uczestniczyć</a:t>
          </a:r>
          <a:endParaRPr lang="pl-PL" dirty="0"/>
        </a:p>
      </dgm:t>
    </dgm:pt>
    <dgm:pt modelId="{E02691EF-CB21-4B6F-AF1D-6E00DA6676F0}" type="parTrans" cxnId="{8AD77413-BAE9-47D2-8760-241D9EABDE3C}">
      <dgm:prSet/>
      <dgm:spPr/>
      <dgm:t>
        <a:bodyPr/>
        <a:lstStyle/>
        <a:p>
          <a:endParaRPr lang="pl-PL"/>
        </a:p>
      </dgm:t>
    </dgm:pt>
    <dgm:pt modelId="{547D132B-8220-4854-B6FE-4CF3F26C7D71}" type="sibTrans" cxnId="{8AD77413-BAE9-47D2-8760-241D9EABDE3C}">
      <dgm:prSet/>
      <dgm:spPr/>
      <dgm:t>
        <a:bodyPr/>
        <a:lstStyle/>
        <a:p>
          <a:endParaRPr lang="pl-PL"/>
        </a:p>
      </dgm:t>
    </dgm:pt>
    <dgm:pt modelId="{89B5BD4D-F481-4554-90A0-F7B00DEB68C2}">
      <dgm:prSet/>
      <dgm:spPr/>
      <dgm:t>
        <a:bodyPr/>
        <a:lstStyle/>
        <a:p>
          <a:pPr algn="just"/>
          <a:r>
            <a:rPr lang="pl-PL" dirty="0"/>
            <a:t>art. 306 § 1b – prawo przejrzenia akt w przypadku złożenia zażalenia na odmowę wszczęcia lub umorzenie postępowania przygotowawczego</a:t>
          </a:r>
        </a:p>
      </dgm:t>
    </dgm:pt>
    <dgm:pt modelId="{27A1E337-4F04-4E3B-B559-55DF9A4DACE6}" type="parTrans" cxnId="{ACE49241-F427-4ABA-91C7-AD6F7EEBA282}">
      <dgm:prSet/>
      <dgm:spPr/>
      <dgm:t>
        <a:bodyPr/>
        <a:lstStyle/>
        <a:p>
          <a:endParaRPr lang="pl-PL"/>
        </a:p>
      </dgm:t>
    </dgm:pt>
    <dgm:pt modelId="{E92A21FC-F949-46D1-A3BA-33E25947E3B0}" type="sibTrans" cxnId="{ACE49241-F427-4ABA-91C7-AD6F7EEBA282}">
      <dgm:prSet/>
      <dgm:spPr/>
      <dgm:t>
        <a:bodyPr/>
        <a:lstStyle/>
        <a:p>
          <a:endParaRPr lang="pl-PL"/>
        </a:p>
      </dgm:t>
    </dgm:pt>
    <dgm:pt modelId="{6B83CB3F-1C14-47CB-8C7B-FEE9A39D3C5B}">
      <dgm:prSet/>
      <dgm:spPr/>
      <dgm:t>
        <a:bodyPr/>
        <a:lstStyle/>
        <a:p>
          <a:pPr algn="just"/>
          <a:r>
            <a:rPr lang="pl-PL" dirty="0"/>
            <a:t>art. 318 – zapoznanie się z opinią biegłego </a:t>
          </a:r>
        </a:p>
      </dgm:t>
    </dgm:pt>
    <dgm:pt modelId="{F6D6D668-AF8E-4FF3-BFC6-B6BAFAA82AD8}" type="parTrans" cxnId="{DDB0B760-0BA2-4FA6-B109-BE4C2F645A94}">
      <dgm:prSet/>
      <dgm:spPr/>
      <dgm:t>
        <a:bodyPr/>
        <a:lstStyle/>
        <a:p>
          <a:endParaRPr lang="pl-PL"/>
        </a:p>
      </dgm:t>
    </dgm:pt>
    <dgm:pt modelId="{6C71CD85-0FF0-447C-BC3A-8C0B372E6FD2}" type="sibTrans" cxnId="{DDB0B760-0BA2-4FA6-B109-BE4C2F645A94}">
      <dgm:prSet/>
      <dgm:spPr/>
      <dgm:t>
        <a:bodyPr/>
        <a:lstStyle/>
        <a:p>
          <a:endParaRPr lang="pl-PL"/>
        </a:p>
      </dgm:t>
    </dgm:pt>
    <dgm:pt modelId="{5AD7A53C-3F47-41D4-A568-F5CF06B28462}">
      <dgm:prSet/>
      <dgm:spPr/>
      <dgm:t>
        <a:bodyPr/>
        <a:lstStyle/>
        <a:p>
          <a:pPr algn="just"/>
          <a:r>
            <a:rPr lang="pl-PL" dirty="0"/>
            <a:t>Postanowienie albo zarządzenie, od którego przysługuje środek odwoławczy, doręcza się podmiotom uprawnionym do wniesienia tego środka, a postanowienie kończące postępowanie jego stronom, chyba że byli obecni przy ogłoszeniu postanowienia lub zarządzenia. O treści innych postanowień i zarządzeń należy strony powiadomić (§ 4 i 5).</a:t>
          </a:r>
        </a:p>
      </dgm:t>
    </dgm:pt>
    <dgm:pt modelId="{055DD41F-DAC2-40D4-B04E-08C4CC56FE79}" type="parTrans" cxnId="{D8CF853B-B366-496E-9EDF-9B0A9665E2BA}">
      <dgm:prSet/>
      <dgm:spPr/>
      <dgm:t>
        <a:bodyPr/>
        <a:lstStyle/>
        <a:p>
          <a:endParaRPr lang="pl-PL"/>
        </a:p>
      </dgm:t>
    </dgm:pt>
    <dgm:pt modelId="{2144D699-9014-4E0A-AF8D-9284F944D186}" type="sibTrans" cxnId="{D8CF853B-B366-496E-9EDF-9B0A9665E2BA}">
      <dgm:prSet/>
      <dgm:spPr/>
      <dgm:t>
        <a:bodyPr/>
        <a:lstStyle/>
        <a:p>
          <a:endParaRPr lang="pl-PL"/>
        </a:p>
      </dgm:t>
    </dgm:pt>
    <dgm:pt modelId="{B870748B-FC80-43EC-8CCB-48EF3750D065}" type="pres">
      <dgm:prSet presAssocID="{BC9E749A-271F-4EE4-9747-4123CF31AE08}" presName="Name0" presStyleCnt="0">
        <dgm:presLayoutVars>
          <dgm:dir/>
          <dgm:animLvl val="lvl"/>
          <dgm:resizeHandles val="exact"/>
        </dgm:presLayoutVars>
      </dgm:prSet>
      <dgm:spPr/>
    </dgm:pt>
    <dgm:pt modelId="{6CF1F515-23D0-490E-A6B4-96623001BDA4}" type="pres">
      <dgm:prSet presAssocID="{126F2998-97AC-4039-9650-848C8FBEE796}" presName="composite" presStyleCnt="0"/>
      <dgm:spPr/>
    </dgm:pt>
    <dgm:pt modelId="{2F1B32B1-BF5A-4186-BE42-B2E5C9F38BD5}" type="pres">
      <dgm:prSet presAssocID="{126F2998-97AC-4039-9650-848C8FBEE79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418C0319-BC78-4130-8543-0376A3E94909}" type="pres">
      <dgm:prSet presAssocID="{126F2998-97AC-4039-9650-848C8FBEE796}" presName="desTx" presStyleLbl="alignAccFollowNode1" presStyleIdx="0" presStyleCnt="3">
        <dgm:presLayoutVars>
          <dgm:bulletEnabled val="1"/>
        </dgm:presLayoutVars>
      </dgm:prSet>
      <dgm:spPr/>
    </dgm:pt>
    <dgm:pt modelId="{831BA1CF-2765-488D-90CB-C36D6D21E73E}" type="pres">
      <dgm:prSet presAssocID="{9DB6BCD5-FB03-424F-8848-5B66E851C042}" presName="space" presStyleCnt="0"/>
      <dgm:spPr/>
    </dgm:pt>
    <dgm:pt modelId="{48B68671-3673-4C95-B9D1-957D9C8B3CED}" type="pres">
      <dgm:prSet presAssocID="{CFEDF48F-290C-4611-A32E-16FC640D942D}" presName="composite" presStyleCnt="0"/>
      <dgm:spPr/>
    </dgm:pt>
    <dgm:pt modelId="{48B13D4E-3B1C-4B20-A826-8D6A453EECEA}" type="pres">
      <dgm:prSet presAssocID="{CFEDF48F-290C-4611-A32E-16FC640D942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82F98D5-5FF2-48F3-A710-7437D1485AF1}" type="pres">
      <dgm:prSet presAssocID="{CFEDF48F-290C-4611-A32E-16FC640D942D}" presName="desTx" presStyleLbl="alignAccFollowNode1" presStyleIdx="1" presStyleCnt="3">
        <dgm:presLayoutVars>
          <dgm:bulletEnabled val="1"/>
        </dgm:presLayoutVars>
      </dgm:prSet>
      <dgm:spPr/>
    </dgm:pt>
    <dgm:pt modelId="{43DCC226-9163-4EA6-A18F-4CA0C9636810}" type="pres">
      <dgm:prSet presAssocID="{7B286073-8424-463B-A0F9-E69AEE7A5A5C}" presName="space" presStyleCnt="0"/>
      <dgm:spPr/>
    </dgm:pt>
    <dgm:pt modelId="{57F7C521-EA04-4957-8ADB-D4BC40E46348}" type="pres">
      <dgm:prSet presAssocID="{C7418AD1-F188-43B3-88AB-5130784F1E50}" presName="composite" presStyleCnt="0"/>
      <dgm:spPr/>
    </dgm:pt>
    <dgm:pt modelId="{EFDBD427-A395-494C-8EE2-0419365E6879}" type="pres">
      <dgm:prSet presAssocID="{C7418AD1-F188-43B3-88AB-5130784F1E5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FB6FA0E-B713-499F-9021-E54E07E8ABF2}" type="pres">
      <dgm:prSet presAssocID="{C7418AD1-F188-43B3-88AB-5130784F1E5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D85CA0D-C376-4E72-9922-2E73B2C809A7}" srcId="{126F2998-97AC-4039-9650-848C8FBEE796}" destId="{0883D3E1-2570-4B15-A5B8-0EE65BB29FCC}" srcOrd="2" destOrd="0" parTransId="{B4EF2BF2-E65F-4284-982A-B821F07A95CC}" sibTransId="{E9273423-7EB7-4969-B8F1-6C78C091DFA3}"/>
    <dgm:cxn modelId="{B2F08510-4C94-4737-8B0D-4701FD1CFC99}" type="presOf" srcId="{F1880F67-18A2-4C56-A8F7-645BE5942CF3}" destId="{418C0319-BC78-4130-8543-0376A3E94909}" srcOrd="0" destOrd="0" presId="urn:microsoft.com/office/officeart/2005/8/layout/hList1"/>
    <dgm:cxn modelId="{C8B40412-0AA8-4D21-9214-A86459622125}" type="presOf" srcId="{4EBE8B52-649A-4723-831B-CC5CB65C03E2}" destId="{DFB6FA0E-B713-499F-9021-E54E07E8ABF2}" srcOrd="0" destOrd="0" presId="urn:microsoft.com/office/officeart/2005/8/layout/hList1"/>
    <dgm:cxn modelId="{8AD77413-BAE9-47D2-8760-241D9EABDE3C}" srcId="{CFEDF48F-290C-4611-A32E-16FC640D942D}" destId="{651B095B-9F8E-44A0-A615-82DF251B1A19}" srcOrd="1" destOrd="0" parTransId="{E02691EF-CB21-4B6F-AF1D-6E00DA6676F0}" sibTransId="{547D132B-8220-4854-B6FE-4CF3F26C7D71}"/>
    <dgm:cxn modelId="{1DF41314-A525-441F-950F-3BF60BF6FBE4}" srcId="{CFEDF48F-290C-4611-A32E-16FC640D942D}" destId="{D47D9DEA-847B-4911-A6E6-84EEF33F27F5}" srcOrd="0" destOrd="0" parTransId="{6D5056D4-6B68-46A1-B316-9359588CA4B6}" sibTransId="{7CF110BE-CB98-4E43-843A-8D6A166F554F}"/>
    <dgm:cxn modelId="{0BB38C18-DC7C-4FD3-85B7-E7435F51F07D}" srcId="{C7418AD1-F188-43B3-88AB-5130784F1E50}" destId="{4EBE8B52-649A-4723-831B-CC5CB65C03E2}" srcOrd="0" destOrd="0" parTransId="{3C88B894-73DB-458B-A4C0-BDDC69B93F2B}" sibTransId="{154FEFA9-E017-4DD9-8DFC-31CC3016A211}"/>
    <dgm:cxn modelId="{D9911F1E-258A-4F33-8F78-DE31A931D564}" type="presOf" srcId="{126F2998-97AC-4039-9650-848C8FBEE796}" destId="{2F1B32B1-BF5A-4186-BE42-B2E5C9F38BD5}" srcOrd="0" destOrd="0" presId="urn:microsoft.com/office/officeart/2005/8/layout/hList1"/>
    <dgm:cxn modelId="{94191036-FDF8-4E51-B011-8B00357CC6AE}" srcId="{BC9E749A-271F-4EE4-9747-4123CF31AE08}" destId="{C7418AD1-F188-43B3-88AB-5130784F1E50}" srcOrd="2" destOrd="0" parTransId="{8EDB1664-8DB3-45B6-B842-3E4B801BCCEF}" sibTransId="{A36C87BF-50F8-4D90-BF8A-DCECAED50C55}"/>
    <dgm:cxn modelId="{D8CF853B-B366-496E-9EDF-9B0A9665E2BA}" srcId="{C7418AD1-F188-43B3-88AB-5130784F1E50}" destId="{5AD7A53C-3F47-41D4-A568-F5CF06B28462}" srcOrd="1" destOrd="0" parTransId="{055DD41F-DAC2-40D4-B04E-08C4CC56FE79}" sibTransId="{2144D699-9014-4E0A-AF8D-9284F944D186}"/>
    <dgm:cxn modelId="{DDB0B760-0BA2-4FA6-B109-BE4C2F645A94}" srcId="{CFEDF48F-290C-4611-A32E-16FC640D942D}" destId="{6B83CB3F-1C14-47CB-8C7B-FEE9A39D3C5B}" srcOrd="3" destOrd="0" parTransId="{F6D6D668-AF8E-4FF3-BFC6-B6BAFAA82AD8}" sibTransId="{6C71CD85-0FF0-447C-BC3A-8C0B372E6FD2}"/>
    <dgm:cxn modelId="{57A60541-D8BE-4381-A5B2-1C3DDB7986F2}" srcId="{BC9E749A-271F-4EE4-9747-4123CF31AE08}" destId="{126F2998-97AC-4039-9650-848C8FBEE796}" srcOrd="0" destOrd="0" parTransId="{B372AA72-B45D-4841-A8EF-37504BDDE5D1}" sibTransId="{9DB6BCD5-FB03-424F-8848-5B66E851C042}"/>
    <dgm:cxn modelId="{ACE49241-F427-4ABA-91C7-AD6F7EEBA282}" srcId="{CFEDF48F-290C-4611-A32E-16FC640D942D}" destId="{89B5BD4D-F481-4554-90A0-F7B00DEB68C2}" srcOrd="2" destOrd="0" parTransId="{27A1E337-4F04-4E3B-B559-55DF9A4DACE6}" sibTransId="{E92A21FC-F949-46D1-A3BA-33E25947E3B0}"/>
    <dgm:cxn modelId="{4861FE67-40C9-41C1-98B3-6985000982FB}" type="presOf" srcId="{D47D9DEA-847B-4911-A6E6-84EEF33F27F5}" destId="{E82F98D5-5FF2-48F3-A710-7437D1485AF1}" srcOrd="0" destOrd="0" presId="urn:microsoft.com/office/officeart/2005/8/layout/hList1"/>
    <dgm:cxn modelId="{46121C4E-083C-46B9-9C43-B0A7D1620AA9}" type="presOf" srcId="{C7418AD1-F188-43B3-88AB-5130784F1E50}" destId="{EFDBD427-A395-494C-8EE2-0419365E6879}" srcOrd="0" destOrd="0" presId="urn:microsoft.com/office/officeart/2005/8/layout/hList1"/>
    <dgm:cxn modelId="{B743F74E-9A8F-42A6-B69D-552EC23FCB9C}" srcId="{126F2998-97AC-4039-9650-848C8FBEE796}" destId="{069051E4-3D40-4C55-BA19-0AFE4F32506F}" srcOrd="1" destOrd="0" parTransId="{EEAD33CA-BEF7-4A5F-AFBA-33F9150C9A70}" sibTransId="{375DF4CF-CC81-493C-9961-152D02346032}"/>
    <dgm:cxn modelId="{69612B81-45A8-423F-A78E-9E287252F1CA}" srcId="{126F2998-97AC-4039-9650-848C8FBEE796}" destId="{F1880F67-18A2-4C56-A8F7-645BE5942CF3}" srcOrd="0" destOrd="0" parTransId="{19D0FD87-506F-46FD-BAF0-8D9CCC113E49}" sibTransId="{A744C9B3-E2A5-44B0-AF52-AEAD5DF374D7}"/>
    <dgm:cxn modelId="{BE43DF95-9800-4A0B-B1FA-772ABEB84727}" srcId="{BC9E749A-271F-4EE4-9747-4123CF31AE08}" destId="{CFEDF48F-290C-4611-A32E-16FC640D942D}" srcOrd="1" destOrd="0" parTransId="{3DB32336-62B4-4ABE-8DB9-140D77D551CC}" sibTransId="{7B286073-8424-463B-A0F9-E69AEE7A5A5C}"/>
    <dgm:cxn modelId="{D797ECA4-AFAB-49B4-B33D-7EF4A0D2B29B}" type="presOf" srcId="{069051E4-3D40-4C55-BA19-0AFE4F32506F}" destId="{418C0319-BC78-4130-8543-0376A3E94909}" srcOrd="0" destOrd="1" presId="urn:microsoft.com/office/officeart/2005/8/layout/hList1"/>
    <dgm:cxn modelId="{3930DDBA-7CDB-4ED6-85B3-B5681B72D6D6}" type="presOf" srcId="{651B095B-9F8E-44A0-A615-82DF251B1A19}" destId="{E82F98D5-5FF2-48F3-A710-7437D1485AF1}" srcOrd="0" destOrd="1" presId="urn:microsoft.com/office/officeart/2005/8/layout/hList1"/>
    <dgm:cxn modelId="{6BE661D0-1CE5-4662-82DF-B98EFDF8B0DB}" type="presOf" srcId="{5AD7A53C-3F47-41D4-A568-F5CF06B28462}" destId="{DFB6FA0E-B713-499F-9021-E54E07E8ABF2}" srcOrd="0" destOrd="1" presId="urn:microsoft.com/office/officeart/2005/8/layout/hList1"/>
    <dgm:cxn modelId="{D2D614D1-2941-448A-997A-245F003DC884}" type="presOf" srcId="{BC9E749A-271F-4EE4-9747-4123CF31AE08}" destId="{B870748B-FC80-43EC-8CCB-48EF3750D065}" srcOrd="0" destOrd="0" presId="urn:microsoft.com/office/officeart/2005/8/layout/hList1"/>
    <dgm:cxn modelId="{01F848EC-D247-4B99-90B1-B9166AEE8338}" type="presOf" srcId="{6B83CB3F-1C14-47CB-8C7B-FEE9A39D3C5B}" destId="{E82F98D5-5FF2-48F3-A710-7437D1485AF1}" srcOrd="0" destOrd="3" presId="urn:microsoft.com/office/officeart/2005/8/layout/hList1"/>
    <dgm:cxn modelId="{D84EECEF-E6CF-4B20-BF77-768DD321C25D}" type="presOf" srcId="{0883D3E1-2570-4B15-A5B8-0EE65BB29FCC}" destId="{418C0319-BC78-4130-8543-0376A3E94909}" srcOrd="0" destOrd="2" presId="urn:microsoft.com/office/officeart/2005/8/layout/hList1"/>
    <dgm:cxn modelId="{01655FF4-AF61-40F1-8E80-7FE3B339B5D7}" type="presOf" srcId="{89B5BD4D-F481-4554-90A0-F7B00DEB68C2}" destId="{E82F98D5-5FF2-48F3-A710-7437D1485AF1}" srcOrd="0" destOrd="2" presId="urn:microsoft.com/office/officeart/2005/8/layout/hList1"/>
    <dgm:cxn modelId="{306947F8-9E2C-423E-8FCD-A0647E81FA7F}" type="presOf" srcId="{CFEDF48F-290C-4611-A32E-16FC640D942D}" destId="{48B13D4E-3B1C-4B20-A826-8D6A453EECEA}" srcOrd="0" destOrd="0" presId="urn:microsoft.com/office/officeart/2005/8/layout/hList1"/>
    <dgm:cxn modelId="{19945F1B-42F9-4B87-A099-94D6B690739A}" type="presParOf" srcId="{B870748B-FC80-43EC-8CCB-48EF3750D065}" destId="{6CF1F515-23D0-490E-A6B4-96623001BDA4}" srcOrd="0" destOrd="0" presId="urn:microsoft.com/office/officeart/2005/8/layout/hList1"/>
    <dgm:cxn modelId="{29F12411-069D-4FD4-B4A0-EFF6EDF8F1F9}" type="presParOf" srcId="{6CF1F515-23D0-490E-A6B4-96623001BDA4}" destId="{2F1B32B1-BF5A-4186-BE42-B2E5C9F38BD5}" srcOrd="0" destOrd="0" presId="urn:microsoft.com/office/officeart/2005/8/layout/hList1"/>
    <dgm:cxn modelId="{28F7AFF0-B222-4918-AA6D-4EC03210E2B0}" type="presParOf" srcId="{6CF1F515-23D0-490E-A6B4-96623001BDA4}" destId="{418C0319-BC78-4130-8543-0376A3E94909}" srcOrd="1" destOrd="0" presId="urn:microsoft.com/office/officeart/2005/8/layout/hList1"/>
    <dgm:cxn modelId="{3998ED3C-D95E-4B27-B21E-3F9D563B943F}" type="presParOf" srcId="{B870748B-FC80-43EC-8CCB-48EF3750D065}" destId="{831BA1CF-2765-488D-90CB-C36D6D21E73E}" srcOrd="1" destOrd="0" presId="urn:microsoft.com/office/officeart/2005/8/layout/hList1"/>
    <dgm:cxn modelId="{D1AAA2DA-D605-46C4-9EE3-E314D5EF456D}" type="presParOf" srcId="{B870748B-FC80-43EC-8CCB-48EF3750D065}" destId="{48B68671-3673-4C95-B9D1-957D9C8B3CED}" srcOrd="2" destOrd="0" presId="urn:microsoft.com/office/officeart/2005/8/layout/hList1"/>
    <dgm:cxn modelId="{648B9D74-01CA-4213-B52F-F420DE69E786}" type="presParOf" srcId="{48B68671-3673-4C95-B9D1-957D9C8B3CED}" destId="{48B13D4E-3B1C-4B20-A826-8D6A453EECEA}" srcOrd="0" destOrd="0" presId="urn:microsoft.com/office/officeart/2005/8/layout/hList1"/>
    <dgm:cxn modelId="{642B86E5-A2C1-42B9-B119-DC14D7534735}" type="presParOf" srcId="{48B68671-3673-4C95-B9D1-957D9C8B3CED}" destId="{E82F98D5-5FF2-48F3-A710-7437D1485AF1}" srcOrd="1" destOrd="0" presId="urn:microsoft.com/office/officeart/2005/8/layout/hList1"/>
    <dgm:cxn modelId="{6B4B1B81-F644-4B6A-88FE-FDDA8BDF7F7C}" type="presParOf" srcId="{B870748B-FC80-43EC-8CCB-48EF3750D065}" destId="{43DCC226-9163-4EA6-A18F-4CA0C9636810}" srcOrd="3" destOrd="0" presId="urn:microsoft.com/office/officeart/2005/8/layout/hList1"/>
    <dgm:cxn modelId="{7A82ACFC-9770-48A9-8C86-F4CF639345F8}" type="presParOf" srcId="{B870748B-FC80-43EC-8CCB-48EF3750D065}" destId="{57F7C521-EA04-4957-8ADB-D4BC40E46348}" srcOrd="4" destOrd="0" presId="urn:microsoft.com/office/officeart/2005/8/layout/hList1"/>
    <dgm:cxn modelId="{04A31135-F88F-431C-A34C-14290C6C91EB}" type="presParOf" srcId="{57F7C521-EA04-4957-8ADB-D4BC40E46348}" destId="{EFDBD427-A395-494C-8EE2-0419365E6879}" srcOrd="0" destOrd="0" presId="urn:microsoft.com/office/officeart/2005/8/layout/hList1"/>
    <dgm:cxn modelId="{103BCB8A-EE8D-4D0B-8B26-01CD08EDA82A}" type="presParOf" srcId="{57F7C521-EA04-4957-8ADB-D4BC40E46348}" destId="{DFB6FA0E-B713-499F-9021-E54E07E8ABF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B32B1-BF5A-4186-BE42-B2E5C9F38BD5}">
      <dsp:nvSpPr>
        <dsp:cNvPr id="0" name=""/>
        <dsp:cNvSpPr/>
      </dsp:nvSpPr>
      <dsp:spPr>
        <a:xfrm>
          <a:off x="3813" y="164109"/>
          <a:ext cx="3718464" cy="8817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O prawach i obowiązkach</a:t>
          </a:r>
        </a:p>
      </dsp:txBody>
      <dsp:txXfrm>
        <a:off x="3813" y="164109"/>
        <a:ext cx="3718464" cy="881769"/>
      </dsp:txXfrm>
    </dsp:sp>
    <dsp:sp modelId="{418C0319-BC78-4130-8543-0376A3E94909}">
      <dsp:nvSpPr>
        <dsp:cNvPr id="0" name=""/>
        <dsp:cNvSpPr/>
      </dsp:nvSpPr>
      <dsp:spPr>
        <a:xfrm>
          <a:off x="3813" y="1045878"/>
          <a:ext cx="3718464" cy="466461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pl-PL" sz="1800" kern="1200" dirty="0"/>
            <a:t>Ogólny obowiązek pouczenia uczestników postępowania o prawach i obowiązkach procesowych – art. 16 k.p.k.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/>
            <a:t>art. 300 § 1 k.p.k. – pouczenie podejrzanego</a:t>
          </a:r>
          <a:endParaRPr lang="pl-PL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art. 300 § 2 – pouczenie pokrzywdzonego</a:t>
          </a:r>
        </a:p>
      </dsp:txBody>
      <dsp:txXfrm>
        <a:off x="3813" y="1045878"/>
        <a:ext cx="3718464" cy="4664612"/>
      </dsp:txXfrm>
    </dsp:sp>
    <dsp:sp modelId="{48B13D4E-3B1C-4B20-A826-8D6A453EECEA}">
      <dsp:nvSpPr>
        <dsp:cNvPr id="0" name=""/>
        <dsp:cNvSpPr/>
      </dsp:nvSpPr>
      <dsp:spPr>
        <a:xfrm>
          <a:off x="4242863" y="164109"/>
          <a:ext cx="3718464" cy="8817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O faktach</a:t>
          </a:r>
          <a:endParaRPr lang="pl-PL" sz="1800" b="1" kern="1200" dirty="0"/>
        </a:p>
      </dsp:txBody>
      <dsp:txXfrm>
        <a:off x="4242863" y="164109"/>
        <a:ext cx="3718464" cy="881769"/>
      </dsp:txXfrm>
    </dsp:sp>
    <dsp:sp modelId="{E82F98D5-5FF2-48F3-A710-7437D1485AF1}">
      <dsp:nvSpPr>
        <dsp:cNvPr id="0" name=""/>
        <dsp:cNvSpPr/>
      </dsp:nvSpPr>
      <dsp:spPr>
        <a:xfrm>
          <a:off x="4242863" y="1045878"/>
          <a:ext cx="3718464" cy="466461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pl-PL" sz="1800" kern="1200" dirty="0"/>
            <a:t>dostęp do akt postępowania przygotowawczego – art. 156 § 5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/>
            <a:t>art. 157 § 3 – nie można odmówić stronie zezwolenia na sporządzenie odpisu protokołu czynności, w której uczestniczyła lub miała prawo uczestniczyć</a:t>
          </a:r>
          <a:endParaRPr lang="pl-PL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art. 306 § 1b – prawo przejrzenia akt w przypadku złożenia zażalenia na odmowę wszczęcia lub umorzenie postępowania przygotowawczego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art. 318 – zapoznanie się z opinią biegłego </a:t>
          </a:r>
        </a:p>
      </dsp:txBody>
      <dsp:txXfrm>
        <a:off x="4242863" y="1045878"/>
        <a:ext cx="3718464" cy="4664612"/>
      </dsp:txXfrm>
    </dsp:sp>
    <dsp:sp modelId="{EFDBD427-A395-494C-8EE2-0419365E6879}">
      <dsp:nvSpPr>
        <dsp:cNvPr id="0" name=""/>
        <dsp:cNvSpPr/>
      </dsp:nvSpPr>
      <dsp:spPr>
        <a:xfrm>
          <a:off x="8481913" y="164109"/>
          <a:ext cx="3718464" cy="8817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Komunikowanie rozstrzygnięć</a:t>
          </a:r>
        </a:p>
      </dsp:txBody>
      <dsp:txXfrm>
        <a:off x="8481913" y="164109"/>
        <a:ext cx="3718464" cy="881769"/>
      </dsp:txXfrm>
    </dsp:sp>
    <dsp:sp modelId="{DFB6FA0E-B713-499F-9021-E54E07E8ABF2}">
      <dsp:nvSpPr>
        <dsp:cNvPr id="0" name=""/>
        <dsp:cNvSpPr/>
      </dsp:nvSpPr>
      <dsp:spPr>
        <a:xfrm>
          <a:off x="8481913" y="1045878"/>
          <a:ext cx="3718464" cy="466461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pl-PL" sz="1800" kern="1200"/>
            <a:t>art. 100 k.p.k.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Postanowienie albo zarządzenie, od którego przysługuje środek odwoławczy, doręcza się podmiotom uprawnionym do wniesienia tego środka, a postanowienie kończące postępowanie jego stronom, chyba że byli obecni przy ogłoszeniu postanowienia lub zarządzenia. O treści innych postanowień i zarządzeń należy strony powiadomić (§ 4 i 5).</a:t>
          </a:r>
        </a:p>
      </dsp:txBody>
      <dsp:txXfrm>
        <a:off x="8481913" y="1045878"/>
        <a:ext cx="3718464" cy="4664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ECAB3B-CC97-4D98-9C9C-4A034BA7B9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Podejrzany i oskarżony.</a:t>
            </a:r>
            <a:endParaRPr lang="en-GB" sz="3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946A8D-F6D9-4844-A9CD-909780940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Monika </a:t>
            </a:r>
            <a:r>
              <a:rPr lang="pl-PL" dirty="0" err="1"/>
              <a:t>Abramek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749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b="1" dirty="0"/>
              <a:t>Instytucja przedstawienia zarzutów ma charakter gwarancyjny.</a:t>
            </a:r>
            <a:r>
              <a:rPr lang="pl-PL" dirty="0"/>
              <a:t> Ma zapobiegać sytuacjom, w których organy procesowe </a:t>
            </a:r>
            <a:r>
              <a:rPr lang="pl-PL" b="1" dirty="0"/>
              <a:t> </a:t>
            </a:r>
            <a:r>
              <a:rPr lang="pl-PL" dirty="0"/>
              <a:t>taktycznie odwlekają moment formalnego przekształcenia postępowania w sprawie w postępowanie przeciwko osobie. </a:t>
            </a:r>
          </a:p>
          <a:p>
            <a:pPr algn="just"/>
            <a:r>
              <a:rPr lang="pl-PL" i="1" u="sng" dirty="0"/>
              <a:t>„Nie ponosi odpowiedzialności karnej na podstawie art. 233 § 1 k.k. osoba, która przesłuchana została w charakterze świadka wbrew wynikającemu z art. 313 § 1 k.p.k. nakazowi przesłuchania jej jako podejrzanego.” </a:t>
            </a:r>
            <a:r>
              <a:rPr lang="pl-PL" i="1" dirty="0">
                <a:sym typeface="Wingdings" panose="05000000000000000000" pitchFamily="2" charset="2"/>
              </a:rPr>
              <a:t> uchwała SN z dnia 26 kwietnia 2007 r. </a:t>
            </a:r>
          </a:p>
          <a:p>
            <a:pPr algn="just"/>
            <a:r>
              <a:rPr lang="pl-PL" dirty="0"/>
              <a:t> Uchwała została wydana w związku z niedopuszczalną – w świetle art. 313 – praktyką, gdzie organy ścigania, mimo że dysponowały wystarczającymi dowodami, uzasadniającymi przedstawienie zarzutów konkretnej osobie, wzywały ją na przesłuchanie w charakterze świadka. </a:t>
            </a:r>
          </a:p>
          <a:p>
            <a:pPr algn="just"/>
            <a:r>
              <a:rPr lang="pl-PL" dirty="0"/>
              <a:t>Określenie zarzucanego czynu gwarantuje również podejrzanemu, że postępowanie będzie przebiegało w wytyczonych w ten sposób granicach. </a:t>
            </a:r>
          </a:p>
          <a:p>
            <a:pPr algn="just"/>
            <a:r>
              <a:rPr lang="pl-PL" dirty="0"/>
              <a:t>Zarzut z 313 </a:t>
            </a:r>
            <a:r>
              <a:rPr lang="pl-PL" u="sng" dirty="0"/>
              <a:t>§ 1 (ewentualnie później zmodyfikowany) zakreśla ramy postępowania. </a:t>
            </a:r>
            <a:r>
              <a:rPr lang="pl-PL" dirty="0"/>
              <a:t>Szczególnie ważne jest dokładne określenie czynu zarzucanego podejrzanemu. Całe postępowanie może toczyć się wyłącznie w związku z tym zachowaniem.</a:t>
            </a:r>
          </a:p>
        </p:txBody>
      </p:sp>
    </p:spTree>
    <p:extLst>
      <p:ext uri="{BB962C8B-B14F-4D97-AF65-F5344CB8AC3E}">
        <p14:creationId xmlns:p14="http://schemas.microsoft.com/office/powerpoint/2010/main" val="3597894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332656"/>
            <a:ext cx="8229600" cy="1066800"/>
          </a:xfrm>
        </p:spPr>
        <p:txBody>
          <a:bodyPr>
            <a:normAutofit/>
          </a:bodyPr>
          <a:lstStyle/>
          <a:p>
            <a:r>
              <a:rPr lang="pl-PL" dirty="0"/>
              <a:t>Modyfikacja zarzutów – art. 314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19536" y="1340768"/>
            <a:ext cx="8291264" cy="5256584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Jeżeli w toku śledztwa okaże się, że podejrzanemu należy zarzucić: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czyn nieobjęty uprzednio postanowienie o przedstawieniu zarzutów (rozszerzenie lub uzupełnienie zarzutów);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czyn w zmienionej w istotny sposób postaci;</a:t>
            </a:r>
          </a:p>
          <a:p>
            <a:pPr marL="916686" lvl="1" indent="-514350" algn="just"/>
            <a:r>
              <a:rPr lang="pl-PL" dirty="0"/>
              <a:t>takie zmiany, które wiążą się z istotą czynu, przedmiotem ochrony, przedmiotem zamachu, rodzajem czynności wykonawczej, a także datą, czasem i miejscem przestępstwa, rodzajem i rozmiarem szkody czy osobą pokrzywdzonego, mając wpływ na odpowiedzialność karną podejrzanego</a:t>
            </a:r>
          </a:p>
          <a:p>
            <a:pPr marL="109728" indent="0" algn="just">
              <a:buNone/>
            </a:pPr>
            <a:r>
              <a:rPr lang="pl-PL" dirty="0"/>
              <a:t>Lub też, że: </a:t>
            </a:r>
          </a:p>
          <a:p>
            <a:pPr marL="624078" indent="-514350" algn="just">
              <a:buFont typeface="+mj-lt"/>
              <a:buAutoNum type="arabicPeriod" startAt="3"/>
            </a:pPr>
            <a:r>
              <a:rPr lang="pl-PL" dirty="0"/>
              <a:t>czyn należy zakwalifikować z surowszego przepisu </a:t>
            </a:r>
          </a:p>
          <a:p>
            <a:pPr marL="109728" indent="0" algn="just">
              <a:buNone/>
            </a:pPr>
            <a:r>
              <a:rPr lang="pl-PL" dirty="0"/>
              <a:t>Wydaje się niezwłocznie nowe postanowienie, ogłasza się je podejrzanemu i przesłuchuje go. 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Podejrzany może żądać podania ustnie podstaw zarzutów oraz żądać sporządzenia pisemnego uzasadnienia w terminie 14 dni, o czym należy go pouczyć. </a:t>
            </a:r>
          </a:p>
        </p:txBody>
      </p:sp>
    </p:spTree>
    <p:extLst>
      <p:ext uri="{BB962C8B-B14F-4D97-AF65-F5344CB8AC3E}">
        <p14:creationId xmlns:p14="http://schemas.microsoft.com/office/powerpoint/2010/main" val="656673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stron postępowania przygotowawczego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Uprawnienia stron postępowania przygotowawczego można rozpatrywać w 4 kategoriach:</a:t>
            </a:r>
          </a:p>
          <a:p>
            <a:pPr marL="788670" lvl="1" indent="-514350" algn="just">
              <a:buAutoNum type="arabicPeriod"/>
            </a:pPr>
            <a:r>
              <a:rPr lang="pl-PL" dirty="0"/>
              <a:t>uprawnienia związane z szeroko rozumianym </a:t>
            </a:r>
            <a:r>
              <a:rPr lang="pl-PL" b="1" dirty="0"/>
              <a:t>prawem do informacji</a:t>
            </a:r>
            <a:r>
              <a:rPr lang="pl-PL" dirty="0"/>
              <a:t>; </a:t>
            </a:r>
          </a:p>
          <a:p>
            <a:pPr marL="788670" lvl="1" indent="-514350" algn="just">
              <a:buAutoNum type="arabicPeriod"/>
            </a:pPr>
            <a:r>
              <a:rPr lang="pl-PL" dirty="0"/>
              <a:t>prawo złożenia </a:t>
            </a:r>
            <a:r>
              <a:rPr lang="pl-PL" b="1" dirty="0"/>
              <a:t>wniosku o przeprowadzenie czynności w postępowaniu przygotowawczym</a:t>
            </a:r>
            <a:r>
              <a:rPr lang="pl-PL" dirty="0"/>
              <a:t>; </a:t>
            </a:r>
          </a:p>
          <a:p>
            <a:pPr marL="788670" lvl="1" indent="-514350" algn="just">
              <a:buAutoNum type="arabicPeriod"/>
            </a:pPr>
            <a:r>
              <a:rPr lang="pl-PL" dirty="0"/>
              <a:t>możliwość wzięcia </a:t>
            </a:r>
            <a:r>
              <a:rPr lang="pl-PL" b="1" dirty="0"/>
              <a:t>udziału w czynnościach</a:t>
            </a:r>
            <a:r>
              <a:rPr lang="pl-PL" dirty="0"/>
              <a:t> postępowania przygotowawczego; </a:t>
            </a:r>
          </a:p>
          <a:p>
            <a:pPr marL="788670" lvl="1" indent="-514350" algn="just">
              <a:buAutoNum type="arabicPeriod"/>
            </a:pPr>
            <a:r>
              <a:rPr lang="pl-PL" dirty="0"/>
              <a:t>możliwość </a:t>
            </a:r>
            <a:r>
              <a:rPr lang="pl-PL" b="1" dirty="0"/>
              <a:t>zaskarżenia rozstrzygnięć </a:t>
            </a:r>
            <a:r>
              <a:rPr lang="pl-PL" dirty="0"/>
              <a:t>oraz działań lub zaniechań organów procesowych. </a:t>
            </a:r>
          </a:p>
          <a:p>
            <a:pPr algn="just"/>
            <a:r>
              <a:rPr lang="pl-PL" dirty="0"/>
              <a:t>Uprawnienia pokrzywdzonego i podejrzanego w obecnym stanie prawnym są bardzo zbliżone (symetryczne). W wyniku nowelizacji wprowadzono m.in. obowiązek pouczenia pokrzywdzonego o prawach i obowiązkach, zagwarantowano mu prawo udziału w zapoznaniu się z materiałami postępowania przygotowawczego czy uprawnienie z art. 299a k.p.k. </a:t>
            </a:r>
          </a:p>
          <a:p>
            <a:pPr algn="just"/>
            <a:r>
              <a:rPr lang="pl-PL" dirty="0"/>
              <a:t>Rozszerzenie uprawnień pokrzywdzonego związane z implementacją dyrektywy 2012/29/UE z dnia  25 października 2012 r. ustanawiającej normy minimalne w zakresie praw wsparcia i ochrony ofiar przestępstw oraz zastępującej decyzję ramową Rady 2001/220/</a:t>
            </a:r>
            <a:r>
              <a:rPr lang="pl-PL" dirty="0" err="1"/>
              <a:t>WSiSW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1610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1871" y="-167918"/>
            <a:ext cx="9692640" cy="1397124"/>
          </a:xfrm>
        </p:spPr>
        <p:txBody>
          <a:bodyPr>
            <a:normAutofit/>
          </a:bodyPr>
          <a:lstStyle/>
          <a:p>
            <a:r>
              <a:rPr lang="pl-PL" dirty="0"/>
              <a:t>Uprawnienia związane z szeroko rozumianym prawem do informacji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" y="1229206"/>
          <a:ext cx="12204192" cy="5874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6986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Szczególne uprawnienia podejrzanego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Art. 6 ust. 3 lit a EKPC  - prawo do </a:t>
            </a:r>
            <a:r>
              <a:rPr lang="pl-PL" b="1" dirty="0"/>
              <a:t>niezwłocznego otrzymania szczegółowej informacji w języku dla niego zrozumiałym o istocie i przyczynie skierowanego przeciwko niemu oskarżenia</a:t>
            </a:r>
          </a:p>
          <a:p>
            <a:pPr lvl="1" algn="just"/>
            <a:r>
              <a:rPr lang="pl-PL" dirty="0"/>
              <a:t> art. 313; art. 308 § 1 i 325g § 2</a:t>
            </a:r>
          </a:p>
          <a:p>
            <a:pPr lvl="1" algn="just"/>
            <a:r>
              <a:rPr lang="pl-PL" dirty="0"/>
              <a:t>informacja o zmianie zarzutu (art. 314), gdy:</a:t>
            </a:r>
          </a:p>
          <a:p>
            <a:pPr marL="1051560" lvl="2" indent="-457200" algn="just">
              <a:buFont typeface="+mj-lt"/>
              <a:buAutoNum type="arabicPeriod"/>
            </a:pPr>
            <a:r>
              <a:rPr lang="pl-PL" dirty="0"/>
              <a:t>konieczne jest uzupełnienie zarzutów (podejrzanemu trzeba zarzucić dodatkowy czyn)</a:t>
            </a:r>
          </a:p>
          <a:p>
            <a:pPr marL="1051560" lvl="2" indent="-457200" algn="just">
              <a:buFont typeface="+mj-lt"/>
              <a:buAutoNum type="arabicPeriod"/>
            </a:pPr>
            <a:r>
              <a:rPr lang="pl-PL" dirty="0"/>
              <a:t>nastąpiła istotna modyfikacja w opisie czynu uprzednio zarzuconego;</a:t>
            </a:r>
          </a:p>
          <a:p>
            <a:pPr marL="1051560" lvl="2" indent="-457200" algn="just">
              <a:buFont typeface="+mj-lt"/>
              <a:buAutoNum type="arabicPeriod"/>
            </a:pPr>
            <a:r>
              <a:rPr lang="pl-PL" dirty="0"/>
              <a:t>czyn uprzednio zarzucony należy zakwalifikować z surowszego przepisu </a:t>
            </a:r>
          </a:p>
          <a:p>
            <a:pPr algn="just"/>
            <a:r>
              <a:rPr lang="pl-PL" dirty="0"/>
              <a:t>Prawo do </a:t>
            </a:r>
            <a:r>
              <a:rPr lang="pl-PL" b="1" dirty="0"/>
              <a:t>żądania przesłuchania w obecności obrońcy </a:t>
            </a:r>
            <a:r>
              <a:rPr lang="pl-PL" dirty="0"/>
              <a:t>(art. 301). </a:t>
            </a:r>
          </a:p>
          <a:p>
            <a:pPr lvl="1" algn="just"/>
            <a:r>
              <a:rPr lang="pl-PL" dirty="0"/>
              <a:t>Ważne – dyrektywa 2013/48/UE z 22.10.2013 r. w sprawie prawa dostępu  do  adwokata  w  postępowaniu  karnym</a:t>
            </a:r>
          </a:p>
          <a:p>
            <a:pPr lvl="1" algn="just"/>
            <a:r>
              <a:rPr lang="pl-PL" dirty="0"/>
              <a:t>Termin implementacji dyrektywy upłynął 27.11.2016 r. </a:t>
            </a:r>
          </a:p>
          <a:p>
            <a:pPr algn="just"/>
            <a:r>
              <a:rPr lang="pl-PL" dirty="0"/>
              <a:t>Co do zasady </a:t>
            </a:r>
            <a:r>
              <a:rPr lang="pl-PL" b="1" dirty="0"/>
              <a:t>dostęp do akt postępowania </a:t>
            </a:r>
            <a:r>
              <a:rPr lang="pl-PL" dirty="0"/>
              <a:t>w zakresie wskazanym we wniosku prokuratora o zastosowanie (przedłużenie) tymczasowego aresztowania (art. 156 § 5a) </a:t>
            </a:r>
          </a:p>
          <a:p>
            <a:pPr algn="just"/>
            <a:r>
              <a:rPr lang="pl-PL" dirty="0"/>
              <a:t>Możliwość złożenia wniosku o </a:t>
            </a:r>
            <a:r>
              <a:rPr lang="pl-PL" b="1" dirty="0"/>
              <a:t>końcowe zaznajomienie</a:t>
            </a:r>
            <a:r>
              <a:rPr lang="pl-PL" dirty="0"/>
              <a:t> z materiałami postepowania (art. 321).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1349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Prawo do złożenia wniosku o przeprowadzenie czynności w postępowaniu przygotowawczym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Inkwizycyjny charakter postępowania przygotowawczego nie wyłącza prawa stron do złożenia wniosku dowodowego. Zastosowanie ma art. 167 – dowody przeprowadza się na wniosek stron lub z urzędu. </a:t>
            </a:r>
          </a:p>
          <a:p>
            <a:pPr lvl="1" algn="just"/>
            <a:r>
              <a:rPr lang="pl-PL" dirty="0"/>
              <a:t>Niemniej inicjatywa dowodowa stron ma co do zasady subsydiarny charakter wobec obowiązku realizacji celów postępowania z art. 297 § 1 przez organy procesowe. </a:t>
            </a:r>
          </a:p>
          <a:p>
            <a:pPr algn="just"/>
            <a:r>
              <a:rPr lang="pl-PL" dirty="0"/>
              <a:t>Art. 315 § 1 k.p.k. – Podejrzany i jego obrońca oraz pokrzywdzony i jego pełnomocnik mogą składać wnioski o dokonanie czynności śledztwa (dot. także dochodzenia).  </a:t>
            </a:r>
          </a:p>
          <a:p>
            <a:pPr algn="just"/>
            <a:r>
              <a:rPr lang="pl-PL" dirty="0"/>
              <a:t>Art. 316 § 3 k.p.k. – prawo do żądania przesłuchania świadka przez sąd, jeżeli istnieje niebezpieczeństwo, że nie będzie można go przesłuchać na rozprawie.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4386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Prawo do udziału w czynnościach postępowania przygotowawczego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l-PL" sz="2200" dirty="0"/>
              <a:t>Art. 315 </a:t>
            </a:r>
            <a:r>
              <a:rPr lang="pl-PL" dirty="0"/>
              <a:t>§ 2 k.p.k. – „</a:t>
            </a:r>
            <a:r>
              <a:rPr lang="pl-PL" b="1" dirty="0"/>
              <a:t>czynności wnioskowe</a:t>
            </a:r>
            <a:r>
              <a:rPr lang="pl-PL" dirty="0"/>
              <a:t>” stronie, która złożyła wniosek oraz jej obrońcy lub pełnomocnikowi nie można odmówić wzięcia udziału w czynności, jeżeli tego żądają. Można jednak nie sprowadzać podejrzanego pozbawionego wolności, jeżeli spowodowałoby to poważne trudności. 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uprawniony do udziału w czynności powinien zostać o niej powiadomiony zgodnie z art. 117 k.p.k. 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„Poważne trudności” to np. znaczna odległość między miejscem, gdzie przebywa podejrzany a miejscem przeprowadzenia czynności. 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Jeżeli strona złożyła wniosek, ale nie uczestniczyła w czynności nie można jej odmówić udostępnienia akt w tym zakresie (np. protokołu przesłuchania – por. art. 157 § 3)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l-PL" dirty="0"/>
              <a:t>Art. 316  §  1 – prawo do udziału w </a:t>
            </a:r>
            <a:r>
              <a:rPr lang="pl-PL" b="1" u="sng" dirty="0"/>
              <a:t>czynnościach niepowtarzalnych </a:t>
            </a:r>
            <a:r>
              <a:rPr lang="pl-PL" dirty="0"/>
              <a:t>(chyba że zachodzi niebezpieczeństwo utraty lub zniekształcenia dowodu)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art. 316 § 2 – podejrzanego pozbawionego wolności nie sprowadza się, wtedy gdy zwłoka grozi utratą lub zniekształceniem dowodu. </a:t>
            </a:r>
          </a:p>
        </p:txBody>
      </p:sp>
    </p:spTree>
    <p:extLst>
      <p:ext uri="{BB962C8B-B14F-4D97-AF65-F5344CB8AC3E}">
        <p14:creationId xmlns:p14="http://schemas.microsoft.com/office/powerpoint/2010/main" val="30261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Prawo do udziału w czynnościach postępowania przygotowawczego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/>
              <a:t>Art. 317 </a:t>
            </a:r>
            <a:r>
              <a:rPr lang="pl-PL" sz="2400" dirty="0"/>
              <a:t>§ 1 – prawo do udziału w innych czynnościach niż powyższe, jeżeli strony zgłosiły takie żądanie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w szczególnie uzasadnionym wypadku prokurator może odmówić dopuszczenia do udziału w czynności ze względu na interes śledztwa albo może odmówić sprowadzenia podejrzanego pozbawionego wolności gdy spowodowałoby to poważne trudności.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/>
              <a:t>Art. 318 – prawo do zapoznania się z opinią biegłego i uczestniczeniu w przesłuchaniu biegłego.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/>
              <a:t>Art. 185a, 185b, 185c, 316 </a:t>
            </a:r>
            <a:r>
              <a:rPr lang="pl-PL" sz="2400" dirty="0"/>
              <a:t>§ 3 – uprawnienie do wzięcia udziału w sądowym przesłuchaniu świadka w toku postępowania przygotowawczego 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w przypadku sądowego przesłuchania świadka z art. 185a – 185c </a:t>
            </a:r>
            <a:r>
              <a:rPr lang="pl-PL" b="1" dirty="0"/>
              <a:t>podejrzany nie ma prawa do wzięcia udziału w czynności! Uczestnicy w niej obrońca podejrzanego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6848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Prawo do zaskarżenia rozstrzygnięć wydawanych w postępowaniu przygotowawczym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Uprawnienie, które przysługuje również podmiotom, które nie są stroną w postępowaniu przygotowawczym. </a:t>
            </a:r>
          </a:p>
          <a:p>
            <a:pPr lvl="1" algn="just"/>
            <a:r>
              <a:rPr lang="pl-PL" dirty="0"/>
              <a:t>Art. 302 § 1 – osobom nie będącym stronami przysługuje zażalenie na postanowienia i zarządzenia naruszające ich prawa. </a:t>
            </a:r>
          </a:p>
          <a:p>
            <a:pPr lvl="1" algn="just"/>
            <a:r>
              <a:rPr lang="pl-PL" dirty="0"/>
              <a:t>Art. 302 § 2 – Stronom oraz osobom nie będącym stronami służy zażalenie na czynności inne niż postanowienia i zarządzenia naruszające ich prawa. </a:t>
            </a:r>
          </a:p>
          <a:p>
            <a:pPr algn="just"/>
            <a:r>
              <a:rPr lang="pl-PL" dirty="0"/>
              <a:t>Ponadto, osoba, która złożyła zawiadomienie o możliwości popełnienia przestępstwa może złożyć zażalenie na odmowę wszczęcia postępowania przygotowawczego lub na umorzenie śledztwa (dochodzenia) – art. 306 § 1 i 1a. </a:t>
            </a:r>
          </a:p>
          <a:p>
            <a:pPr algn="just"/>
            <a:r>
              <a:rPr lang="pl-PL" dirty="0"/>
              <a:t>Zasada – zażalenie na postanowienia prokuratora składa się do sądu (albo właściwego do rozpoznania sprawy albo zgodnie z przepisami szczególnymi, np. art. 252 § 2). </a:t>
            </a:r>
          </a:p>
          <a:p>
            <a:pPr algn="just"/>
            <a:r>
              <a:rPr lang="pl-PL" dirty="0"/>
              <a:t>Postanowienia nieprokuratorskich organów prowadzących postępowanie przygotowawcze rozpoznaje prokurator. </a:t>
            </a:r>
          </a:p>
        </p:txBody>
      </p:sp>
    </p:spTree>
    <p:extLst>
      <p:ext uri="{BB962C8B-B14F-4D97-AF65-F5344CB8AC3E}">
        <p14:creationId xmlns:p14="http://schemas.microsoft.com/office/powerpoint/2010/main" val="2109598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2134852"/>
            <a:ext cx="8229600" cy="2588295"/>
          </a:xfrm>
        </p:spPr>
        <p:txBody>
          <a:bodyPr>
            <a:normAutofit/>
          </a:bodyPr>
          <a:lstStyle/>
          <a:p>
            <a:r>
              <a:rPr lang="pl-PL" b="1" dirty="0"/>
              <a:t>Oskarżony</a:t>
            </a:r>
            <a:r>
              <a:rPr lang="pl-PL" dirty="0"/>
              <a:t>- osoba, przeciwko której wniesiono </a:t>
            </a:r>
            <a:r>
              <a:rPr lang="pl-PL" b="1" dirty="0"/>
              <a:t>oskarżenie do sądu</a:t>
            </a:r>
            <a:r>
              <a:rPr lang="pl-PL" dirty="0"/>
              <a:t>, a także osoba, co do której prokurator złożył </a:t>
            </a:r>
            <a:r>
              <a:rPr lang="pl-PL" b="1" dirty="0"/>
              <a:t>wniosek o skazanie bez przeprowadzenia rozprawy </a:t>
            </a:r>
            <a:r>
              <a:rPr lang="pl-PL" dirty="0"/>
              <a:t>(art. 335 § 1 k.p.k.) lub </a:t>
            </a:r>
            <a:r>
              <a:rPr lang="pl-PL" b="1" dirty="0"/>
              <a:t>wniosek o warunkowe umorzenie postępowania </a:t>
            </a:r>
            <a:r>
              <a:rPr lang="pl-PL" dirty="0"/>
              <a:t>(art. 71 § 2 k.p.k.).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Pojęcie oskarżenia obejmuje oskarżenie publiczne, oskarżenie subsydiarne i prywatne. </a:t>
            </a:r>
          </a:p>
          <a:p>
            <a:pPr marL="0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445244"/>
            <a:ext cx="8229600" cy="1143000"/>
          </a:xfrm>
        </p:spPr>
        <p:txBody>
          <a:bodyPr/>
          <a:lstStyle/>
          <a:p>
            <a:pPr algn="ctr"/>
            <a:r>
              <a:rPr lang="pl-PL" dirty="0"/>
              <a:t>Oskarżony</a:t>
            </a:r>
          </a:p>
        </p:txBody>
      </p:sp>
    </p:spTree>
    <p:extLst>
      <p:ext uri="{BB962C8B-B14F-4D97-AF65-F5344CB8AC3E}">
        <p14:creationId xmlns:p14="http://schemas.microsoft.com/office/powerpoint/2010/main" val="204367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609823"/>
            <a:ext cx="8911687" cy="1280890"/>
          </a:xfrm>
        </p:spPr>
        <p:txBody>
          <a:bodyPr/>
          <a:lstStyle/>
          <a:p>
            <a:pPr algn="ctr"/>
            <a:r>
              <a:rPr lang="pl-PL" dirty="0"/>
              <a:t>Podejrzany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2348880"/>
            <a:ext cx="8229600" cy="2357616"/>
          </a:xfrm>
        </p:spPr>
        <p:txBody>
          <a:bodyPr/>
          <a:lstStyle/>
          <a:p>
            <a:pPr marL="0" indent="0" algn="just">
              <a:buNone/>
            </a:pPr>
            <a:r>
              <a:rPr lang="pl-PL" sz="2800" dirty="0"/>
              <a:t>Osoba, co do której wydano </a:t>
            </a:r>
            <a:r>
              <a:rPr lang="pl-PL" sz="2800" b="1" dirty="0"/>
              <a:t>postanowienie o przedstawieniu zarzutów</a:t>
            </a:r>
            <a:r>
              <a:rPr lang="pl-PL" sz="2800" dirty="0"/>
              <a:t>, albo której bez wydania takiego postanowienia postawiono zarzut w związku z przystąpieniem do </a:t>
            </a:r>
            <a:r>
              <a:rPr lang="pl-PL" sz="2800" b="1" dirty="0"/>
              <a:t>przesłuchania w charakterze podejrzanego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2893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13823"/>
            <a:ext cx="8229600" cy="1143000"/>
          </a:xfrm>
        </p:spPr>
        <p:txBody>
          <a:bodyPr/>
          <a:lstStyle/>
          <a:p>
            <a:pPr algn="ctr"/>
            <a:r>
              <a:rPr lang="pl-PL" dirty="0"/>
              <a:t>Obowiązki oskarżonego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400600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Oskarżony </a:t>
            </a:r>
            <a:r>
              <a:rPr lang="pl-PL" b="1" dirty="0"/>
              <a:t>nie ma obowiązku dowodzenia swojej niewinności</a:t>
            </a:r>
            <a:r>
              <a:rPr lang="pl-PL" dirty="0"/>
              <a:t>, ani obowiązku dostarczania dowodów na swoją niekorzyść (art. 74 § 1 k.p.k.).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Pomimo to, oskarżony obowiązany jest znosić </a:t>
            </a:r>
            <a:r>
              <a:rPr lang="pl-PL" b="1" dirty="0"/>
              <a:t>pewne działania organów postępowania</a:t>
            </a:r>
            <a:r>
              <a:rPr lang="pl-PL" dirty="0"/>
              <a:t>. Oskarżony jest obowiązany poddać się: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 oględzinom zewnętrznym ciała oraz innym badaniom niepołączonym z naruszeniem integralności ciała; wolno także w szczególności od oskarżonego pobrać odciski, fotografować go oraz okazać w celach rozpoznawczych innym osobom,</a:t>
            </a:r>
          </a:p>
          <a:p>
            <a:pPr marL="0" indent="0">
              <a:buNone/>
            </a:pPr>
            <a:r>
              <a:rPr lang="pl-PL" dirty="0"/>
              <a:t>2. badaniom psychologicznym i psychiatrycznym oraz badaniom połączonym z dokonaniem zabiegów na jego ciele, z wyjątkiem chirurgicznych, pod warunkiem, że dokonywane są przez uprawnionego do tego pracownika służby zdrowia z zachowaniem wskazań wiedzy lekarskiej i nie zagrażają zdrowiu oskarżonego, jeżeli przeprowadzenie tych badań jest nieodzowne; w szczególności oskarżony jest obowiązany przy zachowaniu tych warunków poddać się pobraniu krwi, włosów lub wydzielin organizmu z zastrzeżeniem pkt 3,</a:t>
            </a:r>
          </a:p>
          <a:p>
            <a:pPr marL="0" indent="0">
              <a:buNone/>
            </a:pPr>
            <a:r>
              <a:rPr lang="pl-PL" dirty="0"/>
              <a:t>3. pobraniu przez funkcjonariusza Policji wymazu ze śluzówki policzków, jeżeli jest to nieodzowne i nie zachodzi obawa, że zagrażałoby to zdrowiu oskarżonego lub innych osób (art. 74 § 2 k.p.k.).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0356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300" y="609823"/>
            <a:ext cx="8911687" cy="1280890"/>
          </a:xfrm>
        </p:spPr>
        <p:txBody>
          <a:bodyPr/>
          <a:lstStyle/>
          <a:p>
            <a:pPr algn="ctr"/>
            <a:r>
              <a:rPr lang="pl-PL" dirty="0"/>
              <a:t>Obowiązki oskarżonego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Obowiązek stawiennictwa </a:t>
            </a:r>
            <a:r>
              <a:rPr lang="pl-PL" dirty="0"/>
              <a:t>na każde wezwanie (art. 75 </a:t>
            </a:r>
            <a:r>
              <a:rPr lang="pl-PL" sz="2800" dirty="0"/>
              <a:t>§ 1 k.p.k.)</a:t>
            </a:r>
          </a:p>
          <a:p>
            <a:r>
              <a:rPr lang="pl-PL" b="1" dirty="0"/>
              <a:t>Obowiązek zawiadamiania o każdej zmianie swojego miejsca zamieszkania lub pobytu trwającego dłużej niż 7 dni</a:t>
            </a:r>
            <a:r>
              <a:rPr lang="pl-PL" dirty="0"/>
              <a:t>, w tym także z powodu pozbawienia wolności w innej sprawie, jak również o każdej zmianie danych umożliwiających kontaktowanie się, wskazanych w art. 213 § 1 k.p.k., o których wie, że są znane organowi prowadzącemu postępowanie.</a:t>
            </a:r>
          </a:p>
        </p:txBody>
      </p:sp>
    </p:spTree>
    <p:extLst>
      <p:ext uri="{BB962C8B-B14F-4D97-AF65-F5344CB8AC3E}">
        <p14:creationId xmlns:p14="http://schemas.microsoft.com/office/powerpoint/2010/main" val="2407784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5520" y="1484785"/>
            <a:ext cx="889248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b="1" dirty="0"/>
              <a:t>Odmowa poddania się czynnościom</a:t>
            </a:r>
            <a:r>
              <a:rPr lang="pl-PL" sz="2300" dirty="0"/>
              <a:t>                      może skutkować zatrzymaniem i przymusowym doprowadzeniem oskarżonego, nawet z zastosowaniem siły fizycznej lub środków technicznych służących obezwładnieniu, w zakresie niezbędnym do wykonania danej czynności (art. 75 § 3a k.p.k.).</a:t>
            </a:r>
          </a:p>
          <a:p>
            <a:endParaRPr lang="pl-PL" sz="2300" dirty="0"/>
          </a:p>
          <a:p>
            <a:r>
              <a:rPr lang="pl-PL" sz="2300" b="1" dirty="0"/>
              <a:t>Nieusprawiedliwione niestawiennictwo                  </a:t>
            </a:r>
            <a:r>
              <a:rPr lang="pl-PL" sz="2300" dirty="0"/>
              <a:t>może skutkować </a:t>
            </a:r>
            <a:r>
              <a:rPr lang="pl-PL" sz="2400" dirty="0"/>
              <a:t>jego zatrzymaniem i przymusowym doprowadzeniem do organu wzywającego. </a:t>
            </a:r>
            <a:endParaRPr lang="pl-PL" sz="2300" dirty="0"/>
          </a:p>
        </p:txBody>
      </p:sp>
      <p:sp>
        <p:nvSpPr>
          <p:cNvPr id="3" name="Right Arrow 2"/>
          <p:cNvSpPr/>
          <p:nvPr/>
        </p:nvSpPr>
        <p:spPr>
          <a:xfrm>
            <a:off x="7176120" y="146882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Right Arrow 3"/>
          <p:cNvSpPr/>
          <p:nvPr/>
        </p:nvSpPr>
        <p:spPr>
          <a:xfrm>
            <a:off x="7320136" y="35447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1005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Zasada prawa do obrony</a:t>
            </a:r>
            <a:r>
              <a:rPr lang="pl-PL" dirty="0"/>
              <a:t>- dyrektywa, w myśl której oskarżony ma prawo bronić swoich interesów w procesie i korzystać z pomocy obrońcy.</a:t>
            </a:r>
          </a:p>
          <a:p>
            <a:endParaRPr lang="pl-PL" dirty="0"/>
          </a:p>
          <a:p>
            <a:r>
              <a:rPr lang="pl-PL" dirty="0"/>
              <a:t>art. 42 ust. 2 Konstytucji</a:t>
            </a:r>
          </a:p>
          <a:p>
            <a:endParaRPr lang="pl-PL" dirty="0"/>
          </a:p>
          <a:p>
            <a:r>
              <a:rPr lang="pl-PL" dirty="0"/>
              <a:t>Art. 6 k.p.k.</a:t>
            </a:r>
          </a:p>
          <a:p>
            <a:endParaRPr lang="pl-PL" dirty="0"/>
          </a:p>
          <a:p>
            <a:r>
              <a:rPr lang="pl-PL" dirty="0"/>
              <a:t>Art. 6 ust. 3 lit. </a:t>
            </a:r>
            <a:r>
              <a:rPr lang="pl-PL"/>
              <a:t>c EKPCz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Zasada prawa do obrony</a:t>
            </a:r>
          </a:p>
        </p:txBody>
      </p:sp>
    </p:spTree>
    <p:extLst>
      <p:ext uri="{BB962C8B-B14F-4D97-AF65-F5344CB8AC3E}">
        <p14:creationId xmlns:p14="http://schemas.microsoft.com/office/powerpoint/2010/main" val="2657956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 prawo do obrony składa się zespół uprawnień procesowych pozwalających dokonać czynności zmierzających do odparcia oskarżenia lub złagodzenia odpowiedzialności.</a:t>
            </a:r>
          </a:p>
          <a:p>
            <a:endParaRPr lang="pl-PL" dirty="0"/>
          </a:p>
          <a:p>
            <a:r>
              <a:rPr lang="pl-PL" dirty="0"/>
              <a:t>Art. 6 k.p.k. zapewnia prawo do obrony w znaczeniu materialnym i formalnym, prawo do zachowania biernego oraz aktywnego.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Zasada prawa do obrony</a:t>
            </a:r>
          </a:p>
        </p:txBody>
      </p:sp>
    </p:spTree>
    <p:extLst>
      <p:ext uri="{BB962C8B-B14F-4D97-AF65-F5344CB8AC3E}">
        <p14:creationId xmlns:p14="http://schemas.microsoft.com/office/powerpoint/2010/main" val="1279306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Zasada prawa do obrony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r>
              <a:rPr lang="pl-PL" b="1" dirty="0"/>
              <a:t>OBRONA MATERIALNA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podejmowanie przez jakąkolwiek osobę wszelkich czynności procesowych w celu ochrony interesów oskarżonego w procesie.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dirty="0"/>
              <a:t>Art. 74 § 1 k.p.k.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r>
              <a:rPr lang="pl-PL" b="1" dirty="0"/>
              <a:t>OBRONA FORMALNA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korzystanie z pomocy obrońcy przez oskarżonego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dirty="0"/>
              <a:t>Uprawnienie do wyboru obrońcy (art. 83 § 1 k.p.k.)</a:t>
            </a:r>
          </a:p>
          <a:p>
            <a:endParaRPr lang="pl-PL" dirty="0"/>
          </a:p>
          <a:p>
            <a:r>
              <a:rPr lang="pl-PL" dirty="0"/>
              <a:t>Uprawnienie do korzystania z pomocy obrońcy z urzędu (art. 78-81 k.p.k.)</a:t>
            </a:r>
          </a:p>
          <a:p>
            <a:endParaRPr lang="pl-PL" dirty="0"/>
          </a:p>
          <a:p>
            <a:r>
              <a:rPr lang="pl-PL" dirty="0"/>
              <a:t>Obrona obligatoryjna (art. 79, 80, 451, 548 k.p.k.). </a:t>
            </a:r>
          </a:p>
        </p:txBody>
      </p:sp>
    </p:spTree>
    <p:extLst>
      <p:ext uri="{BB962C8B-B14F-4D97-AF65-F5344CB8AC3E}">
        <p14:creationId xmlns:p14="http://schemas.microsoft.com/office/powerpoint/2010/main" val="22278985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/>
          </a:p>
          <a:p>
            <a:r>
              <a:rPr lang="pl-PL" b="1" dirty="0"/>
              <a:t>Obrońca</a:t>
            </a:r>
            <a:r>
              <a:rPr lang="pl-PL" dirty="0"/>
              <a:t>- przedstawiciel procesowy </a:t>
            </a:r>
            <a:r>
              <a:rPr lang="pl-PL" b="1" dirty="0"/>
              <a:t>oskarżonego</a:t>
            </a:r>
            <a:r>
              <a:rPr lang="pl-PL" dirty="0"/>
              <a:t>, reprezentujący go w toku postępowania karnego i działający w jego imieniu i na jego rzecz; obrońcą może być jedynie adwokat lub radca prawny.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b="1" dirty="0"/>
              <a:t>Pełnomocnik-</a:t>
            </a:r>
            <a:r>
              <a:rPr lang="pl-PL" dirty="0"/>
              <a:t>reprezentant procesowy (radca prawny lub adwokat) </a:t>
            </a:r>
            <a:r>
              <a:rPr lang="pl-PL" b="1" dirty="0"/>
              <a:t>strony innej niż oskarżony </a:t>
            </a:r>
            <a:r>
              <a:rPr lang="pl-PL" dirty="0"/>
              <a:t>(np. pokrzywdzonego), a także </a:t>
            </a:r>
            <a:r>
              <a:rPr lang="pl-PL" b="1" dirty="0"/>
              <a:t>osoby niebędącej stroną </a:t>
            </a:r>
            <a:r>
              <a:rPr lang="pl-PL" dirty="0"/>
              <a:t>(np. świadka).</a:t>
            </a:r>
          </a:p>
          <a:p>
            <a:endParaRPr lang="pl-PL" dirty="0"/>
          </a:p>
          <a:p>
            <a:r>
              <a:rPr lang="pl-PL" b="1" dirty="0"/>
              <a:t>Przedstawiciele ustawowi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Przedstawiciele procesowi stron</a:t>
            </a:r>
          </a:p>
        </p:txBody>
      </p:sp>
    </p:spTree>
    <p:extLst>
      <p:ext uri="{BB962C8B-B14F-4D97-AF65-F5344CB8AC3E}">
        <p14:creationId xmlns:p14="http://schemas.microsoft.com/office/powerpoint/2010/main" val="1259438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/>
              <a:t>OBROŃCA</a:t>
            </a:r>
          </a:p>
          <a:p>
            <a:endParaRPr lang="pl-PL" b="1" dirty="0"/>
          </a:p>
          <a:p>
            <a:r>
              <a:rPr lang="pl-PL" dirty="0"/>
              <a:t>Art. 83 k.p.k.</a:t>
            </a:r>
          </a:p>
          <a:p>
            <a:r>
              <a:rPr lang="pl-PL" dirty="0"/>
              <a:t>Obrońcę ustanawia </a:t>
            </a:r>
            <a:r>
              <a:rPr lang="pl-PL" b="1" dirty="0"/>
              <a:t>oskarżony!</a:t>
            </a:r>
          </a:p>
          <a:p>
            <a:r>
              <a:rPr lang="pl-PL" dirty="0"/>
              <a:t>Do czasu ustanowienia obrońcy przez </a:t>
            </a:r>
            <a:r>
              <a:rPr lang="pl-PL" b="1" dirty="0"/>
              <a:t>oskarżonego pozbawionego wolności</a:t>
            </a:r>
            <a:r>
              <a:rPr lang="pl-PL" dirty="0"/>
              <a:t>, obrońcę może ustanowić </a:t>
            </a:r>
            <a:r>
              <a:rPr lang="pl-PL" b="1" dirty="0"/>
              <a:t>inna osoba</a:t>
            </a:r>
            <a:r>
              <a:rPr lang="pl-PL" dirty="0"/>
              <a:t>, o czym niezwłocznie zawiadamia się oskarżonego.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Przedstawiciele procesowi stron</a:t>
            </a:r>
          </a:p>
        </p:txBody>
      </p:sp>
    </p:spTree>
    <p:extLst>
      <p:ext uri="{BB962C8B-B14F-4D97-AF65-F5344CB8AC3E}">
        <p14:creationId xmlns:p14="http://schemas.microsoft.com/office/powerpoint/2010/main" val="4033766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91544" y="1196752"/>
            <a:ext cx="8229600" cy="5188032"/>
          </a:xfrm>
        </p:spPr>
        <p:txBody>
          <a:bodyPr>
            <a:normAutofit/>
          </a:bodyPr>
          <a:lstStyle/>
          <a:p>
            <a:r>
              <a:rPr lang="pl-PL" dirty="0"/>
              <a:t>Obrońca może przedsiębrać czynności procesowe </a:t>
            </a:r>
            <a:r>
              <a:rPr lang="pl-PL" b="1" dirty="0"/>
              <a:t>jedynie na korzyść </a:t>
            </a:r>
            <a:r>
              <a:rPr lang="pl-PL" dirty="0"/>
              <a:t>oskarżonego(art. 86 § 1 k.p.k.).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b="1" dirty="0"/>
              <a:t>Udział obrońcy </a:t>
            </a:r>
            <a:r>
              <a:rPr lang="pl-PL" dirty="0"/>
              <a:t>w postępowaniu </a:t>
            </a:r>
            <a:r>
              <a:rPr lang="pl-PL" b="1" dirty="0"/>
              <a:t>nie wyłącza osobistego działania w nim oskarżonego </a:t>
            </a:r>
            <a:r>
              <a:rPr lang="pl-PL" dirty="0"/>
              <a:t>(art. 86 § 2 k.p.k.). </a:t>
            </a:r>
          </a:p>
          <a:p>
            <a:endParaRPr lang="pl-PL" dirty="0"/>
          </a:p>
          <a:p>
            <a:r>
              <a:rPr lang="pl-PL" dirty="0"/>
              <a:t>Obrońca </a:t>
            </a:r>
            <a:r>
              <a:rPr lang="pl-PL" b="1" dirty="0"/>
              <a:t>może bronić kilku oskarżonych</a:t>
            </a:r>
            <a:r>
              <a:rPr lang="pl-PL" dirty="0"/>
              <a:t>, jeżeli ich </a:t>
            </a:r>
            <a:r>
              <a:rPr lang="pl-PL" b="1" dirty="0"/>
              <a:t>interesy nie pozostają w sprzeczności </a:t>
            </a:r>
            <a:r>
              <a:rPr lang="pl-PL" dirty="0"/>
              <a:t>(art. 85 §  1 k.p.k.).</a:t>
            </a:r>
          </a:p>
          <a:p>
            <a:endParaRPr lang="pl-PL" dirty="0"/>
          </a:p>
          <a:p>
            <a:r>
              <a:rPr lang="pl-PL" dirty="0"/>
              <a:t>W razie </a:t>
            </a:r>
            <a:r>
              <a:rPr lang="pl-PL" b="1" dirty="0"/>
              <a:t>rażącego naruszenia przez obrońcę jego obowiązków procesowych </a:t>
            </a:r>
            <a:r>
              <a:rPr lang="pl-PL" dirty="0"/>
              <a:t>sąd, a w postępowaniu przygotowawczym prokurator, zawiadamia o tym właściwą </a:t>
            </a:r>
            <a:r>
              <a:rPr lang="pl-PL" b="1" dirty="0"/>
              <a:t>okręgową radę adwokacką </a:t>
            </a:r>
            <a:r>
              <a:rPr lang="pl-PL" dirty="0"/>
              <a:t>(art. 20 § 1 k.p.k.).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92698" y="27146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Obrońca</a:t>
            </a:r>
          </a:p>
        </p:txBody>
      </p:sp>
    </p:spTree>
    <p:extLst>
      <p:ext uri="{BB962C8B-B14F-4D97-AF65-F5344CB8AC3E}">
        <p14:creationId xmlns:p14="http://schemas.microsoft.com/office/powerpoint/2010/main" val="228508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0500" y="624110"/>
            <a:ext cx="8911687" cy="1280890"/>
          </a:xfrm>
        </p:spPr>
        <p:txBody>
          <a:bodyPr/>
          <a:lstStyle/>
          <a:p>
            <a:pPr algn="ctr"/>
            <a:r>
              <a:rPr lang="pl-PL" dirty="0"/>
              <a:t>Osoba podejrzana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2492896"/>
            <a:ext cx="8229600" cy="2429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osoba, co do której organy posiadają informacje typujące ją na sprawcę przestępstwa i wobec której kierują postępowanie, pomimo że nie postawiono jej żadnych zarzutów. Osoba podejrzana nie posiada statusu strony, ale przysługują jej nieliczne uprawnienia</a:t>
            </a:r>
          </a:p>
        </p:txBody>
      </p:sp>
    </p:spTree>
    <p:extLst>
      <p:ext uri="{BB962C8B-B14F-4D97-AF65-F5344CB8AC3E}">
        <p14:creationId xmlns:p14="http://schemas.microsoft.com/office/powerpoint/2010/main" val="252114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0156" y="248074"/>
            <a:ext cx="8911687" cy="1280890"/>
          </a:xfrm>
        </p:spPr>
        <p:txBody>
          <a:bodyPr>
            <a:normAutofit/>
          </a:bodyPr>
          <a:lstStyle/>
          <a:p>
            <a:r>
              <a:rPr lang="pl-PL" dirty="0"/>
              <a:t>Porządek czynności w śledztwie i dochodzeniu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937" y="1691322"/>
            <a:ext cx="9246759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7368686" y="6484059"/>
            <a:ext cx="5173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S. Waltoś, </a:t>
            </a:r>
            <a:r>
              <a:rPr lang="pl-PL" sz="1600" i="1" dirty="0"/>
              <a:t>Proces karny,  </a:t>
            </a:r>
            <a:r>
              <a:rPr lang="pl-PL" sz="1600" dirty="0"/>
              <a:t>Warszawa 2011, s. 493</a:t>
            </a:r>
          </a:p>
        </p:txBody>
      </p:sp>
    </p:spTree>
    <p:extLst>
      <p:ext uri="{BB962C8B-B14F-4D97-AF65-F5344CB8AC3E}">
        <p14:creationId xmlns:p14="http://schemas.microsoft.com/office/powerpoint/2010/main" val="141162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Przekształcenie postępowania z fazy </a:t>
            </a:r>
            <a:r>
              <a:rPr lang="pl-PL" i="1" dirty="0"/>
              <a:t>in rem </a:t>
            </a:r>
            <a:r>
              <a:rPr lang="pl-PL" dirty="0"/>
              <a:t>w fazę </a:t>
            </a:r>
            <a:r>
              <a:rPr lang="pl-PL" i="1" dirty="0"/>
              <a:t>in personam </a:t>
            </a:r>
          </a:p>
          <a:p>
            <a:pPr algn="just"/>
            <a:r>
              <a:rPr lang="pl-PL" dirty="0"/>
              <a:t>Postępowanie przygotowawcze od chwili przedstawienia zarzutów zaczyna toczyć się </a:t>
            </a:r>
            <a:r>
              <a:rPr lang="pl-PL" b="1" dirty="0"/>
              <a:t>przeciwko osobie</a:t>
            </a:r>
          </a:p>
          <a:p>
            <a:pPr algn="just"/>
            <a:r>
              <a:rPr lang="pl-PL" dirty="0"/>
              <a:t>Art. 313 § 1 – jeżeli dane istniejące w chwili wszczęcia śledztwa lub zebrane w jego toku </a:t>
            </a:r>
            <a:r>
              <a:rPr lang="pl-PL" b="1" u="sng" dirty="0"/>
              <a:t>uzasadniają dostatecznie podejrzenie, że czyn popełniła określona osoba</a:t>
            </a:r>
            <a:r>
              <a:rPr lang="pl-PL" dirty="0"/>
              <a:t>, sporządza się postanowienie o przedstawieniu zarzutów, ogłasza się je niezwłocznie podejrzanemu i przesłuchuje go, chyba że ogłoszenie postanowienia lub przesłuchanie nie jest możliwe z powodu ukrywania się podejrzanego lub jego nieobecności w kraju. </a:t>
            </a:r>
          </a:p>
          <a:p>
            <a:pPr marL="109728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8788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05000" y="637024"/>
            <a:ext cx="8382000" cy="1069848"/>
          </a:xfrm>
        </p:spPr>
        <p:txBody>
          <a:bodyPr>
            <a:normAutofit fontScale="90000"/>
          </a:bodyPr>
          <a:lstStyle/>
          <a:p>
            <a:r>
              <a:rPr lang="pl-PL" dirty="0"/>
              <a:t>Przedstawienie zarzutów w śledztwie i dochodzeniu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819720" y="1923841"/>
            <a:ext cx="4041648" cy="457200"/>
          </a:xfrm>
        </p:spPr>
        <p:txBody>
          <a:bodyPr/>
          <a:lstStyle/>
          <a:p>
            <a:pPr algn="ctr"/>
            <a:r>
              <a:rPr lang="pl-PL" dirty="0"/>
              <a:t>Śledztwo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Zasada </a:t>
            </a:r>
            <a:r>
              <a:rPr lang="pl-PL" dirty="0">
                <a:sym typeface="Wingdings" panose="05000000000000000000" pitchFamily="2" charset="2"/>
              </a:rPr>
              <a:t> wydaje się postanowienie o przedstawieniu zarzutów (art. 313 </a:t>
            </a:r>
            <a:r>
              <a:rPr lang="pl-PL" dirty="0"/>
              <a:t>§ 1) </a:t>
            </a:r>
          </a:p>
          <a:p>
            <a:pPr algn="just"/>
            <a:r>
              <a:rPr lang="pl-PL" dirty="0"/>
              <a:t>Wyjątek </a:t>
            </a:r>
            <a:r>
              <a:rPr lang="pl-PL" dirty="0">
                <a:sym typeface="Wingdings" panose="05000000000000000000" pitchFamily="2" charset="2"/>
              </a:rPr>
              <a:t> przesłuchanie osoby podejrzanej w charakterze podejrzanego bez uprzedniego wydania postanowienia (art. 308 </a:t>
            </a:r>
            <a:r>
              <a:rPr lang="pl-PL" dirty="0"/>
              <a:t>§ 2)</a:t>
            </a:r>
            <a:endParaRPr lang="pl-PL" dirty="0">
              <a:sym typeface="Wingdings" panose="05000000000000000000" pitchFamily="2" charset="2"/>
            </a:endParaRPr>
          </a:p>
          <a:p>
            <a:pPr lvl="1" algn="just"/>
            <a:r>
              <a:rPr lang="pl-PL" dirty="0"/>
              <a:t>Trzeba wydać „po fakcie” postanowienie o przedstawieniu zarzutów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>
          <a:xfrm>
            <a:off x="5860341" y="1923841"/>
            <a:ext cx="4041775" cy="457200"/>
          </a:xfrm>
        </p:spPr>
        <p:txBody>
          <a:bodyPr/>
          <a:lstStyle/>
          <a:p>
            <a:pPr algn="ctr"/>
            <a:r>
              <a:rPr lang="pl-PL" dirty="0"/>
              <a:t>Dochodzenie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Zasada </a:t>
            </a:r>
            <a:r>
              <a:rPr lang="pl-PL" dirty="0">
                <a:sym typeface="Wingdings" panose="05000000000000000000" pitchFamily="2" charset="2"/>
              </a:rPr>
              <a:t> przesłuchanie osoby podejrzanej w charakterze podejrzanego (art. 325g </a:t>
            </a:r>
            <a:r>
              <a:rPr lang="pl-PL" dirty="0"/>
              <a:t>§ 1 i 2) nie trzeba wydawać postanowienia </a:t>
            </a:r>
          </a:p>
          <a:p>
            <a:pPr algn="just"/>
            <a:r>
              <a:rPr lang="pl-PL" dirty="0"/>
              <a:t>Wyjątek </a:t>
            </a:r>
            <a:r>
              <a:rPr lang="pl-PL" dirty="0">
                <a:sym typeface="Wingdings" panose="05000000000000000000" pitchFamily="2" charset="2"/>
              </a:rPr>
              <a:t> jeżeli podejrzany jest tymczasowo aresztowany, konieczne jest wydanie postanowienia o przedstawieniu zarzutów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6878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uzasadnieniu postanowienia o przedstawieniu zarzutów należy wskazać jakie fakty i dowody zostały przyjęte za podstawę zarzutów. </a:t>
            </a:r>
          </a:p>
          <a:p>
            <a:pPr algn="just"/>
            <a:r>
              <a:rPr lang="pl-PL" dirty="0"/>
              <a:t>Uzasadnienie nie może być ogólnikowe. Tylko znajomość faktów i dowodów, które – zdaniem organów procesowych – są wystarczające dla skierowania postępowania przeciwko konkretnej osobie pozwala jej na podjęcie realnej i efektywnej obrony. </a:t>
            </a:r>
          </a:p>
          <a:p>
            <a:pPr algn="just"/>
            <a:r>
              <a:rPr lang="pl-PL" dirty="0"/>
              <a:t>Przejaw jawności wewnętrznej postępowania przygotowawczego. </a:t>
            </a:r>
          </a:p>
          <a:p>
            <a:pPr algn="just"/>
            <a:r>
              <a:rPr lang="pl-PL" dirty="0"/>
              <a:t>Od chwili przedstawienia zarzutów określona osoba staje się stroną postępowania przygotowawczego, z czym wiąże się szereg korzyści, ale również ciężarów procesowych. </a:t>
            </a:r>
          </a:p>
          <a:p>
            <a:pPr algn="just"/>
            <a:r>
              <a:rPr lang="pl-PL" dirty="0"/>
              <a:t>Najważniejsze - formalnie od chwili przedstawienia zarzutów podejrzanemu przysługuje </a:t>
            </a:r>
            <a:r>
              <a:rPr lang="pl-PL" b="1" dirty="0"/>
              <a:t>prawo do obrony</a:t>
            </a:r>
          </a:p>
        </p:txBody>
      </p:sp>
    </p:spTree>
    <p:extLst>
      <p:ext uri="{BB962C8B-B14F-4D97-AF65-F5344CB8AC3E}">
        <p14:creationId xmlns:p14="http://schemas.microsoft.com/office/powerpoint/2010/main" val="190219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61872" y="1828800"/>
            <a:ext cx="9769922" cy="48473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1800" dirty="0"/>
              <a:t>Czynność przedstawienia zarzutów składa się z 4 etapów: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600" dirty="0"/>
              <a:t>Sporządzenia postanowienia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600" dirty="0"/>
              <a:t>Ogłoszenia go podejrzanemu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600" dirty="0"/>
              <a:t>Pouczenia go o prawach i obowiązkach – art. 300 </a:t>
            </a:r>
            <a:r>
              <a:rPr lang="pl-PL" sz="2800" dirty="0"/>
              <a:t>§ 1 i 313 § 3</a:t>
            </a:r>
          </a:p>
          <a:p>
            <a:pPr marL="1191006" lvl="2" indent="-514350" algn="just"/>
            <a:r>
              <a:rPr lang="pl-PL" dirty="0">
                <a:solidFill>
                  <a:schemeClr val="accent3"/>
                </a:solidFill>
              </a:rPr>
              <a:t>Art. 313 § 2 – prawo do żądania ustnego uzasadnienia stawianych zarzutów oraz prawo do otrzymania pisemnego uzasadnienia zarzutów w ciągu 14 dni od dnia zgłoszenia takiego żądania</a:t>
            </a:r>
          </a:p>
          <a:p>
            <a:pPr marL="1657350" lvl="4" indent="-514350" algn="just"/>
            <a:r>
              <a:rPr lang="pl-PL" dirty="0"/>
              <a:t>Ustnego podania podstaw zarzutów można żądać do momentu zaznajomienia się z materiałami postępowania przygotowawczego – art. 321 </a:t>
            </a:r>
            <a:endParaRPr lang="pl-PL" dirty="0">
              <a:solidFill>
                <a:schemeClr val="accent3"/>
              </a:solidFill>
            </a:endParaRPr>
          </a:p>
          <a:p>
            <a:pPr marL="925830" lvl="1" indent="-514350" algn="just">
              <a:buFont typeface="+mj-lt"/>
              <a:buAutoNum type="arabicPeriod"/>
            </a:pPr>
            <a:r>
              <a:rPr lang="pl-PL" sz="1600" dirty="0"/>
              <a:t>Przesłuchania go </a:t>
            </a:r>
          </a:p>
          <a:p>
            <a:pPr marL="1019556" lvl="2" indent="-342900" algn="just"/>
            <a:r>
              <a:rPr lang="pl-PL" dirty="0">
                <a:solidFill>
                  <a:schemeClr val="accent3"/>
                </a:solidFill>
              </a:rPr>
              <a:t>Podejrzany może skorzystać z prawa do odmowy składania wyjaśnień. Przesłuchanie może ograniczyć się jedynie np. do jego oświadczenia co do zrozumienia przedstawionych mu zarzutów i powołania się na prawo do nieskładania wyjaśnień. Może też oświadczyć, że złoży wyjaśnienia, ale jedynie w obecności swojego obrońcy. 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8872" indent="0" algn="just">
              <a:buNone/>
            </a:pPr>
            <a:r>
              <a:rPr lang="pl-PL" sz="1800" dirty="0"/>
              <a:t>Wszystkie czynności muszą następować bezpośrednio po sobie, we wskazanej kolejności </a:t>
            </a:r>
          </a:p>
          <a:p>
            <a:pPr algn="just"/>
            <a:r>
              <a:rPr lang="pl-PL" sz="1800" dirty="0"/>
              <a:t>W sytuacji wskazanej w art. 308 § 2 treść zarzutu wpisuje się do protokołu przesłuchania </a:t>
            </a:r>
          </a:p>
        </p:txBody>
      </p:sp>
    </p:spTree>
    <p:extLst>
      <p:ext uri="{BB962C8B-B14F-4D97-AF65-F5344CB8AC3E}">
        <p14:creationId xmlns:p14="http://schemas.microsoft.com/office/powerpoint/2010/main" val="1577104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pl-PL" dirty="0"/>
              <a:t>Co powinno zawierać postanowienie o przedstawieniu zarzutów?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Wskazanie podejrzanego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Dokładne określenie zarzucanego mu czynu </a:t>
            </a:r>
          </a:p>
          <a:p>
            <a:pPr marL="916686" lvl="1" indent="-514350" algn="just"/>
            <a:r>
              <a:rPr lang="pl-PL" dirty="0"/>
              <a:t>tj. czasu, miejsca i okoliczności jego popełnienia, i to w taki sposób, aby wykazać, że wypełnia on znamiona określonego przestępstwa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Kwalifikację prawną czynu</a:t>
            </a:r>
          </a:p>
          <a:p>
            <a:pPr marL="624078" indent="-514350" algn="just">
              <a:buFont typeface="+mj-lt"/>
              <a:buAutoNum type="arabicPeriod"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Opis czynu + kwalifikacja prawna = zarzut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Uzasadnienie postanowienia o przedstawieniu zarzutów sporządza się </a:t>
            </a:r>
            <a:r>
              <a:rPr lang="pl-PL" b="1" dirty="0"/>
              <a:t>na żądanie podejrzanego. </a:t>
            </a:r>
            <a:r>
              <a:rPr lang="pl-PL" dirty="0"/>
              <a:t>O tym uprawnieniu należy go pouczyć </a:t>
            </a:r>
          </a:p>
        </p:txBody>
      </p:sp>
    </p:spTree>
    <p:extLst>
      <p:ext uri="{BB962C8B-B14F-4D97-AF65-F5344CB8AC3E}">
        <p14:creationId xmlns:p14="http://schemas.microsoft.com/office/powerpoint/2010/main" val="2636094476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2761</Words>
  <Application>Microsoft Office PowerPoint</Application>
  <PresentationFormat>Panoramiczny</PresentationFormat>
  <Paragraphs>189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Century Gothic</vt:lpstr>
      <vt:lpstr>Times New Roman</vt:lpstr>
      <vt:lpstr>Wingdings 3</vt:lpstr>
      <vt:lpstr>Smuga</vt:lpstr>
      <vt:lpstr>Podejrzany i oskarżony.</vt:lpstr>
      <vt:lpstr>Podejrzany</vt:lpstr>
      <vt:lpstr>Osoba podejrzana</vt:lpstr>
      <vt:lpstr>Porządek czynności w śledztwie i dochodzeniu</vt:lpstr>
      <vt:lpstr>Przedstawienie zarzutów </vt:lpstr>
      <vt:lpstr>Przedstawienie zarzutów w śledztwie i dochodzeniu</vt:lpstr>
      <vt:lpstr>Przedstawienie zarzutów </vt:lpstr>
      <vt:lpstr>Przedstawienie zarzutów </vt:lpstr>
      <vt:lpstr>Przedstawienie zarzutów</vt:lpstr>
      <vt:lpstr>Przedstawienie zarzutów </vt:lpstr>
      <vt:lpstr>Modyfikacja zarzutów – art. 314</vt:lpstr>
      <vt:lpstr>Uprawnienia stron postępowania przygotowawczego </vt:lpstr>
      <vt:lpstr>Uprawnienia związane z szeroko rozumianym prawem do informacji </vt:lpstr>
      <vt:lpstr>Szczególne uprawnienia podejrzanego </vt:lpstr>
      <vt:lpstr>Prawo do złożenia wniosku o przeprowadzenie czynności w postępowaniu przygotowawczym </vt:lpstr>
      <vt:lpstr>Prawo do udziału w czynnościach postępowania przygotowawczego </vt:lpstr>
      <vt:lpstr>Prawo do udziału w czynnościach postępowania przygotowawczego </vt:lpstr>
      <vt:lpstr>Prawo do zaskarżenia rozstrzygnięć wydawanych w postępowaniu przygotowawczym </vt:lpstr>
      <vt:lpstr>Oskarżony</vt:lpstr>
      <vt:lpstr>Obowiązki oskarżonego</vt:lpstr>
      <vt:lpstr>Obowiązki oskarżonego</vt:lpstr>
      <vt:lpstr>Prezentacja programu PowerPoint</vt:lpstr>
      <vt:lpstr>Zasada prawa do obrony</vt:lpstr>
      <vt:lpstr>Zasada prawa do obrony</vt:lpstr>
      <vt:lpstr>Zasada prawa do obrony</vt:lpstr>
      <vt:lpstr>Przedstawiciele procesowi stron</vt:lpstr>
      <vt:lpstr>Przedstawiciele procesowi stron</vt:lpstr>
      <vt:lpstr>Obrońca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Podejrzany i oskarżony.</dc:title>
  <dc:creator>Monika</dc:creator>
  <cp:lastModifiedBy>Monika</cp:lastModifiedBy>
  <cp:revision>4</cp:revision>
  <dcterms:created xsi:type="dcterms:W3CDTF">2019-12-22T07:05:43Z</dcterms:created>
  <dcterms:modified xsi:type="dcterms:W3CDTF">2020-01-06T11:18:34Z</dcterms:modified>
</cp:coreProperties>
</file>