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146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9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0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8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5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4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5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6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29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72B325-65BE-435B-8E0D-11DB6ACFA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7" r="10459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6905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9CE55C-E3DE-B346-92F4-A443F32FA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850320"/>
          </a:xfrm>
        </p:spPr>
        <p:txBody>
          <a:bodyPr>
            <a:normAutofit/>
          </a:bodyPr>
          <a:lstStyle/>
          <a:p>
            <a:r>
              <a:rPr lang="en-GB" sz="3400" dirty="0">
                <a:solidFill>
                  <a:srgbClr val="FFFFFF"/>
                </a:solidFill>
              </a:rPr>
              <a:t>PUBLIC HEALTH MANAGEMENT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5D108C5-88CF-AB40-B245-3F6E4E7AB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812135"/>
            <a:ext cx="3659246" cy="1596655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MGR KAROLINA KULIŃSKA LLB</a:t>
            </a:r>
          </a:p>
          <a:p>
            <a:r>
              <a:rPr lang="en-GB" sz="1800" dirty="0">
                <a:solidFill>
                  <a:srgbClr val="FFFFFF"/>
                </a:solidFill>
              </a:rPr>
              <a:t>MME I 2019/20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02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AA4D29E-1313-564C-BABF-C789295BC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06" r="1" b="1"/>
          <a:stretch/>
        </p:blipFill>
        <p:spPr>
          <a:xfrm>
            <a:off x="277792" y="519535"/>
            <a:ext cx="11320041" cy="58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4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614E56-5D3F-9843-98B3-B9AEECEC9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82" y="480060"/>
            <a:ext cx="1062556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A0FD48E-1B0B-484B-9D20-AF129D2E8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GB" sz="4400" dirty="0">
                <a:solidFill>
                  <a:srgbClr val="FFFFFF"/>
                </a:solidFill>
              </a:rPr>
              <a:t>WHAT IS IT?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E1A682-4896-E546-9E26-C8AF44AA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GB" sz="2400" dirty="0"/>
              <a:t> PUBLIC HEALTH = </a:t>
            </a:r>
            <a:r>
              <a:rPr lang="en-GB" sz="2400" i="1" dirty="0"/>
              <a:t>the science and art of preventing disease, prolonging life and promoting human health through organized efforts and informed choices of society, organizations, public and private, communities and individuals.</a:t>
            </a:r>
          </a:p>
          <a:p>
            <a:pPr marL="0" indent="0" algn="just">
              <a:buNone/>
            </a:pPr>
            <a:r>
              <a:rPr lang="en-GB" sz="2400" b="1" dirty="0"/>
              <a:t>Public health management</a:t>
            </a:r>
          </a:p>
          <a:p>
            <a:pPr algn="just">
              <a:buFont typeface="Wingdings" pitchFamily="2" charset="2"/>
              <a:buChar char="v"/>
            </a:pPr>
            <a:r>
              <a:rPr lang="en-GB" sz="2400" b="1" u="sng" dirty="0"/>
              <a:t> a pillar of public health practice</a:t>
            </a:r>
            <a:r>
              <a:rPr lang="en-GB" sz="2400" dirty="0"/>
              <a:t>, along with epidemiology, health policy, behavioural sciences and education, environmental health, and biostatistics. Only through effective management can research, theory, and scientific innovation be translated into successful public health action</a:t>
            </a:r>
          </a:p>
          <a:p>
            <a:pPr algn="just">
              <a:buFont typeface="Wingdings" pitchFamily="2" charset="2"/>
              <a:buChar char="v"/>
            </a:pPr>
            <a:r>
              <a:rPr lang="en-GB" sz="2400" dirty="0"/>
              <a:t>the optimal use of the resources of society and its health services towards the improvement of the health experience of the population </a:t>
            </a:r>
          </a:p>
          <a:p>
            <a:pPr algn="just">
              <a:buFont typeface="Wingdings" pitchFamily="2" charset="2"/>
              <a:buChar char="v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204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E26DB-6300-AB41-80FA-F8AAF559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800" dirty="0"/>
            </a:br>
            <a:r>
              <a:rPr lang="en-GB" sz="2400" dirty="0"/>
              <a:t>Global Strategy on Human Resources for Health: Workforce 2030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BE9DE0-CB11-CC42-AE13-1A584A42C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(…)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capable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public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managers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in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addition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capable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public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professionals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“… 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essential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order to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provide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political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leaders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with the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required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evidence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technical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advice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to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guarantee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effective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oversight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policies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norms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guidelines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once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these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l-PL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developed</a:t>
            </a:r>
            <a:r>
              <a:rPr lang="pl-PL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</a:t>
            </a:r>
            <a:endParaRPr lang="en-GB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4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0ADB5A-8C96-5844-859F-90D9E8C1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HEALTH SYSTEMS CHARACTERISTIC (Lewis et. al 2000)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6AD42B-6156-9941-8DA7-AF9FAC2E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1.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systems</a:t>
            </a:r>
            <a:r>
              <a:rPr lang="pl-PL" dirty="0"/>
              <a:t> want to </a:t>
            </a:r>
            <a:r>
              <a:rPr lang="pl-PL" dirty="0" err="1"/>
              <a:t>grow</a:t>
            </a:r>
            <a:r>
              <a:rPr lang="pl-PL" dirty="0"/>
              <a:t> –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by </a:t>
            </a:r>
            <a:r>
              <a:rPr lang="pl-PL" dirty="0" err="1"/>
              <a:t>nature</a:t>
            </a:r>
            <a:r>
              <a:rPr lang="pl-PL" dirty="0"/>
              <a:t> </a:t>
            </a:r>
            <a:r>
              <a:rPr lang="pl-PL" dirty="0" err="1"/>
              <a:t>expansionist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2.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spending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necessarily</a:t>
            </a:r>
            <a:r>
              <a:rPr lang="pl-PL" dirty="0"/>
              <a:t> </a:t>
            </a:r>
            <a:r>
              <a:rPr lang="pl-PL" dirty="0" err="1"/>
              <a:t>lead</a:t>
            </a:r>
            <a:r>
              <a:rPr lang="pl-PL" dirty="0"/>
              <a:t> to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status – </a:t>
            </a: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lower-spending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Japan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status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higher</a:t>
            </a:r>
            <a:r>
              <a:rPr lang="pl-PL" dirty="0"/>
              <a:t> </a:t>
            </a:r>
            <a:r>
              <a:rPr lang="pl-PL" dirty="0" err="1"/>
              <a:t>spending</a:t>
            </a:r>
            <a:r>
              <a:rPr lang="pl-PL" dirty="0"/>
              <a:t> </a:t>
            </a:r>
            <a:r>
              <a:rPr lang="pl-PL" dirty="0" err="1"/>
              <a:t>countries</a:t>
            </a:r>
            <a:r>
              <a:rPr lang="pl-PL" dirty="0"/>
              <a:t> </a:t>
            </a:r>
            <a:r>
              <a:rPr lang="pl-PL" dirty="0" err="1"/>
              <a:t>like</a:t>
            </a:r>
            <a:r>
              <a:rPr lang="pl-PL" dirty="0"/>
              <a:t> the US; </a:t>
            </a:r>
          </a:p>
          <a:p>
            <a:pPr algn="just"/>
            <a:r>
              <a:rPr lang="pl-PL" dirty="0"/>
              <a:t>3. Universal </a:t>
            </a:r>
            <a:r>
              <a:rPr lang="pl-PL" dirty="0" err="1"/>
              <a:t>access</a:t>
            </a:r>
            <a:r>
              <a:rPr lang="pl-PL" dirty="0"/>
              <a:t> to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does</a:t>
            </a:r>
            <a:r>
              <a:rPr lang="pl-PL" dirty="0"/>
              <a:t> not </a:t>
            </a:r>
            <a:r>
              <a:rPr lang="pl-PL" dirty="0" err="1"/>
              <a:t>lead</a:t>
            </a:r>
            <a:r>
              <a:rPr lang="pl-PL" dirty="0"/>
              <a:t> to </a:t>
            </a:r>
            <a:r>
              <a:rPr lang="pl-PL" dirty="0" err="1"/>
              <a:t>universally</a:t>
            </a:r>
            <a:r>
              <a:rPr lang="pl-PL" dirty="0"/>
              <a:t> </a:t>
            </a:r>
            <a:r>
              <a:rPr lang="pl-PL" dirty="0" err="1"/>
              <a:t>good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– the </a:t>
            </a:r>
            <a:r>
              <a:rPr lang="pl-PL" dirty="0" err="1"/>
              <a:t>wealthier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 in </a:t>
            </a:r>
            <a:r>
              <a:rPr lang="pl-PL" dirty="0" err="1"/>
              <a:t>society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continue</a:t>
            </a:r>
            <a:r>
              <a:rPr lang="pl-PL" dirty="0"/>
              <a:t> to </a:t>
            </a:r>
            <a:r>
              <a:rPr lang="pl-PL" dirty="0" err="1"/>
              <a:t>remain</a:t>
            </a:r>
            <a:r>
              <a:rPr lang="pl-PL" dirty="0"/>
              <a:t> </a:t>
            </a:r>
            <a:r>
              <a:rPr lang="pl-PL" dirty="0" err="1"/>
              <a:t>healthier</a:t>
            </a:r>
            <a:r>
              <a:rPr lang="pl-PL" dirty="0"/>
              <a:t> </a:t>
            </a:r>
            <a:r>
              <a:rPr lang="pl-PL" dirty="0" err="1"/>
              <a:t>than</a:t>
            </a:r>
            <a:r>
              <a:rPr lang="pl-PL" dirty="0"/>
              <a:t> </a:t>
            </a:r>
            <a:r>
              <a:rPr lang="pl-PL" dirty="0" err="1"/>
              <a:t>those</a:t>
            </a:r>
            <a:r>
              <a:rPr lang="pl-PL" dirty="0"/>
              <a:t> </a:t>
            </a:r>
            <a:r>
              <a:rPr lang="pl-PL" dirty="0" err="1"/>
              <a:t>who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poor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4. Public </a:t>
            </a:r>
            <a:r>
              <a:rPr lang="pl-PL" dirty="0" err="1"/>
              <a:t>awareness</a:t>
            </a:r>
            <a:r>
              <a:rPr lang="pl-PL" dirty="0"/>
              <a:t> of </a:t>
            </a:r>
            <a:r>
              <a:rPr lang="pl-PL" dirty="0" err="1"/>
              <a:t>risks</a:t>
            </a:r>
            <a:r>
              <a:rPr lang="pl-PL" dirty="0"/>
              <a:t> to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improved</a:t>
            </a:r>
            <a:r>
              <a:rPr lang="pl-PL" dirty="0"/>
              <a:t>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much of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media </a:t>
            </a:r>
            <a:r>
              <a:rPr lang="pl-PL" dirty="0" err="1"/>
              <a:t>driven</a:t>
            </a:r>
            <a:r>
              <a:rPr lang="pl-PL" dirty="0"/>
              <a:t> with the </a:t>
            </a:r>
            <a:r>
              <a:rPr lang="pl-PL" dirty="0" err="1"/>
              <a:t>consequences</a:t>
            </a:r>
            <a:r>
              <a:rPr lang="pl-PL" dirty="0"/>
              <a:t> </a:t>
            </a:r>
            <a:r>
              <a:rPr lang="pl-PL" dirty="0" err="1"/>
              <a:t>associated</a:t>
            </a:r>
            <a:r>
              <a:rPr lang="pl-PL" dirty="0"/>
              <a:t> with </a:t>
            </a:r>
            <a:r>
              <a:rPr lang="pl-PL" dirty="0" err="1"/>
              <a:t>such</a:t>
            </a:r>
            <a:r>
              <a:rPr lang="pl-PL" dirty="0"/>
              <a:t> a development; </a:t>
            </a:r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83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158BC9-C06D-6944-9707-564ABE8F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HEALTH SYSTEMS CHARACTERISTIC (Lewis et. al 2000)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D30BEF-ED73-7B47-8650-37F63A04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5.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  <a:r>
              <a:rPr lang="pl-PL" dirty="0" err="1"/>
              <a:t>almost</a:t>
            </a:r>
            <a:r>
              <a:rPr lang="pl-PL" dirty="0"/>
              <a:t>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wins</a:t>
            </a:r>
            <a:r>
              <a:rPr lang="pl-PL" dirty="0"/>
              <a:t> out in the </a:t>
            </a:r>
            <a:r>
              <a:rPr lang="pl-PL" dirty="0" err="1"/>
              <a:t>competition</a:t>
            </a:r>
            <a:r>
              <a:rPr lang="pl-PL" dirty="0"/>
              <a:t> for </a:t>
            </a:r>
            <a:r>
              <a:rPr lang="pl-PL" dirty="0" err="1"/>
              <a:t>resources</a:t>
            </a:r>
            <a:r>
              <a:rPr lang="pl-PL" dirty="0"/>
              <a:t> - </a:t>
            </a:r>
            <a:r>
              <a:rPr lang="pl-PL" dirty="0" err="1"/>
              <a:t>even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</a:t>
            </a:r>
            <a:r>
              <a:rPr lang="pl-PL" dirty="0" err="1"/>
              <a:t>governments</a:t>
            </a:r>
            <a:r>
              <a:rPr lang="pl-PL" dirty="0"/>
              <a:t> </a:t>
            </a:r>
            <a:r>
              <a:rPr lang="pl-PL" dirty="0" err="1"/>
              <a:t>proclaim</a:t>
            </a:r>
            <a:r>
              <a:rPr lang="pl-PL" dirty="0"/>
              <a:t>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commitment</a:t>
            </a:r>
            <a:r>
              <a:rPr lang="pl-PL" dirty="0"/>
              <a:t> to </a:t>
            </a:r>
            <a:r>
              <a:rPr lang="pl-PL" dirty="0" err="1"/>
              <a:t>health</a:t>
            </a:r>
            <a:r>
              <a:rPr lang="pl-PL" dirty="0"/>
              <a:t> and </a:t>
            </a:r>
            <a:r>
              <a:rPr lang="pl-PL" dirty="0" err="1"/>
              <a:t>prevention</a:t>
            </a:r>
            <a:r>
              <a:rPr lang="pl-PL" dirty="0"/>
              <a:t> </a:t>
            </a:r>
            <a:r>
              <a:rPr lang="pl-PL" dirty="0" err="1"/>
              <a:t>they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fail</a:t>
            </a:r>
            <a:r>
              <a:rPr lang="pl-PL" dirty="0"/>
              <a:t> to </a:t>
            </a:r>
            <a:r>
              <a:rPr lang="pl-PL" dirty="0" err="1"/>
              <a:t>back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</a:t>
            </a:r>
            <a:r>
              <a:rPr lang="pl-PL" dirty="0" err="1"/>
              <a:t>up</a:t>
            </a:r>
            <a:r>
              <a:rPr lang="pl-PL" dirty="0"/>
              <a:t> by </a:t>
            </a:r>
            <a:r>
              <a:rPr lang="pl-PL" dirty="0" err="1"/>
              <a:t>shifting</a:t>
            </a:r>
            <a:r>
              <a:rPr lang="pl-PL" dirty="0"/>
              <a:t> </a:t>
            </a:r>
            <a:r>
              <a:rPr lang="pl-PL" dirty="0" err="1"/>
              <a:t>resources</a:t>
            </a:r>
            <a:r>
              <a:rPr lang="pl-PL" dirty="0"/>
              <a:t>; </a:t>
            </a:r>
          </a:p>
          <a:p>
            <a:pPr algn="just"/>
            <a:r>
              <a:rPr lang="pl-PL" dirty="0"/>
              <a:t>6. </a:t>
            </a:r>
            <a:r>
              <a:rPr lang="pl-PL" dirty="0" err="1"/>
              <a:t>Changing</a:t>
            </a:r>
            <a:r>
              <a:rPr lang="pl-PL" dirty="0"/>
              <a:t> the </a:t>
            </a:r>
            <a:r>
              <a:rPr lang="pl-PL" dirty="0" err="1"/>
              <a:t>distribution</a:t>
            </a:r>
            <a:r>
              <a:rPr lang="pl-PL" dirty="0"/>
              <a:t> of </a:t>
            </a:r>
            <a:r>
              <a:rPr lang="pl-PL" dirty="0" err="1"/>
              <a:t>health</a:t>
            </a:r>
            <a:r>
              <a:rPr lang="pl-PL" dirty="0"/>
              <a:t> status </a:t>
            </a:r>
            <a:r>
              <a:rPr lang="pl-PL" dirty="0" err="1"/>
              <a:t>through</a:t>
            </a:r>
            <a:r>
              <a:rPr lang="pl-PL" dirty="0"/>
              <a:t> </a:t>
            </a:r>
            <a:r>
              <a:rPr lang="pl-PL" dirty="0" err="1"/>
              <a:t>upstream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extraordinarily</a:t>
            </a:r>
            <a:r>
              <a:rPr lang="pl-PL" dirty="0"/>
              <a:t> </a:t>
            </a:r>
            <a:r>
              <a:rPr lang="pl-PL" dirty="0" err="1"/>
              <a:t>difficult</a:t>
            </a:r>
            <a:r>
              <a:rPr lang="pl-PL" dirty="0"/>
              <a:t> with </a:t>
            </a:r>
            <a:r>
              <a:rPr lang="pl-PL" dirty="0" err="1"/>
              <a:t>interventions</a:t>
            </a:r>
            <a:r>
              <a:rPr lang="pl-PL" dirty="0"/>
              <a:t> </a:t>
            </a:r>
            <a:r>
              <a:rPr lang="pl-PL" dirty="0" err="1"/>
              <a:t>intended</a:t>
            </a:r>
            <a:r>
              <a:rPr lang="pl-PL" dirty="0"/>
              <a:t> to benefit the </a:t>
            </a:r>
            <a:r>
              <a:rPr lang="pl-PL" dirty="0" err="1"/>
              <a:t>disadvantaged</a:t>
            </a:r>
            <a:r>
              <a:rPr lang="pl-PL" dirty="0"/>
              <a:t> </a:t>
            </a:r>
            <a:r>
              <a:rPr lang="pl-PL" dirty="0" err="1"/>
              <a:t>often</a:t>
            </a:r>
            <a:r>
              <a:rPr lang="pl-PL" dirty="0"/>
              <a:t> </a:t>
            </a:r>
            <a:r>
              <a:rPr lang="pl-PL" dirty="0" err="1"/>
              <a:t>benefiting</a:t>
            </a:r>
            <a:r>
              <a:rPr lang="pl-PL" dirty="0"/>
              <a:t> the </a:t>
            </a:r>
            <a:r>
              <a:rPr lang="pl-PL" dirty="0" err="1"/>
              <a:t>already</a:t>
            </a:r>
            <a:r>
              <a:rPr lang="pl-PL" dirty="0"/>
              <a:t> </a:t>
            </a:r>
            <a:r>
              <a:rPr lang="pl-PL" dirty="0" err="1"/>
              <a:t>advantaged</a:t>
            </a:r>
            <a:r>
              <a:rPr lang="pl-PL" dirty="0"/>
              <a:t> </a:t>
            </a:r>
            <a:r>
              <a:rPr lang="pl-PL" dirty="0" err="1"/>
              <a:t>thereby</a:t>
            </a:r>
            <a:r>
              <a:rPr lang="pl-PL" dirty="0"/>
              <a:t> </a:t>
            </a:r>
            <a:r>
              <a:rPr lang="pl-PL" dirty="0" err="1"/>
              <a:t>widening</a:t>
            </a:r>
            <a:r>
              <a:rPr lang="pl-PL" dirty="0"/>
              <a:t> </a:t>
            </a:r>
            <a:r>
              <a:rPr lang="pl-PL" dirty="0" err="1"/>
              <a:t>disparties</a:t>
            </a:r>
            <a:r>
              <a:rPr lang="pl-PL" dirty="0"/>
              <a:t> and the </a:t>
            </a:r>
            <a:r>
              <a:rPr lang="pl-PL" dirty="0" err="1"/>
              <a:t>health</a:t>
            </a:r>
            <a:r>
              <a:rPr lang="pl-PL" dirty="0"/>
              <a:t> gap.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33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A4304-F302-E644-A21B-787987DD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 err="1"/>
              <a:t>Distinguishing</a:t>
            </a:r>
            <a:r>
              <a:rPr lang="pl-PL" dirty="0"/>
              <a:t> </a:t>
            </a:r>
            <a:r>
              <a:rPr lang="pl-PL" dirty="0" err="1"/>
              <a:t>features</a:t>
            </a:r>
            <a:r>
              <a:rPr lang="pl-PL" dirty="0"/>
              <a:t> of public </a:t>
            </a:r>
            <a:r>
              <a:rPr lang="pl-PL" dirty="0" err="1"/>
              <a:t>health</a:t>
            </a:r>
            <a:r>
              <a:rPr lang="pl-PL" dirty="0"/>
              <a:t> management 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CF60E1-2D72-EA40-A9CF-02C0C5298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multi-sectoral</a:t>
            </a:r>
            <a:r>
              <a:rPr lang="pl-PL" dirty="0"/>
              <a:t> and </a:t>
            </a:r>
            <a:r>
              <a:rPr lang="pl-PL" dirty="0" err="1"/>
              <a:t>professional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combines</a:t>
            </a:r>
            <a:r>
              <a:rPr lang="pl-PL" dirty="0"/>
              <a:t> </a:t>
            </a:r>
            <a:r>
              <a:rPr lang="pl-PL" dirty="0" err="1"/>
              <a:t>knowledge</a:t>
            </a:r>
            <a:r>
              <a:rPr lang="pl-PL" dirty="0"/>
              <a:t> and </a:t>
            </a:r>
            <a:r>
              <a:rPr lang="pl-PL" dirty="0" err="1"/>
              <a:t>action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epidemiology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its</a:t>
            </a:r>
            <a:r>
              <a:rPr lang="pl-PL" dirty="0"/>
              <a:t> </a:t>
            </a:r>
            <a:r>
              <a:rPr lang="pl-PL" dirty="0" err="1"/>
              <a:t>core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influential</a:t>
            </a:r>
            <a:r>
              <a:rPr lang="pl-PL" dirty="0"/>
              <a:t> </a:t>
            </a:r>
            <a:r>
              <a:rPr lang="pl-PL" dirty="0" err="1"/>
              <a:t>across</a:t>
            </a:r>
            <a:r>
              <a:rPr lang="pl-PL" dirty="0"/>
              <a:t> </a:t>
            </a:r>
            <a:r>
              <a:rPr lang="pl-PL" dirty="0" err="1"/>
              <a:t>all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determinants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involves</a:t>
            </a:r>
            <a:r>
              <a:rPr lang="pl-PL" dirty="0"/>
              <a:t> public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reporting</a:t>
            </a:r>
            <a:r>
              <a:rPr lang="pl-PL" dirty="0"/>
              <a:t>, </a:t>
            </a:r>
            <a:r>
              <a:rPr lang="pl-PL" dirty="0" err="1"/>
              <a:t>leading</a:t>
            </a:r>
            <a:r>
              <a:rPr lang="pl-PL" dirty="0"/>
              <a:t> to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strategy</a:t>
            </a:r>
            <a:r>
              <a:rPr lang="pl-PL" dirty="0"/>
              <a:t> development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communicates</a:t>
            </a:r>
            <a:r>
              <a:rPr lang="pl-PL" dirty="0"/>
              <a:t> with </a:t>
            </a:r>
            <a:r>
              <a:rPr lang="pl-PL" dirty="0" err="1"/>
              <a:t>politicians</a:t>
            </a:r>
            <a:r>
              <a:rPr lang="pl-PL" dirty="0"/>
              <a:t>, </a:t>
            </a:r>
            <a:r>
              <a:rPr lang="pl-PL" dirty="0" err="1"/>
              <a:t>professionals</a:t>
            </a:r>
            <a:r>
              <a:rPr lang="pl-PL" dirty="0"/>
              <a:t> and the public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influential</a:t>
            </a:r>
            <a:r>
              <a:rPr lang="pl-PL" dirty="0"/>
              <a:t> </a:t>
            </a:r>
            <a:r>
              <a:rPr lang="pl-PL" dirty="0" err="1"/>
              <a:t>organisationally</a:t>
            </a:r>
            <a:r>
              <a:rPr lang="pl-PL" dirty="0"/>
              <a:t> and </a:t>
            </a:r>
            <a:r>
              <a:rPr lang="pl-PL" dirty="0" err="1"/>
              <a:t>financially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lies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heart</a:t>
            </a:r>
            <a:r>
              <a:rPr lang="pl-PL" dirty="0"/>
              <a:t> of the </a:t>
            </a:r>
            <a:r>
              <a:rPr lang="pl-PL" dirty="0" err="1"/>
              <a:t>civic</a:t>
            </a:r>
            <a:r>
              <a:rPr lang="pl-PL" dirty="0"/>
              <a:t> </a:t>
            </a:r>
            <a:r>
              <a:rPr lang="pl-PL" dirty="0" err="1"/>
              <a:t>society</a:t>
            </a:r>
            <a:r>
              <a:rPr lang="pl-PL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70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72315-CD78-7745-8733-20E10CF66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Roles</a:t>
            </a:r>
            <a:r>
              <a:rPr lang="pl-PL" dirty="0"/>
              <a:t> of public </a:t>
            </a:r>
            <a:r>
              <a:rPr lang="pl-PL" dirty="0" err="1"/>
              <a:t>health</a:t>
            </a:r>
            <a:r>
              <a:rPr lang="pl-PL" dirty="0"/>
              <a:t> management 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182632-FDDF-7B4E-8A8F-CF90D0D6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advocacy</a:t>
            </a:r>
            <a:r>
              <a:rPr lang="pl-PL" dirty="0"/>
              <a:t> and management </a:t>
            </a:r>
            <a:r>
              <a:rPr lang="pl-PL" dirty="0" err="1"/>
              <a:t>roles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knowledge</a:t>
            </a:r>
            <a:r>
              <a:rPr lang="pl-PL" dirty="0"/>
              <a:t> and </a:t>
            </a:r>
            <a:r>
              <a:rPr lang="pl-PL" dirty="0" err="1"/>
              <a:t>action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managerial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 and </a:t>
            </a:r>
            <a:r>
              <a:rPr lang="pl-PL" dirty="0" err="1"/>
              <a:t>infrastructure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networking</a:t>
            </a:r>
            <a:r>
              <a:rPr lang="pl-PL" dirty="0"/>
              <a:t> to </a:t>
            </a:r>
            <a:r>
              <a:rPr lang="pl-PL" dirty="0" err="1"/>
              <a:t>create</a:t>
            </a:r>
            <a:r>
              <a:rPr lang="pl-PL" dirty="0"/>
              <a:t> </a:t>
            </a:r>
            <a:r>
              <a:rPr lang="pl-PL" dirty="0" err="1"/>
              <a:t>partnerships</a:t>
            </a:r>
            <a:r>
              <a:rPr lang="pl-PL" dirty="0"/>
              <a:t> </a:t>
            </a:r>
            <a:r>
              <a:rPr lang="pl-PL" dirty="0" err="1"/>
              <a:t>across</a:t>
            </a:r>
            <a:r>
              <a:rPr lang="pl-PL" dirty="0"/>
              <a:t> </a:t>
            </a:r>
            <a:r>
              <a:rPr lang="pl-PL" dirty="0" err="1"/>
              <a:t>organisations</a:t>
            </a:r>
            <a:r>
              <a:rPr lang="pl-PL" dirty="0"/>
              <a:t> and </a:t>
            </a:r>
            <a:r>
              <a:rPr lang="pl-PL" dirty="0" err="1"/>
              <a:t>disciplines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broad</a:t>
            </a:r>
            <a:r>
              <a:rPr lang="pl-PL" dirty="0"/>
              <a:t> </a:t>
            </a:r>
            <a:r>
              <a:rPr lang="pl-PL" dirty="0" err="1"/>
              <a:t>involvement</a:t>
            </a:r>
            <a:r>
              <a:rPr lang="pl-PL" dirty="0"/>
              <a:t> of </a:t>
            </a:r>
            <a:r>
              <a:rPr lang="pl-PL" dirty="0" err="1"/>
              <a:t>people</a:t>
            </a:r>
            <a:r>
              <a:rPr lang="pl-PL" dirty="0"/>
              <a:t> and </a:t>
            </a:r>
            <a:r>
              <a:rPr lang="pl-PL" dirty="0" err="1"/>
              <a:t>skills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infrastructure</a:t>
            </a:r>
            <a:r>
              <a:rPr lang="pl-PL" dirty="0"/>
              <a:t> and curricula for </a:t>
            </a:r>
            <a:r>
              <a:rPr lang="pl-PL" dirty="0" err="1"/>
              <a:t>education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evidence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policy and </a:t>
            </a:r>
            <a:r>
              <a:rPr lang="pl-PL" dirty="0" err="1"/>
              <a:t>practice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outcome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focus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a </a:t>
            </a:r>
            <a:r>
              <a:rPr lang="pl-PL" dirty="0" err="1"/>
              <a:t>national</a:t>
            </a:r>
            <a:r>
              <a:rPr lang="pl-PL" dirty="0"/>
              <a:t> agenda for </a:t>
            </a:r>
            <a:r>
              <a:rPr lang="pl-PL" dirty="0" err="1"/>
              <a:t>health</a:t>
            </a:r>
            <a:r>
              <a:rPr lang="pl-PL" dirty="0"/>
              <a:t> and </a:t>
            </a:r>
            <a:r>
              <a:rPr lang="pl-PL" dirty="0" err="1"/>
              <a:t>health</a:t>
            </a:r>
            <a:r>
              <a:rPr lang="pl-PL" dirty="0"/>
              <a:t> services </a:t>
            </a:r>
            <a:r>
              <a:rPr lang="pl-PL" dirty="0" err="1"/>
              <a:t>research</a:t>
            </a:r>
            <a:r>
              <a:rPr lang="pl-PL" dirty="0"/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47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290DA-73DD-6045-8F4D-AB2F9D5E8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Areas</a:t>
            </a:r>
            <a:r>
              <a:rPr lang="pl-PL" dirty="0"/>
              <a:t> of </a:t>
            </a:r>
            <a:r>
              <a:rPr lang="pl-PL" dirty="0" err="1"/>
              <a:t>Competence</a:t>
            </a:r>
            <a:r>
              <a:rPr lang="pl-PL" dirty="0"/>
              <a:t> for Public </a:t>
            </a:r>
            <a:r>
              <a:rPr lang="pl-PL" dirty="0" err="1"/>
              <a:t>Health</a:t>
            </a:r>
            <a:r>
              <a:rPr lang="pl-PL" dirty="0"/>
              <a:t> </a:t>
            </a:r>
            <a:br>
              <a:rPr lang="pl-PL" dirty="0"/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C6CF05-8137-644C-9362-C73247EDC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dirty="0" err="1"/>
              <a:t>understanding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and </a:t>
            </a:r>
            <a:r>
              <a:rPr lang="pl-PL" dirty="0" err="1"/>
              <a:t>disease</a:t>
            </a:r>
            <a:r>
              <a:rPr lang="pl-PL" dirty="0"/>
              <a:t>, </a:t>
            </a:r>
            <a:r>
              <a:rPr lang="pl-PL" dirty="0" err="1"/>
              <a:t>assessing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status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evidence-based</a:t>
            </a:r>
            <a:r>
              <a:rPr lang="pl-PL" dirty="0"/>
              <a:t> </a:t>
            </a:r>
            <a:r>
              <a:rPr lang="pl-PL" dirty="0" err="1"/>
              <a:t>decisions</a:t>
            </a:r>
            <a:r>
              <a:rPr lang="pl-PL" dirty="0"/>
              <a:t>, </a:t>
            </a:r>
            <a:r>
              <a:rPr lang="pl-PL" dirty="0" err="1"/>
              <a:t>research</a:t>
            </a:r>
            <a:r>
              <a:rPr lang="pl-PL" dirty="0"/>
              <a:t> and </a:t>
            </a:r>
            <a:r>
              <a:rPr lang="pl-PL" dirty="0" err="1"/>
              <a:t>information</a:t>
            </a:r>
            <a:r>
              <a:rPr lang="pl-PL" dirty="0"/>
              <a:t> management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surveillance</a:t>
            </a:r>
            <a:r>
              <a:rPr lang="pl-PL" dirty="0"/>
              <a:t> and </a:t>
            </a:r>
            <a:r>
              <a:rPr lang="pl-PL" dirty="0" err="1"/>
              <a:t>control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promoting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and </a:t>
            </a:r>
            <a:r>
              <a:rPr lang="pl-PL" dirty="0" err="1"/>
              <a:t>wellbeing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evaluating</a:t>
            </a:r>
            <a:r>
              <a:rPr lang="pl-PL" dirty="0"/>
              <a:t> and 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outcomes</a:t>
            </a:r>
            <a:r>
              <a:rPr lang="pl-PL" dirty="0"/>
              <a:t> and the </a:t>
            </a:r>
            <a:r>
              <a:rPr lang="pl-PL" dirty="0" err="1"/>
              <a:t>effectiveness</a:t>
            </a:r>
            <a:r>
              <a:rPr lang="pl-PL" dirty="0"/>
              <a:t> and </a:t>
            </a:r>
            <a:r>
              <a:rPr lang="pl-PL" dirty="0" err="1"/>
              <a:t>efficiency</a:t>
            </a:r>
            <a:r>
              <a:rPr lang="pl-PL" dirty="0"/>
              <a:t> of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health</a:t>
            </a:r>
            <a:r>
              <a:rPr lang="pl-PL" dirty="0"/>
              <a:t> </a:t>
            </a:r>
            <a:r>
              <a:rPr lang="pl-PL" dirty="0" err="1"/>
              <a:t>care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management and </a:t>
            </a:r>
            <a:r>
              <a:rPr lang="pl-PL" dirty="0" err="1"/>
              <a:t>leadership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intersectoral</a:t>
            </a:r>
            <a:r>
              <a:rPr lang="pl-PL" dirty="0"/>
              <a:t> and </a:t>
            </a:r>
            <a:r>
              <a:rPr lang="pl-PL" dirty="0" err="1"/>
              <a:t>collaborative</a:t>
            </a:r>
            <a:r>
              <a:rPr lang="pl-PL" dirty="0"/>
              <a:t> </a:t>
            </a:r>
            <a:r>
              <a:rPr lang="pl-PL" dirty="0" err="1"/>
              <a:t>working</a:t>
            </a:r>
            <a:r>
              <a:rPr lang="pl-PL" dirty="0"/>
              <a:t> and co-</a:t>
            </a:r>
            <a:r>
              <a:rPr lang="pl-PL" dirty="0" err="1"/>
              <a:t>ordination</a:t>
            </a:r>
            <a:r>
              <a:rPr lang="pl-PL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 err="1"/>
              <a:t>advocacy</a:t>
            </a:r>
            <a:r>
              <a:rPr lang="pl-PL" dirty="0"/>
              <a:t> and </a:t>
            </a:r>
            <a:r>
              <a:rPr lang="pl-PL" dirty="0" err="1"/>
              <a:t>communication</a:t>
            </a:r>
            <a:r>
              <a:rPr lang="pl-PL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590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3842A710-AC37-7149-9BCE-1119B35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A9D5E3-3A22-4873-81C8-59749E216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14012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C2441"/>
      </a:dk2>
      <a:lt2>
        <a:srgbClr val="E2E6E8"/>
      </a:lt2>
      <a:accent1>
        <a:srgbClr val="BE9A87"/>
      </a:accent1>
      <a:accent2>
        <a:srgbClr val="AEA077"/>
      </a:accent2>
      <a:accent3>
        <a:srgbClr val="A0A77E"/>
      </a:accent3>
      <a:accent4>
        <a:srgbClr val="8BAB75"/>
      </a:accent4>
      <a:accent5>
        <a:srgbClr val="81AD81"/>
      </a:accent5>
      <a:accent6>
        <a:srgbClr val="77AE8E"/>
      </a:accent6>
      <a:hlink>
        <a:srgbClr val="5B879C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550</Words>
  <Application>Microsoft Macintosh PowerPoint</Application>
  <PresentationFormat>Panoramiczny</PresentationFormat>
  <Paragraphs>47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Franklin Gothic Book</vt:lpstr>
      <vt:lpstr>Wingdings</vt:lpstr>
      <vt:lpstr>RetrospectVTI</vt:lpstr>
      <vt:lpstr>PUBLIC HEALTH MANAGEMENT</vt:lpstr>
      <vt:lpstr>WHAT IS IT?</vt:lpstr>
      <vt:lpstr> Global Strategy on Human Resources for Health: Workforce 2030</vt:lpstr>
      <vt:lpstr>HEALTH SYSTEMS CHARACTERISTIC (Lewis et. al 2000)</vt:lpstr>
      <vt:lpstr>HEALTH SYSTEMS CHARACTERISTIC (Lewis et. al 2000)</vt:lpstr>
      <vt:lpstr>     Distinguishing features of public health management  </vt:lpstr>
      <vt:lpstr>Roles of public health management  </vt:lpstr>
      <vt:lpstr>Key Areas of Competence for Public Health  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MANAGEMENT</dc:title>
  <dc:creator>Karolina Kulinska</dc:creator>
  <cp:lastModifiedBy>Karolina Kulinska</cp:lastModifiedBy>
  <cp:revision>2</cp:revision>
  <dcterms:created xsi:type="dcterms:W3CDTF">2019-12-01T20:51:12Z</dcterms:created>
  <dcterms:modified xsi:type="dcterms:W3CDTF">2020-09-28T10:27:11Z</dcterms:modified>
</cp:coreProperties>
</file>