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9" r:id="rId3"/>
    <p:sldId id="291" r:id="rId4"/>
    <p:sldId id="290" r:id="rId5"/>
    <p:sldId id="279" r:id="rId6"/>
    <p:sldId id="259" r:id="rId7"/>
    <p:sldId id="280" r:id="rId8"/>
    <p:sldId id="260" r:id="rId9"/>
    <p:sldId id="261" r:id="rId10"/>
    <p:sldId id="263" r:id="rId11"/>
    <p:sldId id="264" r:id="rId12"/>
    <p:sldId id="284" r:id="rId13"/>
    <p:sldId id="281" r:id="rId14"/>
    <p:sldId id="283" r:id="rId15"/>
    <p:sldId id="292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50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325B6-FE07-4F71-AA03-1A105CA25488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6FC4C-8852-426E-A42D-3A154C99AF8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6FC4C-8852-426E-A42D-3A154C99AF83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1638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J. Kasprzak, W.</a:t>
            </a:r>
            <a:r>
              <a:rPr lang="pl-PL" baseline="0" dirty="0"/>
              <a:t> Młodziejowski, W. Kasprzak, 2015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FC4C-8852-426E-A42D-3A154C99AF83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5D837-629F-4D1E-A153-5097B7577034}" type="datetimeFigureOut">
              <a:rPr lang="pl-PL" smtClean="0"/>
              <a:pPr/>
              <a:t>16.10.2019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5643602"/>
          </a:xfrm>
        </p:spPr>
        <p:txBody>
          <a:bodyPr>
            <a:normAutofit/>
          </a:bodyPr>
          <a:lstStyle/>
          <a:p>
            <a:r>
              <a:rPr lang="pl-PL" dirty="0"/>
              <a:t>Zasady zaliczenia,</a:t>
            </a:r>
            <a:br>
              <a:rPr lang="pl-PL" dirty="0"/>
            </a:br>
            <a:r>
              <a:rPr lang="pl-PL" dirty="0"/>
              <a:t>Zakres zagadnień</a:t>
            </a:r>
            <a:br>
              <a:rPr lang="pl-PL" dirty="0"/>
            </a:br>
            <a:r>
              <a:rPr lang="pl-PL" dirty="0"/>
              <a:t>Literatura</a:t>
            </a:r>
            <a:br>
              <a:rPr lang="pl-PL" dirty="0"/>
            </a:br>
            <a:r>
              <a:rPr lang="pl-PL" dirty="0"/>
              <a:t>Kryminalistyka</a:t>
            </a:r>
            <a:br>
              <a:rPr lang="pl-PL" dirty="0"/>
            </a:b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357298"/>
            <a:ext cx="2835833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214810" y="2428868"/>
            <a:ext cx="4572000" cy="32316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Kryminalistyka. Przewodnik</a:t>
            </a:r>
          </a:p>
          <a:p>
            <a:r>
              <a:rPr lang="pl-PL" sz="2800" dirty="0"/>
              <a:t>Wilk Dariusz</a:t>
            </a:r>
          </a:p>
          <a:p>
            <a:r>
              <a:rPr lang="pl-PL" sz="2800" dirty="0"/>
              <a:t>Wydawca: </a:t>
            </a:r>
            <a:r>
              <a:rPr lang="pl-PL" sz="2800" dirty="0" err="1"/>
              <a:t>TNOiK</a:t>
            </a:r>
            <a:endParaRPr lang="pl-PL" sz="2800" dirty="0"/>
          </a:p>
          <a:p>
            <a:r>
              <a:rPr lang="pl-PL" sz="2800" dirty="0"/>
              <a:t>Rok wydania: 2013</a:t>
            </a:r>
          </a:p>
          <a:p>
            <a:r>
              <a:rPr lang="pl-PL" sz="2800" dirty="0"/>
              <a:t>Miejsce wydania: Toruń</a:t>
            </a:r>
          </a:p>
          <a:p>
            <a:r>
              <a:rPr lang="pl-PL" sz="2800" dirty="0"/>
              <a:t>Stron: 312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857232"/>
            <a:ext cx="3331052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143372" y="2143116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Kryminalistyka. Zarys wykładu</a:t>
            </a:r>
          </a:p>
          <a:p>
            <a:r>
              <a:rPr lang="pl-PL" sz="3200" dirty="0"/>
              <a:t>Tadeusz </a:t>
            </a:r>
            <a:r>
              <a:rPr lang="pl-PL" sz="3200" dirty="0" err="1"/>
              <a:t>Hanausek</a:t>
            </a:r>
            <a:r>
              <a:rPr lang="pl-PL" sz="3200" dirty="0"/>
              <a:t> </a:t>
            </a:r>
          </a:p>
          <a:p>
            <a:r>
              <a:rPr lang="pl-PL" sz="3200" dirty="0"/>
              <a:t>Wydawnictwo:</a:t>
            </a:r>
          </a:p>
          <a:p>
            <a:r>
              <a:rPr lang="pl-PL" sz="3200" dirty="0"/>
              <a:t> </a:t>
            </a:r>
            <a:r>
              <a:rPr lang="pl-PL" sz="3200" dirty="0" err="1"/>
              <a:t>Wolters</a:t>
            </a:r>
            <a:r>
              <a:rPr lang="pl-PL" sz="3200" dirty="0"/>
              <a:t> </a:t>
            </a:r>
            <a:r>
              <a:rPr lang="pl-PL" sz="3200" dirty="0" err="1"/>
              <a:t>Kluwer</a:t>
            </a:r>
            <a:r>
              <a:rPr lang="pl-PL" sz="3200" dirty="0"/>
              <a:t> Polska sp. z o.o.  2009</a:t>
            </a:r>
          </a:p>
          <a:p>
            <a:r>
              <a:rPr lang="pl-PL" sz="3200" dirty="0"/>
              <a:t>Liczba stron: 242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ksiegarnia.difin.pl/imgs_upload/sgh_produkty_2377_14273725725513fa1ced3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146" y="479387"/>
            <a:ext cx="3760912" cy="5307067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4071934" y="164305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/>
              <a:t>J. Kasprzak, W. Młodziejowski, W. Kasprzak, Warszawa  2015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428604"/>
            <a:ext cx="3728988" cy="5857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500042"/>
            <a:ext cx="8784976" cy="5626121"/>
          </a:xfrm>
        </p:spPr>
        <p:txBody>
          <a:bodyPr>
            <a:normAutofit fontScale="25000" lnSpcReduction="20000"/>
          </a:bodyPr>
          <a:lstStyle/>
          <a:p>
            <a:pPr marL="742950" indent="-742950" algn="just">
              <a:buNone/>
            </a:pPr>
            <a:r>
              <a:rPr lang="pl-PL" sz="8000" dirty="0"/>
              <a:t>1. </a:t>
            </a:r>
            <a:r>
              <a:rPr lang="pl-PL" sz="8000" b="1" dirty="0"/>
              <a:t>ustawa z dnia 6 kwietnia 1990 r. o Policji</a:t>
            </a:r>
          </a:p>
          <a:p>
            <a:pPr lvl="0" algn="just">
              <a:buNone/>
            </a:pPr>
            <a:r>
              <a:rPr lang="pl-PL" sz="8000" dirty="0"/>
              <a:t>2. ustawa  z dnia  9 czerwca 2006 o Centralnym Biurze Antykorupcyjnym </a:t>
            </a:r>
          </a:p>
          <a:p>
            <a:pPr algn="just">
              <a:buNone/>
            </a:pPr>
            <a:r>
              <a:rPr lang="pl-PL" sz="8000" dirty="0"/>
              <a:t>3. ustawa  z dnia 24 maja 2002 r. o Agencji Bezpieczeństwa Wewnętrznego i Agencji Wywiadu </a:t>
            </a:r>
          </a:p>
          <a:p>
            <a:pPr lvl="0" algn="just">
              <a:buNone/>
            </a:pPr>
            <a:r>
              <a:rPr lang="pl-PL" sz="8000" dirty="0"/>
              <a:t>4.  ustawa  z 12 października 1990  o Straży Granicznej</a:t>
            </a:r>
          </a:p>
          <a:p>
            <a:pPr lvl="0" algn="just">
              <a:buNone/>
            </a:pPr>
            <a:r>
              <a:rPr lang="pl-PL" sz="8000" dirty="0"/>
              <a:t>5. ustawy  z 9.6.2006 o Służbie Kontrwywiadu Wojskowego i Służbie Wywiadu </a:t>
            </a:r>
          </a:p>
          <a:p>
            <a:pPr lvl="0" algn="just">
              <a:buNone/>
            </a:pPr>
            <a:r>
              <a:rPr lang="pl-PL" sz="8000" dirty="0"/>
              <a:t>Wojskowego</a:t>
            </a:r>
          </a:p>
          <a:p>
            <a:pPr algn="just">
              <a:buNone/>
            </a:pPr>
            <a:r>
              <a:rPr lang="pl-PL" sz="8000" dirty="0"/>
              <a:t>6. ustawa z 24 sierpnia  2001 r. o Żandarmerii Wojskowej i wojskowych </a:t>
            </a:r>
          </a:p>
          <a:p>
            <a:pPr algn="just">
              <a:buNone/>
            </a:pPr>
            <a:r>
              <a:rPr lang="pl-PL" sz="8000" dirty="0"/>
              <a:t>organach porządkowych</a:t>
            </a:r>
          </a:p>
          <a:p>
            <a:pPr algn="just">
              <a:buNone/>
            </a:pPr>
            <a:r>
              <a:rPr lang="pl-PL" sz="8000" dirty="0"/>
              <a:t>Ustawa z dnia 16. listopada 2016 r. o Krajowej Administracji Skarbowej</a:t>
            </a:r>
          </a:p>
          <a:p>
            <a:pPr algn="just">
              <a:buNone/>
            </a:pPr>
            <a:endParaRPr lang="pl-PL" sz="8000" dirty="0"/>
          </a:p>
          <a:p>
            <a:pPr algn="just">
              <a:buNone/>
            </a:pPr>
            <a:endParaRPr lang="pl-PL" sz="8000" dirty="0"/>
          </a:p>
          <a:p>
            <a:pPr algn="just">
              <a:buNone/>
            </a:pPr>
            <a:endParaRPr lang="pl-PL" sz="6800" dirty="0"/>
          </a:p>
          <a:p>
            <a:pPr algn="just">
              <a:buNone/>
            </a:pPr>
            <a:endParaRPr lang="pl-PL" sz="5000" dirty="0"/>
          </a:p>
          <a:p>
            <a:pPr algn="just">
              <a:buNone/>
            </a:pPr>
            <a:endParaRPr lang="pl-PL" sz="5000" dirty="0"/>
          </a:p>
          <a:p>
            <a:pPr algn="just">
              <a:buNone/>
            </a:pPr>
            <a:endParaRPr lang="pl-PL" sz="2400" dirty="0"/>
          </a:p>
          <a:p>
            <a:pPr algn="just">
              <a:buNone/>
            </a:pPr>
            <a:endParaRPr lang="pl-PL" sz="2400" b="1" dirty="0"/>
          </a:p>
          <a:p>
            <a:pPr algn="just">
              <a:buNone/>
            </a:pPr>
            <a:br>
              <a:rPr lang="pl-PL" sz="2400" dirty="0"/>
            </a:br>
            <a:r>
              <a:rPr lang="pl-PL" sz="2400" b="1" dirty="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l-PL" sz="3000" b="1" dirty="0">
              <a:latin typeface="TimesNewRomanPS-BoldMT" charset="-18"/>
            </a:endParaRPr>
          </a:p>
          <a:p>
            <a:pPr algn="ctr">
              <a:buNone/>
            </a:pPr>
            <a:endParaRPr lang="pl-PL" sz="3000" b="1" dirty="0">
              <a:latin typeface="TimesNewRomanPS-BoldMT" charset="-18"/>
            </a:endParaRPr>
          </a:p>
          <a:p>
            <a:pPr algn="ctr">
              <a:buNone/>
            </a:pPr>
            <a:r>
              <a:rPr lang="pl-PL" sz="3000" b="1" dirty="0">
                <a:latin typeface="TimesNewRomanPS-BoldMT" charset="-18"/>
              </a:rPr>
              <a:t>WYTYCZNE NR 3 KOMENDANTA GŁ</a:t>
            </a:r>
            <a:r>
              <a:rPr lang="pl-PL" sz="3000" b="1" dirty="0"/>
              <a:t>Ó</a:t>
            </a:r>
            <a:r>
              <a:rPr lang="pl-PL" sz="3000" b="1" dirty="0">
                <a:latin typeface="TimesNewRomanPS-BoldMT" charset="-18"/>
              </a:rPr>
              <a:t>WNEGO POLICJI   </a:t>
            </a:r>
            <a:r>
              <a:rPr lang="pl-PL" sz="3000" dirty="0">
                <a:latin typeface="TimesNewRomanPSMT" charset="-18"/>
              </a:rPr>
              <a:t>z 2017 r. </a:t>
            </a:r>
            <a:r>
              <a:rPr lang="pl-PL" sz="3000" b="1" dirty="0">
                <a:latin typeface="TimesNewRomanPS-BoldMT" charset="-18"/>
              </a:rPr>
              <a:t>w sprawie    wykonywania niektórych czynności          dochodzeniowo </a:t>
            </a:r>
            <a:r>
              <a:rPr lang="pl-PL" sz="3000" b="1" dirty="0"/>
              <a:t>–</a:t>
            </a:r>
            <a:r>
              <a:rPr lang="pl-PL" sz="3000" b="1" dirty="0">
                <a:latin typeface="TimesNewRomanPS-BoldMT" charset="-18"/>
              </a:rPr>
              <a:t>  śledczych przez policjant</a:t>
            </a:r>
            <a:r>
              <a:rPr lang="pl-PL" sz="3000" b="1" dirty="0"/>
              <a:t>ó</a:t>
            </a:r>
            <a:r>
              <a:rPr lang="pl-PL" sz="3000" b="1" dirty="0">
                <a:latin typeface="TimesNewRomanPS-BoldMT" charset="-18"/>
              </a:rPr>
              <a:t>w</a:t>
            </a:r>
          </a:p>
          <a:p>
            <a:pPr algn="ctr">
              <a:buNone/>
            </a:pPr>
            <a:endParaRPr lang="pl-PL" sz="3000" b="1" dirty="0"/>
          </a:p>
          <a:p>
            <a:pPr algn="ctr">
              <a:buNone/>
            </a:pPr>
            <a:endParaRPr lang="pl-PL" sz="3000" b="1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357166"/>
            <a:ext cx="8435280" cy="576899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b="1" dirty="0"/>
              <a:t>Zakres zajęć</a:t>
            </a:r>
          </a:p>
          <a:p>
            <a:pPr marL="514350" indent="-514350" algn="just">
              <a:buAutoNum type="arabicPeriod"/>
            </a:pPr>
            <a:r>
              <a:rPr lang="pl-PL" dirty="0"/>
              <a:t>Charakterystyka przedmiotu</a:t>
            </a:r>
          </a:p>
          <a:p>
            <a:pPr marL="514350" indent="-514350" algn="just">
              <a:buAutoNum type="arabicPeriod"/>
            </a:pPr>
            <a:r>
              <a:rPr lang="pl-PL" dirty="0"/>
              <a:t>Podstawowe pojęcia z zakresu kryminalistyki (ogólne wyjaśnienie pojęć: zdarzenie a przestępstwo, wersja zdarzenia, identyfikacja kryminalistyczna, ekspertyza kryminalistyczna):</a:t>
            </a:r>
            <a:r>
              <a:rPr lang="pl-PL" sz="2800" b="1" dirty="0"/>
              <a:t> </a:t>
            </a:r>
          </a:p>
          <a:p>
            <a:pPr marL="0" indent="0" algn="just">
              <a:buNone/>
            </a:pPr>
            <a:r>
              <a:rPr lang="pl-PL" sz="2800" b="1" dirty="0"/>
              <a:t>Źródła do wyboru:</a:t>
            </a:r>
          </a:p>
          <a:p>
            <a:pPr algn="just">
              <a:buFontTx/>
              <a:buChar char="-"/>
            </a:pPr>
            <a:r>
              <a:rPr lang="pl-PL" sz="2800" b="1" dirty="0"/>
              <a:t>E. Gruza, M. Goc, J. Moszczyński, Kryminalistyka-czyli rzecz o metodach śledczych, </a:t>
            </a:r>
          </a:p>
          <a:p>
            <a:pPr algn="just">
              <a:buFontTx/>
              <a:buChar char="-"/>
            </a:pPr>
            <a:r>
              <a:rPr lang="pl-PL" sz="2800" b="1" dirty="0"/>
              <a:t>D. Wilk, </a:t>
            </a:r>
            <a:r>
              <a:rPr lang="pl-PL" sz="2900" b="1" dirty="0"/>
              <a:t>Kryminalistyka. Przewodnik, </a:t>
            </a:r>
          </a:p>
          <a:p>
            <a:pPr algn="just">
              <a:buFontTx/>
              <a:buChar char="-"/>
            </a:pPr>
            <a:r>
              <a:rPr lang="pl-PL" sz="2800" b="1" dirty="0"/>
              <a:t>J. Kasprzak, W. Młodziejowski, W. Kasprzak, Zarys systemu;  </a:t>
            </a:r>
          </a:p>
          <a:p>
            <a:pPr algn="just">
              <a:buFontTx/>
              <a:buChar char="-"/>
            </a:pPr>
            <a:r>
              <a:rPr lang="pl-PL" sz="2800" b="1" dirty="0"/>
              <a:t>T. </a:t>
            </a:r>
            <a:r>
              <a:rPr lang="pl-PL" sz="2800" b="1" dirty="0" err="1"/>
              <a:t>Hanausek</a:t>
            </a:r>
            <a:r>
              <a:rPr lang="pl-PL" sz="2800" b="1" dirty="0"/>
              <a:t> Kryminalistyka. Zarys wykładu,</a:t>
            </a:r>
          </a:p>
          <a:p>
            <a:pPr algn="just">
              <a:buFontTx/>
              <a:buChar char="-"/>
            </a:pPr>
            <a:r>
              <a:rPr lang="pl-PL" sz="2800" b="1" dirty="0"/>
              <a:t>J. Widacki red., Kryminalistyka,</a:t>
            </a:r>
          </a:p>
          <a:p>
            <a:pPr marL="0" indent="0">
              <a:buNone/>
            </a:pPr>
            <a:r>
              <a:rPr lang="pl-PL" sz="2800" b="1" dirty="0"/>
              <a:t>-   M. Bartnik, W. Lis, Leksykon kryminalistyki, C.H. Beck 2016.</a:t>
            </a:r>
            <a:endParaRPr lang="pl-PL" sz="2800" dirty="0"/>
          </a:p>
          <a:p>
            <a:pPr marL="0" indent="0" algn="just">
              <a:buNone/>
            </a:pPr>
            <a:endParaRPr lang="pl-PL" sz="2800" b="1" dirty="0"/>
          </a:p>
          <a:p>
            <a:pPr marL="0" indent="0" algn="just">
              <a:buNone/>
            </a:pPr>
            <a:endParaRPr lang="pl-PL" dirty="0"/>
          </a:p>
          <a:p>
            <a:pPr marL="514350" indent="-514350">
              <a:buAutoNum type="arabicPeriod"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B5E640-3131-4D59-AC91-84DE6D307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2. Ślad kryminalistyczny. Oględziny. Ćwiczenie. Źródło: </a:t>
            </a:r>
            <a:r>
              <a:rPr lang="pl-PL" b="1" dirty="0"/>
              <a:t>prezentacja, wybrany podręcznik.</a:t>
            </a:r>
          </a:p>
          <a:p>
            <a:pPr marL="0" indent="0" algn="just">
              <a:buNone/>
            </a:pPr>
            <a:r>
              <a:rPr lang="pl-PL" dirty="0"/>
              <a:t>3. Czynności operacyjno-rozpoznawcze, </a:t>
            </a:r>
            <a:r>
              <a:rPr lang="pl-PL" b="1" dirty="0"/>
              <a:t>ustawa o Policji, podręcznik.</a:t>
            </a:r>
          </a:p>
          <a:p>
            <a:pPr marL="0" indent="0" algn="just">
              <a:buNone/>
            </a:pPr>
            <a:r>
              <a:rPr lang="pl-PL" dirty="0"/>
              <a:t>4. Bezpieczeństwo dokumentów -ćwiczenie.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1207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pl-PL" dirty="0"/>
              <a:t>Zasady zaliczenia:</a:t>
            </a:r>
          </a:p>
          <a:p>
            <a:pPr marL="514350" indent="-514350">
              <a:buAutoNum type="arabicPeriod"/>
            </a:pPr>
            <a:r>
              <a:rPr lang="pl-PL" dirty="0"/>
              <a:t>Obecność na zajęciach (możliwa jedna nieobecność nieusprawiedliwiona)</a:t>
            </a:r>
          </a:p>
          <a:p>
            <a:pPr marL="514350" indent="-514350">
              <a:buAutoNum type="arabicPeriod"/>
            </a:pPr>
            <a:r>
              <a:rPr lang="pl-PL" dirty="0"/>
              <a:t>Kolokwium z zakresu materiału przedstawionego na poprzednim slajdzie (punkty 1-3).</a:t>
            </a:r>
          </a:p>
          <a:p>
            <a:pPr marL="514350" indent="-514350">
              <a:buAutoNum type="arabicPeriod"/>
            </a:pPr>
            <a:r>
              <a:rPr lang="pl-PL" dirty="0"/>
              <a:t>Aktywny udział w zajęciach: karty pracy, ćwiczenie.</a:t>
            </a:r>
          </a:p>
          <a:p>
            <a:pPr marL="514350" indent="-514350">
              <a:buAutoNum type="arabicPeriod"/>
            </a:pPr>
            <a:r>
              <a:rPr lang="pl-PL" dirty="0"/>
              <a:t>Przygotowanie do zajęć.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142984"/>
            <a:ext cx="293898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3929058" y="1214422"/>
            <a:ext cx="4572000" cy="36009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</a:t>
            </a:r>
            <a:endParaRPr lang="pl-PL" sz="2800" dirty="0"/>
          </a:p>
          <a:p>
            <a:r>
              <a:rPr lang="pl-PL" sz="2800" dirty="0"/>
              <a:t>red. Jan </a:t>
            </a:r>
            <a:r>
              <a:rPr lang="pl-PL" sz="2800" dirty="0" err="1"/>
              <a:t>Widacki</a:t>
            </a:r>
            <a:endParaRPr lang="pl-PL" sz="2800" dirty="0"/>
          </a:p>
          <a:p>
            <a:endParaRPr lang="pl-PL" sz="2800" dirty="0"/>
          </a:p>
          <a:p>
            <a:r>
              <a:rPr lang="pl-PL" sz="2800" dirty="0"/>
              <a:t> Wydawnictwo: </a:t>
            </a:r>
            <a:r>
              <a:rPr lang="pl-PL" sz="2800" dirty="0" err="1"/>
              <a:t>C.H.Beck</a:t>
            </a:r>
            <a:r>
              <a:rPr lang="pl-PL" sz="2800" dirty="0"/>
              <a:t>  2016</a:t>
            </a:r>
          </a:p>
          <a:p>
            <a:endParaRPr lang="pl-PL" sz="2800" dirty="0"/>
          </a:p>
          <a:p>
            <a:endParaRPr lang="pl-PL" sz="2800" dirty="0"/>
          </a:p>
          <a:p>
            <a:endParaRPr lang="pl-PL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736"/>
            <a:ext cx="3122555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071934" y="1571612"/>
            <a:ext cx="45720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/>
              <a:t>Kryminalistyka-czyli rzecz o metodach śledczych</a:t>
            </a:r>
          </a:p>
          <a:p>
            <a:endParaRPr lang="pl-PL" sz="3200" b="1" dirty="0"/>
          </a:p>
          <a:p>
            <a:r>
              <a:rPr lang="pl-PL" sz="2800" dirty="0"/>
              <a:t>Gruza Ewa, Goc Mieczysław, Moszczyński Jarosław</a:t>
            </a:r>
          </a:p>
          <a:p>
            <a:r>
              <a:rPr lang="pl-PL" sz="2800" dirty="0"/>
              <a:t>Wydawnictwo:	</a:t>
            </a:r>
            <a:r>
              <a:rPr lang="pl-PL" sz="2800" dirty="0" err="1"/>
              <a:t>Łośgraf</a:t>
            </a:r>
            <a:endParaRPr lang="pl-PL" sz="2800" dirty="0"/>
          </a:p>
          <a:p>
            <a:r>
              <a:rPr lang="pl-PL" sz="2800" dirty="0"/>
              <a:t>Rok wydania:	2011</a:t>
            </a:r>
          </a:p>
          <a:p>
            <a:endParaRPr lang="pl-PL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714348" y="214290"/>
            <a:ext cx="7715304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 err="1"/>
              <a:t>Kryminalistyka.Wybrane</a:t>
            </a:r>
            <a:r>
              <a:rPr lang="pl-PL" sz="2800" b="1" dirty="0"/>
              <a:t> zagadnienia teorii i praktyki śledczo-sądowej</a:t>
            </a:r>
          </a:p>
          <a:p>
            <a:r>
              <a:rPr lang="pl-PL" sz="2400" dirty="0"/>
              <a:t>Mariusz </a:t>
            </a:r>
            <a:r>
              <a:rPr lang="pl-PL" sz="2400" dirty="0" err="1"/>
              <a:t>Kulicki</a:t>
            </a:r>
            <a:r>
              <a:rPr lang="pl-PL" sz="2400" dirty="0"/>
              <a:t>,</a:t>
            </a:r>
          </a:p>
          <a:p>
            <a:r>
              <a:rPr lang="pl-PL" sz="2400" dirty="0"/>
              <a:t>Violetta </a:t>
            </a:r>
            <a:r>
              <a:rPr lang="pl-PL" sz="2400" dirty="0" err="1"/>
              <a:t>Kwiatkowska-Wójcikiewicz</a:t>
            </a:r>
            <a:endParaRPr lang="pl-PL" sz="2400" dirty="0"/>
          </a:p>
          <a:p>
            <a:r>
              <a:rPr lang="pl-PL" sz="2400" dirty="0"/>
              <a:t>Leszek Stępka</a:t>
            </a:r>
          </a:p>
          <a:p>
            <a:r>
              <a:rPr lang="pl-PL" sz="2400" dirty="0"/>
              <a:t>Wydawnictwo: Uniwersytet Mikołaja Kopernika 2009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2786058"/>
            <a:ext cx="2571768" cy="3692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491880" y="249289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 Kryminalistyka </a:t>
            </a:r>
          </a:p>
          <a:p>
            <a:r>
              <a:rPr lang="pl-PL" sz="2800" dirty="0"/>
              <a:t>Jerzy Kasprzak, Bronisław Młodziejowski, Wacław Brzęk, Jarosław Moszczyński</a:t>
            </a:r>
          </a:p>
          <a:p>
            <a:r>
              <a:rPr lang="pl-PL" sz="2800" dirty="0" err="1"/>
              <a:t>Difin</a:t>
            </a:r>
            <a:r>
              <a:rPr lang="pl-PL" sz="2800" dirty="0"/>
              <a:t>  2006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132856"/>
            <a:ext cx="1857388" cy="306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357298"/>
            <a:ext cx="3321867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572000" y="2071678"/>
            <a:ext cx="4572000" cy="261610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600" b="1" dirty="0"/>
              <a:t>Kryminalistyka</a:t>
            </a:r>
          </a:p>
          <a:p>
            <a:r>
              <a:rPr lang="pl-PL" sz="3200" dirty="0"/>
              <a:t>Autor: Brunon </a:t>
            </a:r>
            <a:r>
              <a:rPr lang="pl-PL" sz="3200" dirty="0" err="1"/>
              <a:t>Hołyst</a:t>
            </a:r>
            <a:endParaRPr lang="pl-PL" sz="3200" dirty="0"/>
          </a:p>
          <a:p>
            <a:r>
              <a:rPr lang="pl-PL" sz="3200" dirty="0"/>
              <a:t>Rok wydania: 2017</a:t>
            </a:r>
          </a:p>
          <a:p>
            <a:r>
              <a:rPr lang="pl-PL" sz="3200" dirty="0"/>
              <a:t>Wydanie: XIII</a:t>
            </a:r>
          </a:p>
          <a:p>
            <a:r>
              <a:rPr lang="pl-PL" sz="3200" dirty="0"/>
              <a:t>Wydawca: </a:t>
            </a:r>
            <a:r>
              <a:rPr lang="pl-PL" sz="3200" dirty="0" err="1"/>
              <a:t>LexisNexis</a:t>
            </a:r>
            <a:endParaRPr lang="pl-PL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446</Words>
  <Application>Microsoft Office PowerPoint</Application>
  <PresentationFormat>Pokaz na ekranie (4:3)</PresentationFormat>
  <Paragraphs>96</Paragraphs>
  <Slides>15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TimesNewRomanPS-BoldMT</vt:lpstr>
      <vt:lpstr>TimesNewRomanPSMT</vt:lpstr>
      <vt:lpstr>Motyw pakietu Office</vt:lpstr>
      <vt:lpstr>Zasady zaliczenia, Zakres zagadnień Literatura Kryminalistyka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Iwona</dc:creator>
  <cp:lastModifiedBy>Iwona Zieniewicz</cp:lastModifiedBy>
  <cp:revision>37</cp:revision>
  <dcterms:created xsi:type="dcterms:W3CDTF">2013-02-19T19:26:03Z</dcterms:created>
  <dcterms:modified xsi:type="dcterms:W3CDTF">2019-10-16T17:43:52Z</dcterms:modified>
</cp:coreProperties>
</file>