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9" r:id="rId3"/>
    <p:sldId id="290" r:id="rId4"/>
    <p:sldId id="293" r:id="rId5"/>
    <p:sldId id="279" r:id="rId6"/>
    <p:sldId id="280" r:id="rId7"/>
    <p:sldId id="263" r:id="rId8"/>
    <p:sldId id="264" r:id="rId9"/>
    <p:sldId id="295" r:id="rId10"/>
    <p:sldId id="296" r:id="rId11"/>
    <p:sldId id="297" r:id="rId12"/>
    <p:sldId id="29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25B6-FE07-4F71-AA03-1A105CA25488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6FC4C-8852-426E-A42D-3A154C99AF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Stefan Kalinowski, Biegły i jego opinia, CLK KGP Warszawa 1994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989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Tadeusz Tomaszewski, Dowód z opinii biegłego w procesie karnym, IES 1998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233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A. Kegel, Z. Kegel, Przepisy o biegłych sądowych, tłumaczach i specjalistach. Komentarz, Kraków Zakamycze 2004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417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4572032"/>
          </a:xfrm>
        </p:spPr>
        <p:txBody>
          <a:bodyPr>
            <a:normAutofit/>
          </a:bodyPr>
          <a:lstStyle/>
          <a:p>
            <a:r>
              <a:rPr lang="pl-PL" dirty="0"/>
              <a:t>Literatura,</a:t>
            </a:r>
            <a:br>
              <a:rPr lang="pl-PL" dirty="0"/>
            </a:br>
            <a:r>
              <a:rPr lang="pl-PL" dirty="0"/>
              <a:t>zakres zajęć</a:t>
            </a:r>
            <a:br>
              <a:rPr lang="pl-PL" dirty="0"/>
            </a:br>
            <a:r>
              <a:rPr lang="pl-PL" dirty="0"/>
              <a:t>Biegli i specjaliści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B414E4-E928-4900-BB5E-2B3D91790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Literatura uzupełniająca: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99AA639-84C7-4036-9AAD-15DCDDA10D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62881"/>
            <a:ext cx="2571518" cy="3861048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C3F806B1-A518-4A12-8938-D9B4274304BD}"/>
              </a:ext>
            </a:extLst>
          </p:cNvPr>
          <p:cNvSpPr/>
          <p:nvPr/>
        </p:nvSpPr>
        <p:spPr>
          <a:xfrm>
            <a:off x="3946893" y="1556792"/>
            <a:ext cx="37214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/>
              <a:t>Stefan Kalinowski, Biegły i jego opinia, CLK KGP Warszawa 1994</a:t>
            </a:r>
          </a:p>
        </p:txBody>
      </p:sp>
    </p:spTree>
    <p:extLst>
      <p:ext uri="{BB962C8B-B14F-4D97-AF65-F5344CB8AC3E}">
        <p14:creationId xmlns:p14="http://schemas.microsoft.com/office/powerpoint/2010/main" val="1777366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Tomaszewski biegły w postępowaniu karnym">
            <a:extLst>
              <a:ext uri="{FF2B5EF4-FFF2-40B4-BE49-F238E27FC236}">
                <a16:creationId xmlns:a16="http://schemas.microsoft.com/office/drawing/2014/main" id="{9C78ABB0-7800-4282-A9CA-60BF72D616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2" t="6264" r="8009" b="4474"/>
          <a:stretch/>
        </p:blipFill>
        <p:spPr bwMode="auto">
          <a:xfrm>
            <a:off x="683568" y="548680"/>
            <a:ext cx="3744415" cy="533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BFACC317-C88D-4559-B7F3-E34DAAF256CB}"/>
              </a:ext>
            </a:extLst>
          </p:cNvPr>
          <p:cNvSpPr/>
          <p:nvPr/>
        </p:nvSpPr>
        <p:spPr>
          <a:xfrm>
            <a:off x="4428941" y="1124744"/>
            <a:ext cx="40314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Tadeusz Tomaszewski, Dowód z opinii biegłego w procesie karnym, </a:t>
            </a:r>
          </a:p>
          <a:p>
            <a:pPr algn="ctr"/>
            <a:r>
              <a:rPr lang="pl-PL" sz="2800" dirty="0"/>
              <a:t>IES 1998</a:t>
            </a:r>
          </a:p>
        </p:txBody>
      </p:sp>
    </p:spTree>
    <p:extLst>
      <p:ext uri="{BB962C8B-B14F-4D97-AF65-F5344CB8AC3E}">
        <p14:creationId xmlns:p14="http://schemas.microsoft.com/office/powerpoint/2010/main" val="345701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nalezione obrazy dla zapytania Anna Kegel Zdzisław Kegel przepisy o biegłych">
            <a:extLst>
              <a:ext uri="{FF2B5EF4-FFF2-40B4-BE49-F238E27FC236}">
                <a16:creationId xmlns:a16="http://schemas.microsoft.com/office/drawing/2014/main" id="{EB2D86C6-6A81-42C6-A21C-7FFA52AE9C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08332"/>
            <a:ext cx="3607842" cy="544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4A90103B-9C32-4140-97B0-07FFB30E34DB}"/>
              </a:ext>
            </a:extLst>
          </p:cNvPr>
          <p:cNvSpPr/>
          <p:nvPr/>
        </p:nvSpPr>
        <p:spPr>
          <a:xfrm>
            <a:off x="4716016" y="1556792"/>
            <a:ext cx="4176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lphaUcPeriod"/>
            </a:pPr>
            <a:r>
              <a:rPr lang="pl-PL" sz="2800" dirty="0"/>
              <a:t>Kegel, Z. Kegel, </a:t>
            </a:r>
          </a:p>
          <a:p>
            <a:pPr algn="ctr"/>
            <a:r>
              <a:rPr lang="pl-PL" sz="2800" dirty="0"/>
              <a:t>Przepisy o biegłych sądowych, tłumaczach </a:t>
            </a:r>
            <a:br>
              <a:rPr lang="pl-PL" sz="2800" dirty="0"/>
            </a:br>
            <a:r>
              <a:rPr lang="pl-PL" sz="2800" dirty="0"/>
              <a:t>i specjalistach. Komentarz, Kraków Zakamycze 2004</a:t>
            </a:r>
          </a:p>
        </p:txBody>
      </p:sp>
    </p:spTree>
    <p:extLst>
      <p:ext uri="{BB962C8B-B14F-4D97-AF65-F5344CB8AC3E}">
        <p14:creationId xmlns:p14="http://schemas.microsoft.com/office/powerpoint/2010/main" val="405647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4732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Zaliczenie:</a:t>
            </a:r>
          </a:p>
          <a:p>
            <a:pPr>
              <a:buNone/>
            </a:pP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Obecności na zajęciach.</a:t>
            </a:r>
          </a:p>
          <a:p>
            <a:pPr marL="514350" indent="-514350">
              <a:buAutoNum type="arabicPeriod"/>
            </a:pPr>
            <a:r>
              <a:rPr lang="pl-PL" dirty="0"/>
              <a:t>Test jednokrotnego wyboru, na ostatnich zajęciach, około 25 pytań. 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pl-PL" dirty="0"/>
              <a:t>Biegły i jego rola w postępowaniach prawnych</a:t>
            </a:r>
          </a:p>
          <a:p>
            <a:pPr marL="0" indent="0">
              <a:buNone/>
            </a:pPr>
            <a:r>
              <a:rPr lang="pl-PL" dirty="0"/>
              <a:t>Wiadomości specjalne- pojęcie i zakres</a:t>
            </a:r>
          </a:p>
          <a:p>
            <a:pPr marL="0" indent="0">
              <a:buNone/>
            </a:pPr>
            <a:r>
              <a:rPr lang="pl-PL" dirty="0"/>
              <a:t>Rodzaje biegłych</a:t>
            </a:r>
          </a:p>
          <a:p>
            <a:pPr marL="0" indent="0">
              <a:buNone/>
            </a:pPr>
            <a:r>
              <a:rPr lang="pl-PL" dirty="0"/>
              <a:t>Prawa i obowiązki biegłego </a:t>
            </a:r>
          </a:p>
          <a:p>
            <a:pPr marL="0" indent="0">
              <a:buNone/>
            </a:pPr>
            <a:r>
              <a:rPr lang="pl-PL" dirty="0"/>
              <a:t>Odpowiedzialność karna biegłego za złożenie fałszywej opinii.(dr Iwona Zieniewicz)</a:t>
            </a:r>
          </a:p>
          <a:p>
            <a:pPr algn="just">
              <a:buNone/>
            </a:pPr>
            <a:r>
              <a:rPr lang="pl-PL" dirty="0"/>
              <a:t>2.Biegli na świecie. </a:t>
            </a:r>
          </a:p>
          <a:p>
            <a:pPr algn="just">
              <a:buNone/>
            </a:pPr>
            <a:r>
              <a:rPr lang="pl-PL" dirty="0"/>
              <a:t>Postanowienie o powołaniu biegłego. (dr Sylwia Skubisz-Ślusarczyk)</a:t>
            </a:r>
          </a:p>
          <a:p>
            <a:pPr algn="just">
              <a:buNone/>
            </a:pPr>
            <a:r>
              <a:rPr lang="pl-PL" dirty="0"/>
              <a:t>3.Wynik pracy biegłego – opinia, części składowe, ocena opinii biegłego przez organ procesowy. (dr Rafał Cieśla)</a:t>
            </a:r>
          </a:p>
          <a:p>
            <a:pPr algn="just">
              <a:buNone/>
            </a:pPr>
            <a:r>
              <a:rPr lang="pl-PL" dirty="0"/>
              <a:t>4. Rola i zadania specjalisty w postepowaniu</a:t>
            </a:r>
          </a:p>
          <a:p>
            <a:pPr algn="just">
              <a:buNone/>
            </a:pPr>
            <a:r>
              <a:rPr lang="pl-PL" dirty="0"/>
              <a:t>   karnym. (prof. Maciej Trzciński).</a:t>
            </a:r>
            <a:r>
              <a:rPr lang="pl-PL" b="1" dirty="0"/>
              <a:t>     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31225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071934" y="1571612"/>
            <a:ext cx="457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Kryminalistyka-czyli rzecz o metodach śledczych</a:t>
            </a:r>
          </a:p>
          <a:p>
            <a:endParaRPr lang="pl-PL" sz="3200" b="1" dirty="0"/>
          </a:p>
          <a:p>
            <a:r>
              <a:rPr lang="pl-PL" sz="2800" dirty="0"/>
              <a:t>Gruza Ewa, Goc Mieczysław, Moszczyński Jarosław</a:t>
            </a:r>
          </a:p>
          <a:p>
            <a:r>
              <a:rPr lang="pl-PL" sz="2800" dirty="0"/>
              <a:t>Wydawnictwo:	</a:t>
            </a:r>
            <a:r>
              <a:rPr lang="pl-PL" sz="2800" dirty="0" err="1"/>
              <a:t>Łośgraf</a:t>
            </a:r>
            <a:endParaRPr lang="pl-PL" sz="2800" dirty="0"/>
          </a:p>
          <a:p>
            <a:r>
              <a:rPr lang="pl-PL" sz="2800" dirty="0"/>
              <a:t>Rok wydania:	2011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8372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29389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929058" y="121442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  <a:endParaRPr lang="pl-PL" sz="2800" dirty="0"/>
          </a:p>
          <a:p>
            <a:r>
              <a:rPr lang="pl-PL" sz="2800" dirty="0"/>
              <a:t>red. Jan </a:t>
            </a:r>
            <a:r>
              <a:rPr lang="pl-PL" sz="2800" dirty="0" err="1"/>
              <a:t>Widacki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C.H.Beck</a:t>
            </a:r>
            <a:r>
              <a:rPr lang="pl-PL" sz="2800" dirty="0"/>
              <a:t>  2016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14348" y="214290"/>
            <a:ext cx="771530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Kryminalistyka. Wybrane zagadnienia teorii i praktyki śledczo-sądowej</a:t>
            </a:r>
          </a:p>
          <a:p>
            <a:r>
              <a:rPr lang="pl-PL" sz="2400" dirty="0"/>
              <a:t>Mariusz </a:t>
            </a:r>
            <a:r>
              <a:rPr lang="pl-PL" sz="2400" dirty="0" err="1"/>
              <a:t>Kulicki</a:t>
            </a:r>
            <a:r>
              <a:rPr lang="pl-PL" sz="2400" dirty="0"/>
              <a:t>,</a:t>
            </a:r>
          </a:p>
          <a:p>
            <a:r>
              <a:rPr lang="pl-PL" sz="2400" dirty="0"/>
              <a:t>Violetta Kwiatkowska - </a:t>
            </a:r>
            <a:r>
              <a:rPr lang="pl-PL" sz="2400" dirty="0" err="1"/>
              <a:t>Wójcikiewicz</a:t>
            </a:r>
            <a:endParaRPr lang="pl-PL" sz="2400" dirty="0"/>
          </a:p>
          <a:p>
            <a:r>
              <a:rPr lang="pl-PL" sz="2400" dirty="0"/>
              <a:t>Leszek Stępka</a:t>
            </a:r>
          </a:p>
          <a:p>
            <a:r>
              <a:rPr lang="pl-PL" sz="2400" dirty="0"/>
              <a:t>Wydawnictwo: Uniwersytet Mikołaja Kopernika 2009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86058"/>
            <a:ext cx="2571768" cy="369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283583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214810" y="242886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Przewodnik</a:t>
            </a:r>
          </a:p>
          <a:p>
            <a:r>
              <a:rPr lang="pl-PL" sz="2800" dirty="0"/>
              <a:t>Wilk Dariusz red.</a:t>
            </a:r>
          </a:p>
          <a:p>
            <a:r>
              <a:rPr lang="pl-PL" sz="2800" dirty="0"/>
              <a:t>Toruń  2013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33310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143372" y="214311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Zarys wykładu</a:t>
            </a:r>
          </a:p>
          <a:p>
            <a:r>
              <a:rPr lang="pl-PL" sz="3200" dirty="0"/>
              <a:t>Tadeusz </a:t>
            </a:r>
            <a:r>
              <a:rPr lang="pl-PL" sz="3200" dirty="0" err="1"/>
              <a:t>Hanausek</a:t>
            </a:r>
            <a:endParaRPr lang="pl-PL" sz="3200" dirty="0"/>
          </a:p>
          <a:p>
            <a:r>
              <a:rPr lang="pl-PL" sz="3200" dirty="0"/>
              <a:t> </a:t>
            </a:r>
            <a:r>
              <a:rPr lang="pl-PL" sz="3200" dirty="0" err="1"/>
              <a:t>Wolters</a:t>
            </a:r>
            <a:r>
              <a:rPr lang="pl-PL" sz="3200" dirty="0"/>
              <a:t> </a:t>
            </a:r>
            <a:r>
              <a:rPr lang="pl-PL" sz="3200" dirty="0" err="1"/>
              <a:t>Kluwer</a:t>
            </a:r>
            <a:r>
              <a:rPr lang="pl-PL" sz="3200" dirty="0"/>
              <a:t> Polska sp. z o.o.  2009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0E9BA4-4B5B-4E0F-8A64-B792B378D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-Kodeks postępowania karnego</a:t>
            </a:r>
          </a:p>
          <a:p>
            <a:pPr marL="0" indent="0">
              <a:buNone/>
            </a:pPr>
            <a:r>
              <a:rPr lang="pl-PL" dirty="0"/>
              <a:t>-Kodeks postępowania cywilnego</a:t>
            </a:r>
          </a:p>
          <a:p>
            <a:pPr marL="0" indent="0">
              <a:buNone/>
            </a:pPr>
            <a:r>
              <a:rPr lang="pl-PL" dirty="0"/>
              <a:t>-Kodeks postępowania administracyjnego</a:t>
            </a:r>
          </a:p>
          <a:p>
            <a:pPr marL="0" indent="0">
              <a:buNone/>
            </a:pPr>
            <a:r>
              <a:rPr lang="pl-PL" dirty="0"/>
              <a:t>W części dotyczącej problematyki biegłego i specjalisty.</a:t>
            </a:r>
          </a:p>
          <a:p>
            <a:pPr marL="0" indent="0">
              <a:buNone/>
            </a:pPr>
            <a:r>
              <a:rPr lang="pl-PL" dirty="0"/>
              <a:t>-Rozporządzenie Ministra Sprawiedliwości z 24. stycznia 2005 r. w sprawie biegłych sądowych</a:t>
            </a:r>
          </a:p>
        </p:txBody>
      </p:sp>
    </p:spTree>
    <p:extLst>
      <p:ext uri="{BB962C8B-B14F-4D97-AF65-F5344CB8AC3E}">
        <p14:creationId xmlns:p14="http://schemas.microsoft.com/office/powerpoint/2010/main" val="22606412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310</Words>
  <Application>Microsoft Office PowerPoint</Application>
  <PresentationFormat>Pokaz na ekranie (4:3)</PresentationFormat>
  <Paragraphs>70</Paragraphs>
  <Slides>12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Motyw pakietu Office</vt:lpstr>
      <vt:lpstr>Literatura, zakres zajęć Biegli i specjaliści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Iwona</dc:creator>
  <cp:lastModifiedBy>Iwona Zieniewicz</cp:lastModifiedBy>
  <cp:revision>36</cp:revision>
  <dcterms:created xsi:type="dcterms:W3CDTF">2013-02-19T19:26:03Z</dcterms:created>
  <dcterms:modified xsi:type="dcterms:W3CDTF">2019-10-16T18:19:17Z</dcterms:modified>
</cp:coreProperties>
</file>