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9" r:id="rId3"/>
    <p:sldId id="290" r:id="rId4"/>
    <p:sldId id="294" r:id="rId5"/>
    <p:sldId id="292" r:id="rId6"/>
    <p:sldId id="291" r:id="rId7"/>
    <p:sldId id="293" r:id="rId8"/>
    <p:sldId id="279" r:id="rId9"/>
    <p:sldId id="259" r:id="rId10"/>
    <p:sldId id="280" r:id="rId11"/>
    <p:sldId id="260" r:id="rId12"/>
    <p:sldId id="261" r:id="rId13"/>
    <p:sldId id="262" r:id="rId14"/>
    <p:sldId id="263" r:id="rId15"/>
    <p:sldId id="264" r:id="rId16"/>
    <p:sldId id="284" r:id="rId17"/>
    <p:sldId id="281" r:id="rId18"/>
    <p:sldId id="287" r:id="rId19"/>
    <p:sldId id="273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325B6-FE07-4F71-AA03-1A105CA25488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6FC4C-8852-426E-A42D-3A154C99AF8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J. Kasprzak, W.</a:t>
            </a:r>
            <a:r>
              <a:rPr lang="pl-PL" baseline="0" dirty="0"/>
              <a:t> Młodziejowski, W. Kasprzak, 2015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FC4C-8852-426E-A42D-3A154C99AF83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5D837-629F-4D1E-A153-5097B7577034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772400" cy="4572032"/>
          </a:xfrm>
        </p:spPr>
        <p:txBody>
          <a:bodyPr>
            <a:normAutofit/>
          </a:bodyPr>
          <a:lstStyle/>
          <a:p>
            <a:r>
              <a:rPr lang="pl-PL" dirty="0"/>
              <a:t>Literatura,</a:t>
            </a:r>
            <a:br>
              <a:rPr lang="pl-PL" dirty="0"/>
            </a:br>
            <a:r>
              <a:rPr lang="pl-PL" dirty="0"/>
              <a:t>zaliczenie ćwiczeń,</a:t>
            </a:r>
            <a:br>
              <a:rPr lang="pl-PL" dirty="0"/>
            </a:br>
            <a:r>
              <a:rPr lang="pl-PL" dirty="0"/>
              <a:t>zakres zagadnień do ćwiczeń</a:t>
            </a:r>
            <a:br>
              <a:rPr lang="pl-PL" dirty="0"/>
            </a:br>
            <a:r>
              <a:rPr lang="pl-PL" dirty="0"/>
              <a:t>kryminalistyka</a:t>
            </a:r>
            <a:br>
              <a:rPr lang="pl-PL" dirty="0"/>
            </a:b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14348" y="214290"/>
            <a:ext cx="7715304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Kryminalistyka. Wybrane zagadnienia teorii i praktyki śledczo-sądowej</a:t>
            </a:r>
          </a:p>
          <a:p>
            <a:r>
              <a:rPr lang="pl-PL" sz="2400" dirty="0"/>
              <a:t>Mariusz </a:t>
            </a:r>
            <a:r>
              <a:rPr lang="pl-PL" sz="2400" dirty="0" err="1"/>
              <a:t>Kulicki</a:t>
            </a:r>
            <a:r>
              <a:rPr lang="pl-PL" sz="2400" dirty="0"/>
              <a:t>,</a:t>
            </a:r>
          </a:p>
          <a:p>
            <a:r>
              <a:rPr lang="pl-PL" sz="2400" dirty="0"/>
              <a:t>Violetta Kwiatkowska - </a:t>
            </a:r>
            <a:r>
              <a:rPr lang="pl-PL" sz="2400" dirty="0" err="1"/>
              <a:t>Wójcikiewicz</a:t>
            </a:r>
            <a:endParaRPr lang="pl-PL" sz="2400" dirty="0"/>
          </a:p>
          <a:p>
            <a:r>
              <a:rPr lang="pl-PL" sz="2400" dirty="0"/>
              <a:t>Leszek Stępka</a:t>
            </a:r>
          </a:p>
          <a:p>
            <a:r>
              <a:rPr lang="pl-PL" sz="2400" dirty="0"/>
              <a:t>Wydawnictwo: Uniwersytet Mikołaja Kopernika 2009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786058"/>
            <a:ext cx="2571768" cy="369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786182" y="50004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 Kryminalistyka </a:t>
            </a:r>
          </a:p>
          <a:p>
            <a:r>
              <a:rPr lang="pl-PL" sz="2800" dirty="0"/>
              <a:t>Jerzy Kasprzak, Bronisław Młodziejowski, Wacław Brzęk, Jarosław Moszczyński</a:t>
            </a:r>
          </a:p>
          <a:p>
            <a:r>
              <a:rPr lang="pl-PL" sz="2800" dirty="0" err="1"/>
              <a:t>Difin</a:t>
            </a:r>
            <a:r>
              <a:rPr lang="pl-PL" sz="2800" dirty="0"/>
              <a:t>  2006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83138"/>
            <a:ext cx="1857388" cy="306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Prostokąt 3"/>
          <p:cNvSpPr/>
          <p:nvPr/>
        </p:nvSpPr>
        <p:spPr>
          <a:xfrm>
            <a:off x="3857620" y="3143248"/>
            <a:ext cx="528638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Ślady kryminalistyczne. Ujawnianie, zabezpieczanie, wykorzystanie ,</a:t>
            </a:r>
          </a:p>
          <a:p>
            <a:r>
              <a:rPr lang="pl-PL" sz="2800" dirty="0"/>
              <a:t> praca zbiorowa pod redakcją naukową Mieczysława Goca i Jarosława Moszczyńskiego</a:t>
            </a:r>
          </a:p>
          <a:p>
            <a:r>
              <a:rPr lang="pl-PL" sz="2800" dirty="0" err="1"/>
              <a:t>Difin</a:t>
            </a:r>
            <a:r>
              <a:rPr lang="pl-PL" sz="2800" dirty="0"/>
              <a:t>  2007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429000"/>
            <a:ext cx="17145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3321867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572000" y="207167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</a:t>
            </a:r>
          </a:p>
          <a:p>
            <a:r>
              <a:rPr lang="pl-PL" sz="2800" dirty="0"/>
              <a:t>Autor: Brunon </a:t>
            </a:r>
            <a:r>
              <a:rPr lang="pl-PL" sz="2800" dirty="0" err="1"/>
              <a:t>Hołyst</a:t>
            </a:r>
            <a:endParaRPr lang="pl-PL" sz="2800" dirty="0"/>
          </a:p>
          <a:p>
            <a:r>
              <a:rPr lang="pl-PL" sz="2800" dirty="0"/>
              <a:t>Rok wydania: 2017</a:t>
            </a:r>
          </a:p>
          <a:p>
            <a:r>
              <a:rPr lang="pl-PL" sz="2800" dirty="0"/>
              <a:t>Wydanie: XIII</a:t>
            </a:r>
          </a:p>
          <a:p>
            <a:r>
              <a:rPr lang="pl-PL" sz="2800" dirty="0"/>
              <a:t>Wydawca: </a:t>
            </a:r>
            <a:r>
              <a:rPr lang="pl-PL" sz="2800" dirty="0" err="1"/>
              <a:t>LexisNexis</a:t>
            </a:r>
            <a:endParaRPr lang="pl-PL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094" y="1285860"/>
            <a:ext cx="299619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3500430" y="1785926"/>
            <a:ext cx="4572000" cy="30777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Kryminalistyka: wybrane zagadnienia techniki </a:t>
            </a:r>
          </a:p>
          <a:p>
            <a:r>
              <a:rPr lang="pl-PL" sz="2800" dirty="0"/>
              <a:t>Grażyna Kędzierska, Włodzimierz Kędzierski</a:t>
            </a:r>
          </a:p>
          <a:p>
            <a:r>
              <a:rPr lang="pl-PL" sz="2800" dirty="0"/>
              <a:t>Wydawnictwo Wyższej Szkoły Policji w Szczytnie  , 2011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57298"/>
            <a:ext cx="283583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214810" y="242886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Przewodnik</a:t>
            </a:r>
          </a:p>
          <a:p>
            <a:r>
              <a:rPr lang="pl-PL" sz="2800" dirty="0"/>
              <a:t>Wilk Dariusz red.</a:t>
            </a:r>
          </a:p>
          <a:p>
            <a:r>
              <a:rPr lang="pl-PL" sz="2800" dirty="0"/>
              <a:t>Toruń  2013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333105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143372" y="214311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Zarys wykładu</a:t>
            </a:r>
          </a:p>
          <a:p>
            <a:r>
              <a:rPr lang="pl-PL" sz="3200" dirty="0"/>
              <a:t>Tadeusz </a:t>
            </a:r>
            <a:r>
              <a:rPr lang="pl-PL" sz="3200" dirty="0" err="1"/>
              <a:t>Hanausek</a:t>
            </a:r>
            <a:endParaRPr lang="pl-PL" sz="3200" dirty="0"/>
          </a:p>
          <a:p>
            <a:r>
              <a:rPr lang="pl-PL" sz="3200" dirty="0"/>
              <a:t> </a:t>
            </a:r>
            <a:r>
              <a:rPr lang="pl-PL" sz="3200" dirty="0" err="1"/>
              <a:t>Wolters</a:t>
            </a:r>
            <a:r>
              <a:rPr lang="pl-PL" sz="3200" dirty="0"/>
              <a:t> </a:t>
            </a:r>
            <a:r>
              <a:rPr lang="pl-PL" sz="3200" dirty="0" err="1"/>
              <a:t>Kluwer</a:t>
            </a:r>
            <a:r>
              <a:rPr lang="pl-PL" sz="3200" dirty="0"/>
              <a:t> Polska sp. z o.o.  2009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ksiegarnia.difin.pl/imgs_upload/sgh_produkty_2377_14273725725513fa1ced34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146" y="479387"/>
            <a:ext cx="3760912" cy="5307067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4071934" y="16430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J. Kasprzak, W. Młodziejowski, W. Kasprzak, Warszawa  2015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28604"/>
            <a:ext cx="3728988" cy="5857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sz="3000" b="1" dirty="0">
                <a:latin typeface="TimesNewRomanPS-BoldMT" charset="-18"/>
              </a:rPr>
              <a:t>WYTYCZNE NR 3 KOMENDANTA GŁ</a:t>
            </a:r>
            <a:r>
              <a:rPr lang="pl-PL" sz="3000" b="1" dirty="0"/>
              <a:t>Ó</a:t>
            </a:r>
            <a:r>
              <a:rPr lang="pl-PL" sz="3000" b="1" dirty="0">
                <a:latin typeface="TimesNewRomanPS-BoldMT" charset="-18"/>
              </a:rPr>
              <a:t>WNEGO POLICJI   </a:t>
            </a:r>
            <a:r>
              <a:rPr lang="pl-PL" sz="3000" dirty="0">
                <a:latin typeface="TimesNewRomanPSMT" charset="-18"/>
              </a:rPr>
              <a:t>z 2017 r. </a:t>
            </a:r>
            <a:r>
              <a:rPr lang="pl-PL" sz="3000" b="1" dirty="0">
                <a:latin typeface="TimesNewRomanPS-BoldMT" charset="-18"/>
              </a:rPr>
              <a:t>w sprawie    wykonywania niektórych czynności          dochodzeniowo </a:t>
            </a:r>
            <a:r>
              <a:rPr lang="pl-PL" sz="3000" b="1" dirty="0"/>
              <a:t>–</a:t>
            </a:r>
            <a:r>
              <a:rPr lang="pl-PL" sz="3000" b="1" dirty="0">
                <a:latin typeface="TimesNewRomanPS-BoldMT" charset="-18"/>
              </a:rPr>
              <a:t>  śledczych przez policjant</a:t>
            </a:r>
            <a:r>
              <a:rPr lang="pl-PL" sz="3000" b="1" dirty="0"/>
              <a:t>ó</a:t>
            </a:r>
            <a:r>
              <a:rPr lang="pl-PL" sz="3000" b="1" dirty="0">
                <a:latin typeface="TimesNewRomanPS-BoldMT" charset="-18"/>
              </a:rPr>
              <a:t>w</a:t>
            </a:r>
            <a:endParaRPr lang="pl-PL" sz="3000" b="1" dirty="0"/>
          </a:p>
          <a:p>
            <a:pPr algn="ctr">
              <a:buNone/>
            </a:pPr>
            <a:r>
              <a:rPr lang="pl-PL" sz="3000" b="1" dirty="0"/>
              <a:t>Rozporządzenie Ministra Sprawiedliwości z dnia 24 stycznia 2005 r. w sprawie biegłych sądowych.</a:t>
            </a:r>
          </a:p>
          <a:p>
            <a:pPr algn="ctr">
              <a:buNone/>
            </a:pPr>
            <a:endParaRPr lang="pl-PL" sz="3000" b="1" dirty="0"/>
          </a:p>
          <a:p>
            <a:pPr>
              <a:buNone/>
            </a:pPr>
            <a:r>
              <a:rPr lang="pl-PL" sz="3000" b="1" dirty="0"/>
              <a:t>    </a:t>
            </a:r>
            <a:r>
              <a:rPr lang="pl-PL" sz="2800" b="1" dirty="0"/>
              <a:t>Zarządzenie nr 48 Komendanta Głównego Policji z dnia 28 czerwca 2018 r. w sprawie prowadzenia przez Policję poszukiwania osoby zaginionej oraz postępowania w przypadku ujawnienia osoby o nieustalonej tożsamości lub znalezienia nieznanych zwłok oraz szczątków ludzkich.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08"/>
            <a:ext cx="3357586" cy="48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3714744" y="1142984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Ekspertyza sądowa</a:t>
            </a:r>
          </a:p>
          <a:p>
            <a:endParaRPr lang="pl-PL" sz="2800" dirty="0"/>
          </a:p>
          <a:p>
            <a:r>
              <a:rPr lang="pl-PL" sz="2800" dirty="0" err="1"/>
              <a:t>JózefWójcikiewicz</a:t>
            </a:r>
            <a:endParaRPr lang="pl-PL" sz="2800" dirty="0"/>
          </a:p>
          <a:p>
            <a:endParaRPr lang="pl-PL" sz="2800" dirty="0"/>
          </a:p>
          <a:p>
            <a:r>
              <a:rPr lang="pl-PL" sz="2800" dirty="0"/>
              <a:t> Wydawnictwo: </a:t>
            </a:r>
            <a:r>
              <a:rPr lang="pl-PL" sz="2800" dirty="0" err="1"/>
              <a:t>Zakamycze</a:t>
            </a:r>
            <a:r>
              <a:rPr lang="pl-PL" sz="2800" dirty="0"/>
              <a:t> Kantor Wydawniczy </a:t>
            </a:r>
          </a:p>
          <a:p>
            <a:r>
              <a:rPr lang="pl-PL" sz="2800" dirty="0"/>
              <a:t>Ilość stron: 616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96740"/>
          </a:xfrm>
        </p:spPr>
        <p:txBody>
          <a:bodyPr/>
          <a:lstStyle/>
          <a:p>
            <a:pPr>
              <a:buNone/>
            </a:pPr>
            <a:r>
              <a:rPr lang="pl-PL" dirty="0"/>
              <a:t>Zaliczenie:</a:t>
            </a:r>
          </a:p>
          <a:p>
            <a:pPr marL="514350" indent="-514350">
              <a:buAutoNum type="arabicPeriod"/>
            </a:pPr>
            <a:r>
              <a:rPr lang="pl-PL" dirty="0"/>
              <a:t>Obecności na zajęciach, dopuszczalne dwie nieobecności dla studentów SSP.</a:t>
            </a:r>
          </a:p>
          <a:p>
            <a:pPr marL="514350" indent="-514350">
              <a:buAutoNum type="arabicPeriod"/>
            </a:pPr>
            <a:r>
              <a:rPr lang="pl-PL" dirty="0"/>
              <a:t>Nieobecność nie może dotyczyć kolokwium.</a:t>
            </a:r>
          </a:p>
          <a:p>
            <a:pPr marL="514350" indent="-514350">
              <a:buAutoNum type="arabicPeriod"/>
            </a:pPr>
            <a:r>
              <a:rPr lang="pl-PL" dirty="0"/>
              <a:t>Kolokwium zaliczeniowe, najpóźniej na przedostatnich zajęciach.</a:t>
            </a:r>
          </a:p>
          <a:p>
            <a:pPr marL="514350" indent="-514350">
              <a:buAutoNum type="arabicPeriod"/>
            </a:pPr>
            <a:r>
              <a:rPr lang="pl-PL" dirty="0"/>
              <a:t>Udział w ćwiczeniach zaplanowanych w trakcie zajęć.</a:t>
            </a:r>
          </a:p>
          <a:p>
            <a:pPr marL="514350" indent="-514350">
              <a:buAutoNum type="arabicPeriod"/>
            </a:pPr>
            <a:r>
              <a:rPr lang="pl-PL" dirty="0"/>
              <a:t>Przygotowanie do zajęć zadanego materiału.</a:t>
            </a:r>
          </a:p>
          <a:p>
            <a:pPr marL="514350" indent="-514350">
              <a:buNone/>
            </a:pP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5507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1</a:t>
            </a:r>
            <a:r>
              <a:rPr lang="pl-PL" sz="3800" dirty="0"/>
              <a:t>.            Problematyka śladów kryminalistycznych:</a:t>
            </a:r>
          </a:p>
          <a:p>
            <a:pPr algn="just">
              <a:buNone/>
            </a:pPr>
            <a:r>
              <a:rPr lang="pl-PL" sz="3800" dirty="0"/>
              <a:t>-  pojęcie śladu kryminalistycznego,</a:t>
            </a:r>
          </a:p>
          <a:p>
            <a:pPr algn="just">
              <a:buNone/>
            </a:pPr>
            <a:r>
              <a:rPr lang="pl-PL" sz="3800" dirty="0"/>
              <a:t>-  klasyfikacja śladów kryminalistycznych,</a:t>
            </a:r>
          </a:p>
          <a:p>
            <a:pPr algn="just">
              <a:buNone/>
            </a:pPr>
            <a:r>
              <a:rPr lang="pl-PL" sz="3800" dirty="0"/>
              <a:t>-  zabezpieczanie śladów kryminalistycznych,</a:t>
            </a:r>
          </a:p>
          <a:p>
            <a:pPr algn="just">
              <a:buNone/>
            </a:pPr>
            <a:r>
              <a:rPr lang="pl-PL" sz="3800" dirty="0"/>
              <a:t>- funkcja identyfikacyjna i dowodowa śladów kryminalistycznych</a:t>
            </a:r>
          </a:p>
          <a:p>
            <a:pPr algn="just">
              <a:buFontTx/>
              <a:buChar char="-"/>
            </a:pPr>
            <a:r>
              <a:rPr lang="pl-PL" sz="3800" dirty="0"/>
              <a:t>warsztaty- ujawnianie i zabezpieczanie śladów.</a:t>
            </a:r>
          </a:p>
          <a:p>
            <a:pPr marL="0" indent="0" algn="just">
              <a:buNone/>
            </a:pPr>
            <a:endParaRPr lang="pl-PL" sz="3800" dirty="0"/>
          </a:p>
          <a:p>
            <a:pPr algn="just">
              <a:buNone/>
            </a:pPr>
            <a:r>
              <a:rPr lang="pl-PL" sz="3800" dirty="0"/>
              <a:t>         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B1A2D7-7ACB-40B4-A3B8-BB0520401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 2. Oględziny miejsca zdarzenia:</a:t>
            </a:r>
          </a:p>
          <a:p>
            <a:pPr algn="just">
              <a:buNone/>
            </a:pPr>
            <a:r>
              <a:rPr lang="pl-PL" dirty="0"/>
              <a:t>- podstawy prawne przeprowadzania czynności </a:t>
            </a:r>
            <a:r>
              <a:rPr lang="pl-PL" dirty="0" err="1"/>
              <a:t>oględzinowych</a:t>
            </a:r>
            <a:r>
              <a:rPr lang="pl-PL" dirty="0"/>
              <a:t>,</a:t>
            </a:r>
          </a:p>
          <a:p>
            <a:pPr algn="just">
              <a:buNone/>
            </a:pPr>
            <a:r>
              <a:rPr lang="pl-PL" dirty="0"/>
              <a:t>-   badanie miejsca zdarzenia a oględziny miejsca</a:t>
            </a:r>
          </a:p>
          <a:p>
            <a:pPr algn="just">
              <a:buNone/>
            </a:pPr>
            <a:r>
              <a:rPr lang="pl-PL" dirty="0"/>
              <a:t>-   pojęcie i rodzaje oględzin,</a:t>
            </a:r>
          </a:p>
          <a:p>
            <a:pPr algn="just">
              <a:buFontTx/>
              <a:buChar char="-"/>
            </a:pPr>
            <a:r>
              <a:rPr lang="pl-PL" dirty="0"/>
              <a:t> przebieg oględzin miejsca,</a:t>
            </a:r>
          </a:p>
          <a:p>
            <a:pPr algn="just">
              <a:buFontTx/>
              <a:buChar char="-"/>
            </a:pPr>
            <a:r>
              <a:rPr lang="pl-PL" dirty="0"/>
              <a:t> oględziny osób, rzeczy, zwłok, </a:t>
            </a:r>
          </a:p>
          <a:p>
            <a:pPr algn="just">
              <a:buNone/>
            </a:pPr>
            <a:r>
              <a:rPr lang="pl-PL" dirty="0"/>
              <a:t>-   dokumentacja wyników oględzin,</a:t>
            </a:r>
          </a:p>
          <a:p>
            <a:pPr algn="just">
              <a:buNone/>
            </a:pPr>
            <a:r>
              <a:rPr lang="pl-PL" dirty="0"/>
              <a:t>-   oględziny- ćwiczenie.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3545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38685E-3155-42F5-8EC3-8CAA61652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/>
          <a:lstStyle/>
          <a:p>
            <a:pPr algn="just">
              <a:buNone/>
            </a:pPr>
            <a:r>
              <a:rPr lang="pl-PL" b="1" dirty="0"/>
              <a:t> </a:t>
            </a:r>
            <a:r>
              <a:rPr lang="pl-PL" dirty="0"/>
              <a:t>3. Biegły i ekspertyza:</a:t>
            </a:r>
          </a:p>
          <a:p>
            <a:pPr algn="just">
              <a:buNone/>
            </a:pPr>
            <a:r>
              <a:rPr lang="pl-PL" dirty="0"/>
              <a:t>-  pojęcie i rodzaje biegłych,</a:t>
            </a:r>
          </a:p>
          <a:p>
            <a:pPr algn="just">
              <a:buNone/>
            </a:pPr>
            <a:r>
              <a:rPr lang="pl-PL" dirty="0"/>
              <a:t>-  prawa i obowiązki biegłego,</a:t>
            </a:r>
          </a:p>
          <a:p>
            <a:pPr algn="just">
              <a:buNone/>
            </a:pPr>
            <a:r>
              <a:rPr lang="pl-PL" dirty="0"/>
              <a:t>-  pojęcie ekspertyzy,</a:t>
            </a:r>
          </a:p>
          <a:p>
            <a:pPr algn="just">
              <a:buNone/>
            </a:pPr>
            <a:r>
              <a:rPr lang="pl-PL" dirty="0"/>
              <a:t>-  przedmiot i zakres ekspertyzy,</a:t>
            </a:r>
          </a:p>
          <a:p>
            <a:pPr algn="just">
              <a:buNone/>
            </a:pPr>
            <a:r>
              <a:rPr lang="pl-PL" dirty="0"/>
              <a:t>-  części składowe ekspertyzy,</a:t>
            </a:r>
          </a:p>
          <a:p>
            <a:pPr algn="just">
              <a:buNone/>
            </a:pPr>
            <a:r>
              <a:rPr lang="pl-PL" dirty="0"/>
              <a:t>-  postanowienie o powołaniu biegłego- ćwiczenie.</a:t>
            </a:r>
          </a:p>
          <a:p>
            <a:pPr algn="just">
              <a:buNone/>
            </a:pPr>
            <a:r>
              <a:rPr lang="pl-PL" dirty="0"/>
              <a:t>       </a:t>
            </a:r>
          </a:p>
        </p:txBody>
      </p:sp>
    </p:spTree>
    <p:extLst>
      <p:ext uri="{BB962C8B-B14F-4D97-AF65-F5344CB8AC3E}">
        <p14:creationId xmlns:p14="http://schemas.microsoft.com/office/powerpoint/2010/main" val="1292727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/>
              <a:t>4. Daktyloskopia i inne – pokrewne – metody identyfikacji człowieka:</a:t>
            </a:r>
          </a:p>
          <a:p>
            <a:pPr>
              <a:buNone/>
            </a:pPr>
            <a:r>
              <a:rPr lang="pl-PL" dirty="0"/>
              <a:t>-   przedmiot i zakres ekspertyzy daktyloskopijnej,</a:t>
            </a:r>
          </a:p>
          <a:p>
            <a:pPr>
              <a:buNone/>
            </a:pPr>
            <a:r>
              <a:rPr lang="pl-PL" dirty="0"/>
              <a:t>-   metody ujawniania śladów daktyloskopijnych,</a:t>
            </a:r>
          </a:p>
          <a:p>
            <a:pPr>
              <a:buNone/>
            </a:pPr>
            <a:r>
              <a:rPr lang="pl-PL" dirty="0"/>
              <a:t>-   daktyloskopowanie,</a:t>
            </a:r>
          </a:p>
          <a:p>
            <a:pPr>
              <a:buNone/>
            </a:pPr>
            <a:r>
              <a:rPr lang="pl-PL" dirty="0"/>
              <a:t>-   przebieg ekspertyzy daktyloskopijnej,</a:t>
            </a:r>
          </a:p>
          <a:p>
            <a:pPr>
              <a:buNone/>
            </a:pPr>
            <a:r>
              <a:rPr lang="pl-PL" dirty="0"/>
              <a:t>-   identyfikacja na podstawie śladów czerwieni wargowej,</a:t>
            </a:r>
          </a:p>
          <a:p>
            <a:pPr>
              <a:buNone/>
            </a:pPr>
            <a:r>
              <a:rPr lang="pl-PL" dirty="0"/>
              <a:t>-   identyfikacja na podstawie śladów rękawiczek,</a:t>
            </a:r>
          </a:p>
          <a:p>
            <a:pPr>
              <a:buNone/>
            </a:pPr>
            <a:r>
              <a:rPr lang="pl-PL" dirty="0"/>
              <a:t>-   identyfikacja na podstawie śladów małżowiny usznej,</a:t>
            </a:r>
          </a:p>
          <a:p>
            <a:pPr>
              <a:buNone/>
            </a:pPr>
            <a:r>
              <a:rPr lang="pl-PL" dirty="0"/>
              <a:t>-   ćwiczenie.</a:t>
            </a:r>
          </a:p>
          <a:p>
            <a:pPr>
              <a:buNone/>
            </a:pPr>
            <a:r>
              <a:rPr lang="pl-PL" b="1" dirty="0"/>
              <a:t> </a:t>
            </a:r>
            <a:endParaRPr lang="pl-PL" dirty="0"/>
          </a:p>
          <a:p>
            <a:pPr>
              <a:buNone/>
            </a:pPr>
            <a:r>
              <a:rPr lang="pl-PL" b="1" dirty="0"/>
              <a:t>        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00478F-AC5A-499E-8390-C79451F85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507288" cy="5865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5. Ślad w postaci dokumentu - badania </a:t>
            </a:r>
            <a:r>
              <a:rPr lang="pl-PL" dirty="0" err="1"/>
              <a:t>pismoznawcze</a:t>
            </a:r>
            <a:r>
              <a:rPr lang="pl-PL" dirty="0"/>
              <a:t>:</a:t>
            </a:r>
          </a:p>
          <a:p>
            <a:pPr>
              <a:buNone/>
            </a:pPr>
            <a:r>
              <a:rPr lang="pl-PL" dirty="0"/>
              <a:t>-  pojęcie i możliwości badawcze dokumentów,</a:t>
            </a:r>
          </a:p>
          <a:p>
            <a:pPr>
              <a:buNone/>
            </a:pPr>
            <a:r>
              <a:rPr lang="pl-PL" dirty="0"/>
              <a:t>-  sposób zabezpieczania dokumentu jako śladu  </a:t>
            </a:r>
          </a:p>
          <a:p>
            <a:pPr>
              <a:buNone/>
            </a:pPr>
            <a:r>
              <a:rPr lang="pl-PL" dirty="0"/>
              <a:t>   kryminalistycznego,</a:t>
            </a:r>
          </a:p>
          <a:p>
            <a:pPr>
              <a:buNone/>
            </a:pPr>
            <a:r>
              <a:rPr lang="pl-PL" dirty="0"/>
              <a:t>-   założenia metodologiczne ekspertyzy pisma ręcznego,</a:t>
            </a:r>
          </a:p>
          <a:p>
            <a:pPr>
              <a:buNone/>
            </a:pPr>
            <a:r>
              <a:rPr lang="pl-PL" dirty="0"/>
              <a:t>-   materiał porównawczy do badań pisma ręcznego,</a:t>
            </a:r>
          </a:p>
          <a:p>
            <a:pPr>
              <a:buNone/>
            </a:pPr>
            <a:r>
              <a:rPr lang="pl-PL" dirty="0"/>
              <a:t>-  wartość dowodowa ekspertyzy </a:t>
            </a:r>
            <a:r>
              <a:rPr lang="pl-PL" dirty="0" err="1"/>
              <a:t>pismoznawczej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553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142984"/>
            <a:ext cx="293898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3929058" y="1214422"/>
            <a:ext cx="4572000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</a:t>
            </a:r>
            <a:endParaRPr lang="pl-PL" sz="2800" dirty="0"/>
          </a:p>
          <a:p>
            <a:r>
              <a:rPr lang="pl-PL" sz="2800" dirty="0"/>
              <a:t>red. Jan </a:t>
            </a:r>
            <a:r>
              <a:rPr lang="pl-PL" sz="2800" dirty="0" err="1"/>
              <a:t>Widacki</a:t>
            </a:r>
            <a:endParaRPr lang="pl-PL" sz="2800" dirty="0"/>
          </a:p>
          <a:p>
            <a:endParaRPr lang="pl-PL" sz="2800" dirty="0"/>
          </a:p>
          <a:p>
            <a:r>
              <a:rPr lang="pl-PL" sz="2800" dirty="0"/>
              <a:t> Wydawnictwo: </a:t>
            </a:r>
            <a:r>
              <a:rPr lang="pl-PL" sz="2800" dirty="0" err="1"/>
              <a:t>C.H.Beck</a:t>
            </a:r>
            <a:r>
              <a:rPr lang="pl-PL" sz="2800" dirty="0"/>
              <a:t>  2016</a:t>
            </a:r>
          </a:p>
          <a:p>
            <a:endParaRPr lang="pl-PL" sz="2800" dirty="0"/>
          </a:p>
          <a:p>
            <a:endParaRPr lang="pl-PL" sz="2800" dirty="0"/>
          </a:p>
          <a:p>
            <a:endParaRPr lang="pl-PL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3122555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071934" y="1571612"/>
            <a:ext cx="4572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Kryminalistyka-czyli rzecz o metodach śledczych</a:t>
            </a:r>
          </a:p>
          <a:p>
            <a:endParaRPr lang="pl-PL" sz="3200" b="1" dirty="0"/>
          </a:p>
          <a:p>
            <a:r>
              <a:rPr lang="pl-PL" sz="2800" dirty="0"/>
              <a:t>Gruza Ewa, Goc Mieczysław, Moszczyński Jarosław</a:t>
            </a:r>
          </a:p>
          <a:p>
            <a:r>
              <a:rPr lang="pl-PL" sz="2800" dirty="0"/>
              <a:t>Wydawnictwo:	</a:t>
            </a:r>
            <a:r>
              <a:rPr lang="pl-PL" sz="2800" dirty="0" err="1"/>
              <a:t>Łośgraf</a:t>
            </a:r>
            <a:endParaRPr lang="pl-PL" sz="2800" dirty="0"/>
          </a:p>
          <a:p>
            <a:r>
              <a:rPr lang="pl-PL" sz="2800" dirty="0"/>
              <a:t>Rok wydania:	2011</a:t>
            </a:r>
          </a:p>
          <a:p>
            <a:endParaRPr lang="pl-PL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582</Words>
  <Application>Microsoft Office PowerPoint</Application>
  <PresentationFormat>Pokaz na ekranie (4:3)</PresentationFormat>
  <Paragraphs>115</Paragraphs>
  <Slides>19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TimesNewRomanPS-BoldMT</vt:lpstr>
      <vt:lpstr>TimesNewRomanPSMT</vt:lpstr>
      <vt:lpstr>Motyw pakietu Office</vt:lpstr>
      <vt:lpstr>Literatura, zaliczenie ćwiczeń, zakres zagadnień do ćwiczeń kryminalistyka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Iwona</dc:creator>
  <cp:lastModifiedBy>Iwona Zieniewicz</cp:lastModifiedBy>
  <cp:revision>31</cp:revision>
  <dcterms:created xsi:type="dcterms:W3CDTF">2013-02-19T19:26:03Z</dcterms:created>
  <dcterms:modified xsi:type="dcterms:W3CDTF">2020-02-26T18:17:07Z</dcterms:modified>
</cp:coreProperties>
</file>