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2" r:id="rId3"/>
    <p:sldId id="289" r:id="rId4"/>
    <p:sldId id="279" r:id="rId5"/>
    <p:sldId id="259" r:id="rId6"/>
    <p:sldId id="280" r:id="rId7"/>
    <p:sldId id="260" r:id="rId8"/>
    <p:sldId id="261" r:id="rId9"/>
    <p:sldId id="263" r:id="rId10"/>
    <p:sldId id="264" r:id="rId11"/>
    <p:sldId id="284" r:id="rId12"/>
    <p:sldId id="270" r:id="rId13"/>
    <p:sldId id="272" r:id="rId14"/>
    <p:sldId id="271" r:id="rId15"/>
    <p:sldId id="265" r:id="rId16"/>
    <p:sldId id="267" r:id="rId17"/>
    <p:sldId id="269" r:id="rId18"/>
    <p:sldId id="273" r:id="rId19"/>
    <p:sldId id="274" r:id="rId20"/>
    <p:sldId id="275" r:id="rId21"/>
    <p:sldId id="290" r:id="rId22"/>
    <p:sldId id="291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325B6-FE07-4F71-AA03-1A105CA25488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FC4C-8852-426E-A42D-3A154C99AF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19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iegarnia.difin.pl/autorzy.php?id=887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J. Kasprzak, W.</a:t>
            </a:r>
            <a:r>
              <a:rPr lang="pl-PL" baseline="0" dirty="0"/>
              <a:t> Młodziejowski, W. Kasprzak, 2015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FC4C-8852-426E-A42D-3A154C99AF8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FC4C-8852-426E-A42D-3A154C99AF8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Prawne i kryminalistyczne aspekty wykorzystania technologii biometrycznej w Polsce</a:t>
            </a:r>
          </a:p>
          <a:p>
            <a:pPr rtl="0" eaLnBrk="1" fontAlgn="t" latinLnBrk="0" hangingPunct="1"/>
            <a:r>
              <a:rPr lang="pl-PL" sz="2800" u="none" strike="noStrike" dirty="0">
                <a:solidFill>
                  <a:srgbClr val="891217"/>
                </a:solidFill>
                <a:latin typeface="Tahoma"/>
                <a:hlinkClick r:id="rId3"/>
              </a:rPr>
              <a:t>Magdalena Tomaszewska-Michalak</a:t>
            </a:r>
            <a:r>
              <a:rPr lang="pl-PL" sz="2800" u="none" strike="noStrike" dirty="0">
                <a:solidFill>
                  <a:srgbClr val="891217"/>
                </a:solidFill>
                <a:latin typeface="Tahoma"/>
              </a:rPr>
              <a:t> </a:t>
            </a:r>
            <a:r>
              <a:rPr lang="pl-PL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Difin</a:t>
            </a:r>
            <a:endParaRPr lang="pl-PL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pl-PL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pl-PL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FC4C-8852-426E-A42D-3A154C99AF83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5D837-629F-4D1E-A153-5097B7577034}" type="datetimeFigureOut">
              <a:rPr lang="pl-PL" smtClean="0"/>
              <a:pPr/>
              <a:t>03.03.2020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9A6FA-41DF-4F5B-B2FC-FA12A6BC617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cyfryzacja/rejestr-pesel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mologia.wortale.ne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4572032"/>
          </a:xfrm>
        </p:spPr>
        <p:txBody>
          <a:bodyPr>
            <a:normAutofit fontScale="90000"/>
          </a:bodyPr>
          <a:lstStyle/>
          <a:p>
            <a:r>
              <a:rPr lang="pl-PL" dirty="0"/>
              <a:t>Zakres zajęć</a:t>
            </a:r>
            <a:br>
              <a:rPr lang="pl-PL" dirty="0"/>
            </a:br>
            <a:r>
              <a:rPr lang="pl-PL" dirty="0"/>
              <a:t>Literatura,</a:t>
            </a:r>
            <a:br>
              <a:rPr lang="pl-PL" dirty="0"/>
            </a:br>
            <a:r>
              <a:rPr lang="pl-PL" dirty="0"/>
              <a:t>Zasady zaliczenia</a:t>
            </a:r>
            <a:br>
              <a:rPr lang="pl-PL" dirty="0"/>
            </a:br>
            <a:br>
              <a:rPr lang="pl-PL" dirty="0"/>
            </a:br>
            <a:r>
              <a:rPr lang="pl-PL" dirty="0"/>
              <a:t>Identyfikacja osób 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33310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143372" y="21431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Kryminalistyka. Zarys wykładu</a:t>
            </a:r>
          </a:p>
          <a:p>
            <a:r>
              <a:rPr lang="pl-PL" sz="3200" dirty="0"/>
              <a:t>Tadeusz </a:t>
            </a:r>
            <a:r>
              <a:rPr lang="pl-PL" sz="3200" dirty="0" err="1"/>
              <a:t>Hanausek</a:t>
            </a:r>
            <a:endParaRPr lang="pl-PL" sz="3200" dirty="0"/>
          </a:p>
          <a:p>
            <a:r>
              <a:rPr lang="pl-PL" sz="3200" dirty="0"/>
              <a:t> </a:t>
            </a:r>
            <a:r>
              <a:rPr lang="pl-PL" sz="3200" dirty="0" err="1"/>
              <a:t>Wolters</a:t>
            </a:r>
            <a:r>
              <a:rPr lang="pl-PL" sz="3200" dirty="0"/>
              <a:t> </a:t>
            </a:r>
            <a:r>
              <a:rPr lang="pl-PL" sz="3200" dirty="0" err="1"/>
              <a:t>Kluwer</a:t>
            </a:r>
            <a:r>
              <a:rPr lang="pl-PL" sz="3200" dirty="0"/>
              <a:t> Polska sp. z o.o.  2009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siegarnia.difin.pl/imgs_upload/sgh_produkty_2377_14273725725513fa1ced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46" y="479387"/>
            <a:ext cx="3760912" cy="530706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071934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J. Kasprzak, W. Młodziejowski, W. Kasprzak, Warszawa  2015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2" y="1214422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Kryminalistyka ogólna </a:t>
            </a:r>
          </a:p>
          <a:p>
            <a:r>
              <a:rPr lang="pl-PL" sz="3200" dirty="0"/>
              <a:t>Zbigniew Czeczot, Tadeusz Tomaszewski </a:t>
            </a:r>
          </a:p>
          <a:p>
            <a:r>
              <a:rPr lang="pl-PL" sz="3200" dirty="0"/>
              <a:t> Toruń : </a:t>
            </a:r>
            <a:r>
              <a:rPr lang="pl-PL" sz="3200" dirty="0" err="1"/>
              <a:t>Comer</a:t>
            </a:r>
            <a:r>
              <a:rPr lang="pl-PL" sz="3200" dirty="0"/>
              <a:t>, 1996,  438 stron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00438"/>
            <a:ext cx="4024314" cy="301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785786" y="357166"/>
            <a:ext cx="73581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3200" b="1" dirty="0"/>
              <a:t>Kryminalistyka </a:t>
            </a:r>
          </a:p>
          <a:p>
            <a:r>
              <a:rPr lang="pl-PL" sz="2800" dirty="0"/>
              <a:t>Paweł </a:t>
            </a:r>
            <a:r>
              <a:rPr lang="pl-PL" sz="2800" dirty="0" err="1"/>
              <a:t>Horoszowski</a:t>
            </a:r>
            <a:r>
              <a:rPr lang="pl-PL" sz="2800" dirty="0"/>
              <a:t>, </a:t>
            </a:r>
          </a:p>
          <a:p>
            <a:r>
              <a:rPr lang="pl-PL" sz="2800" dirty="0"/>
              <a:t>Wydawnictwo: PWN</a:t>
            </a:r>
          </a:p>
          <a:p>
            <a:r>
              <a:rPr lang="pl-PL" sz="2800" dirty="0"/>
              <a:t>Rok wydania: 1955</a:t>
            </a:r>
          </a:p>
          <a:p>
            <a:r>
              <a:rPr lang="pl-PL" sz="2800" dirty="0"/>
              <a:t>Wydanie I, 683 stron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7336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3714744" y="200024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dirty="0"/>
              <a:t>Kryminalistyka, </a:t>
            </a:r>
            <a:r>
              <a:rPr lang="pl-PL" sz="2800" dirty="0"/>
              <a:t>Włodzimierz </a:t>
            </a:r>
            <a:r>
              <a:rPr lang="pl-PL" sz="2800" dirty="0" err="1"/>
              <a:t>Gutekunst</a:t>
            </a:r>
            <a:r>
              <a:rPr lang="pl-PL" sz="2800" dirty="0"/>
              <a:t>, </a:t>
            </a:r>
          </a:p>
          <a:p>
            <a:r>
              <a:rPr lang="pl-PL" sz="2800" dirty="0"/>
              <a:t>Warszawa, Wydaw. Prawnicze, 1974, 609 stron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4679209" cy="31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928662" y="3429000"/>
            <a:ext cx="7215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Problemy Kryminalistyki" </a:t>
            </a:r>
            <a:r>
              <a:rPr lang="pl-PL" dirty="0"/>
              <a:t>są kwartalnikiem przeznaczonym przede wszystkim dla ekspertów. Publikowane w nich artykuły problemowe, przykłady z praktyki, polemiki, sprawozdania z konferencji i zjazdów, nowości techniczne i opracowania artykułów z czasopism zagranicznych są niewątpliwie pomocą w pracy specjalistów. Ukazuje się także wersja anglojęzyczna "Problemów Kryminalistyki", która jest wysyłana do wiodących laboratoriów kryminalistycznych na świecie.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15"/>
            <a:ext cx="4572032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785786" y="3714752"/>
            <a:ext cx="73581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b="1" dirty="0"/>
              <a:t>Seria "Zeszyty Metodyczne" </a:t>
            </a:r>
            <a:r>
              <a:rPr lang="pl-PL" dirty="0"/>
              <a:t>jest poświęcona różnym dziedzinom kryminalistyki - badaniom pisma i dokumentów, badaniom biologicznym, chemicznym czy </a:t>
            </a:r>
            <a:r>
              <a:rPr lang="pl-PL" dirty="0" err="1"/>
              <a:t>traseologicznym</a:t>
            </a:r>
            <a:r>
              <a:rPr lang="pl-PL" dirty="0"/>
              <a:t>. Autorami zamieszczanych w nich prac są eksperci lub kandydaci na ekspertów, którzy przedstawiają wyniki swoich badań i osiągnięcia.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786214" cy="50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286248" y="78579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2800" b="1" dirty="0"/>
              <a:t>Czasopismo </a:t>
            </a:r>
            <a:r>
              <a:rPr lang="pl-PL" sz="2800" b="1" dirty="0" err="1"/>
              <a:t>Problems</a:t>
            </a:r>
            <a:r>
              <a:rPr lang="pl-PL" sz="2800" b="1" dirty="0"/>
              <a:t> of </a:t>
            </a:r>
            <a:r>
              <a:rPr lang="pl-PL" sz="2800" b="1" dirty="0" err="1"/>
              <a:t>Forensic</a:t>
            </a:r>
            <a:r>
              <a:rPr lang="pl-PL" sz="2800" b="1" dirty="0"/>
              <a:t> Sciences / Z Zagadnień Nauk Sądowych </a:t>
            </a:r>
            <a:r>
              <a:rPr lang="pl-PL" sz="2000" dirty="0"/>
              <a:t>ukazuje się od 1960 r. nakładem Wydawnictwa Instytutu Ekspertyz Sądowych, publikując różne prace z szerokiego zakresu nauk sądowych i dyscyplin im pokrewnych. </a:t>
            </a:r>
            <a:r>
              <a:rPr lang="pl-PL" sz="2000" dirty="0" err="1"/>
              <a:t>Problems</a:t>
            </a:r>
            <a:r>
              <a:rPr lang="pl-PL" sz="2000" dirty="0"/>
              <a:t> of </a:t>
            </a:r>
            <a:r>
              <a:rPr lang="pl-PL" sz="2000" dirty="0" err="1"/>
              <a:t>Forensic</a:t>
            </a:r>
            <a:r>
              <a:rPr lang="pl-PL" sz="2000" dirty="0"/>
              <a:t> Sciences jest kwartalnikiem, a wszystkie artykuły wydawane są zarówno w języku angielskim, jak i w polskim. Bezpłatna elektroniczna wersja czasopisma jest także dostępna na witrynie internetowej </a:t>
            </a:r>
            <a:r>
              <a:rPr lang="pl-PL" sz="2000" dirty="0" err="1"/>
              <a:t>www.forensicscience.pl</a:t>
            </a:r>
            <a:r>
              <a:rPr lang="pl-PL" sz="20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357586" cy="48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3714744" y="114298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Ekspertyza sądowa</a:t>
            </a:r>
          </a:p>
          <a:p>
            <a:endParaRPr lang="pl-PL" sz="2800" dirty="0"/>
          </a:p>
          <a:p>
            <a:r>
              <a:rPr lang="pl-PL" sz="2800" dirty="0" err="1"/>
              <a:t>JózefWójcikiewicz</a:t>
            </a:r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 Wydawnictwo: </a:t>
            </a:r>
            <a:r>
              <a:rPr lang="pl-PL" sz="2800" dirty="0" err="1"/>
              <a:t>Zakamycze</a:t>
            </a:r>
            <a:r>
              <a:rPr lang="pl-PL" sz="2800" dirty="0"/>
              <a:t> Kantor Wydawniczy </a:t>
            </a:r>
          </a:p>
          <a:p>
            <a:r>
              <a:rPr lang="pl-PL" sz="2800" dirty="0"/>
              <a:t>Ilość stron: 616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996" y="785794"/>
            <a:ext cx="328474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071934" y="64291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Biometria</a:t>
            </a:r>
          </a:p>
          <a:p>
            <a:r>
              <a:rPr lang="pl-PL" sz="2800" dirty="0" err="1"/>
              <a:t>Bolle</a:t>
            </a:r>
            <a:r>
              <a:rPr lang="pl-PL" sz="2800" dirty="0"/>
              <a:t> </a:t>
            </a:r>
            <a:r>
              <a:rPr lang="pl-PL" sz="2800" dirty="0" err="1"/>
              <a:t>Ruud</a:t>
            </a:r>
            <a:r>
              <a:rPr lang="pl-PL" sz="2800" dirty="0"/>
              <a:t> M., </a:t>
            </a:r>
            <a:r>
              <a:rPr lang="pl-PL" sz="2800" dirty="0" err="1"/>
              <a:t>Connel</a:t>
            </a:r>
            <a:r>
              <a:rPr lang="pl-PL" sz="2800" dirty="0"/>
              <a:t> Jonathan H., </a:t>
            </a:r>
            <a:r>
              <a:rPr lang="pl-PL" sz="2800" dirty="0" err="1"/>
              <a:t>Pankanti</a:t>
            </a:r>
            <a:r>
              <a:rPr lang="pl-PL" sz="2800" dirty="0"/>
              <a:t> </a:t>
            </a:r>
            <a:r>
              <a:rPr lang="pl-PL" sz="2800" dirty="0" err="1"/>
              <a:t>Sarath</a:t>
            </a:r>
            <a:r>
              <a:rPr lang="pl-PL" sz="2800" dirty="0"/>
              <a:t>, Ratha </a:t>
            </a:r>
            <a:r>
              <a:rPr lang="pl-PL" sz="2800" dirty="0" err="1"/>
              <a:t>Nalini</a:t>
            </a:r>
            <a:r>
              <a:rPr lang="pl-PL" sz="2800" dirty="0"/>
              <a:t> K., Senior Andrew W.</a:t>
            </a:r>
          </a:p>
          <a:p>
            <a:endParaRPr lang="pl-PL" sz="2800" dirty="0"/>
          </a:p>
          <a:p>
            <a:r>
              <a:rPr lang="pl-PL" sz="2800" dirty="0"/>
              <a:t>Wydawca:	Wydawnictwa Naukowo-Techniczne, 2008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2232AB-2D52-4088-87CA-D63BE22E5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pl-PL" dirty="0"/>
              <a:t>Zajęcia wprowadzające: zakres materiału zasady zaliczenia, literatura, podział tematów do opracowania na konwersatorium.</a:t>
            </a:r>
          </a:p>
          <a:p>
            <a:pPr marL="514350" indent="-514350">
              <a:buAutoNum type="arabicPeriod"/>
            </a:pPr>
            <a:r>
              <a:rPr lang="pl-PL" dirty="0"/>
              <a:t>Ustalanie i weryfikacja tożsamości osób na podstawie dokumentów: legitymowanie osób. Ustalanie tożsamości osób w oparciu o rejestry kryminalne i </a:t>
            </a:r>
            <a:r>
              <a:rPr lang="pl-PL" dirty="0" err="1"/>
              <a:t>pozakryminalne</a:t>
            </a:r>
            <a:r>
              <a:rPr lang="pl-PL" dirty="0"/>
              <a:t> (SRP). Problematyka okazania.</a:t>
            </a:r>
          </a:p>
          <a:p>
            <a:pPr marL="514350" indent="-514350">
              <a:buAutoNum type="arabicPeriod"/>
            </a:pPr>
            <a:r>
              <a:rPr lang="pl-PL" dirty="0"/>
              <a:t>Identyfikacja osób na podstawie linii papilarnych i innych elementów skóry ludzkiej - </a:t>
            </a:r>
            <a:r>
              <a:rPr lang="pl-PL" dirty="0" err="1"/>
              <a:t>dermatoskopia</a:t>
            </a:r>
            <a:r>
              <a:rPr lang="pl-PL" dirty="0"/>
              <a:t>.</a:t>
            </a:r>
          </a:p>
          <a:p>
            <a:pPr marL="514350" indent="-514350">
              <a:buAutoNum type="arabicPeriod" startAt="4"/>
            </a:pPr>
            <a:r>
              <a:rPr lang="pl-PL" dirty="0"/>
              <a:t>Portret pamięciowy. Identyfikacja osób na podstawie zdjęć i innych zapisów wizualnych. Identyfikacja na podstawie materiału kostnego ze szczególnym uwzględnieniem czaszki.</a:t>
            </a:r>
          </a:p>
          <a:p>
            <a:pPr marL="514350" indent="-514350">
              <a:buAutoNum type="arabicPeriod" startAt="4"/>
            </a:pPr>
            <a:r>
              <a:rPr lang="pl-PL" dirty="0"/>
              <a:t>Identyfikacja osoby na podstawie zapachu. </a:t>
            </a:r>
          </a:p>
          <a:p>
            <a:pPr marL="514350" indent="-514350">
              <a:buAutoNum type="arabicPeriod" startAt="4"/>
            </a:pPr>
            <a:r>
              <a:rPr lang="pl-PL" dirty="0"/>
              <a:t>Identyfikacja ofiar katastrof.</a:t>
            </a:r>
          </a:p>
          <a:p>
            <a:pPr marL="514350" indent="-514350">
              <a:buFont typeface="Arial" pitchFamily="34" charset="0"/>
              <a:buAutoNum type="arabicPeriod" startAt="4"/>
            </a:pPr>
            <a:r>
              <a:rPr lang="pl-PL" dirty="0"/>
              <a:t>Biometryczne systemy identyfikacji osób. 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 startAt="4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305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49974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214810" y="1785926"/>
            <a:ext cx="45720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Nowa metoda kryminalistycznej identyfikacji zwłok ludzkich</a:t>
            </a:r>
            <a:r>
              <a:rPr lang="pl-PL" b="1" dirty="0"/>
              <a:t>. </a:t>
            </a:r>
          </a:p>
          <a:p>
            <a:r>
              <a:rPr lang="pl-PL" sz="2800" dirty="0"/>
              <a:t>Autorzy:	S. </a:t>
            </a:r>
            <a:r>
              <a:rPr lang="pl-PL" sz="2800" dirty="0" err="1"/>
              <a:t>Pikulski</a:t>
            </a:r>
            <a:r>
              <a:rPr lang="pl-PL" sz="2800" dirty="0"/>
              <a:t>, </a:t>
            </a:r>
            <a:r>
              <a:rPr lang="pl-PL" sz="2800" dirty="0" err="1"/>
              <a:t>M.Kaliszczak</a:t>
            </a:r>
            <a:endParaRPr lang="pl-PL" sz="2800" dirty="0"/>
          </a:p>
          <a:p>
            <a:r>
              <a:rPr lang="pl-PL" sz="2800" dirty="0"/>
              <a:t>Szczytno 1998</a:t>
            </a:r>
          </a:p>
          <a:p>
            <a:r>
              <a:rPr lang="pl-PL" sz="2800" dirty="0"/>
              <a:t>Wyższa Szkoła Policji w Szczytnie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siegarnia.difin.pl/imgtmp/produkty_2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88" y="1571612"/>
            <a:ext cx="2895692" cy="421484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377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53958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857620" y="16430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pl-PL" sz="2400" dirty="0">
                <a:latin typeface="Tahoma"/>
              </a:rPr>
              <a:t>Magdalena Tomaszewska- Michalak</a:t>
            </a:r>
          </a:p>
          <a:p>
            <a:pPr lvl="0" fontAlgn="t"/>
            <a:r>
              <a:rPr lang="pl-PL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Prawne i kryminalistyczne aspekty wykorzystania technologii biometrycznej w Polsce</a:t>
            </a:r>
          </a:p>
          <a:p>
            <a:pPr fontAlgn="t"/>
            <a:endParaRPr lang="pl-PL" sz="2400" u="sng" dirty="0">
              <a:latin typeface="Tahoma"/>
            </a:endParaRPr>
          </a:p>
          <a:p>
            <a:pPr fontAlgn="t"/>
            <a:r>
              <a:rPr lang="pl-PL" sz="2400" dirty="0" err="1"/>
              <a:t>Difin</a:t>
            </a:r>
            <a:r>
              <a:rPr lang="pl-PL" sz="2400" dirty="0"/>
              <a:t> 2015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42976" y="785794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u="sng" dirty="0"/>
          </a:p>
          <a:p>
            <a:r>
              <a:rPr lang="pl-PL" dirty="0"/>
              <a:t>Człowiek i dokumenty- kwartalnik PWPW SA- </a:t>
            </a:r>
            <a:r>
              <a:rPr lang="pl-PL" dirty="0" err="1"/>
              <a:t>dostepny</a:t>
            </a:r>
            <a:r>
              <a:rPr lang="pl-PL" dirty="0"/>
              <a:t> również w wersji elektronicznej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15373" t="24414" r="16544" b="6346"/>
          <a:stretch>
            <a:fillRect/>
          </a:stretch>
        </p:blipFill>
        <p:spPr bwMode="auto">
          <a:xfrm>
            <a:off x="1357290" y="1928802"/>
            <a:ext cx="59970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2286000" y="5577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http://ww1.pwpw.pl/</a:t>
            </a:r>
            <a:r>
              <a:rPr lang="pl-PL" dirty="0" err="1"/>
              <a:t>kwartalnik_archiwum.html</a:t>
            </a:r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52826C-18A8-4FC3-9B5B-800C6BF3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/>
              <a:t>Identyfikacja osób na podstawie dokumentów: legitymowanie osób. Ustalanie tożsamości osób w oparciu o rejestry kryminalne i </a:t>
            </a:r>
            <a:r>
              <a:rPr lang="pl-PL" b="1" dirty="0" err="1"/>
              <a:t>pozakryminalne</a:t>
            </a:r>
            <a:r>
              <a:rPr lang="pl-PL" b="1" dirty="0"/>
              <a:t> (SRP). Problematyka okazania.</a:t>
            </a:r>
          </a:p>
          <a:p>
            <a:pPr>
              <a:buFontTx/>
              <a:buChar char="-"/>
            </a:pPr>
            <a:r>
              <a:rPr lang="pl-PL" sz="2400" b="1" dirty="0"/>
              <a:t>ROZPORZĄDZENIE RADY MINISTRÓW z dnia 4 lutego 2020 r. w sprawie postępowania przy wykonywaniu niektórych uprawnień policjantów</a:t>
            </a:r>
          </a:p>
          <a:p>
            <a:pPr>
              <a:buFontTx/>
              <a:buChar char="-"/>
            </a:pPr>
            <a:r>
              <a:rPr lang="pl-PL" sz="2400" b="1" dirty="0"/>
              <a:t>Kodeks wykroczeń </a:t>
            </a:r>
          </a:p>
          <a:p>
            <a:pPr>
              <a:buFontTx/>
              <a:buChar char="-"/>
            </a:pPr>
            <a:r>
              <a:rPr lang="pl-PL" sz="2400" b="1" dirty="0"/>
              <a:t>Ustawa o dowodach osobistych</a:t>
            </a:r>
          </a:p>
          <a:p>
            <a:pPr>
              <a:buFontTx/>
              <a:buChar char="-"/>
            </a:pPr>
            <a:r>
              <a:rPr lang="pl-PL" sz="2400" b="1" dirty="0"/>
              <a:t>Ustawa o ewidencji ludności</a:t>
            </a:r>
          </a:p>
          <a:p>
            <a:pPr>
              <a:buFontTx/>
              <a:buChar char="-"/>
            </a:pPr>
            <a:r>
              <a:rPr lang="pl-PL" sz="2400" b="1" dirty="0">
                <a:hlinkClick r:id="rId2"/>
              </a:rPr>
              <a:t>https://www.gov.pl/web/cyfryzacja/rejestr-pesel1</a:t>
            </a:r>
            <a:endParaRPr lang="pl-PL" sz="2400" b="1" dirty="0"/>
          </a:p>
          <a:p>
            <a:pPr>
              <a:buFontTx/>
              <a:buChar char="-"/>
            </a:pPr>
            <a:r>
              <a:rPr lang="pl-PL" sz="2400" dirty="0"/>
              <a:t>E. Gruza, Okazanie. Problematyka kryminalistyczna, Warszawa 1995.</a:t>
            </a:r>
          </a:p>
          <a:p>
            <a:pPr marL="0" indent="0">
              <a:buNone/>
            </a:pPr>
            <a:r>
              <a:rPr lang="pl-PL" sz="2400" dirty="0"/>
              <a:t>-    Podręczniki do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2742729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4726D9-6187-4DE1-A10C-4A2756961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564949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Identyfikacja osób na podstawie linii papilarnych i innych elementów skóry ludzkiej - </a:t>
            </a:r>
            <a:r>
              <a:rPr lang="pl-PL" b="1" dirty="0" err="1"/>
              <a:t>dermatoskopia</a:t>
            </a:r>
            <a:r>
              <a:rPr lang="pl-PL" b="1" dirty="0"/>
              <a:t>.</a:t>
            </a:r>
          </a:p>
          <a:p>
            <a:pPr marL="0" indent="0">
              <a:buNone/>
            </a:pPr>
            <a:r>
              <a:rPr lang="pl-PL" sz="2400" dirty="0"/>
              <a:t>Podręczniki do kryminalistyki.</a:t>
            </a:r>
          </a:p>
          <a:p>
            <a:pPr marL="0" indent="0">
              <a:buNone/>
            </a:pPr>
            <a:r>
              <a:rPr lang="pl-PL" sz="2400" dirty="0"/>
              <a:t>J. Moszczyński, Daktyloskopia, CLK 1997 r. </a:t>
            </a:r>
          </a:p>
          <a:p>
            <a:pPr marL="0" indent="0">
              <a:buNone/>
            </a:pPr>
            <a:r>
              <a:rPr lang="pl-PL" sz="2400" dirty="0"/>
              <a:t>Strony policyjnych laboratoriów kryminalistycznych</a:t>
            </a:r>
          </a:p>
        </p:txBody>
      </p:sp>
    </p:spTree>
    <p:extLst>
      <p:ext uri="{BB962C8B-B14F-4D97-AF65-F5344CB8AC3E}">
        <p14:creationId xmlns:p14="http://schemas.microsoft.com/office/powerpoint/2010/main" val="948982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D81991-320A-40BA-82F3-25395177F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Portret pamięciowy. Identyfikacja osób na podstawie zdjęć i innych zapisów wizualnych. Identyfikacja na podstawie materiału kostnego ze szczególnym uwzględnieniem czaszki.</a:t>
            </a:r>
          </a:p>
          <a:p>
            <a:pPr marL="0" indent="0">
              <a:buNone/>
            </a:pPr>
            <a:r>
              <a:rPr lang="pl-PL" sz="2400" dirty="0"/>
              <a:t>Podręczniki do kryminalistyki</a:t>
            </a:r>
          </a:p>
          <a:p>
            <a:pPr marL="0" indent="0">
              <a:buNone/>
            </a:pPr>
            <a:r>
              <a:rPr lang="pl-PL" sz="2400" dirty="0"/>
              <a:t>Ekspertyza sądowa </a:t>
            </a:r>
            <a:r>
              <a:rPr lang="pl-PL" sz="2400" dirty="0" err="1"/>
              <a:t>JózefWójcikiewicz</a:t>
            </a:r>
            <a:r>
              <a:rPr lang="pl-PL" sz="2400" dirty="0"/>
              <a:t> (red.), 2016.</a:t>
            </a:r>
          </a:p>
          <a:p>
            <a:pPr marL="0" indent="0">
              <a:buNone/>
            </a:pPr>
            <a:r>
              <a:rPr lang="pl-PL" sz="2400" dirty="0"/>
              <a:t>Portret pamięciowy. Podstawy rysopisu człowieka</a:t>
            </a:r>
            <a:br>
              <a:rPr lang="pl-PL" sz="2400" dirty="0"/>
            </a:br>
            <a:r>
              <a:rPr lang="pl-PL" sz="2400" dirty="0"/>
              <a:t>Zygmunt Dębiński, Zygmunt </a:t>
            </a:r>
            <a:r>
              <a:rPr lang="pl-PL" sz="2400" dirty="0" err="1"/>
              <a:t>Niziałek</a:t>
            </a:r>
            <a:r>
              <a:rPr lang="pl-PL" sz="2400" dirty="0"/>
              <a:t> , </a:t>
            </a:r>
            <a:br>
              <a:rPr lang="pl-PL" sz="2400" dirty="0"/>
            </a:br>
            <a:r>
              <a:rPr lang="pl-PL" sz="2400" dirty="0"/>
              <a:t>Wydawnictwo Centralnego Laboratorium Kryminalistycznego Komendy Głównej Policji </a:t>
            </a:r>
            <a:br>
              <a:rPr lang="pl-PL" sz="2400" dirty="0"/>
            </a:br>
            <a:r>
              <a:rPr lang="pl-PL" sz="2400" dirty="0"/>
              <a:t>Warszawa 1992.</a:t>
            </a:r>
          </a:p>
          <a:p>
            <a:pPr marL="0" indent="0">
              <a:buNone/>
            </a:pPr>
            <a:r>
              <a:rPr lang="pl-PL" sz="2400" dirty="0"/>
              <a:t>Strony internetowe policyjnych laboratoriów kryminalistycznych.</a:t>
            </a:r>
            <a:br>
              <a:rPr lang="pl-PL" sz="2400" dirty="0"/>
            </a:b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724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ED517D-D125-45BD-BDB3-A093B21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96242"/>
            <a:ext cx="8784976" cy="5865515"/>
          </a:xfrm>
        </p:spPr>
        <p:txBody>
          <a:bodyPr/>
          <a:lstStyle/>
          <a:p>
            <a:pPr marL="0" indent="0">
              <a:buNone/>
            </a:pPr>
            <a:r>
              <a:rPr lang="pl-PL" sz="2800" b="1" dirty="0"/>
              <a:t>Identyfikacja osoby na podstawie zapachu.</a:t>
            </a:r>
          </a:p>
          <a:p>
            <a:pPr marL="0" indent="0">
              <a:buNone/>
            </a:pPr>
            <a:r>
              <a:rPr lang="pl-PL" sz="2800" dirty="0"/>
              <a:t>Podręczniki do kryminalistyki</a:t>
            </a:r>
          </a:p>
          <a:p>
            <a:pPr marL="0" indent="0">
              <a:buNone/>
            </a:pPr>
            <a:r>
              <a:rPr lang="pl-PL" sz="2800" dirty="0"/>
              <a:t>T. Bednarek, Dowód osmologiczny. Aspekty kryminalistyczne i procesowe. CLK KGP W-</a:t>
            </a:r>
            <a:r>
              <a:rPr lang="pl-PL" sz="2800" dirty="0" err="1"/>
              <a:t>wa</a:t>
            </a:r>
            <a:r>
              <a:rPr lang="pl-PL" sz="2800" dirty="0"/>
              <a:t>, 2008.</a:t>
            </a:r>
          </a:p>
          <a:p>
            <a:pPr marL="0" indent="0">
              <a:buNone/>
            </a:pPr>
            <a:r>
              <a:rPr lang="pl-PL" sz="2800" dirty="0"/>
              <a:t>Podręczniki do kryminalistyki</a:t>
            </a:r>
          </a:p>
          <a:p>
            <a:pPr marL="0" indent="0">
              <a:buNone/>
            </a:pPr>
            <a:r>
              <a:rPr lang="pl-PL" sz="2800" dirty="0">
                <a:hlinkClick r:id="rId2"/>
              </a:rPr>
              <a:t>https://www.osmologia.wortale.net</a:t>
            </a:r>
            <a:endParaRPr lang="pl-PL" sz="2800" dirty="0"/>
          </a:p>
          <a:p>
            <a:pPr marL="0" indent="0">
              <a:buNone/>
            </a:pPr>
            <a:r>
              <a:rPr lang="pl-PL" sz="2800" dirty="0"/>
              <a:t>Strony policyjnych laboratoriów kryminalistycznych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040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9B1C48-AA8B-4BA3-953A-59104F833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500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/>
              <a:t>Biometryczne systemy identyfikacji osób.</a:t>
            </a:r>
          </a:p>
          <a:p>
            <a:pPr marL="514350" indent="-514350">
              <a:buAutoNum type="arabicPeriod"/>
            </a:pPr>
            <a:r>
              <a:rPr lang="pl-PL" dirty="0"/>
              <a:t>A. </a:t>
            </a:r>
            <a:r>
              <a:rPr lang="pl-PL" dirty="0" err="1"/>
              <a:t>Kapczyński</a:t>
            </a:r>
            <a:r>
              <a:rPr lang="pl-PL" dirty="0"/>
              <a:t>, A. </a:t>
            </a:r>
            <a:r>
              <a:rPr lang="pl-PL" dirty="0" err="1"/>
              <a:t>Kapczyński</a:t>
            </a:r>
            <a:r>
              <a:rPr lang="pl-PL" dirty="0"/>
              <a:t>, Technologie biometryczne, Człowiek i dokumenty, PWPW;</a:t>
            </a:r>
          </a:p>
          <a:p>
            <a:pPr marL="514350" indent="-514350">
              <a:buAutoNum type="arabicPeriod"/>
            </a:pPr>
            <a:r>
              <a:rPr lang="pl-PL" dirty="0"/>
              <a:t>M. Tomaszewska, Podpis biometryczny jako metoda weryfikacji tożsamości osoby (w): Znaczenie aktualnych metod badań dokumentów w dowodzeniu sądowym, Wrocław 2012;</a:t>
            </a:r>
          </a:p>
          <a:p>
            <a:pPr marL="514350" indent="-514350">
              <a:buAutoNum type="arabicPeriod"/>
            </a:pPr>
            <a:r>
              <a:rPr lang="pl-PL" dirty="0"/>
              <a:t>S. Małolepszy, Druga cecha biometryczna w paszporcie polskim,  Człowiek i dokumenty nr 14, PWPW</a:t>
            </a:r>
          </a:p>
          <a:p>
            <a:pPr marL="514350" indent="-514350">
              <a:buAutoNum type="arabicPeriod"/>
            </a:pPr>
            <a:r>
              <a:rPr lang="pl-PL" dirty="0"/>
              <a:t>A. Dzwonek, Biometria w dokumentach podróży, Człowiek i dokumenty nr 10, PWPW.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dirty="0"/>
              <a:t>M. Tomaszewska, Prawne i kryminalistyczne aspekty wykorzystania technologii biometrycznej w Polsce , DIFIN 2015.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490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9AACFC-ADC3-4446-8674-580F733F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Identyfikacja ofiar katastrof</a:t>
            </a:r>
          </a:p>
          <a:p>
            <a:pPr marL="0" indent="0">
              <a:buNone/>
            </a:pPr>
            <a:r>
              <a:rPr lang="pl-PL" sz="2400" dirty="0" err="1"/>
              <a:t>A.Frankowski</a:t>
            </a:r>
            <a:r>
              <a:rPr lang="pl-PL" sz="2400" dirty="0"/>
              <a:t>, A. Łukomska, Nowe wyzwania w obszarze identyfikacji ofiar katastrof, Problemy kryminalistyki 196 / 2017.</a:t>
            </a:r>
          </a:p>
          <a:p>
            <a:pPr marL="0" indent="0">
              <a:buNone/>
            </a:pPr>
            <a:r>
              <a:rPr lang="pl-PL" sz="2400" dirty="0"/>
              <a:t>Metodyka identyfikacji ciał ofiar katastrof</a:t>
            </a:r>
          </a:p>
          <a:p>
            <a:pPr marL="0" indent="0">
              <a:buNone/>
            </a:pPr>
            <a:r>
              <a:rPr lang="pl-PL" sz="2400" dirty="0"/>
              <a:t>D. </a:t>
            </a:r>
            <a:r>
              <a:rPr lang="pl-PL" sz="2400" dirty="0" err="1"/>
              <a:t>Lorkiewicz</a:t>
            </a:r>
            <a:r>
              <a:rPr lang="pl-PL" sz="2400" dirty="0"/>
              <a:t>, A. Przystańska, W. </a:t>
            </a:r>
            <a:r>
              <a:rPr lang="pl-PL" sz="2400" dirty="0" err="1"/>
              <a:t>Kociemba</a:t>
            </a:r>
            <a:r>
              <a:rPr lang="pl-PL" sz="2400" dirty="0"/>
              <a:t>, Badania odontologiczne i radiologiczne w identyfikacji ofiar katastrof, Uniwersytet Medyczny im. K. Marcinkowskiego w Poznaniu</a:t>
            </a:r>
          </a:p>
          <a:p>
            <a:pPr marL="0" indent="0">
              <a:buNone/>
            </a:pPr>
            <a:r>
              <a:rPr lang="pl-PL" sz="2400" dirty="0"/>
              <a:t>Elżbieta </a:t>
            </a:r>
            <a:r>
              <a:rPr lang="pl-PL" sz="2400" dirty="0" err="1"/>
              <a:t>Żywucka</a:t>
            </a:r>
            <a:r>
              <a:rPr lang="pl-PL" sz="2400" dirty="0"/>
              <a:t> – Kozłowska,  Kazimiera Juszka </a:t>
            </a:r>
          </a:p>
          <a:p>
            <a:pPr marL="0" indent="0">
              <a:buNone/>
            </a:pPr>
            <a:r>
              <a:rPr lang="pl-PL" sz="2400" dirty="0"/>
              <a:t>Oględziny miejsca katastrofy lotniczej. Wybrane problemy identyfikacji ofiar, Prokuratura Okręgowa w Zielonej Górze. </a:t>
            </a:r>
          </a:p>
          <a:p>
            <a:pPr marL="0" indent="0">
              <a:buNone/>
            </a:pPr>
            <a:r>
              <a:rPr lang="pl-PL" sz="2400" dirty="0"/>
              <a:t>Materiały elektroniczne, dostępne w Internecie.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940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507288" cy="614366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Zaliczenie:</a:t>
            </a:r>
          </a:p>
          <a:p>
            <a:pPr marL="514350" indent="-514350">
              <a:buAutoNum type="arabicPeriod"/>
            </a:pPr>
            <a:r>
              <a:rPr lang="pl-PL" dirty="0"/>
              <a:t>Obecności na zajęciach – dopuszczalna jedna nieobecność </a:t>
            </a:r>
          </a:p>
          <a:p>
            <a:pPr marL="514350" indent="-514350">
              <a:buAutoNum type="arabicPeriod"/>
            </a:pPr>
            <a:r>
              <a:rPr lang="pl-PL" dirty="0"/>
              <a:t>Przygotowanie prezentacji i jej przedstawienie na zajęciach. </a:t>
            </a:r>
          </a:p>
          <a:p>
            <a:pPr marL="514350" indent="-514350">
              <a:buAutoNum type="arabicPeriod"/>
            </a:pPr>
            <a:r>
              <a:rPr lang="pl-PL" dirty="0"/>
              <a:t>Dla pozostałych osób odpowiedź ustna na ostatnich zajęciach na temat wybranej metody identyfikacji osób/ zwłok.</a:t>
            </a:r>
          </a:p>
          <a:p>
            <a:pPr marL="514350" indent="-514350">
              <a:buNone/>
            </a:pPr>
            <a:endParaRPr lang="pl-PL" dirty="0"/>
          </a:p>
          <a:p>
            <a:pPr marL="514350" indent="-514350">
              <a:buAutoNum type="arabicPeriod"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29389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3929058" y="121442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Kryminalistyka</a:t>
            </a:r>
            <a:endParaRPr lang="pl-PL" sz="2800" dirty="0"/>
          </a:p>
          <a:p>
            <a:r>
              <a:rPr lang="pl-PL" sz="2800" dirty="0"/>
              <a:t>red. Jan </a:t>
            </a:r>
            <a:r>
              <a:rPr lang="pl-PL" sz="2800" dirty="0" err="1"/>
              <a:t>Widacki</a:t>
            </a:r>
            <a:endParaRPr lang="pl-PL" sz="2800" dirty="0"/>
          </a:p>
          <a:p>
            <a:endParaRPr lang="pl-PL" sz="2800" dirty="0"/>
          </a:p>
          <a:p>
            <a:r>
              <a:rPr lang="pl-PL" sz="2800" dirty="0"/>
              <a:t> Wydawnictwo: </a:t>
            </a:r>
            <a:r>
              <a:rPr lang="pl-PL" sz="2800" dirty="0" err="1"/>
              <a:t>C.H.Beck</a:t>
            </a:r>
            <a:r>
              <a:rPr lang="pl-PL" sz="2800" dirty="0"/>
              <a:t>  2016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12255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071934" y="1571612"/>
            <a:ext cx="457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Kryminalistyka-czyli rzecz o metodach śledczych</a:t>
            </a:r>
          </a:p>
          <a:p>
            <a:endParaRPr lang="pl-PL" sz="3200" b="1" dirty="0"/>
          </a:p>
          <a:p>
            <a:r>
              <a:rPr lang="pl-PL" sz="2800" dirty="0"/>
              <a:t>Gruza Ewa, Goc Mieczysław, Moszczyński Jarosław</a:t>
            </a:r>
          </a:p>
          <a:p>
            <a:r>
              <a:rPr lang="pl-PL" sz="2800" dirty="0"/>
              <a:t>Wydawnictwo:	</a:t>
            </a:r>
            <a:r>
              <a:rPr lang="pl-PL" sz="2800" dirty="0" err="1"/>
              <a:t>Łośgraf</a:t>
            </a:r>
            <a:endParaRPr lang="pl-PL" sz="2800" dirty="0"/>
          </a:p>
          <a:p>
            <a:r>
              <a:rPr lang="pl-PL" sz="2800" dirty="0"/>
              <a:t>Rok wydania:	2011</a:t>
            </a:r>
          </a:p>
          <a:p>
            <a:endParaRPr lang="pl-P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14348" y="214290"/>
            <a:ext cx="7715304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Kryminalistyka. Wybrane zagadnienia teorii i praktyki śledczo-sądowej</a:t>
            </a:r>
          </a:p>
          <a:p>
            <a:r>
              <a:rPr lang="pl-PL" sz="2400" dirty="0"/>
              <a:t>Mariusz </a:t>
            </a:r>
            <a:r>
              <a:rPr lang="pl-PL" sz="2400" dirty="0" err="1"/>
              <a:t>Kulicki</a:t>
            </a:r>
            <a:r>
              <a:rPr lang="pl-PL" sz="2400" dirty="0"/>
              <a:t>,</a:t>
            </a:r>
          </a:p>
          <a:p>
            <a:r>
              <a:rPr lang="pl-PL" sz="2400" dirty="0"/>
              <a:t>Violetta Kwiatkowska - </a:t>
            </a:r>
            <a:r>
              <a:rPr lang="pl-PL" sz="2400" dirty="0" err="1"/>
              <a:t>Wójcikiewicz</a:t>
            </a:r>
            <a:endParaRPr lang="pl-PL" sz="2400" dirty="0"/>
          </a:p>
          <a:p>
            <a:r>
              <a:rPr lang="pl-PL" sz="2400" dirty="0"/>
              <a:t>Leszek Stępka</a:t>
            </a:r>
          </a:p>
          <a:p>
            <a:r>
              <a:rPr lang="pl-PL" sz="2400" dirty="0"/>
              <a:t>Wydawnictwo: Uniwersytet Mikołaja Kopernika 2009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86058"/>
            <a:ext cx="2571768" cy="36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86182" y="5000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 Kryminalistyka </a:t>
            </a:r>
          </a:p>
          <a:p>
            <a:r>
              <a:rPr lang="pl-PL" sz="2800" dirty="0"/>
              <a:t>Jerzy Kasprzak, Bronisław Młodziejowski, Wacław Brzęk, Jarosław Moszczyński</a:t>
            </a:r>
          </a:p>
          <a:p>
            <a:r>
              <a:rPr lang="pl-PL" sz="2800" dirty="0" err="1"/>
              <a:t>Difin</a:t>
            </a:r>
            <a:r>
              <a:rPr lang="pl-PL" sz="2800" dirty="0"/>
              <a:t>  2006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3138"/>
            <a:ext cx="1857388" cy="30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857620" y="3143248"/>
            <a:ext cx="52863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Ślady kryminalistyczne. Ujawnianie, zabezpieczanie, wykorzystanie ,</a:t>
            </a:r>
          </a:p>
          <a:p>
            <a:r>
              <a:rPr lang="pl-PL" sz="2800" dirty="0"/>
              <a:t> praca zbiorowa pod redakcją naukową Mieczysława Goca i Jarosława Moszczyńskiego</a:t>
            </a:r>
          </a:p>
          <a:p>
            <a:r>
              <a:rPr lang="pl-PL" sz="2800" dirty="0" err="1"/>
              <a:t>Difin</a:t>
            </a:r>
            <a:r>
              <a:rPr lang="pl-PL" sz="2800" dirty="0"/>
              <a:t>  2007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29000"/>
            <a:ext cx="17145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3218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572000" y="207167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Kryminalistyka</a:t>
            </a:r>
          </a:p>
          <a:p>
            <a:r>
              <a:rPr lang="pl-PL" sz="2800" dirty="0"/>
              <a:t>Autor: Brunon </a:t>
            </a:r>
            <a:r>
              <a:rPr lang="pl-PL" sz="2800" dirty="0" err="1"/>
              <a:t>Hołyst</a:t>
            </a:r>
            <a:endParaRPr lang="pl-PL" sz="2800" dirty="0"/>
          </a:p>
          <a:p>
            <a:r>
              <a:rPr lang="pl-PL" sz="2800" dirty="0"/>
              <a:t>Rok wydania: 2010</a:t>
            </a:r>
          </a:p>
          <a:p>
            <a:r>
              <a:rPr lang="pl-PL" sz="2800" dirty="0"/>
              <a:t>Wydanie: XII</a:t>
            </a:r>
          </a:p>
          <a:p>
            <a:r>
              <a:rPr lang="pl-PL" sz="2800" dirty="0"/>
              <a:t>Ilość stron: 1472</a:t>
            </a:r>
          </a:p>
          <a:p>
            <a:r>
              <a:rPr lang="pl-PL" sz="2800" dirty="0"/>
              <a:t>Wydawca: </a:t>
            </a:r>
            <a:r>
              <a:rPr lang="pl-PL" sz="2800" dirty="0" err="1"/>
              <a:t>LexisNexis</a:t>
            </a:r>
            <a:endParaRPr lang="pl-PL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28358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4214810" y="24288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/>
              <a:t>Kryminalistyka. Przewodnik</a:t>
            </a:r>
          </a:p>
          <a:p>
            <a:r>
              <a:rPr lang="pl-PL" sz="2800" dirty="0"/>
              <a:t>Wilk Dariusz red.</a:t>
            </a:r>
          </a:p>
          <a:p>
            <a:r>
              <a:rPr lang="pl-PL" sz="2800" dirty="0"/>
              <a:t>Toruń  2013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1075</Words>
  <Application>Microsoft Office PowerPoint</Application>
  <PresentationFormat>Pokaz na ekranie (4:3)</PresentationFormat>
  <Paragraphs>149</Paragraphs>
  <Slides>28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Motyw pakietu Office</vt:lpstr>
      <vt:lpstr>Zakres zajęć Literatura, Zasady zaliczenia  Identyfikacja osób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Iwona</dc:creator>
  <cp:lastModifiedBy>Iwona Zieniewicz</cp:lastModifiedBy>
  <cp:revision>39</cp:revision>
  <dcterms:created xsi:type="dcterms:W3CDTF">2013-02-19T19:26:03Z</dcterms:created>
  <dcterms:modified xsi:type="dcterms:W3CDTF">2020-03-03T16:31:39Z</dcterms:modified>
</cp:coreProperties>
</file>