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6"/>
    <p:restoredTop sz="91433"/>
  </p:normalViewPr>
  <p:slideViewPr>
    <p:cSldViewPr snapToGrid="0" snapToObjects="1">
      <p:cViewPr varScale="1">
        <p:scale>
          <a:sx n="101" d="100"/>
          <a:sy n="101" d="100"/>
        </p:scale>
        <p:origin x="1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FF083-88EE-A845-A457-166AFE71FACE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5C68423C-A89A-454A-A604-89A1F540B9BE}">
      <dgm:prSet phldrT="[Tekst]" custT="1"/>
      <dgm:spPr/>
      <dgm:t>
        <a:bodyPr/>
        <a:lstStyle/>
        <a:p>
          <a:r>
            <a:rPr lang="pl-PL" sz="2400" b="1" dirty="0">
              <a:latin typeface="Arial Rounded MT Bold" panose="020F0704030504030204" pitchFamily="34" charset="0"/>
            </a:rPr>
            <a:t>Top </a:t>
          </a:r>
          <a:r>
            <a:rPr lang="pl-PL" sz="2400" b="1" dirty="0" err="1">
              <a:latin typeface="Arial Rounded MT Bold" panose="020F0704030504030204" pitchFamily="34" charset="0"/>
            </a:rPr>
            <a:t>Managers</a:t>
          </a:r>
          <a:endParaRPr lang="pl-PL" sz="2400" b="1" dirty="0">
            <a:latin typeface="Arial Rounded MT Bold" panose="020F0704030504030204" pitchFamily="34" charset="0"/>
          </a:endParaRPr>
        </a:p>
      </dgm:t>
    </dgm:pt>
    <dgm:pt modelId="{33A5CDFB-C93C-2C44-8A32-751951BDCED8}" type="parTrans" cxnId="{5F997AB4-5F5C-BF47-9C9B-AB18243E2116}">
      <dgm:prSet/>
      <dgm:spPr/>
      <dgm:t>
        <a:bodyPr/>
        <a:lstStyle/>
        <a:p>
          <a:endParaRPr lang="pl-PL"/>
        </a:p>
      </dgm:t>
    </dgm:pt>
    <dgm:pt modelId="{286695FC-B436-7F4A-A8E7-AEA1CB924789}" type="sibTrans" cxnId="{5F997AB4-5F5C-BF47-9C9B-AB18243E2116}">
      <dgm:prSet/>
      <dgm:spPr/>
      <dgm:t>
        <a:bodyPr/>
        <a:lstStyle/>
        <a:p>
          <a:endParaRPr lang="pl-PL"/>
        </a:p>
      </dgm:t>
    </dgm:pt>
    <dgm:pt modelId="{4A2F8DF8-481F-F847-8A23-E0D0316300E8}">
      <dgm:prSet phldrT="[Tekst]" custT="1"/>
      <dgm:spPr/>
      <dgm:t>
        <a:bodyPr/>
        <a:lstStyle/>
        <a:p>
          <a:r>
            <a:rPr lang="pl-PL" sz="2400" b="1" dirty="0">
              <a:latin typeface="Arial Rounded MT Bold" panose="020F0704030504030204" pitchFamily="34" charset="0"/>
            </a:rPr>
            <a:t>Middle </a:t>
          </a:r>
          <a:r>
            <a:rPr lang="pl-PL" sz="2400" b="1" dirty="0" err="1">
              <a:latin typeface="Arial Rounded MT Bold" panose="020F0704030504030204" pitchFamily="34" charset="0"/>
            </a:rPr>
            <a:t>Managers</a:t>
          </a:r>
          <a:endParaRPr lang="pl-PL" sz="2400" b="1" dirty="0">
            <a:latin typeface="Arial Rounded MT Bold" panose="020F0704030504030204" pitchFamily="34" charset="0"/>
          </a:endParaRPr>
        </a:p>
      </dgm:t>
    </dgm:pt>
    <dgm:pt modelId="{E9891D04-7693-F245-8EF1-7F6973AFD8C7}" type="parTrans" cxnId="{3C31F7FE-8657-A142-A481-9DAFF1D358E7}">
      <dgm:prSet/>
      <dgm:spPr/>
      <dgm:t>
        <a:bodyPr/>
        <a:lstStyle/>
        <a:p>
          <a:endParaRPr lang="pl-PL"/>
        </a:p>
      </dgm:t>
    </dgm:pt>
    <dgm:pt modelId="{2134159B-BC1E-4C42-9288-CCF403369EB4}" type="sibTrans" cxnId="{3C31F7FE-8657-A142-A481-9DAFF1D358E7}">
      <dgm:prSet/>
      <dgm:spPr/>
      <dgm:t>
        <a:bodyPr/>
        <a:lstStyle/>
        <a:p>
          <a:endParaRPr lang="pl-PL"/>
        </a:p>
      </dgm:t>
    </dgm:pt>
    <dgm:pt modelId="{60052160-E745-954A-94A4-A3F7E8C998A7}">
      <dgm:prSet phldrT="[Tekst]" custT="1"/>
      <dgm:spPr/>
      <dgm:t>
        <a:bodyPr/>
        <a:lstStyle/>
        <a:p>
          <a:r>
            <a:rPr lang="pl-PL" sz="2400" b="1" dirty="0">
              <a:latin typeface="Arial Rounded MT Bold" panose="020F0704030504030204" pitchFamily="34" charset="0"/>
            </a:rPr>
            <a:t>First-Line </a:t>
          </a:r>
          <a:r>
            <a:rPr lang="pl-PL" sz="2400" b="1" dirty="0" err="1">
              <a:latin typeface="Arial Rounded MT Bold" panose="020F0704030504030204" pitchFamily="34" charset="0"/>
            </a:rPr>
            <a:t>Managers</a:t>
          </a:r>
          <a:endParaRPr lang="pl-PL" sz="2400" b="1" dirty="0">
            <a:latin typeface="Arial Rounded MT Bold" panose="020F0704030504030204" pitchFamily="34" charset="0"/>
          </a:endParaRPr>
        </a:p>
      </dgm:t>
    </dgm:pt>
    <dgm:pt modelId="{FDF0270B-ECA9-704D-8A3C-87007F88A5D3}" type="parTrans" cxnId="{09D14E34-CE3D-084B-93DD-F550DDA4E955}">
      <dgm:prSet/>
      <dgm:spPr/>
      <dgm:t>
        <a:bodyPr/>
        <a:lstStyle/>
        <a:p>
          <a:endParaRPr lang="pl-PL"/>
        </a:p>
      </dgm:t>
    </dgm:pt>
    <dgm:pt modelId="{F49A3009-5603-234B-B523-B03A1E6F6A0B}" type="sibTrans" cxnId="{09D14E34-CE3D-084B-93DD-F550DDA4E955}">
      <dgm:prSet/>
      <dgm:spPr/>
      <dgm:t>
        <a:bodyPr/>
        <a:lstStyle/>
        <a:p>
          <a:endParaRPr lang="pl-PL"/>
        </a:p>
      </dgm:t>
    </dgm:pt>
    <dgm:pt modelId="{14670F5B-AF5D-1F41-AFEC-31648BCC3D9D}" type="pres">
      <dgm:prSet presAssocID="{95AFF083-88EE-A845-A457-166AFE71FACE}" presName="compositeShape" presStyleCnt="0">
        <dgm:presLayoutVars>
          <dgm:dir/>
          <dgm:resizeHandles/>
        </dgm:presLayoutVars>
      </dgm:prSet>
      <dgm:spPr/>
    </dgm:pt>
    <dgm:pt modelId="{27893094-6C02-6F43-8572-7590489C227A}" type="pres">
      <dgm:prSet presAssocID="{95AFF083-88EE-A845-A457-166AFE71FACE}" presName="pyramid" presStyleLbl="node1" presStyleIdx="0" presStyleCnt="1"/>
      <dgm:spPr/>
    </dgm:pt>
    <dgm:pt modelId="{67D57090-FD56-B948-999C-0605FA5E1692}" type="pres">
      <dgm:prSet presAssocID="{95AFF083-88EE-A845-A457-166AFE71FACE}" presName="theList" presStyleCnt="0"/>
      <dgm:spPr/>
    </dgm:pt>
    <dgm:pt modelId="{9F269957-5AA4-C04A-9062-EE56631E3BAE}" type="pres">
      <dgm:prSet presAssocID="{5C68423C-A89A-454A-A604-89A1F540B9BE}" presName="aNode" presStyleLbl="fgAcc1" presStyleIdx="0" presStyleCnt="3">
        <dgm:presLayoutVars>
          <dgm:bulletEnabled val="1"/>
        </dgm:presLayoutVars>
      </dgm:prSet>
      <dgm:spPr/>
    </dgm:pt>
    <dgm:pt modelId="{7B56B627-630D-CC45-8B71-3AFBFC46A11D}" type="pres">
      <dgm:prSet presAssocID="{5C68423C-A89A-454A-A604-89A1F540B9BE}" presName="aSpace" presStyleCnt="0"/>
      <dgm:spPr/>
    </dgm:pt>
    <dgm:pt modelId="{4C6CB153-6F71-894E-B00D-D7314778CFB3}" type="pres">
      <dgm:prSet presAssocID="{4A2F8DF8-481F-F847-8A23-E0D0316300E8}" presName="aNode" presStyleLbl="fgAcc1" presStyleIdx="1" presStyleCnt="3">
        <dgm:presLayoutVars>
          <dgm:bulletEnabled val="1"/>
        </dgm:presLayoutVars>
      </dgm:prSet>
      <dgm:spPr/>
    </dgm:pt>
    <dgm:pt modelId="{8D4105FE-7E90-0D48-A31B-5C71424C348C}" type="pres">
      <dgm:prSet presAssocID="{4A2F8DF8-481F-F847-8A23-E0D0316300E8}" presName="aSpace" presStyleCnt="0"/>
      <dgm:spPr/>
    </dgm:pt>
    <dgm:pt modelId="{7A936B8C-71E3-A346-9493-BBF97F86B6F7}" type="pres">
      <dgm:prSet presAssocID="{60052160-E745-954A-94A4-A3F7E8C998A7}" presName="aNode" presStyleLbl="fgAcc1" presStyleIdx="2" presStyleCnt="3">
        <dgm:presLayoutVars>
          <dgm:bulletEnabled val="1"/>
        </dgm:presLayoutVars>
      </dgm:prSet>
      <dgm:spPr/>
    </dgm:pt>
    <dgm:pt modelId="{58446CAA-DF2A-BD4D-B9C5-BB9872234492}" type="pres">
      <dgm:prSet presAssocID="{60052160-E745-954A-94A4-A3F7E8C998A7}" presName="aSpace" presStyleCnt="0"/>
      <dgm:spPr/>
    </dgm:pt>
  </dgm:ptLst>
  <dgm:cxnLst>
    <dgm:cxn modelId="{6A523F22-7DFF-464F-B758-13F1702DAC9D}" type="presOf" srcId="{95AFF083-88EE-A845-A457-166AFE71FACE}" destId="{14670F5B-AF5D-1F41-AFEC-31648BCC3D9D}" srcOrd="0" destOrd="0" presId="urn:microsoft.com/office/officeart/2005/8/layout/pyramid2"/>
    <dgm:cxn modelId="{09D14E34-CE3D-084B-93DD-F550DDA4E955}" srcId="{95AFF083-88EE-A845-A457-166AFE71FACE}" destId="{60052160-E745-954A-94A4-A3F7E8C998A7}" srcOrd="2" destOrd="0" parTransId="{FDF0270B-ECA9-704D-8A3C-87007F88A5D3}" sibTransId="{F49A3009-5603-234B-B523-B03A1E6F6A0B}"/>
    <dgm:cxn modelId="{46F30743-D5CC-1848-9BDE-0A61B3D5C078}" type="presOf" srcId="{5C68423C-A89A-454A-A604-89A1F540B9BE}" destId="{9F269957-5AA4-C04A-9062-EE56631E3BAE}" srcOrd="0" destOrd="0" presId="urn:microsoft.com/office/officeart/2005/8/layout/pyramid2"/>
    <dgm:cxn modelId="{7CFB684F-D949-2C47-BB4B-3441AA0563B0}" type="presOf" srcId="{4A2F8DF8-481F-F847-8A23-E0D0316300E8}" destId="{4C6CB153-6F71-894E-B00D-D7314778CFB3}" srcOrd="0" destOrd="0" presId="urn:microsoft.com/office/officeart/2005/8/layout/pyramid2"/>
    <dgm:cxn modelId="{94FFC659-AA1F-8E4A-99B1-2414CD4860B9}" type="presOf" srcId="{60052160-E745-954A-94A4-A3F7E8C998A7}" destId="{7A936B8C-71E3-A346-9493-BBF97F86B6F7}" srcOrd="0" destOrd="0" presId="urn:microsoft.com/office/officeart/2005/8/layout/pyramid2"/>
    <dgm:cxn modelId="{5F997AB4-5F5C-BF47-9C9B-AB18243E2116}" srcId="{95AFF083-88EE-A845-A457-166AFE71FACE}" destId="{5C68423C-A89A-454A-A604-89A1F540B9BE}" srcOrd="0" destOrd="0" parTransId="{33A5CDFB-C93C-2C44-8A32-751951BDCED8}" sibTransId="{286695FC-B436-7F4A-A8E7-AEA1CB924789}"/>
    <dgm:cxn modelId="{3C31F7FE-8657-A142-A481-9DAFF1D358E7}" srcId="{95AFF083-88EE-A845-A457-166AFE71FACE}" destId="{4A2F8DF8-481F-F847-8A23-E0D0316300E8}" srcOrd="1" destOrd="0" parTransId="{E9891D04-7693-F245-8EF1-7F6973AFD8C7}" sibTransId="{2134159B-BC1E-4C42-9288-CCF403369EB4}"/>
    <dgm:cxn modelId="{AB0F55F6-C495-8346-8CC5-D76C70F1AD9F}" type="presParOf" srcId="{14670F5B-AF5D-1F41-AFEC-31648BCC3D9D}" destId="{27893094-6C02-6F43-8572-7590489C227A}" srcOrd="0" destOrd="0" presId="urn:microsoft.com/office/officeart/2005/8/layout/pyramid2"/>
    <dgm:cxn modelId="{40A446C7-5966-824C-9320-BCA81F9DA788}" type="presParOf" srcId="{14670F5B-AF5D-1F41-AFEC-31648BCC3D9D}" destId="{67D57090-FD56-B948-999C-0605FA5E1692}" srcOrd="1" destOrd="0" presId="urn:microsoft.com/office/officeart/2005/8/layout/pyramid2"/>
    <dgm:cxn modelId="{B80EF08F-510D-E141-9F8C-8DE6DD5AA46E}" type="presParOf" srcId="{67D57090-FD56-B948-999C-0605FA5E1692}" destId="{9F269957-5AA4-C04A-9062-EE56631E3BAE}" srcOrd="0" destOrd="0" presId="urn:microsoft.com/office/officeart/2005/8/layout/pyramid2"/>
    <dgm:cxn modelId="{7F7E9DDD-4693-EB40-819F-0092176B1C80}" type="presParOf" srcId="{67D57090-FD56-B948-999C-0605FA5E1692}" destId="{7B56B627-630D-CC45-8B71-3AFBFC46A11D}" srcOrd="1" destOrd="0" presId="urn:microsoft.com/office/officeart/2005/8/layout/pyramid2"/>
    <dgm:cxn modelId="{D8DE94B9-C2F3-594B-8B7C-431B57BEF25D}" type="presParOf" srcId="{67D57090-FD56-B948-999C-0605FA5E1692}" destId="{4C6CB153-6F71-894E-B00D-D7314778CFB3}" srcOrd="2" destOrd="0" presId="urn:microsoft.com/office/officeart/2005/8/layout/pyramid2"/>
    <dgm:cxn modelId="{3F290D10-7546-A54C-9EB3-BD7B95EB60C0}" type="presParOf" srcId="{67D57090-FD56-B948-999C-0605FA5E1692}" destId="{8D4105FE-7E90-0D48-A31B-5C71424C348C}" srcOrd="3" destOrd="0" presId="urn:microsoft.com/office/officeart/2005/8/layout/pyramid2"/>
    <dgm:cxn modelId="{54EBD754-ECE0-4F4C-B46E-3A7CA03F5BA8}" type="presParOf" srcId="{67D57090-FD56-B948-999C-0605FA5E1692}" destId="{7A936B8C-71E3-A346-9493-BBF97F86B6F7}" srcOrd="4" destOrd="0" presId="urn:microsoft.com/office/officeart/2005/8/layout/pyramid2"/>
    <dgm:cxn modelId="{67017CB6-AC85-5440-9DE6-554288A55374}" type="presParOf" srcId="{67D57090-FD56-B948-999C-0605FA5E1692}" destId="{58446CAA-DF2A-BD4D-B9C5-BB987223449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93094-6C02-6F43-8572-7590489C227A}">
      <dsp:nvSpPr>
        <dsp:cNvPr id="0" name=""/>
        <dsp:cNvSpPr/>
      </dsp:nvSpPr>
      <dsp:spPr>
        <a:xfrm>
          <a:off x="88780" y="0"/>
          <a:ext cx="4351338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69957-5AA4-C04A-9062-EE56631E3BAE}">
      <dsp:nvSpPr>
        <dsp:cNvPr id="0" name=""/>
        <dsp:cNvSpPr/>
      </dsp:nvSpPr>
      <dsp:spPr>
        <a:xfrm>
          <a:off x="2264449" y="437470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latin typeface="Arial Rounded MT Bold" panose="020F0704030504030204" pitchFamily="34" charset="0"/>
            </a:rPr>
            <a:t>Top </a:t>
          </a:r>
          <a:r>
            <a:rPr lang="pl-PL" sz="2400" b="1" kern="1200" dirty="0" err="1">
              <a:latin typeface="Arial Rounded MT Bold" panose="020F0704030504030204" pitchFamily="34" charset="0"/>
            </a:rPr>
            <a:t>Managers</a:t>
          </a:r>
          <a:endParaRPr lang="pl-PL" sz="2400" b="1" kern="1200" dirty="0">
            <a:latin typeface="Arial Rounded MT Bold" panose="020F0704030504030204" pitchFamily="34" charset="0"/>
          </a:endParaRPr>
        </a:p>
      </dsp:txBody>
      <dsp:txXfrm>
        <a:off x="2314732" y="487753"/>
        <a:ext cx="2727803" cy="929477"/>
      </dsp:txXfrm>
    </dsp:sp>
    <dsp:sp modelId="{4C6CB153-6F71-894E-B00D-D7314778CFB3}">
      <dsp:nvSpPr>
        <dsp:cNvPr id="0" name=""/>
        <dsp:cNvSpPr/>
      </dsp:nvSpPr>
      <dsp:spPr>
        <a:xfrm>
          <a:off x="2264449" y="1596269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latin typeface="Arial Rounded MT Bold" panose="020F0704030504030204" pitchFamily="34" charset="0"/>
            </a:rPr>
            <a:t>Middle </a:t>
          </a:r>
          <a:r>
            <a:rPr lang="pl-PL" sz="2400" b="1" kern="1200" dirty="0" err="1">
              <a:latin typeface="Arial Rounded MT Bold" panose="020F0704030504030204" pitchFamily="34" charset="0"/>
            </a:rPr>
            <a:t>Managers</a:t>
          </a:r>
          <a:endParaRPr lang="pl-PL" sz="2400" b="1" kern="1200" dirty="0">
            <a:latin typeface="Arial Rounded MT Bold" panose="020F0704030504030204" pitchFamily="34" charset="0"/>
          </a:endParaRPr>
        </a:p>
      </dsp:txBody>
      <dsp:txXfrm>
        <a:off x="2314732" y="1646552"/>
        <a:ext cx="2727803" cy="929477"/>
      </dsp:txXfrm>
    </dsp:sp>
    <dsp:sp modelId="{7A936B8C-71E3-A346-9493-BBF97F86B6F7}">
      <dsp:nvSpPr>
        <dsp:cNvPr id="0" name=""/>
        <dsp:cNvSpPr/>
      </dsp:nvSpPr>
      <dsp:spPr>
        <a:xfrm>
          <a:off x="2264449" y="2755068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latin typeface="Arial Rounded MT Bold" panose="020F0704030504030204" pitchFamily="34" charset="0"/>
            </a:rPr>
            <a:t>First-Line </a:t>
          </a:r>
          <a:r>
            <a:rPr lang="pl-PL" sz="2400" b="1" kern="1200" dirty="0" err="1">
              <a:latin typeface="Arial Rounded MT Bold" panose="020F0704030504030204" pitchFamily="34" charset="0"/>
            </a:rPr>
            <a:t>Managers</a:t>
          </a:r>
          <a:endParaRPr lang="pl-PL" sz="2400" b="1" kern="1200" dirty="0">
            <a:latin typeface="Arial Rounded MT Bold" panose="020F0704030504030204" pitchFamily="34" charset="0"/>
          </a:endParaRPr>
        </a:p>
      </dsp:txBody>
      <dsp:txXfrm>
        <a:off x="2314732" y="2805351"/>
        <a:ext cx="2727803" cy="929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0F735-FE4C-B14F-9345-7F8DAF3CDD20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DC9F4-FF57-8C4E-85AE-D740DB3E58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37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AD95F-BEBE-3446-A862-BE109F9A2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5FC5246-75E9-A244-8EAE-62365C0CC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76C0D5-955F-7041-BF75-51AEBEF4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2C09D7-7179-EA4C-AB7F-917DBE08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259875-96B6-8E4A-BE91-4D004154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5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AB9F7D-1C57-4848-9BC5-4C8F7529A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586888-D3EE-764F-9F39-0DCE928DE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278358-1098-6145-80B2-D047DAAC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786870-DBDA-7B40-B8DD-23637FEE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0E3F6C-D11A-6C4A-8964-813858D3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FB1D102-7BE6-8245-AACE-65289A933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85127AB-B7ED-2144-B3E7-52AEB703B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DCBA38-CCCA-044A-B211-91032FDC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69BF7E-9B88-E941-BF0B-EB0C243B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C95DEB-0D52-A046-9FC6-E09C1A97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2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5FBBB0-6EC2-0C46-94C0-A7CE4512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E9C8E8-43EF-1448-8EAC-D26E067E3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DA6724-0B9E-AD41-BD08-4DAB3090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BF11CB-4B9E-694F-AB51-B0AAE104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13FA43-9A7D-E747-966C-4E382AA0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48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AEFCDF-3ECD-DB46-832A-29E96EF50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A0B0E0-D349-A548-A21D-7014068CC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4DA712-1BAE-2A4A-923C-D04A3D1E5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98542E7-2528-D84C-8633-7FE11241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F5A86D-CBD6-DB40-AB7C-C8A23A2D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9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978270-797C-8E40-ADB4-3475C99B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98FF5B-8B7F-F145-BFF9-A06B44A22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149420C-B535-3743-8163-E766F7534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5303BB-DD6D-5F40-910A-6F5C39B91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AA166B7-0B12-4B46-AFE9-DA22092A7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F795ED-9638-3641-AC4C-5AD92B4A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27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71D282-E44F-5845-BE48-BCFE5DA11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F86EC8B-FD1F-FC45-9417-D04CFBEAC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21AD4D8-6390-3441-B2C8-1C282ED0F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8E3722E-0D6D-2747-9D69-9C736213B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52A56FC-1A58-0045-984E-376B56B5D4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5E8D222-F93E-6F4B-9329-F247DA640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C77583D-5551-4E45-B36E-0AC7E687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13847F8-06B6-5A46-B032-4156BB35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9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145F43-3FBF-6F49-BE5B-A54C55A49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F5F3601-F1CC-4A4F-81C6-00C10271E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7E37DF-7511-BF44-BE62-EFFFA6EA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7237C94-241D-7C48-A104-D603D68B0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95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4DA15AF-D811-3847-BCB1-5A260866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55EA1D8-0898-7F46-A4DA-9DA68BB7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4C8F53-63A0-B745-8D00-EF890917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2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3211D7-24D8-1B4D-936F-19605C34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8FB9FC-A7C6-D847-8D77-98E23359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6377FDE-EAA1-D94B-A511-157CDE870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34C2575-20C1-4C47-9554-D242F6C1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533724-3583-E246-970C-920F43DE2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46D17D2-D036-E444-84E2-53A498EF5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9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4DFBB4-F294-1F48-999A-5E6316D9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C294DD0-BD6B-1745-8FD6-F0837FF59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27D1AAC-B8E6-2841-87C0-3B77498D7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DC2FA0-3BE7-7246-AC47-F932EC32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4186DBB-8E19-F34A-8579-5CC0E1AB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542359F-652D-FA4A-9B27-89191990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26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270B268-83D4-3945-B157-21FE0D7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66CEAE8-6EE3-3247-A6E0-E10C65205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03C33B-2E8E-AD4E-AC7A-CF9465189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1DF00-CA49-C245-B018-97739F987278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0D3F0D-09C8-F147-BB79-620C88D4D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142734-3558-8641-ABBA-D69783711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11643-84A5-9E4D-8E77-FF943B37BE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8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EE434A-48DE-7F4A-B674-5C7F4331B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Contemporary management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2982F18-F0BA-6A4C-ABE4-399F12CCC1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Winter </a:t>
            </a:r>
            <a:r>
              <a:rPr lang="en-GB">
                <a:latin typeface="Arial Rounded MT Bold" panose="020F0704030504030204" pitchFamily="34" charset="0"/>
              </a:rPr>
              <a:t>Semester 2019/2020</a:t>
            </a: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Class I </a:t>
            </a:r>
            <a:r>
              <a:rPr lang="en-GB" i="1" dirty="0">
                <a:latin typeface="Arial Rounded MT Bold" panose="020F0704030504030204" pitchFamily="34" charset="0"/>
              </a:rPr>
              <a:t>Introduction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22F68E8-355A-234E-9959-EA9C7D1F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72400" y="6280150"/>
            <a:ext cx="4114800" cy="365125"/>
          </a:xfrm>
        </p:spPr>
        <p:txBody>
          <a:bodyPr/>
          <a:lstStyle/>
          <a:p>
            <a:pPr algn="r"/>
            <a:r>
              <a:rPr lang="en-GB" dirty="0" err="1"/>
              <a:t>mgr</a:t>
            </a:r>
            <a:r>
              <a:rPr lang="en-GB" dirty="0"/>
              <a:t> Karolina </a:t>
            </a:r>
            <a:r>
              <a:rPr lang="en-GB" dirty="0" err="1"/>
              <a:t>Kulińska</a:t>
            </a:r>
            <a:r>
              <a:rPr lang="en-GB" dirty="0"/>
              <a:t>, LL.B.</a:t>
            </a:r>
          </a:p>
        </p:txBody>
      </p:sp>
    </p:spTree>
    <p:extLst>
      <p:ext uri="{BB962C8B-B14F-4D97-AF65-F5344CB8AC3E}">
        <p14:creationId xmlns:p14="http://schemas.microsoft.com/office/powerpoint/2010/main" val="314422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45B584-0300-4941-87B4-A64C036FB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85FF"/>
                </a:solidFill>
                <a:latin typeface="Arial Rounded MT Bold" panose="020F0704030504030204" pitchFamily="34" charset="0"/>
              </a:rPr>
              <a:t>Kinds of Managers by Area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4222A80-2ED2-8E48-ADA3-0C4CE18B59F4}"/>
              </a:ext>
            </a:extLst>
          </p:cNvPr>
          <p:cNvSpPr txBox="1"/>
          <p:nvPr/>
        </p:nvSpPr>
        <p:spPr>
          <a:xfrm>
            <a:off x="1171575" y="1690688"/>
            <a:ext cx="7658100" cy="1477328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Human Resource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Involved</a:t>
            </a:r>
            <a:r>
              <a:rPr lang="pl-PL" dirty="0"/>
              <a:t> in </a:t>
            </a:r>
            <a:r>
              <a:rPr lang="pl-PL" dirty="0" err="1"/>
              <a:t>human</a:t>
            </a:r>
            <a:r>
              <a:rPr lang="pl-PL" dirty="0"/>
              <a:t> </a:t>
            </a:r>
            <a:r>
              <a:rPr lang="pl-PL" dirty="0" err="1"/>
              <a:t>resource</a:t>
            </a:r>
            <a:r>
              <a:rPr lang="pl-PL" dirty="0"/>
              <a:t> </a:t>
            </a:r>
            <a:r>
              <a:rPr lang="pl-PL" dirty="0" err="1"/>
              <a:t>planning</a:t>
            </a:r>
            <a:r>
              <a:rPr lang="pl-PL" dirty="0"/>
              <a:t>, </a:t>
            </a:r>
            <a:r>
              <a:rPr lang="pl-PL" dirty="0" err="1"/>
              <a:t>recruiting</a:t>
            </a:r>
            <a:r>
              <a:rPr lang="pl-PL" dirty="0"/>
              <a:t> and </a:t>
            </a:r>
            <a:r>
              <a:rPr lang="pl-PL" dirty="0" err="1"/>
              <a:t>selecting</a:t>
            </a:r>
            <a:r>
              <a:rPr lang="pl-PL" dirty="0"/>
              <a:t> </a:t>
            </a:r>
            <a:r>
              <a:rPr lang="pl-PL" dirty="0" err="1"/>
              <a:t>employees</a:t>
            </a:r>
            <a:r>
              <a:rPr lang="pl-PL" dirty="0"/>
              <a:t>, </a:t>
            </a:r>
            <a:r>
              <a:rPr lang="pl-PL" dirty="0" err="1"/>
              <a:t>training</a:t>
            </a:r>
            <a:r>
              <a:rPr lang="pl-PL" dirty="0"/>
              <a:t> and development, </a:t>
            </a:r>
            <a:r>
              <a:rPr lang="pl-PL" dirty="0" err="1"/>
              <a:t>designing</a:t>
            </a:r>
            <a:r>
              <a:rPr lang="pl-PL" dirty="0"/>
              <a:t> </a:t>
            </a:r>
            <a:r>
              <a:rPr lang="pl-PL" dirty="0" err="1"/>
              <a:t>compensation</a:t>
            </a:r>
            <a:r>
              <a:rPr lang="pl-PL" dirty="0"/>
              <a:t> and benefit </a:t>
            </a:r>
            <a:r>
              <a:rPr lang="pl-PL" dirty="0" err="1"/>
              <a:t>systems</a:t>
            </a:r>
            <a:r>
              <a:rPr lang="pl-PL" dirty="0"/>
              <a:t>, </a:t>
            </a:r>
            <a:r>
              <a:rPr lang="pl-PL" dirty="0" err="1"/>
              <a:t>formulating</a:t>
            </a:r>
            <a:r>
              <a:rPr lang="pl-PL" dirty="0"/>
              <a:t> performance </a:t>
            </a:r>
            <a:r>
              <a:rPr lang="pl-PL" dirty="0" err="1"/>
              <a:t>appraisal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, and </a:t>
            </a:r>
            <a:r>
              <a:rPr lang="pl-PL" dirty="0" err="1"/>
              <a:t>discharging</a:t>
            </a:r>
            <a:r>
              <a:rPr lang="pl-PL" dirty="0"/>
              <a:t> </a:t>
            </a:r>
            <a:r>
              <a:rPr lang="pl-PL" dirty="0" err="1"/>
              <a:t>low</a:t>
            </a:r>
            <a:r>
              <a:rPr lang="pl-PL" dirty="0"/>
              <a:t>-performing </a:t>
            </a:r>
            <a:r>
              <a:rPr lang="pl-PL" dirty="0" err="1"/>
              <a:t>employees</a:t>
            </a:r>
            <a:r>
              <a:rPr lang="pl-PL" dirty="0"/>
              <a:t>.</a:t>
            </a:r>
            <a:endParaRPr lang="en-GB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A5E82EF-AE83-2540-BD14-E067F9495BEC}"/>
              </a:ext>
            </a:extLst>
          </p:cNvPr>
          <p:cNvSpPr txBox="1"/>
          <p:nvPr/>
        </p:nvSpPr>
        <p:spPr>
          <a:xfrm>
            <a:off x="1171575" y="3808393"/>
            <a:ext cx="7658100" cy="923330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Administrative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Generalists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familiar</a:t>
            </a:r>
            <a:r>
              <a:rPr lang="pl-PL" dirty="0"/>
              <a:t> with </a:t>
            </a:r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functional</a:t>
            </a:r>
            <a:r>
              <a:rPr lang="pl-PL" dirty="0"/>
              <a:t> </a:t>
            </a:r>
            <a:r>
              <a:rPr lang="pl-PL" dirty="0" err="1"/>
              <a:t>areas</a:t>
            </a:r>
            <a:r>
              <a:rPr lang="pl-PL" dirty="0"/>
              <a:t> of management and </a:t>
            </a:r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not </a:t>
            </a:r>
            <a:r>
              <a:rPr lang="pl-PL" dirty="0" err="1"/>
              <a:t>associated</a:t>
            </a:r>
            <a:r>
              <a:rPr lang="pl-PL" dirty="0"/>
              <a:t> with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particular</a:t>
            </a:r>
            <a:r>
              <a:rPr lang="pl-PL" dirty="0"/>
              <a:t> management specialty.</a:t>
            </a:r>
            <a:endParaRPr lang="en-GB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B15616D-91AB-9A42-B637-2CB9E1DA33AE}"/>
              </a:ext>
            </a:extLst>
          </p:cNvPr>
          <p:cNvSpPr txBox="1"/>
          <p:nvPr/>
        </p:nvSpPr>
        <p:spPr>
          <a:xfrm>
            <a:off x="1171575" y="5226326"/>
            <a:ext cx="7658100" cy="923330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Other Kinds of </a:t>
            </a:r>
            <a:r>
              <a:rPr lang="en-GB" b="1" dirty="0" err="1"/>
              <a:t>Menagers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Organizations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developed</a:t>
            </a:r>
            <a:r>
              <a:rPr lang="pl-PL" dirty="0"/>
              <a:t> </a:t>
            </a:r>
            <a:r>
              <a:rPr lang="pl-PL" dirty="0" err="1"/>
              <a:t>specialized</a:t>
            </a:r>
            <a:r>
              <a:rPr lang="pl-PL" dirty="0"/>
              <a:t> </a:t>
            </a:r>
            <a:r>
              <a:rPr lang="pl-PL" dirty="0" err="1"/>
              <a:t>managerial</a:t>
            </a:r>
            <a:r>
              <a:rPr lang="pl-PL" dirty="0"/>
              <a:t> </a:t>
            </a:r>
            <a:r>
              <a:rPr lang="pl-PL" dirty="0" err="1"/>
              <a:t>positions</a:t>
            </a:r>
            <a:r>
              <a:rPr lang="pl-PL" dirty="0"/>
              <a:t> (</a:t>
            </a:r>
            <a:r>
              <a:rPr lang="pl-PL" dirty="0" err="1"/>
              <a:t>e.g</a:t>
            </a:r>
            <a:r>
              <a:rPr lang="pl-PL" dirty="0"/>
              <a:t>., public relations </a:t>
            </a:r>
            <a:r>
              <a:rPr lang="pl-PL" dirty="0" err="1"/>
              <a:t>managers</a:t>
            </a:r>
            <a:r>
              <a:rPr lang="pl-PL" dirty="0"/>
              <a:t>) </a:t>
            </a:r>
            <a:r>
              <a:rPr lang="pl-PL" dirty="0" err="1"/>
              <a:t>directly</a:t>
            </a:r>
            <a:r>
              <a:rPr lang="pl-PL" dirty="0"/>
              <a:t> </a:t>
            </a:r>
            <a:r>
              <a:rPr lang="pl-PL" dirty="0" err="1"/>
              <a:t>related</a:t>
            </a:r>
            <a:r>
              <a:rPr lang="pl-PL" dirty="0"/>
              <a:t> to the </a:t>
            </a:r>
            <a:r>
              <a:rPr lang="pl-PL" dirty="0" err="1"/>
              <a:t>needs</a:t>
            </a:r>
            <a:r>
              <a:rPr lang="pl-PL" dirty="0"/>
              <a:t> of the </a:t>
            </a:r>
            <a:r>
              <a:rPr lang="pl-PL" dirty="0" err="1"/>
              <a:t>organization</a:t>
            </a:r>
            <a:r>
              <a:rPr lang="pl-PL" dirty="0"/>
              <a:t>.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088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EFB305FE-FC99-0149-A46C-4F4E57E7A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75" y="788077"/>
            <a:ext cx="7226558" cy="5417461"/>
          </a:xfrm>
          <a:ln w="635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61476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97170-5230-1E45-8F32-770D2F81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Managing in Organizations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DCAF470-9C2B-9445-867D-39B51334DAED}"/>
              </a:ext>
            </a:extLst>
          </p:cNvPr>
          <p:cNvSpPr txBox="1"/>
          <p:nvPr/>
        </p:nvSpPr>
        <p:spPr>
          <a:xfrm>
            <a:off x="838200" y="1690688"/>
            <a:ext cx="10031896" cy="1754326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/>
              <a:t>For-profit </a:t>
            </a:r>
            <a:r>
              <a:rPr lang="pl-PL" b="1" dirty="0" err="1"/>
              <a:t>Organizations</a:t>
            </a:r>
            <a:r>
              <a:rPr lang="pl-PL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Large</a:t>
            </a:r>
            <a:r>
              <a:rPr lang="pl-PL" dirty="0"/>
              <a:t> </a:t>
            </a:r>
            <a:r>
              <a:rPr lang="pl-PL" dirty="0" err="1"/>
              <a:t>businesses</a:t>
            </a:r>
            <a:r>
              <a:rPr lang="pl-PL" dirty="0"/>
              <a:t> </a:t>
            </a:r>
          </a:p>
          <a:p>
            <a:r>
              <a:rPr lang="pl-PL" dirty="0" err="1"/>
              <a:t>Industrial</a:t>
            </a:r>
            <a:r>
              <a:rPr lang="pl-PL" dirty="0"/>
              <a:t> </a:t>
            </a:r>
            <a:r>
              <a:rPr lang="pl-PL" dirty="0" err="1"/>
              <a:t>firms</a:t>
            </a:r>
            <a:r>
              <a:rPr lang="pl-PL" dirty="0"/>
              <a:t>, </a:t>
            </a:r>
            <a:r>
              <a:rPr lang="pl-PL" dirty="0" err="1"/>
              <a:t>commercial</a:t>
            </a:r>
            <a:r>
              <a:rPr lang="pl-PL" dirty="0"/>
              <a:t> </a:t>
            </a:r>
            <a:r>
              <a:rPr lang="pl-PL" dirty="0" err="1"/>
              <a:t>banks</a:t>
            </a:r>
            <a:r>
              <a:rPr lang="pl-PL" dirty="0"/>
              <a:t>, </a:t>
            </a:r>
            <a:r>
              <a:rPr lang="pl-PL" dirty="0" err="1"/>
              <a:t>insurance</a:t>
            </a:r>
            <a:r>
              <a:rPr lang="pl-PL" dirty="0"/>
              <a:t> </a:t>
            </a:r>
            <a:r>
              <a:rPr lang="pl-PL" dirty="0" err="1"/>
              <a:t>companies</a:t>
            </a:r>
            <a:r>
              <a:rPr lang="pl-PL" dirty="0"/>
              <a:t>, </a:t>
            </a:r>
            <a:r>
              <a:rPr lang="pl-PL" dirty="0" err="1"/>
              <a:t>retailers</a:t>
            </a:r>
            <a:r>
              <a:rPr lang="pl-PL" dirty="0"/>
              <a:t>, </a:t>
            </a:r>
            <a:r>
              <a:rPr lang="pl-PL" dirty="0" err="1"/>
              <a:t>transportation</a:t>
            </a:r>
            <a:r>
              <a:rPr lang="pl-PL" dirty="0"/>
              <a:t> </a:t>
            </a:r>
            <a:r>
              <a:rPr lang="pl-PL" dirty="0" err="1"/>
              <a:t>companies</a:t>
            </a:r>
            <a:r>
              <a:rPr lang="pl-PL" dirty="0"/>
              <a:t>, utilities, </a:t>
            </a:r>
            <a:r>
              <a:rPr lang="pl-PL" dirty="0" err="1"/>
              <a:t>communication</a:t>
            </a:r>
            <a:r>
              <a:rPr lang="pl-PL" dirty="0"/>
              <a:t> </a:t>
            </a:r>
            <a:r>
              <a:rPr lang="pl-PL" dirty="0" err="1"/>
              <a:t>companies</a:t>
            </a:r>
            <a:r>
              <a:rPr lang="pl-PL" dirty="0"/>
              <a:t>, service </a:t>
            </a:r>
            <a:r>
              <a:rPr lang="pl-PL" dirty="0" err="1"/>
              <a:t>organizations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Small </a:t>
            </a:r>
            <a:r>
              <a:rPr lang="pl-PL" dirty="0" err="1"/>
              <a:t>businesses</a:t>
            </a:r>
            <a:r>
              <a:rPr lang="pl-PL" dirty="0"/>
              <a:t> and start-</a:t>
            </a:r>
            <a:r>
              <a:rPr lang="pl-PL" dirty="0" err="1"/>
              <a:t>up</a:t>
            </a:r>
            <a:r>
              <a:rPr lang="pl-PL" dirty="0"/>
              <a:t> </a:t>
            </a:r>
            <a:r>
              <a:rPr lang="pl-PL" dirty="0" err="1"/>
              <a:t>businesses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International management 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6A0EBB1-DF1C-0A4A-9E93-345B1F299EE3}"/>
              </a:ext>
            </a:extLst>
          </p:cNvPr>
          <p:cNvSpPr txBox="1"/>
          <p:nvPr/>
        </p:nvSpPr>
        <p:spPr>
          <a:xfrm>
            <a:off x="838200" y="4094922"/>
            <a:ext cx="10031896" cy="1477328"/>
          </a:xfrm>
          <a:prstGeom prst="rect">
            <a:avLst/>
          </a:prstGeom>
          <a:noFill/>
          <a:ln w="63500">
            <a:solidFill>
              <a:srgbClr val="FF85FF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/>
              <a:t>Not-for-profit </a:t>
            </a:r>
            <a:r>
              <a:rPr lang="pl-PL" b="1" dirty="0" err="1"/>
              <a:t>Organizations</a:t>
            </a:r>
            <a:r>
              <a:rPr lang="pl-PL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Governmental</a:t>
            </a:r>
            <a:r>
              <a:rPr lang="pl-PL" dirty="0"/>
              <a:t> </a:t>
            </a:r>
            <a:r>
              <a:rPr lang="pl-PL" dirty="0" err="1"/>
              <a:t>organizations</a:t>
            </a:r>
            <a:r>
              <a:rPr lang="pl-PL" dirty="0"/>
              <a:t>—</a:t>
            </a:r>
            <a:r>
              <a:rPr lang="pl-PL" dirty="0" err="1"/>
              <a:t>local</a:t>
            </a:r>
            <a:r>
              <a:rPr lang="pl-PL" dirty="0"/>
              <a:t>, </a:t>
            </a:r>
            <a:r>
              <a:rPr lang="pl-PL" dirty="0" err="1"/>
              <a:t>state</a:t>
            </a:r>
            <a:r>
              <a:rPr lang="pl-PL" dirty="0"/>
              <a:t>, and federal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Educational</a:t>
            </a:r>
            <a:r>
              <a:rPr lang="pl-PL" dirty="0"/>
              <a:t> </a:t>
            </a:r>
            <a:r>
              <a:rPr lang="pl-PL" dirty="0" err="1"/>
              <a:t>organizations</a:t>
            </a:r>
            <a:r>
              <a:rPr lang="pl-PL" dirty="0"/>
              <a:t>—public and </a:t>
            </a:r>
            <a:r>
              <a:rPr lang="pl-PL" dirty="0" err="1"/>
              <a:t>private</a:t>
            </a:r>
            <a:r>
              <a:rPr lang="pl-PL" dirty="0"/>
              <a:t> </a:t>
            </a:r>
            <a:r>
              <a:rPr lang="pl-PL" dirty="0" err="1"/>
              <a:t>schools</a:t>
            </a:r>
            <a:r>
              <a:rPr lang="pl-PL" dirty="0"/>
              <a:t>, </a:t>
            </a:r>
            <a:r>
              <a:rPr lang="pl-PL" dirty="0" err="1"/>
              <a:t>colleges</a:t>
            </a:r>
            <a:r>
              <a:rPr lang="pl-PL" dirty="0"/>
              <a:t>, and </a:t>
            </a:r>
            <a:r>
              <a:rPr lang="pl-PL" dirty="0" err="1"/>
              <a:t>universities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Healthcare </a:t>
            </a:r>
            <a:r>
              <a:rPr lang="pl-PL" dirty="0" err="1"/>
              <a:t>facilities</a:t>
            </a:r>
            <a:r>
              <a:rPr lang="pl-PL" dirty="0"/>
              <a:t>—public </a:t>
            </a:r>
            <a:r>
              <a:rPr lang="pl-PL" dirty="0" err="1"/>
              <a:t>hospitals</a:t>
            </a:r>
            <a:r>
              <a:rPr lang="pl-PL" dirty="0"/>
              <a:t> and </a:t>
            </a:r>
            <a:r>
              <a:rPr lang="pl-PL" dirty="0" err="1"/>
              <a:t>HMOs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Nontraditional</a:t>
            </a:r>
            <a:r>
              <a:rPr lang="pl-PL" dirty="0"/>
              <a:t> </a:t>
            </a:r>
            <a:r>
              <a:rPr lang="pl-PL" dirty="0" err="1"/>
              <a:t>settings</a:t>
            </a:r>
            <a:r>
              <a:rPr lang="pl-PL" dirty="0"/>
              <a:t>—</a:t>
            </a:r>
            <a:r>
              <a:rPr lang="pl-PL" dirty="0" err="1"/>
              <a:t>community</a:t>
            </a:r>
            <a:r>
              <a:rPr lang="pl-PL" dirty="0"/>
              <a:t>, </a:t>
            </a:r>
            <a:r>
              <a:rPr lang="pl-PL" dirty="0" err="1"/>
              <a:t>social</a:t>
            </a:r>
            <a:r>
              <a:rPr lang="pl-PL" dirty="0"/>
              <a:t>, </a:t>
            </a:r>
            <a:r>
              <a:rPr lang="pl-PL" dirty="0" err="1"/>
              <a:t>spiritual</a:t>
            </a:r>
            <a:r>
              <a:rPr lang="pl-PL" dirty="0"/>
              <a:t> </a:t>
            </a:r>
            <a:r>
              <a:rPr lang="pl-PL" dirty="0" err="1"/>
              <a:t>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812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03DE4E-B054-0146-8C1A-A56910932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Homework </a:t>
            </a:r>
            <a:r>
              <a:rPr lang="en-GB" dirty="0">
                <a:latin typeface="Arial Rounded MT Bold" panose="020F0704030504030204" pitchFamily="34" charset="0"/>
                <a:sym typeface="Wingdings" pitchFamily="2" charset="2"/>
              </a:rPr>
              <a:t>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42D41C-262F-104C-ABC9-70E8D3917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List and describe managerial skills</a:t>
            </a:r>
          </a:p>
          <a:p>
            <a:r>
              <a:rPr lang="en-GB" dirty="0"/>
              <a:t>Prepare to discuss them for the next meeting</a:t>
            </a:r>
          </a:p>
        </p:txBody>
      </p:sp>
    </p:spTree>
    <p:extLst>
      <p:ext uri="{BB962C8B-B14F-4D97-AF65-F5344CB8AC3E}">
        <p14:creationId xmlns:p14="http://schemas.microsoft.com/office/powerpoint/2010/main" val="389299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5BA017-58C6-C64E-A486-9FC0A120B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Source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77535E-C032-6E45-8B92-83F3285E7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R. W. Griffin, Management, 12th ed., Boston: Cengage Learning, cop. 2017. pp. 34-64.</a:t>
            </a:r>
            <a:endParaRPr lang="pl-PL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48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7EC444-3602-F14F-A3F4-97460352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85FF"/>
                </a:solidFill>
                <a:latin typeface="Arial Rounded MT Bold" panose="020F0704030504030204" pitchFamily="34" charset="0"/>
              </a:rPr>
              <a:t>Organization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6E1D9C-4150-1640-AE9F-A7C5AF05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A group of people working together to achieve in structured and coordinated way to achieve a set of goals</a:t>
            </a:r>
          </a:p>
        </p:txBody>
      </p:sp>
    </p:spTree>
    <p:extLst>
      <p:ext uri="{BB962C8B-B14F-4D97-AF65-F5344CB8AC3E}">
        <p14:creationId xmlns:p14="http://schemas.microsoft.com/office/powerpoint/2010/main" val="52384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1A9A00-5C2D-C64E-A949-A2945C1F4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Management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006275-7C56-D74D-891D-E7A2469B6C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l-PL" b="1" i="1" dirty="0">
                <a:latin typeface="Arial Rounded MT Bold" panose="020F0704030504030204" pitchFamily="34" charset="0"/>
              </a:rPr>
              <a:t>Management</a:t>
            </a:r>
            <a:r>
              <a:rPr lang="pl-PL" i="1" dirty="0">
                <a:latin typeface="Arial Rounded MT Bold" panose="020F0704030504030204" pitchFamily="34" charset="0"/>
              </a:rPr>
              <a:t> </a:t>
            </a:r>
            <a:r>
              <a:rPr lang="pl-PL" i="1" dirty="0" err="1">
                <a:latin typeface="Arial Rounded MT Bold" panose="020F0704030504030204" pitchFamily="34" charset="0"/>
              </a:rPr>
              <a:t>is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an</a:t>
            </a:r>
            <a:r>
              <a:rPr lang="pl-PL" i="1" dirty="0">
                <a:latin typeface="Arial Rounded MT Bold" panose="020F0704030504030204" pitchFamily="34" charset="0"/>
              </a:rPr>
              <a:t> art of </a:t>
            </a:r>
            <a:r>
              <a:rPr lang="pl-PL" i="1" dirty="0" err="1">
                <a:latin typeface="Arial Rounded MT Bold" panose="020F0704030504030204" pitchFamily="34" charset="0"/>
              </a:rPr>
              <a:t>knowing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what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is</a:t>
            </a:r>
            <a:r>
              <a:rPr lang="pl-PL" i="1" dirty="0">
                <a:latin typeface="Arial Rounded MT Bold" panose="020F0704030504030204" pitchFamily="34" charset="0"/>
              </a:rPr>
              <a:t> to be </a:t>
            </a:r>
            <a:r>
              <a:rPr lang="pl-PL" i="1" dirty="0" err="1">
                <a:latin typeface="Arial Rounded MT Bold" panose="020F0704030504030204" pitchFamily="34" charset="0"/>
              </a:rPr>
              <a:t>done</a:t>
            </a:r>
            <a:r>
              <a:rPr lang="pl-PL" i="1" dirty="0">
                <a:latin typeface="Arial Rounded MT Bold" panose="020F0704030504030204" pitchFamily="34" charset="0"/>
              </a:rPr>
              <a:t> and </a:t>
            </a:r>
            <a:r>
              <a:rPr lang="pl-PL" i="1" dirty="0" err="1">
                <a:latin typeface="Arial Rounded MT Bold" panose="020F0704030504030204" pitchFamily="34" charset="0"/>
              </a:rPr>
              <a:t>seeing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that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it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is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done</a:t>
            </a:r>
            <a:r>
              <a:rPr lang="pl-PL" i="1" dirty="0">
                <a:latin typeface="Arial Rounded MT Bold" panose="020F0704030504030204" pitchFamily="34" charset="0"/>
              </a:rPr>
              <a:t> in the </a:t>
            </a:r>
            <a:r>
              <a:rPr lang="pl-PL" i="1" dirty="0" err="1">
                <a:latin typeface="Arial Rounded MT Bold" panose="020F0704030504030204" pitchFamily="34" charset="0"/>
              </a:rPr>
              <a:t>best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possible</a:t>
            </a:r>
            <a:r>
              <a:rPr lang="pl-PL" i="1" dirty="0">
                <a:latin typeface="Arial Rounded MT Bold" panose="020F0704030504030204" pitchFamily="34" charset="0"/>
              </a:rPr>
              <a:t> </a:t>
            </a:r>
            <a:r>
              <a:rPr lang="pl-PL" i="1" dirty="0" err="1">
                <a:latin typeface="Arial Rounded MT Bold" panose="020F0704030504030204" pitchFamily="34" charset="0"/>
              </a:rPr>
              <a:t>manner</a:t>
            </a:r>
            <a:endParaRPr lang="pl-PL" i="1" dirty="0">
              <a:latin typeface="Arial Rounded MT Bold" panose="020F0704030504030204" pitchFamily="34" charset="0"/>
            </a:endParaRPr>
          </a:p>
          <a:p>
            <a:endParaRPr lang="pl-PL" i="1" dirty="0">
              <a:latin typeface="Arial Rounded MT Bold" panose="020F0704030504030204" pitchFamily="34" charset="0"/>
            </a:endParaRPr>
          </a:p>
          <a:p>
            <a:pPr marL="0" indent="0" algn="r">
              <a:buNone/>
            </a:pPr>
            <a:r>
              <a:rPr lang="pl-PL" i="1" dirty="0">
                <a:latin typeface="Arial Rounded MT Bold" panose="020F0704030504030204" pitchFamily="34" charset="0"/>
              </a:rPr>
              <a:t>- F. W. Taylor</a:t>
            </a:r>
            <a:endParaRPr lang="en-GB" i="1" dirty="0">
              <a:latin typeface="Arial Rounded MT Bold" panose="020F0704030504030204" pitchFamily="34" charset="0"/>
            </a:endParaRP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0697DF0B-8ABD-774F-AAD2-F94CAB7570A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552167" y="885825"/>
            <a:ext cx="3488190" cy="5303838"/>
          </a:xfrm>
          <a:ln w="793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5221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0A3B0D-4667-5640-A7A4-9C86AE2D6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Arial Rounded MT Bold" panose="020F0704030504030204" pitchFamily="34" charset="0"/>
              </a:rPr>
              <a:t>Organization in resource-based perspective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71C3E63-8973-A642-A913-D02B94E75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433292"/>
              </p:ext>
            </p:extLst>
          </p:nvPr>
        </p:nvGraphicFramePr>
        <p:xfrm>
          <a:off x="838200" y="1441200"/>
          <a:ext cx="10515600" cy="487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88150467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4440798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059897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8402917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19807625"/>
                    </a:ext>
                  </a:extLst>
                </a:gridCol>
              </a:tblGrid>
              <a:tr h="76393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Human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Financial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Physical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Information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764448"/>
                  </a:ext>
                </a:extLst>
              </a:tr>
              <a:tr h="1342022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Shell 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Executives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Drill platforms workers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Profits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Investments of stakeholders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Refineries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Office facilities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sales forecasts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OPEC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7304591"/>
                  </a:ext>
                </a:extLst>
              </a:tr>
              <a:tr h="83876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University of Wrocław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Academic staff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Auxiliary staff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tuition fees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Subsidies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Computers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Buildings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Research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publications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7699078"/>
                  </a:ext>
                </a:extLst>
              </a:tr>
              <a:tr h="109039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Wrocław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Policeman, firefighters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Communal workers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Taxes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Fines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Subsidies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Communal buildings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Economical forecasts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Criminal statistics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4725469"/>
                  </a:ext>
                </a:extLst>
              </a:tr>
              <a:tr h="838764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Arial Rounded MT Bold" panose="020F0704030504030204" pitchFamily="34" charset="0"/>
                        </a:rPr>
                        <a:t>Żabka</a:t>
                      </a:r>
                      <a:endParaRPr lang="en-GB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Salesman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accountant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Profits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investments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Building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Sold goods, shelves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latin typeface="Arial Rounded MT Bold" panose="020F0704030504030204" pitchFamily="34" charset="0"/>
                        </a:rPr>
                        <a:t>Suppliers price lists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0998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10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9EEECC3B-A060-5449-87B2-2860C19909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7425" y="465138"/>
            <a:ext cx="7653867" cy="5740400"/>
          </a:xfrm>
          <a:ln w="635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1419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6FE1E14D-B0D7-2E49-A482-C06C6311C869}"/>
              </a:ext>
            </a:extLst>
          </p:cNvPr>
          <p:cNvSpPr txBox="1"/>
          <p:nvPr/>
        </p:nvSpPr>
        <p:spPr>
          <a:xfrm>
            <a:off x="755374" y="371061"/>
            <a:ext cx="10469217" cy="1477328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Management</a:t>
            </a:r>
            <a:r>
              <a:rPr lang="en-GB" dirty="0"/>
              <a:t> is a set of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Planning and decision making, organizing, leading, and controlling</a:t>
            </a:r>
          </a:p>
          <a:p>
            <a:r>
              <a:rPr lang="en-GB" dirty="0"/>
              <a:t>Directed at an organization’s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Human, financial, physical, and information</a:t>
            </a:r>
          </a:p>
          <a:p>
            <a:r>
              <a:rPr lang="en-GB" dirty="0"/>
              <a:t>with the aim of achieving organizational goals in an efficient and effective manner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0E9E32B-6CB4-7C45-A4B5-276ACFB67FA8}"/>
              </a:ext>
            </a:extLst>
          </p:cNvPr>
          <p:cNvSpPr txBox="1"/>
          <p:nvPr/>
        </p:nvSpPr>
        <p:spPr>
          <a:xfrm>
            <a:off x="755374" y="2143125"/>
            <a:ext cx="7245626" cy="923330"/>
          </a:xfrm>
          <a:prstGeom prst="rect">
            <a:avLst/>
          </a:prstGeom>
          <a:noFill/>
          <a:ln w="63500">
            <a:solidFill>
              <a:srgbClr val="FF85FF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Efficiently</a:t>
            </a:r>
          </a:p>
          <a:p>
            <a:endParaRPr lang="en-GB" dirty="0"/>
          </a:p>
          <a:p>
            <a:r>
              <a:rPr lang="en-GB" dirty="0"/>
              <a:t>Using resources wisely and in a cost-effective way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9EA649F-DDB8-0644-9113-A237732F771F}"/>
              </a:ext>
            </a:extLst>
          </p:cNvPr>
          <p:cNvSpPr txBox="1"/>
          <p:nvPr/>
        </p:nvSpPr>
        <p:spPr>
          <a:xfrm>
            <a:off x="755374" y="3704838"/>
            <a:ext cx="7245626" cy="923330"/>
          </a:xfrm>
          <a:prstGeom prst="rect">
            <a:avLst/>
          </a:prstGeom>
          <a:noFill/>
          <a:ln w="63500">
            <a:solidFill>
              <a:srgbClr val="FF85FF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Effectively</a:t>
            </a:r>
          </a:p>
          <a:p>
            <a:endParaRPr lang="en-GB" dirty="0"/>
          </a:p>
          <a:p>
            <a:r>
              <a:rPr lang="en-GB" dirty="0"/>
              <a:t>Making the right decisions and successfully implementing them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B5BDA15-3830-7A42-8FDC-D9E50F1BCC47}"/>
              </a:ext>
            </a:extLst>
          </p:cNvPr>
          <p:cNvSpPr txBox="1"/>
          <p:nvPr/>
        </p:nvSpPr>
        <p:spPr>
          <a:xfrm>
            <a:off x="755374" y="5266551"/>
            <a:ext cx="7245626" cy="1200329"/>
          </a:xfrm>
          <a:prstGeom prst="rect">
            <a:avLst/>
          </a:prstGeom>
          <a:noFill/>
          <a:ln w="63500">
            <a:solidFill>
              <a:srgbClr val="FF85FF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Manager</a:t>
            </a:r>
          </a:p>
          <a:p>
            <a:endParaRPr lang="en-GB" dirty="0"/>
          </a:p>
          <a:p>
            <a:r>
              <a:rPr lang="en-GB" dirty="0"/>
              <a:t>Someone whose primary responsibility is to carry out the management process</a:t>
            </a:r>
          </a:p>
        </p:txBody>
      </p:sp>
    </p:spTree>
    <p:extLst>
      <p:ext uri="{BB962C8B-B14F-4D97-AF65-F5344CB8AC3E}">
        <p14:creationId xmlns:p14="http://schemas.microsoft.com/office/powerpoint/2010/main" val="21530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13370D8-8887-C540-8183-8F8108234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3472" y="513658"/>
            <a:ext cx="7460791" cy="5595593"/>
          </a:xfrm>
          <a:ln w="635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6377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685FC-EBEA-FF4C-81F6-ED05690F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0"/>
              </a:rPr>
              <a:t>Kinds of Managers by Level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3581-1928-D544-904E-9AA9AD8772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 Rounded MT Bold" panose="020F0704030504030204" pitchFamily="34" charset="0"/>
              </a:rPr>
              <a:t>Top Managers</a:t>
            </a:r>
          </a:p>
          <a:p>
            <a:pPr algn="just"/>
            <a:r>
              <a:rPr lang="pl-PL" sz="1800" dirty="0">
                <a:latin typeface="Arial Rounded MT Bold" panose="020F0704030504030204" pitchFamily="34" charset="0"/>
              </a:rPr>
              <a:t>The </a:t>
            </a:r>
            <a:r>
              <a:rPr lang="pl-PL" sz="1800" dirty="0" err="1">
                <a:latin typeface="Arial Rounded MT Bold" panose="020F0704030504030204" pitchFamily="34" charset="0"/>
              </a:rPr>
              <a:t>relatively</a:t>
            </a:r>
            <a:r>
              <a:rPr lang="pl-PL" sz="1800" dirty="0">
                <a:latin typeface="Arial Rounded MT Bold" panose="020F0704030504030204" pitchFamily="34" charset="0"/>
              </a:rPr>
              <a:t> small </a:t>
            </a:r>
            <a:r>
              <a:rPr lang="pl-PL" sz="1800" dirty="0" err="1">
                <a:latin typeface="Arial Rounded MT Bold" panose="020F0704030504030204" pitchFamily="34" charset="0"/>
              </a:rPr>
              <a:t>group</a:t>
            </a:r>
            <a:r>
              <a:rPr lang="pl-PL" sz="1800" dirty="0">
                <a:latin typeface="Arial Rounded MT Bold" panose="020F0704030504030204" pitchFamily="34" charset="0"/>
              </a:rPr>
              <a:t> of </a:t>
            </a:r>
            <a:r>
              <a:rPr lang="pl-PL" sz="1800" dirty="0" err="1">
                <a:latin typeface="Arial Rounded MT Bold" panose="020F0704030504030204" pitchFamily="34" charset="0"/>
              </a:rPr>
              <a:t>executives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who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manage</a:t>
            </a:r>
            <a:r>
              <a:rPr lang="pl-PL" sz="1800" dirty="0">
                <a:latin typeface="Arial Rounded MT Bold" panose="020F0704030504030204" pitchFamily="34" charset="0"/>
              </a:rPr>
              <a:t> the </a:t>
            </a:r>
            <a:r>
              <a:rPr lang="pl-PL" sz="1800" dirty="0" err="1">
                <a:latin typeface="Arial Rounded MT Bold" panose="020F0704030504030204" pitchFamily="34" charset="0"/>
              </a:rPr>
              <a:t>overall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organization</a:t>
            </a:r>
            <a:r>
              <a:rPr lang="pl-PL" sz="1800" dirty="0">
                <a:latin typeface="Arial Rounded MT Bold" panose="020F0704030504030204" pitchFamily="34" charset="0"/>
              </a:rPr>
              <a:t>. </a:t>
            </a:r>
            <a:r>
              <a:rPr lang="pl-PL" sz="1800" dirty="0" err="1">
                <a:latin typeface="Arial Rounded MT Bold" panose="020F0704030504030204" pitchFamily="34" charset="0"/>
              </a:rPr>
              <a:t>They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create</a:t>
            </a:r>
            <a:r>
              <a:rPr lang="pl-PL" sz="1800" dirty="0">
                <a:latin typeface="Arial Rounded MT Bold" panose="020F0704030504030204" pitchFamily="34" charset="0"/>
              </a:rPr>
              <a:t> the </a:t>
            </a:r>
            <a:r>
              <a:rPr lang="pl-PL" sz="1800" dirty="0" err="1">
                <a:latin typeface="Arial Rounded MT Bold" panose="020F0704030504030204" pitchFamily="34" charset="0"/>
              </a:rPr>
              <a:t>organization’s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goals</a:t>
            </a:r>
            <a:r>
              <a:rPr lang="pl-PL" sz="1800" dirty="0">
                <a:latin typeface="Arial Rounded MT Bold" panose="020F0704030504030204" pitchFamily="34" charset="0"/>
              </a:rPr>
              <a:t>, </a:t>
            </a:r>
            <a:r>
              <a:rPr lang="pl-PL" sz="1800" dirty="0" err="1">
                <a:latin typeface="Arial Rounded MT Bold" panose="020F0704030504030204" pitchFamily="34" charset="0"/>
              </a:rPr>
              <a:t>overall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strategy</a:t>
            </a:r>
            <a:r>
              <a:rPr lang="pl-PL" sz="1800" dirty="0">
                <a:latin typeface="Arial Rounded MT Bold" panose="020F0704030504030204" pitchFamily="34" charset="0"/>
              </a:rPr>
              <a:t>, and </a:t>
            </a:r>
            <a:r>
              <a:rPr lang="pl-PL" sz="1800" dirty="0" err="1">
                <a:latin typeface="Arial Rounded MT Bold" panose="020F0704030504030204" pitchFamily="34" charset="0"/>
              </a:rPr>
              <a:t>operating</a:t>
            </a:r>
            <a:r>
              <a:rPr lang="pl-PL" sz="1800" dirty="0">
                <a:latin typeface="Arial Rounded MT Bold" panose="020F0704030504030204" pitchFamily="34" charset="0"/>
              </a:rPr>
              <a:t> </a:t>
            </a:r>
            <a:r>
              <a:rPr lang="pl-PL" sz="1800" dirty="0" err="1">
                <a:latin typeface="Arial Rounded MT Bold" panose="020F0704030504030204" pitchFamily="34" charset="0"/>
              </a:rPr>
              <a:t>policies</a:t>
            </a:r>
            <a:r>
              <a:rPr lang="pl-PL" sz="1800" dirty="0">
                <a:latin typeface="Arial Rounded MT Bold" panose="020F07040305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l-PL" sz="1800" dirty="0">
                <a:latin typeface="Arial Rounded MT Bold" panose="020F0704030504030204" pitchFamily="34" charset="0"/>
              </a:rPr>
              <a:t>Middle </a:t>
            </a:r>
            <a:r>
              <a:rPr lang="pl-PL" sz="1800" dirty="0" err="1">
                <a:latin typeface="Arial Rounded MT Bold" panose="020F0704030504030204" pitchFamily="34" charset="0"/>
              </a:rPr>
              <a:t>Managers</a:t>
            </a:r>
            <a:endParaRPr lang="pl-PL" sz="1800" dirty="0">
              <a:latin typeface="Arial Rounded MT Bold" panose="020F0704030504030204" pitchFamily="34" charset="0"/>
            </a:endParaRPr>
          </a:p>
          <a:p>
            <a:pPr algn="just"/>
            <a:r>
              <a:rPr lang="en-GB" sz="1800" dirty="0">
                <a:latin typeface="Arial Rounded MT Bold" panose="020F0704030504030204" pitchFamily="34" charset="0"/>
              </a:rPr>
              <a:t>Largest group of managers in organizations who are primarily responsible for implementing the policies and plans of top managers. They also supervise and coordinate the activities of lower level managers.</a:t>
            </a:r>
          </a:p>
          <a:p>
            <a:pPr marL="0" indent="0" algn="just">
              <a:buNone/>
            </a:pPr>
            <a:r>
              <a:rPr lang="en-GB" sz="1800" dirty="0">
                <a:latin typeface="Arial Rounded MT Bold" panose="020F0704030504030204" pitchFamily="34" charset="0"/>
              </a:rPr>
              <a:t>First-Line Managers</a:t>
            </a:r>
          </a:p>
          <a:p>
            <a:pPr algn="just"/>
            <a:r>
              <a:rPr lang="en-GB" sz="1800" dirty="0">
                <a:latin typeface="Arial Rounded MT Bold" panose="020F0704030504030204" pitchFamily="34" charset="0"/>
              </a:rPr>
              <a:t>Managers who supervise and coordinate the activities of operating employees.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CECF5F9C-C47A-0747-9D08-E883A349BB6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542131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97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EEF6B1-9412-534E-ABCF-F4A6BEDA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85FF"/>
                </a:solidFill>
                <a:latin typeface="Arial Rounded MT Bold" panose="020F0704030504030204" pitchFamily="34" charset="0"/>
              </a:rPr>
              <a:t>Kinds of Managers by Area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AF7EC34-7619-F24C-B22F-42E91A24B060}"/>
              </a:ext>
            </a:extLst>
          </p:cNvPr>
          <p:cNvSpPr txBox="1"/>
          <p:nvPr/>
        </p:nvSpPr>
        <p:spPr>
          <a:xfrm>
            <a:off x="838200" y="1943100"/>
            <a:ext cx="8277225" cy="923330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Marketing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Work</a:t>
            </a:r>
            <a:r>
              <a:rPr lang="pl-PL" dirty="0"/>
              <a:t> in </a:t>
            </a:r>
            <a:r>
              <a:rPr lang="pl-PL" dirty="0" err="1"/>
              <a:t>areas</a:t>
            </a:r>
            <a:r>
              <a:rPr lang="pl-PL" dirty="0"/>
              <a:t> </a:t>
            </a:r>
            <a:r>
              <a:rPr lang="pl-PL" dirty="0" err="1"/>
              <a:t>related</a:t>
            </a:r>
            <a:r>
              <a:rPr lang="pl-PL" dirty="0"/>
              <a:t> to </a:t>
            </a:r>
            <a:r>
              <a:rPr lang="pl-PL" dirty="0" err="1"/>
              <a:t>getting</a:t>
            </a:r>
            <a:r>
              <a:rPr lang="pl-PL" dirty="0"/>
              <a:t> </a:t>
            </a:r>
            <a:r>
              <a:rPr lang="pl-PL" dirty="0" err="1"/>
              <a:t>consumers</a:t>
            </a:r>
            <a:r>
              <a:rPr lang="pl-PL" dirty="0"/>
              <a:t> and </a:t>
            </a:r>
            <a:r>
              <a:rPr lang="pl-PL" dirty="0" err="1"/>
              <a:t>clients</a:t>
            </a:r>
            <a:r>
              <a:rPr lang="pl-PL" dirty="0"/>
              <a:t> to </a:t>
            </a:r>
            <a:r>
              <a:rPr lang="pl-PL" dirty="0" err="1"/>
              <a:t>buy</a:t>
            </a:r>
            <a:r>
              <a:rPr lang="pl-PL" dirty="0"/>
              <a:t> the </a:t>
            </a:r>
            <a:r>
              <a:rPr lang="pl-PL" dirty="0" err="1"/>
              <a:t>organization’s</a:t>
            </a:r>
            <a:r>
              <a:rPr lang="pl-PL" dirty="0"/>
              <a:t> products </a:t>
            </a:r>
            <a:r>
              <a:rPr lang="pl-PL" dirty="0" err="1"/>
              <a:t>or</a:t>
            </a:r>
            <a:r>
              <a:rPr lang="pl-PL" dirty="0"/>
              <a:t> services—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product</a:t>
            </a:r>
            <a:r>
              <a:rPr lang="pl-PL" dirty="0"/>
              <a:t> development, </a:t>
            </a:r>
            <a:r>
              <a:rPr lang="pl-PL" dirty="0" err="1"/>
              <a:t>promotion</a:t>
            </a:r>
            <a:r>
              <a:rPr lang="pl-PL" dirty="0"/>
              <a:t>, and </a:t>
            </a:r>
            <a:r>
              <a:rPr lang="pl-PL" dirty="0" err="1"/>
              <a:t>distribution</a:t>
            </a:r>
            <a:r>
              <a:rPr lang="pl-PL" dirty="0"/>
              <a:t>.</a:t>
            </a:r>
            <a:endParaRPr lang="en-GB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A439969-7570-FD48-AF12-42570ABE221A}"/>
              </a:ext>
            </a:extLst>
          </p:cNvPr>
          <p:cNvSpPr txBox="1"/>
          <p:nvPr/>
        </p:nvSpPr>
        <p:spPr>
          <a:xfrm>
            <a:off x="838200" y="3286125"/>
            <a:ext cx="8277225" cy="923330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Financial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Deal </a:t>
            </a:r>
            <a:r>
              <a:rPr lang="pl-PL" dirty="0" err="1"/>
              <a:t>primarily</a:t>
            </a:r>
            <a:r>
              <a:rPr lang="pl-PL" dirty="0"/>
              <a:t> with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organization’s</a:t>
            </a:r>
            <a:r>
              <a:rPr lang="pl-PL" dirty="0"/>
              <a:t> </a:t>
            </a:r>
            <a:r>
              <a:rPr lang="pl-PL" dirty="0" err="1"/>
              <a:t>financial</a:t>
            </a:r>
            <a:r>
              <a:rPr lang="pl-PL" dirty="0"/>
              <a:t> </a:t>
            </a:r>
            <a:r>
              <a:rPr lang="pl-PL" dirty="0" err="1"/>
              <a:t>resources</a:t>
            </a:r>
            <a:r>
              <a:rPr lang="pl-PL" dirty="0"/>
              <a:t>—</a:t>
            </a:r>
            <a:r>
              <a:rPr lang="pl-PL" dirty="0" err="1"/>
              <a:t>accounting</a:t>
            </a:r>
            <a:r>
              <a:rPr lang="pl-PL" dirty="0"/>
              <a:t>, </a:t>
            </a:r>
            <a:r>
              <a:rPr lang="pl-PL" dirty="0" err="1"/>
              <a:t>cash</a:t>
            </a:r>
            <a:r>
              <a:rPr lang="pl-PL" dirty="0"/>
              <a:t> management, and </a:t>
            </a:r>
            <a:r>
              <a:rPr lang="pl-PL" dirty="0" err="1"/>
              <a:t>investments</a:t>
            </a:r>
            <a:r>
              <a:rPr lang="pl-PL" dirty="0"/>
              <a:t>.</a:t>
            </a:r>
            <a:endParaRPr lang="en-GB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7CA3B80-2B7F-474F-84D7-2BC27D6EA773}"/>
              </a:ext>
            </a:extLst>
          </p:cNvPr>
          <p:cNvSpPr txBox="1"/>
          <p:nvPr/>
        </p:nvSpPr>
        <p:spPr>
          <a:xfrm>
            <a:off x="838201" y="4505739"/>
            <a:ext cx="8277224" cy="1200329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Operations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Concerned</a:t>
            </a:r>
            <a:r>
              <a:rPr lang="pl-PL" dirty="0"/>
              <a:t> with </a:t>
            </a:r>
            <a:r>
              <a:rPr lang="pl-PL" dirty="0" err="1"/>
              <a:t>creating</a:t>
            </a:r>
            <a:r>
              <a:rPr lang="pl-PL" dirty="0"/>
              <a:t> and </a:t>
            </a:r>
            <a:r>
              <a:rPr lang="pl-PL" dirty="0" err="1"/>
              <a:t>managing</a:t>
            </a:r>
            <a:r>
              <a:rPr lang="pl-PL" dirty="0"/>
              <a:t> the </a:t>
            </a:r>
            <a:r>
              <a:rPr lang="pl-PL" dirty="0" err="1"/>
              <a:t>systems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create</a:t>
            </a:r>
            <a:r>
              <a:rPr lang="pl-PL" dirty="0"/>
              <a:t> </a:t>
            </a:r>
            <a:r>
              <a:rPr lang="pl-PL" dirty="0" err="1"/>
              <a:t>organization’s</a:t>
            </a:r>
            <a:r>
              <a:rPr lang="pl-PL" dirty="0"/>
              <a:t> products and services—</a:t>
            </a:r>
            <a:r>
              <a:rPr lang="pl-PL" dirty="0" err="1"/>
              <a:t>production</a:t>
            </a:r>
            <a:r>
              <a:rPr lang="pl-PL" dirty="0"/>
              <a:t> </a:t>
            </a:r>
            <a:r>
              <a:rPr lang="pl-PL" dirty="0" err="1"/>
              <a:t>control</a:t>
            </a:r>
            <a:r>
              <a:rPr lang="pl-PL" dirty="0"/>
              <a:t>, </a:t>
            </a:r>
            <a:r>
              <a:rPr lang="pl-PL" dirty="0" err="1"/>
              <a:t>inventory</a:t>
            </a:r>
            <a:r>
              <a:rPr lang="pl-PL" dirty="0"/>
              <a:t>, </a:t>
            </a:r>
            <a:r>
              <a:rPr lang="pl-PL" dirty="0" err="1"/>
              <a:t>quality</a:t>
            </a:r>
            <a:r>
              <a:rPr lang="pl-PL" dirty="0"/>
              <a:t> </a:t>
            </a:r>
            <a:r>
              <a:rPr lang="pl-PL" dirty="0" err="1"/>
              <a:t>control</a:t>
            </a:r>
            <a:r>
              <a:rPr lang="pl-PL" dirty="0"/>
              <a:t>, plant layout, </a:t>
            </a:r>
            <a:r>
              <a:rPr lang="pl-PL" dirty="0" err="1"/>
              <a:t>site</a:t>
            </a:r>
            <a:r>
              <a:rPr lang="pl-PL" dirty="0"/>
              <a:t> </a:t>
            </a:r>
            <a:r>
              <a:rPr lang="pl-PL" dirty="0" err="1"/>
              <a:t>selection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1685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581</Words>
  <Application>Microsoft Macintosh PowerPoint</Application>
  <PresentationFormat>Panoramiczny</PresentationFormat>
  <Paragraphs>106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Motyw pakietu Office</vt:lpstr>
      <vt:lpstr>Contemporary management</vt:lpstr>
      <vt:lpstr>Organization</vt:lpstr>
      <vt:lpstr>Management</vt:lpstr>
      <vt:lpstr>Organization in resource-based perspective</vt:lpstr>
      <vt:lpstr>Prezentacja programu PowerPoint</vt:lpstr>
      <vt:lpstr>Prezentacja programu PowerPoint</vt:lpstr>
      <vt:lpstr>Prezentacja programu PowerPoint</vt:lpstr>
      <vt:lpstr>Kinds of Managers by Level</vt:lpstr>
      <vt:lpstr>Kinds of Managers by Area</vt:lpstr>
      <vt:lpstr>Kinds of Managers by Area</vt:lpstr>
      <vt:lpstr>Prezentacja programu PowerPoint</vt:lpstr>
      <vt:lpstr>Managing in Organizations</vt:lpstr>
      <vt:lpstr>Homework </vt:lpstr>
      <vt:lpstr>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Conteporary management</dc:title>
  <dc:creator>Karolina Kulinska</dc:creator>
  <cp:lastModifiedBy>Karolina Kulinska</cp:lastModifiedBy>
  <cp:revision>23</cp:revision>
  <dcterms:created xsi:type="dcterms:W3CDTF">2018-10-07T12:40:22Z</dcterms:created>
  <dcterms:modified xsi:type="dcterms:W3CDTF">2020-09-28T10:22:33Z</dcterms:modified>
</cp:coreProperties>
</file>