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  <p:sldMasterId id="2147483703" r:id="rId3"/>
    <p:sldMasterId id="2147483719" r:id="rId4"/>
    <p:sldMasterId id="2147483842" r:id="rId5"/>
  </p:sldMasterIdLst>
  <p:sldIdLst>
    <p:sldId id="257" r:id="rId6"/>
    <p:sldId id="272" r:id="rId7"/>
    <p:sldId id="273" r:id="rId8"/>
    <p:sldId id="274" r:id="rId9"/>
    <p:sldId id="282" r:id="rId10"/>
    <p:sldId id="275" r:id="rId11"/>
    <p:sldId id="276" r:id="rId12"/>
    <p:sldId id="283" r:id="rId13"/>
    <p:sldId id="277" r:id="rId14"/>
    <p:sldId id="284" r:id="rId15"/>
    <p:sldId id="279" r:id="rId16"/>
    <p:sldId id="285" r:id="rId17"/>
    <p:sldId id="280" r:id="rId18"/>
    <p:sldId id="286" r:id="rId19"/>
    <p:sldId id="287" r:id="rId20"/>
    <p:sldId id="288" r:id="rId21"/>
    <p:sldId id="289" r:id="rId22"/>
    <p:sldId id="281" r:id="rId23"/>
    <p:sldId id="290" r:id="rId24"/>
    <p:sldId id="291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AF466F-BDA4-4F18-9C7B-FF0A9A1B0E80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0D295D-4A77-4DEB-B04C-9F4282A8BC04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2B28685-4D0C-42D5-8013-B5904CD1FCBC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10/12/2019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761" r:id="rId3"/>
    <p:sldLayoutId id="2147483815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814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10/12/2019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000" b="1" dirty="0" smtClean="0"/>
              <a:t>Relacja prawnik - klient</a:t>
            </a:r>
          </a:p>
          <a:p>
            <a:pPr marL="109728" indent="0">
              <a:buNone/>
            </a:pPr>
            <a:endParaRPr lang="pl-PL" sz="4000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Etyka zawodów prawniczych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Prawnik -guru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Mając świadomość swojej przewagi, wynikającej z posiadanej wiedzy prawniczej i zgromadzonego doświadczenia, przekazuje instrukcje </a:t>
            </a:r>
            <a:r>
              <a:rPr lang="pl-PL" sz="3600" dirty="0" smtClean="0"/>
              <a:t>postępowania</a:t>
            </a:r>
            <a:r>
              <a:rPr lang="pl-PL" sz="3600" dirty="0" smtClean="0"/>
              <a:t>. 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104711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endParaRPr lang="pl-PL" sz="3600" dirty="0" smtClean="0"/>
          </a:p>
          <a:p>
            <a:r>
              <a:rPr lang="pl-PL" sz="3600" dirty="0" smtClean="0"/>
              <a:t>W </a:t>
            </a:r>
            <a:r>
              <a:rPr lang="pl-PL" sz="3600" dirty="0" smtClean="0"/>
              <a:t>tym modelu prawnik dużą wagę przykłada do moralnej strony podejmowania decyzji. </a:t>
            </a:r>
          </a:p>
        </p:txBody>
      </p:sp>
    </p:spTree>
    <p:extLst>
      <p:ext uri="{BB962C8B-B14F-4D97-AF65-F5344CB8AC3E}">
        <p14:creationId xmlns:p14="http://schemas.microsoft.com/office/powerpoint/2010/main" val="14414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Prawnik - przyjaciel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To model często postulowany w literaturze amerykańskiej, stosunkowo rzadko spotykany w praktyce. </a:t>
            </a:r>
          </a:p>
          <a:p>
            <a:pPr marL="109728" indent="0">
              <a:buNone/>
            </a:pPr>
            <a:endParaRPr lang="pl-PL" sz="3200" dirty="0" smtClean="0"/>
          </a:p>
          <a:p>
            <a:r>
              <a:rPr lang="pl-PL" sz="3200" dirty="0" smtClean="0"/>
              <a:t>W </a:t>
            </a:r>
            <a:r>
              <a:rPr lang="pl-PL" sz="3200" dirty="0" smtClean="0"/>
              <a:t>ramach tego modelu prawnik dąży do nawiązania głębszych relacji, relacji przyjaźni ze swoim klientem.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64228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Prawnik towarzyszy klientowi przy podejmowaniu decyzji, dostarcza mu niezbędnych informacji i wspólnie poszukuje rozwiązań optymalnych z punktu widzenia efektywności i moralności. </a:t>
            </a:r>
          </a:p>
        </p:txBody>
      </p:sp>
    </p:spTree>
    <p:extLst>
      <p:ext uri="{BB962C8B-B14F-4D97-AF65-F5344CB8AC3E}">
        <p14:creationId xmlns:p14="http://schemas.microsoft.com/office/powerpoint/2010/main" val="316368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Amerykańska etyka prawnicza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 smtClean="0"/>
              <a:t>Na jej gruncie autonomia klienta jest chroniona przez normy deontologiczne. Ochrona ta przejawia się w wyrażonych explicite obowiązkach:</a:t>
            </a:r>
          </a:p>
          <a:p>
            <a:r>
              <a:rPr lang="pl-PL" sz="3200" i="1" dirty="0" smtClean="0"/>
              <a:t>Po pierwsze</a:t>
            </a:r>
            <a:r>
              <a:rPr lang="pl-PL" sz="3200" dirty="0" smtClean="0"/>
              <a:t>, informowania klienta o alternatywnych środkach prawnych, które można zastosować dla ochrony jego interesów;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0679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Amerykańska etyka prawnicza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i="1" dirty="0" smtClean="0"/>
              <a:t>Po drugi</a:t>
            </a:r>
            <a:r>
              <a:rPr lang="pl-PL" sz="3200" dirty="0" smtClean="0"/>
              <a:t>e, konsultowania z klientem planowanej strategii postępowania;</a:t>
            </a:r>
          </a:p>
          <a:p>
            <a:r>
              <a:rPr lang="pl-PL" sz="3200" i="1" dirty="0" smtClean="0"/>
              <a:t>Po trzecie</a:t>
            </a:r>
            <a:r>
              <a:rPr lang="pl-PL" sz="3200" dirty="0" smtClean="0"/>
              <a:t>, uzyskania zgody klienta na dokonanie lub zaniechanie dokonania istotnych czynności, które pociągają za sobą nieodwracalne konsekwencje.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212755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820472" cy="1066800"/>
          </a:xfrm>
        </p:spPr>
        <p:txBody>
          <a:bodyPr/>
          <a:lstStyle/>
          <a:p>
            <a:r>
              <a:rPr lang="pl-PL" i="1" dirty="0" smtClean="0"/>
              <a:t>Amerykańska etyka prawnicza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Regulacja amerykańska wykazuje większe poszanowanie dla autonomii klienta aniżeli polskie kodeksy deontologiczne.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Bardziej rygorystycznie przeciwstawia się przyjmowaniu przez prawników postawy paternalistycznej.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5042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Amerykańska etyka prawnicza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 przypadku, gdy klient żąda dokonania w jego imieniu czynności, która zgodnie z wiedzą prawnika nie jest racjonalna, celowa lub wręcz może klientowi zaszkodzić, prawnik powinien skorzystać z którejś z możliwości:</a:t>
            </a:r>
          </a:p>
          <a:p>
            <a:pPr>
              <a:buNone/>
            </a:pPr>
            <a:r>
              <a:rPr lang="pl-PL" dirty="0" smtClean="0"/>
              <a:t>1. próbować przekonać klienta do podjęcia innych działań;</a:t>
            </a:r>
          </a:p>
          <a:p>
            <a:pPr>
              <a:buNone/>
            </a:pPr>
            <a:r>
              <a:rPr lang="pl-PL" dirty="0" smtClean="0"/>
              <a:t>2. złożyć wniosek o ustanowienie opiekuna prawnego dla klienta;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5826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3200" dirty="0" smtClean="0"/>
              <a:t>3. w ostateczności wypowiedzieć stosunek reprezentacji;</a:t>
            </a:r>
          </a:p>
          <a:p>
            <a:pPr>
              <a:buNone/>
            </a:pPr>
            <a:r>
              <a:rPr lang="pl-PL" sz="3200" dirty="0" smtClean="0"/>
              <a:t>4. uzyskać zgodę najbliższych klienta na zaniechanie czynności, której klient się domaga;</a:t>
            </a:r>
          </a:p>
          <a:p>
            <a:pPr>
              <a:buNone/>
            </a:pPr>
            <a:r>
              <a:rPr lang="pl-PL" sz="3200" dirty="0" smtClean="0"/>
              <a:t>5. działać jako </a:t>
            </a:r>
            <a:r>
              <a:rPr lang="pl-PL" sz="3200" i="1" dirty="0" smtClean="0"/>
              <a:t>de facto </a:t>
            </a:r>
            <a:r>
              <a:rPr lang="pl-PL" sz="3200" dirty="0" smtClean="0"/>
              <a:t>opiekun prawny;</a:t>
            </a:r>
          </a:p>
          <a:p>
            <a:pPr>
              <a:buNone/>
            </a:pPr>
            <a:r>
              <a:rPr lang="pl-PL" sz="3200" dirty="0" smtClean="0"/>
              <a:t>6. wykonać zalecenie klienta tylko wtedy, gdy dokonanie go nie przyniesie klientowi nieodwracalnej szkody.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9220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Polskie kodeksy deontologiczne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Nie zawierają w ogóle regulacji dotyczących klienta znajdującego się w takiej szczególnej sytuacji. </a:t>
            </a:r>
          </a:p>
          <a:p>
            <a:r>
              <a:rPr lang="pl-PL" sz="3200" dirty="0" smtClean="0"/>
              <a:t>Zastosowanie mogą znaleźć ogólne zasady postępowania wyrażone w </a:t>
            </a:r>
            <a:r>
              <a:rPr lang="pl-PL" sz="3200" dirty="0" smtClean="0"/>
              <a:t>kodeksach</a:t>
            </a:r>
            <a:r>
              <a:rPr lang="pl-PL" sz="3200" dirty="0" smtClean="0"/>
              <a:t>. 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64816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642350" cy="47513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800" i="1" dirty="0" smtClean="0"/>
              <a:t>Dla zbudowania modelu relacji prawnik – klient istotne znaczenie mają dwa kryteria:</a:t>
            </a:r>
            <a:endParaRPr lang="pl-PL" sz="4800" i="1" dirty="0"/>
          </a:p>
        </p:txBody>
      </p:sp>
    </p:spTree>
    <p:extLst>
      <p:ext uri="{BB962C8B-B14F-4D97-AF65-F5344CB8AC3E}">
        <p14:creationId xmlns:p14="http://schemas.microsoft.com/office/powerpoint/2010/main" val="22820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Autonomia klienta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Zarówno w Stanach Zjednoczonych, jak i w Polsce jest ona istotną wartością podlegającą ochronie. </a:t>
            </a:r>
          </a:p>
          <a:p>
            <a:r>
              <a:rPr lang="pl-PL" dirty="0" smtClean="0"/>
              <a:t>Jednakże w obu systemach deontologicznych dopuszcza się </a:t>
            </a:r>
            <a:r>
              <a:rPr lang="pl-PL" smtClean="0"/>
              <a:t>postawę </a:t>
            </a:r>
            <a:r>
              <a:rPr lang="pl-PL" smtClean="0"/>
              <a:t>paternalistyczną</a:t>
            </a:r>
            <a:r>
              <a:rPr lang="pl-PL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8921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l-PL" sz="3600" i="1" dirty="0" smtClean="0"/>
              <a:t>Po pierwsze</a:t>
            </a:r>
            <a:r>
              <a:rPr lang="pl-PL" sz="3600" dirty="0" smtClean="0"/>
              <a:t>, kto w relacji prawnik – klient dokonuje wyboru strategii działania mającej chronić interesy klienta;</a:t>
            </a:r>
          </a:p>
          <a:p>
            <a:r>
              <a:rPr lang="pl-PL" sz="3600" i="1" dirty="0" smtClean="0"/>
              <a:t>Po drugie</a:t>
            </a:r>
            <a:r>
              <a:rPr lang="pl-PL" sz="3600" dirty="0" smtClean="0"/>
              <a:t>, do kogo należy podejmowanie decyzji o charakterze moralnym.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8387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r>
              <a:rPr lang="pl-PL" sz="5400" b="1" dirty="0" smtClean="0">
                <a:solidFill>
                  <a:srgbClr val="00B0F0"/>
                </a:solidFill>
              </a:rPr>
              <a:t>Ryszard </a:t>
            </a:r>
            <a:r>
              <a:rPr lang="pl-PL" sz="5400" b="1" dirty="0" err="1" smtClean="0">
                <a:solidFill>
                  <a:srgbClr val="00B0F0"/>
                </a:solidFill>
              </a:rPr>
              <a:t>Sarkowicz</a:t>
            </a:r>
            <a:r>
              <a:rPr lang="pl-PL" sz="5400" b="1" dirty="0" smtClean="0">
                <a:solidFill>
                  <a:srgbClr val="00B0F0"/>
                </a:solidFill>
              </a:rPr>
              <a:t> wyróżnił  cztery modele (typy) postawy prawnika.</a:t>
            </a:r>
            <a:endParaRPr lang="pl-PL" sz="5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3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Prawnik jako ojciec chrzestny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Przyjmuje on na siebie ciężar podejmowania decyzji w obu obszarach (zarówno w sferze wyboru środków prawnych dla ochrony interesów klienta, jak i w zakresie wyborów o charakterze moralnym).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71021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W relacji z takim prawnikiem klient winien przyjąć postawę dziecka prowadzonego za rękę przez rodzica. </a:t>
            </a:r>
          </a:p>
        </p:txBody>
      </p:sp>
    </p:spTree>
    <p:extLst>
      <p:ext uri="{BB962C8B-B14F-4D97-AF65-F5344CB8AC3E}">
        <p14:creationId xmlns:p14="http://schemas.microsoft.com/office/powerpoint/2010/main" val="31382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Prawnik – ojciec chrzestny nie wykazuje nadmiernej wrażliwości moralnej traktując swą funkcję jako realizację roli sprawnego rzemieślnika. </a:t>
            </a:r>
          </a:p>
        </p:txBody>
      </p:sp>
    </p:spTree>
    <p:extLst>
      <p:ext uri="{BB962C8B-B14F-4D97-AF65-F5344CB8AC3E}">
        <p14:creationId xmlns:p14="http://schemas.microsoft.com/office/powerpoint/2010/main" val="17079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Prawnik - najemnik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bardziej dosłownie </a:t>
            </a:r>
            <a:r>
              <a:rPr lang="pl-PL" sz="4000" i="1" dirty="0" smtClean="0">
                <a:solidFill>
                  <a:srgbClr val="FF0000"/>
                </a:solidFill>
              </a:rPr>
              <a:t>prawnik- wynajęty rewolwer</a:t>
            </a:r>
            <a:r>
              <a:rPr lang="pl-PL" sz="4000" dirty="0" smtClean="0"/>
              <a:t> – wszelkie decyzje w zakresie moralności i wyboru środków działania pozostawia klientowi.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421897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642350" cy="54006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accent5">
                    <a:lumMod val="50000"/>
                  </a:schemeClr>
                </a:solidFill>
              </a:rPr>
              <a:t>Rola prawnika ogranicza się do wskazania właściwych środków służących realizacji celów  wyznaczonych przez klienta. </a:t>
            </a:r>
            <a:endParaRPr lang="pl-PL" sz="4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pl-PL" sz="4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sz="4000" dirty="0" smtClean="0">
                <a:solidFill>
                  <a:schemeClr val="accent5">
                    <a:lumMod val="50000"/>
                  </a:schemeClr>
                </a:solidFill>
              </a:rPr>
              <a:t>Prawnik nie stawia zasadniczo kwestii </a:t>
            </a:r>
            <a:r>
              <a:rPr lang="pl-PL" sz="4000" dirty="0" smtClean="0">
                <a:solidFill>
                  <a:schemeClr val="accent5">
                    <a:lumMod val="50000"/>
                  </a:schemeClr>
                </a:solidFill>
              </a:rPr>
              <a:t>moralnych. </a:t>
            </a:r>
            <a:endParaRPr lang="pl-PL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efault Theme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334</TotalTime>
  <Words>529</Words>
  <Application>Microsoft Office PowerPoint</Application>
  <PresentationFormat>Pokaz na ekranie (4:3)</PresentationFormat>
  <Paragraphs>51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5</vt:i4>
      </vt:variant>
      <vt:variant>
        <vt:lpstr>Tytuły slajdów</vt:lpstr>
      </vt:variant>
      <vt:variant>
        <vt:i4>20</vt:i4>
      </vt:variant>
    </vt:vector>
  </HeadingPairs>
  <TitlesOfParts>
    <vt:vector size="32" baseType="lpstr">
      <vt:lpstr>Arial</vt:lpstr>
      <vt:lpstr>Calibri</vt:lpstr>
      <vt:lpstr>Georgia</vt:lpstr>
      <vt:lpstr>Segoe UI</vt:lpstr>
      <vt:lpstr>Times New Roman</vt:lpstr>
      <vt:lpstr>Trebuchet MS</vt:lpstr>
      <vt:lpstr>Wingdings 2</vt:lpstr>
      <vt:lpstr>Default Theme</vt:lpstr>
      <vt:lpstr>Uniwersytet Przyrodniczy we Wrocławiu</vt:lpstr>
      <vt:lpstr>1_Uniwersytet Przyrodniczy we Wrocławiu</vt:lpstr>
      <vt:lpstr>2_Uniwersytet Przyrodniczy we Wrocławiu</vt:lpstr>
      <vt:lpstr>Wielkomiejski</vt:lpstr>
      <vt:lpstr>Prezentacja programu PowerPoint</vt:lpstr>
      <vt:lpstr>Prezentacja programu PowerPoint</vt:lpstr>
      <vt:lpstr>Prezentacja programu PowerPoint</vt:lpstr>
      <vt:lpstr>Prezentacja programu PowerPoint</vt:lpstr>
      <vt:lpstr>Prawnik jako ojciec chrzestny</vt:lpstr>
      <vt:lpstr>Prezentacja programu PowerPoint</vt:lpstr>
      <vt:lpstr>Prezentacja programu PowerPoint</vt:lpstr>
      <vt:lpstr>Prawnik - najemnik</vt:lpstr>
      <vt:lpstr>Prezentacja programu PowerPoint</vt:lpstr>
      <vt:lpstr>Prawnik -guru</vt:lpstr>
      <vt:lpstr>Prezentacja programu PowerPoint</vt:lpstr>
      <vt:lpstr>Prawnik - przyjaciel</vt:lpstr>
      <vt:lpstr>Prezentacja programu PowerPoint</vt:lpstr>
      <vt:lpstr>Amerykańska etyka prawnicza</vt:lpstr>
      <vt:lpstr>Amerykańska etyka prawnicza</vt:lpstr>
      <vt:lpstr>Amerykańska etyka prawnicza</vt:lpstr>
      <vt:lpstr>Amerykańska etyka prawnicza</vt:lpstr>
      <vt:lpstr>Prezentacja programu PowerPoint</vt:lpstr>
      <vt:lpstr>Polskie kodeksy deontologiczne</vt:lpstr>
      <vt:lpstr>Autonomia klienta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Wioletta Jedlecka</dc:creator>
  <cp:lastModifiedBy>Wioletta Jedlecka</cp:lastModifiedBy>
  <cp:revision>56</cp:revision>
  <dcterms:created xsi:type="dcterms:W3CDTF">2016-07-09T11:11:47Z</dcterms:created>
  <dcterms:modified xsi:type="dcterms:W3CDTF">2019-10-12T07:37:47Z</dcterms:modified>
</cp:coreProperties>
</file>