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52"/>
  </p:notesMasterIdLst>
  <p:sldIdLst>
    <p:sldId id="256" r:id="rId3"/>
    <p:sldId id="257" r:id="rId4"/>
    <p:sldId id="258" r:id="rId5"/>
    <p:sldId id="260" r:id="rId6"/>
    <p:sldId id="261" r:id="rId7"/>
    <p:sldId id="335" r:id="rId8"/>
    <p:sldId id="262" r:id="rId9"/>
    <p:sldId id="320" r:id="rId10"/>
    <p:sldId id="321" r:id="rId11"/>
    <p:sldId id="264" r:id="rId12"/>
    <p:sldId id="263" r:id="rId13"/>
    <p:sldId id="265" r:id="rId14"/>
    <p:sldId id="266" r:id="rId15"/>
    <p:sldId id="267" r:id="rId16"/>
    <p:sldId id="268" r:id="rId17"/>
    <p:sldId id="269" r:id="rId18"/>
    <p:sldId id="271" r:id="rId19"/>
    <p:sldId id="273" r:id="rId20"/>
    <p:sldId id="275" r:id="rId21"/>
    <p:sldId id="276" r:id="rId22"/>
    <p:sldId id="277" r:id="rId23"/>
    <p:sldId id="282" r:id="rId24"/>
    <p:sldId id="331" r:id="rId25"/>
    <p:sldId id="283" r:id="rId26"/>
    <p:sldId id="332" r:id="rId27"/>
    <p:sldId id="284" r:id="rId28"/>
    <p:sldId id="285" r:id="rId29"/>
    <p:sldId id="286" r:id="rId30"/>
    <p:sldId id="287" r:id="rId31"/>
    <p:sldId id="289" r:id="rId32"/>
    <p:sldId id="259" r:id="rId33"/>
    <p:sldId id="336" r:id="rId34"/>
    <p:sldId id="337" r:id="rId35"/>
    <p:sldId id="272" r:id="rId36"/>
    <p:sldId id="338" r:id="rId37"/>
    <p:sldId id="339" r:id="rId38"/>
    <p:sldId id="340" r:id="rId39"/>
    <p:sldId id="341" r:id="rId40"/>
    <p:sldId id="342" r:id="rId41"/>
    <p:sldId id="343" r:id="rId42"/>
    <p:sldId id="274" r:id="rId43"/>
    <p:sldId id="345" r:id="rId44"/>
    <p:sldId id="346" r:id="rId45"/>
    <p:sldId id="347" r:id="rId46"/>
    <p:sldId id="270" r:id="rId47"/>
    <p:sldId id="315" r:id="rId48"/>
    <p:sldId id="317" r:id="rId49"/>
    <p:sldId id="318" r:id="rId50"/>
    <p:sldId id="348" r:id="rId51"/>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6700B5-2844-4771-8370-FBEC24C71E35}" type="datetimeFigureOut">
              <a:rPr lang="pl-PL" smtClean="0"/>
              <a:t>14.11.2019</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EA2DFB-EB96-49D4-B1C9-B3EFA1C3C713}" type="slidenum">
              <a:rPr lang="pl-PL" smtClean="0"/>
              <a:t>‹#›</a:t>
            </a:fld>
            <a:endParaRPr lang="pl-PL"/>
          </a:p>
        </p:txBody>
      </p:sp>
    </p:spTree>
    <p:extLst>
      <p:ext uri="{BB962C8B-B14F-4D97-AF65-F5344CB8AC3E}">
        <p14:creationId xmlns:p14="http://schemas.microsoft.com/office/powerpoint/2010/main" val="14319237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09AF1F89-1E60-4CBA-A923-1BCECF0E4374}" type="slidenum">
              <a:rPr lang="pl-PL" smtClean="0"/>
              <a:pPr/>
              <a:t>26</a:t>
            </a:fld>
            <a:endParaRPr lang="pl-PL"/>
          </a:p>
        </p:txBody>
      </p:sp>
    </p:spTree>
    <p:extLst>
      <p:ext uri="{BB962C8B-B14F-4D97-AF65-F5344CB8AC3E}">
        <p14:creationId xmlns:p14="http://schemas.microsoft.com/office/powerpoint/2010/main" val="20059189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09AF1F89-1E60-4CBA-A923-1BCECF0E4374}" type="slidenum">
              <a:rPr lang="pl-PL" smtClean="0"/>
              <a:pPr/>
              <a:t>43</a:t>
            </a:fld>
            <a:endParaRPr lang="pl-PL"/>
          </a:p>
        </p:txBody>
      </p:sp>
    </p:spTree>
    <p:extLst>
      <p:ext uri="{BB962C8B-B14F-4D97-AF65-F5344CB8AC3E}">
        <p14:creationId xmlns:p14="http://schemas.microsoft.com/office/powerpoint/2010/main" val="1243855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E2330C-F0E1-441D-A225-03DD33CAAB94}"/>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FEF62CBA-D147-4BD7-A36E-E41AEC3389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117EA379-C1D4-48A9-9C29-DB34E331B88D}"/>
              </a:ext>
            </a:extLst>
          </p:cNvPr>
          <p:cNvSpPr>
            <a:spLocks noGrp="1"/>
          </p:cNvSpPr>
          <p:nvPr>
            <p:ph type="dt" sz="half" idx="10"/>
          </p:nvPr>
        </p:nvSpPr>
        <p:spPr/>
        <p:txBody>
          <a:bodyPr/>
          <a:lstStyle/>
          <a:p>
            <a:fld id="{CF84AA52-6F94-474D-B1AE-2395CE4D2330}" type="datetimeFigureOut">
              <a:rPr lang="pl-PL" smtClean="0"/>
              <a:t>14.11.2019</a:t>
            </a:fld>
            <a:endParaRPr lang="pl-PL"/>
          </a:p>
        </p:txBody>
      </p:sp>
      <p:sp>
        <p:nvSpPr>
          <p:cNvPr id="5" name="Symbol zastępczy stopki 4">
            <a:extLst>
              <a:ext uri="{FF2B5EF4-FFF2-40B4-BE49-F238E27FC236}">
                <a16:creationId xmlns:a16="http://schemas.microsoft.com/office/drawing/2014/main" id="{A8A98736-9D3D-41A3-9270-4B77E390FD36}"/>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1FD8F248-2586-42F2-AA5F-142E6BECA85C}"/>
              </a:ext>
            </a:extLst>
          </p:cNvPr>
          <p:cNvSpPr>
            <a:spLocks noGrp="1"/>
          </p:cNvSpPr>
          <p:nvPr>
            <p:ph type="sldNum" sz="quarter" idx="12"/>
          </p:nvPr>
        </p:nvSpPr>
        <p:spPr/>
        <p:txBody>
          <a:bodyPr/>
          <a:lstStyle/>
          <a:p>
            <a:fld id="{E24C901E-3508-4862-8A9C-141A78AEDC18}" type="slidenum">
              <a:rPr lang="pl-PL" smtClean="0"/>
              <a:t>‹#›</a:t>
            </a:fld>
            <a:endParaRPr lang="pl-PL"/>
          </a:p>
        </p:txBody>
      </p:sp>
    </p:spTree>
    <p:extLst>
      <p:ext uri="{BB962C8B-B14F-4D97-AF65-F5344CB8AC3E}">
        <p14:creationId xmlns:p14="http://schemas.microsoft.com/office/powerpoint/2010/main" val="2367199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31E8706-579C-4F52-9C10-75ECB3197D60}"/>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0F8A7795-717F-4B6C-A952-03A337906F89}"/>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33229310-BBF2-48A4-8D59-59263221CA96}"/>
              </a:ext>
            </a:extLst>
          </p:cNvPr>
          <p:cNvSpPr>
            <a:spLocks noGrp="1"/>
          </p:cNvSpPr>
          <p:nvPr>
            <p:ph type="dt" sz="half" idx="10"/>
          </p:nvPr>
        </p:nvSpPr>
        <p:spPr/>
        <p:txBody>
          <a:bodyPr/>
          <a:lstStyle/>
          <a:p>
            <a:fld id="{CF84AA52-6F94-474D-B1AE-2395CE4D2330}" type="datetimeFigureOut">
              <a:rPr lang="pl-PL" smtClean="0"/>
              <a:t>14.11.2019</a:t>
            </a:fld>
            <a:endParaRPr lang="pl-PL"/>
          </a:p>
        </p:txBody>
      </p:sp>
      <p:sp>
        <p:nvSpPr>
          <p:cNvPr id="5" name="Symbol zastępczy stopki 4">
            <a:extLst>
              <a:ext uri="{FF2B5EF4-FFF2-40B4-BE49-F238E27FC236}">
                <a16:creationId xmlns:a16="http://schemas.microsoft.com/office/drawing/2014/main" id="{94C838E6-9B7D-4937-B7F3-10DDB0C662EB}"/>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19553A23-1FE1-4351-8279-67310BB56125}"/>
              </a:ext>
            </a:extLst>
          </p:cNvPr>
          <p:cNvSpPr>
            <a:spLocks noGrp="1"/>
          </p:cNvSpPr>
          <p:nvPr>
            <p:ph type="sldNum" sz="quarter" idx="12"/>
          </p:nvPr>
        </p:nvSpPr>
        <p:spPr/>
        <p:txBody>
          <a:bodyPr/>
          <a:lstStyle/>
          <a:p>
            <a:fld id="{E24C901E-3508-4862-8A9C-141A78AEDC18}" type="slidenum">
              <a:rPr lang="pl-PL" smtClean="0"/>
              <a:t>‹#›</a:t>
            </a:fld>
            <a:endParaRPr lang="pl-PL"/>
          </a:p>
        </p:txBody>
      </p:sp>
    </p:spTree>
    <p:extLst>
      <p:ext uri="{BB962C8B-B14F-4D97-AF65-F5344CB8AC3E}">
        <p14:creationId xmlns:p14="http://schemas.microsoft.com/office/powerpoint/2010/main" val="2097631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FF30D08D-A42D-46DA-9A27-5F902E8860E9}"/>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1CFC970E-C381-479E-9DB8-A829CB53EBA8}"/>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0CC93919-2C55-4D5A-825D-6351D8A5A28F}"/>
              </a:ext>
            </a:extLst>
          </p:cNvPr>
          <p:cNvSpPr>
            <a:spLocks noGrp="1"/>
          </p:cNvSpPr>
          <p:nvPr>
            <p:ph type="dt" sz="half" idx="10"/>
          </p:nvPr>
        </p:nvSpPr>
        <p:spPr/>
        <p:txBody>
          <a:bodyPr/>
          <a:lstStyle/>
          <a:p>
            <a:fld id="{CF84AA52-6F94-474D-B1AE-2395CE4D2330}" type="datetimeFigureOut">
              <a:rPr lang="pl-PL" smtClean="0"/>
              <a:t>14.11.2019</a:t>
            </a:fld>
            <a:endParaRPr lang="pl-PL"/>
          </a:p>
        </p:txBody>
      </p:sp>
      <p:sp>
        <p:nvSpPr>
          <p:cNvPr id="5" name="Symbol zastępczy stopki 4">
            <a:extLst>
              <a:ext uri="{FF2B5EF4-FFF2-40B4-BE49-F238E27FC236}">
                <a16:creationId xmlns:a16="http://schemas.microsoft.com/office/drawing/2014/main" id="{B8827F8D-40DA-4554-BA49-C510B7F7FDCD}"/>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13BF9775-1F47-4573-9C92-0C22484AEFC1}"/>
              </a:ext>
            </a:extLst>
          </p:cNvPr>
          <p:cNvSpPr>
            <a:spLocks noGrp="1"/>
          </p:cNvSpPr>
          <p:nvPr>
            <p:ph type="sldNum" sz="quarter" idx="12"/>
          </p:nvPr>
        </p:nvSpPr>
        <p:spPr/>
        <p:txBody>
          <a:bodyPr/>
          <a:lstStyle/>
          <a:p>
            <a:fld id="{E24C901E-3508-4862-8A9C-141A78AEDC18}" type="slidenum">
              <a:rPr lang="pl-PL" smtClean="0"/>
              <a:t>‹#›</a:t>
            </a:fld>
            <a:endParaRPr lang="pl-PL"/>
          </a:p>
        </p:txBody>
      </p:sp>
    </p:spTree>
    <p:extLst>
      <p:ext uri="{BB962C8B-B14F-4D97-AF65-F5344CB8AC3E}">
        <p14:creationId xmlns:p14="http://schemas.microsoft.com/office/powerpoint/2010/main" val="29100901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914400" y="2130426"/>
            <a:ext cx="10363200" cy="1470025"/>
          </a:xfrm>
        </p:spPr>
        <p:txBody>
          <a:bodyPr/>
          <a:lstStyle/>
          <a:p>
            <a:r>
              <a:rPr lang="pl-PL"/>
              <a:t>Kliknij, aby edytować styl</a:t>
            </a:r>
          </a:p>
        </p:txBody>
      </p:sp>
      <p:sp>
        <p:nvSpPr>
          <p:cNvPr id="3" name="Podtytuł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FD17FA3B-C404-4317-B0BC-953931111309}" type="datetimeFigureOut">
              <a:rPr lang="pl-PL" smtClean="0"/>
              <a:pPr/>
              <a:t>14.11.2019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pPr/>
              <a:t>‹#›</a:t>
            </a:fld>
            <a:endParaRPr lang="pl-PL"/>
          </a:p>
        </p:txBody>
      </p:sp>
    </p:spTree>
    <p:extLst>
      <p:ext uri="{BB962C8B-B14F-4D97-AF65-F5344CB8AC3E}">
        <p14:creationId xmlns:p14="http://schemas.microsoft.com/office/powerpoint/2010/main" val="4910146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FD17FA3B-C404-4317-B0BC-953931111309}" type="datetimeFigureOut">
              <a:rPr lang="pl-PL" smtClean="0"/>
              <a:pPr/>
              <a:t>14.11.2019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pPr/>
              <a:t>‹#›</a:t>
            </a:fld>
            <a:endParaRPr lang="pl-PL"/>
          </a:p>
        </p:txBody>
      </p:sp>
    </p:spTree>
    <p:extLst>
      <p:ext uri="{BB962C8B-B14F-4D97-AF65-F5344CB8AC3E}">
        <p14:creationId xmlns:p14="http://schemas.microsoft.com/office/powerpoint/2010/main" val="28228971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963084" y="4406901"/>
            <a:ext cx="103632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FD17FA3B-C404-4317-B0BC-953931111309}" type="datetimeFigureOut">
              <a:rPr lang="pl-PL" smtClean="0"/>
              <a:pPr/>
              <a:t>14.11.2019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pPr/>
              <a:t>‹#›</a:t>
            </a:fld>
            <a:endParaRPr lang="pl-PL"/>
          </a:p>
        </p:txBody>
      </p:sp>
    </p:spTree>
    <p:extLst>
      <p:ext uri="{BB962C8B-B14F-4D97-AF65-F5344CB8AC3E}">
        <p14:creationId xmlns:p14="http://schemas.microsoft.com/office/powerpoint/2010/main" val="16240414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FD17FA3B-C404-4317-B0BC-953931111309}" type="datetimeFigureOut">
              <a:rPr lang="pl-PL" smtClean="0"/>
              <a:pPr/>
              <a:t>14.11.2019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pPr/>
              <a:t>‹#›</a:t>
            </a:fld>
            <a:endParaRPr lang="pl-PL"/>
          </a:p>
        </p:txBody>
      </p:sp>
    </p:spTree>
    <p:extLst>
      <p:ext uri="{BB962C8B-B14F-4D97-AF65-F5344CB8AC3E}">
        <p14:creationId xmlns:p14="http://schemas.microsoft.com/office/powerpoint/2010/main" val="12643619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FD17FA3B-C404-4317-B0BC-953931111309}" type="datetimeFigureOut">
              <a:rPr lang="pl-PL" smtClean="0"/>
              <a:pPr/>
              <a:t>14.11.2019</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0931897F-8F23-433E-A660-EFF8D3EDA506}" type="slidenum">
              <a:rPr lang="pl-PL" smtClean="0"/>
              <a:pPr/>
              <a:t>‹#›</a:t>
            </a:fld>
            <a:endParaRPr lang="pl-PL"/>
          </a:p>
        </p:txBody>
      </p:sp>
    </p:spTree>
    <p:extLst>
      <p:ext uri="{BB962C8B-B14F-4D97-AF65-F5344CB8AC3E}">
        <p14:creationId xmlns:p14="http://schemas.microsoft.com/office/powerpoint/2010/main" val="6021572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FD17FA3B-C404-4317-B0BC-953931111309}" type="datetimeFigureOut">
              <a:rPr lang="pl-PL" smtClean="0"/>
              <a:pPr/>
              <a:t>14.11.2019</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0931897F-8F23-433E-A660-EFF8D3EDA506}" type="slidenum">
              <a:rPr lang="pl-PL" smtClean="0"/>
              <a:pPr/>
              <a:t>‹#›</a:t>
            </a:fld>
            <a:endParaRPr lang="pl-PL"/>
          </a:p>
        </p:txBody>
      </p:sp>
    </p:spTree>
    <p:extLst>
      <p:ext uri="{BB962C8B-B14F-4D97-AF65-F5344CB8AC3E}">
        <p14:creationId xmlns:p14="http://schemas.microsoft.com/office/powerpoint/2010/main" val="9780389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FD17FA3B-C404-4317-B0BC-953931111309}" type="datetimeFigureOut">
              <a:rPr lang="pl-PL" smtClean="0"/>
              <a:pPr/>
              <a:t>14.11.2019</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0931897F-8F23-433E-A660-EFF8D3EDA506}" type="slidenum">
              <a:rPr lang="pl-PL" smtClean="0"/>
              <a:pPr/>
              <a:t>‹#›</a:t>
            </a:fld>
            <a:endParaRPr lang="pl-PL"/>
          </a:p>
        </p:txBody>
      </p:sp>
    </p:spTree>
    <p:extLst>
      <p:ext uri="{BB962C8B-B14F-4D97-AF65-F5344CB8AC3E}">
        <p14:creationId xmlns:p14="http://schemas.microsoft.com/office/powerpoint/2010/main" val="20452944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609601" y="273050"/>
            <a:ext cx="4011084"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FD17FA3B-C404-4317-B0BC-953931111309}" type="datetimeFigureOut">
              <a:rPr lang="pl-PL" smtClean="0"/>
              <a:pPr/>
              <a:t>14.11.2019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pPr/>
              <a:t>‹#›</a:t>
            </a:fld>
            <a:endParaRPr lang="pl-PL"/>
          </a:p>
        </p:txBody>
      </p:sp>
    </p:spTree>
    <p:extLst>
      <p:ext uri="{BB962C8B-B14F-4D97-AF65-F5344CB8AC3E}">
        <p14:creationId xmlns:p14="http://schemas.microsoft.com/office/powerpoint/2010/main" val="1814614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7FD22CF-15F2-43B1-BFC3-714DA5BC5B85}"/>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61102AA2-63A9-427F-A431-4CA334C0E40C}"/>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26E30B27-BE75-4A98-97FB-E0B2A7DEAA57}"/>
              </a:ext>
            </a:extLst>
          </p:cNvPr>
          <p:cNvSpPr>
            <a:spLocks noGrp="1"/>
          </p:cNvSpPr>
          <p:nvPr>
            <p:ph type="dt" sz="half" idx="10"/>
          </p:nvPr>
        </p:nvSpPr>
        <p:spPr/>
        <p:txBody>
          <a:bodyPr/>
          <a:lstStyle/>
          <a:p>
            <a:fld id="{CF84AA52-6F94-474D-B1AE-2395CE4D2330}" type="datetimeFigureOut">
              <a:rPr lang="pl-PL" smtClean="0"/>
              <a:t>14.11.2019</a:t>
            </a:fld>
            <a:endParaRPr lang="pl-PL"/>
          </a:p>
        </p:txBody>
      </p:sp>
      <p:sp>
        <p:nvSpPr>
          <p:cNvPr id="5" name="Symbol zastępczy stopki 4">
            <a:extLst>
              <a:ext uri="{FF2B5EF4-FFF2-40B4-BE49-F238E27FC236}">
                <a16:creationId xmlns:a16="http://schemas.microsoft.com/office/drawing/2014/main" id="{08ABCA92-3467-4C6E-A1CF-EC9C8B75BA6B}"/>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71B4E582-5259-4D6A-A828-E966B8905A6E}"/>
              </a:ext>
            </a:extLst>
          </p:cNvPr>
          <p:cNvSpPr>
            <a:spLocks noGrp="1"/>
          </p:cNvSpPr>
          <p:nvPr>
            <p:ph type="sldNum" sz="quarter" idx="12"/>
          </p:nvPr>
        </p:nvSpPr>
        <p:spPr/>
        <p:txBody>
          <a:bodyPr/>
          <a:lstStyle/>
          <a:p>
            <a:fld id="{E24C901E-3508-4862-8A9C-141A78AEDC18}" type="slidenum">
              <a:rPr lang="pl-PL" smtClean="0"/>
              <a:t>‹#›</a:t>
            </a:fld>
            <a:endParaRPr lang="pl-PL"/>
          </a:p>
        </p:txBody>
      </p:sp>
    </p:spTree>
    <p:extLst>
      <p:ext uri="{BB962C8B-B14F-4D97-AF65-F5344CB8AC3E}">
        <p14:creationId xmlns:p14="http://schemas.microsoft.com/office/powerpoint/2010/main" val="14402906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2389717" y="4800600"/>
            <a:ext cx="73152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FD17FA3B-C404-4317-B0BC-953931111309}" type="datetimeFigureOut">
              <a:rPr lang="pl-PL" smtClean="0"/>
              <a:pPr/>
              <a:t>14.11.2019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pPr/>
              <a:t>‹#›</a:t>
            </a:fld>
            <a:endParaRPr lang="pl-PL"/>
          </a:p>
        </p:txBody>
      </p:sp>
    </p:spTree>
    <p:extLst>
      <p:ext uri="{BB962C8B-B14F-4D97-AF65-F5344CB8AC3E}">
        <p14:creationId xmlns:p14="http://schemas.microsoft.com/office/powerpoint/2010/main" val="21240625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FD17FA3B-C404-4317-B0BC-953931111309}" type="datetimeFigureOut">
              <a:rPr lang="pl-PL" smtClean="0"/>
              <a:pPr/>
              <a:t>14.11.2019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pPr/>
              <a:t>‹#›</a:t>
            </a:fld>
            <a:endParaRPr lang="pl-PL"/>
          </a:p>
        </p:txBody>
      </p:sp>
    </p:spTree>
    <p:extLst>
      <p:ext uri="{BB962C8B-B14F-4D97-AF65-F5344CB8AC3E}">
        <p14:creationId xmlns:p14="http://schemas.microsoft.com/office/powerpoint/2010/main" val="14277098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839200" y="274639"/>
            <a:ext cx="27432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609600" y="274639"/>
            <a:ext cx="80264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FD17FA3B-C404-4317-B0BC-953931111309}" type="datetimeFigureOut">
              <a:rPr lang="pl-PL" smtClean="0"/>
              <a:pPr/>
              <a:t>14.11.2019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pPr/>
              <a:t>‹#›</a:t>
            </a:fld>
            <a:endParaRPr lang="pl-PL"/>
          </a:p>
        </p:txBody>
      </p:sp>
    </p:spTree>
    <p:extLst>
      <p:ext uri="{BB962C8B-B14F-4D97-AF65-F5344CB8AC3E}">
        <p14:creationId xmlns:p14="http://schemas.microsoft.com/office/powerpoint/2010/main" val="3138540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AE1AD08-60DD-41DD-8DB8-6FE796BC7638}"/>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5BBA5F8B-A419-4430-A2B1-B483ED9C68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E8E2FD72-7A7E-4186-824B-2A48A53A3ECD}"/>
              </a:ext>
            </a:extLst>
          </p:cNvPr>
          <p:cNvSpPr>
            <a:spLocks noGrp="1"/>
          </p:cNvSpPr>
          <p:nvPr>
            <p:ph type="dt" sz="half" idx="10"/>
          </p:nvPr>
        </p:nvSpPr>
        <p:spPr/>
        <p:txBody>
          <a:bodyPr/>
          <a:lstStyle/>
          <a:p>
            <a:fld id="{CF84AA52-6F94-474D-B1AE-2395CE4D2330}" type="datetimeFigureOut">
              <a:rPr lang="pl-PL" smtClean="0"/>
              <a:t>14.11.2019</a:t>
            </a:fld>
            <a:endParaRPr lang="pl-PL"/>
          </a:p>
        </p:txBody>
      </p:sp>
      <p:sp>
        <p:nvSpPr>
          <p:cNvPr id="5" name="Symbol zastępczy stopki 4">
            <a:extLst>
              <a:ext uri="{FF2B5EF4-FFF2-40B4-BE49-F238E27FC236}">
                <a16:creationId xmlns:a16="http://schemas.microsoft.com/office/drawing/2014/main" id="{F772AB70-72F1-45A3-981D-5A500F90277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FBE84B5B-A508-44B7-8CEE-3248B7913B72}"/>
              </a:ext>
            </a:extLst>
          </p:cNvPr>
          <p:cNvSpPr>
            <a:spLocks noGrp="1"/>
          </p:cNvSpPr>
          <p:nvPr>
            <p:ph type="sldNum" sz="quarter" idx="12"/>
          </p:nvPr>
        </p:nvSpPr>
        <p:spPr/>
        <p:txBody>
          <a:bodyPr/>
          <a:lstStyle/>
          <a:p>
            <a:fld id="{E24C901E-3508-4862-8A9C-141A78AEDC18}" type="slidenum">
              <a:rPr lang="pl-PL" smtClean="0"/>
              <a:t>‹#›</a:t>
            </a:fld>
            <a:endParaRPr lang="pl-PL"/>
          </a:p>
        </p:txBody>
      </p:sp>
    </p:spTree>
    <p:extLst>
      <p:ext uri="{BB962C8B-B14F-4D97-AF65-F5344CB8AC3E}">
        <p14:creationId xmlns:p14="http://schemas.microsoft.com/office/powerpoint/2010/main" val="1661038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DA9541E-6ABE-4F9E-B7D3-7486AA6236A6}"/>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8D73147E-8CFB-4ECF-B981-86D5AFCCF83D}"/>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BCD78BAD-E908-4AB7-B3A3-07EC6E30A766}"/>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F64B9FD7-B64E-4C01-9B15-5F74936500A4}"/>
              </a:ext>
            </a:extLst>
          </p:cNvPr>
          <p:cNvSpPr>
            <a:spLocks noGrp="1"/>
          </p:cNvSpPr>
          <p:nvPr>
            <p:ph type="dt" sz="half" idx="10"/>
          </p:nvPr>
        </p:nvSpPr>
        <p:spPr/>
        <p:txBody>
          <a:bodyPr/>
          <a:lstStyle/>
          <a:p>
            <a:fld id="{CF84AA52-6F94-474D-B1AE-2395CE4D2330}" type="datetimeFigureOut">
              <a:rPr lang="pl-PL" smtClean="0"/>
              <a:t>14.11.2019</a:t>
            </a:fld>
            <a:endParaRPr lang="pl-PL"/>
          </a:p>
        </p:txBody>
      </p:sp>
      <p:sp>
        <p:nvSpPr>
          <p:cNvPr id="6" name="Symbol zastępczy stopki 5">
            <a:extLst>
              <a:ext uri="{FF2B5EF4-FFF2-40B4-BE49-F238E27FC236}">
                <a16:creationId xmlns:a16="http://schemas.microsoft.com/office/drawing/2014/main" id="{2C75AB3B-170D-43A6-B35A-2561BA0FC356}"/>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C9955CE0-B275-4F09-BA05-58124818F0DC}"/>
              </a:ext>
            </a:extLst>
          </p:cNvPr>
          <p:cNvSpPr>
            <a:spLocks noGrp="1"/>
          </p:cNvSpPr>
          <p:nvPr>
            <p:ph type="sldNum" sz="quarter" idx="12"/>
          </p:nvPr>
        </p:nvSpPr>
        <p:spPr/>
        <p:txBody>
          <a:bodyPr/>
          <a:lstStyle/>
          <a:p>
            <a:fld id="{E24C901E-3508-4862-8A9C-141A78AEDC18}" type="slidenum">
              <a:rPr lang="pl-PL" smtClean="0"/>
              <a:t>‹#›</a:t>
            </a:fld>
            <a:endParaRPr lang="pl-PL"/>
          </a:p>
        </p:txBody>
      </p:sp>
    </p:spTree>
    <p:extLst>
      <p:ext uri="{BB962C8B-B14F-4D97-AF65-F5344CB8AC3E}">
        <p14:creationId xmlns:p14="http://schemas.microsoft.com/office/powerpoint/2010/main" val="3829979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9BA6844-B3DC-4E76-B509-1E59EE830EC4}"/>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D40D73B1-D21A-4652-9906-B143BC25C67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238D6E18-9E26-4F57-9B22-786A946F79C9}"/>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759D9EAB-03CC-44FF-A9A3-35CF327853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ABCBECF2-C78A-48EF-94A6-A161BFED2161}"/>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CA9AC208-3BFC-4214-9338-DC35BD7F0CE6}"/>
              </a:ext>
            </a:extLst>
          </p:cNvPr>
          <p:cNvSpPr>
            <a:spLocks noGrp="1"/>
          </p:cNvSpPr>
          <p:nvPr>
            <p:ph type="dt" sz="half" idx="10"/>
          </p:nvPr>
        </p:nvSpPr>
        <p:spPr/>
        <p:txBody>
          <a:bodyPr/>
          <a:lstStyle/>
          <a:p>
            <a:fld id="{CF84AA52-6F94-474D-B1AE-2395CE4D2330}" type="datetimeFigureOut">
              <a:rPr lang="pl-PL" smtClean="0"/>
              <a:t>14.11.2019</a:t>
            </a:fld>
            <a:endParaRPr lang="pl-PL"/>
          </a:p>
        </p:txBody>
      </p:sp>
      <p:sp>
        <p:nvSpPr>
          <p:cNvPr id="8" name="Symbol zastępczy stopki 7">
            <a:extLst>
              <a:ext uri="{FF2B5EF4-FFF2-40B4-BE49-F238E27FC236}">
                <a16:creationId xmlns:a16="http://schemas.microsoft.com/office/drawing/2014/main" id="{48DB04FD-1E33-4E55-AE45-2F75E737E427}"/>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4B6A455C-D02E-406D-AC67-AA9601D425BE}"/>
              </a:ext>
            </a:extLst>
          </p:cNvPr>
          <p:cNvSpPr>
            <a:spLocks noGrp="1"/>
          </p:cNvSpPr>
          <p:nvPr>
            <p:ph type="sldNum" sz="quarter" idx="12"/>
          </p:nvPr>
        </p:nvSpPr>
        <p:spPr/>
        <p:txBody>
          <a:bodyPr/>
          <a:lstStyle/>
          <a:p>
            <a:fld id="{E24C901E-3508-4862-8A9C-141A78AEDC18}" type="slidenum">
              <a:rPr lang="pl-PL" smtClean="0"/>
              <a:t>‹#›</a:t>
            </a:fld>
            <a:endParaRPr lang="pl-PL"/>
          </a:p>
        </p:txBody>
      </p:sp>
    </p:spTree>
    <p:extLst>
      <p:ext uri="{BB962C8B-B14F-4D97-AF65-F5344CB8AC3E}">
        <p14:creationId xmlns:p14="http://schemas.microsoft.com/office/powerpoint/2010/main" val="2901757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88AE3F5-8400-4662-8ED6-64E995B00659}"/>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ADDEF0E8-DF2E-4769-AF56-813C5A680F3C}"/>
              </a:ext>
            </a:extLst>
          </p:cNvPr>
          <p:cNvSpPr>
            <a:spLocks noGrp="1"/>
          </p:cNvSpPr>
          <p:nvPr>
            <p:ph type="dt" sz="half" idx="10"/>
          </p:nvPr>
        </p:nvSpPr>
        <p:spPr/>
        <p:txBody>
          <a:bodyPr/>
          <a:lstStyle/>
          <a:p>
            <a:fld id="{CF84AA52-6F94-474D-B1AE-2395CE4D2330}" type="datetimeFigureOut">
              <a:rPr lang="pl-PL" smtClean="0"/>
              <a:t>14.11.2019</a:t>
            </a:fld>
            <a:endParaRPr lang="pl-PL"/>
          </a:p>
        </p:txBody>
      </p:sp>
      <p:sp>
        <p:nvSpPr>
          <p:cNvPr id="4" name="Symbol zastępczy stopki 3">
            <a:extLst>
              <a:ext uri="{FF2B5EF4-FFF2-40B4-BE49-F238E27FC236}">
                <a16:creationId xmlns:a16="http://schemas.microsoft.com/office/drawing/2014/main" id="{74AA2BD7-AC05-4726-8F14-6C26B2242A57}"/>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1FF95604-835F-486F-89DB-A24EEAE17250}"/>
              </a:ext>
            </a:extLst>
          </p:cNvPr>
          <p:cNvSpPr>
            <a:spLocks noGrp="1"/>
          </p:cNvSpPr>
          <p:nvPr>
            <p:ph type="sldNum" sz="quarter" idx="12"/>
          </p:nvPr>
        </p:nvSpPr>
        <p:spPr/>
        <p:txBody>
          <a:bodyPr/>
          <a:lstStyle/>
          <a:p>
            <a:fld id="{E24C901E-3508-4862-8A9C-141A78AEDC18}" type="slidenum">
              <a:rPr lang="pl-PL" smtClean="0"/>
              <a:t>‹#›</a:t>
            </a:fld>
            <a:endParaRPr lang="pl-PL"/>
          </a:p>
        </p:txBody>
      </p:sp>
    </p:spTree>
    <p:extLst>
      <p:ext uri="{BB962C8B-B14F-4D97-AF65-F5344CB8AC3E}">
        <p14:creationId xmlns:p14="http://schemas.microsoft.com/office/powerpoint/2010/main" val="2288560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C57E6729-1022-40EB-855E-C5ED8932FFBB}"/>
              </a:ext>
            </a:extLst>
          </p:cNvPr>
          <p:cNvSpPr>
            <a:spLocks noGrp="1"/>
          </p:cNvSpPr>
          <p:nvPr>
            <p:ph type="dt" sz="half" idx="10"/>
          </p:nvPr>
        </p:nvSpPr>
        <p:spPr/>
        <p:txBody>
          <a:bodyPr/>
          <a:lstStyle/>
          <a:p>
            <a:fld id="{CF84AA52-6F94-474D-B1AE-2395CE4D2330}" type="datetimeFigureOut">
              <a:rPr lang="pl-PL" smtClean="0"/>
              <a:t>14.11.2019</a:t>
            </a:fld>
            <a:endParaRPr lang="pl-PL"/>
          </a:p>
        </p:txBody>
      </p:sp>
      <p:sp>
        <p:nvSpPr>
          <p:cNvPr id="3" name="Symbol zastępczy stopki 2">
            <a:extLst>
              <a:ext uri="{FF2B5EF4-FFF2-40B4-BE49-F238E27FC236}">
                <a16:creationId xmlns:a16="http://schemas.microsoft.com/office/drawing/2014/main" id="{FAD37A52-C8E8-4A73-944D-C8E3526446C1}"/>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5014990E-F059-4343-A55F-3C25FE37111D}"/>
              </a:ext>
            </a:extLst>
          </p:cNvPr>
          <p:cNvSpPr>
            <a:spLocks noGrp="1"/>
          </p:cNvSpPr>
          <p:nvPr>
            <p:ph type="sldNum" sz="quarter" idx="12"/>
          </p:nvPr>
        </p:nvSpPr>
        <p:spPr/>
        <p:txBody>
          <a:bodyPr/>
          <a:lstStyle/>
          <a:p>
            <a:fld id="{E24C901E-3508-4862-8A9C-141A78AEDC18}" type="slidenum">
              <a:rPr lang="pl-PL" smtClean="0"/>
              <a:t>‹#›</a:t>
            </a:fld>
            <a:endParaRPr lang="pl-PL"/>
          </a:p>
        </p:txBody>
      </p:sp>
    </p:spTree>
    <p:extLst>
      <p:ext uri="{BB962C8B-B14F-4D97-AF65-F5344CB8AC3E}">
        <p14:creationId xmlns:p14="http://schemas.microsoft.com/office/powerpoint/2010/main" val="2349843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5FE9FBD-A972-4DAE-A1A0-66475EECD7FD}"/>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E8B90144-4548-4A88-98B4-B572F1B2BD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20CDE08F-C442-4EDD-90DB-0B33D3ED20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492744EE-DC66-4DCF-90D5-BB4B636F8015}"/>
              </a:ext>
            </a:extLst>
          </p:cNvPr>
          <p:cNvSpPr>
            <a:spLocks noGrp="1"/>
          </p:cNvSpPr>
          <p:nvPr>
            <p:ph type="dt" sz="half" idx="10"/>
          </p:nvPr>
        </p:nvSpPr>
        <p:spPr/>
        <p:txBody>
          <a:bodyPr/>
          <a:lstStyle/>
          <a:p>
            <a:fld id="{CF84AA52-6F94-474D-B1AE-2395CE4D2330}" type="datetimeFigureOut">
              <a:rPr lang="pl-PL" smtClean="0"/>
              <a:t>14.11.2019</a:t>
            </a:fld>
            <a:endParaRPr lang="pl-PL"/>
          </a:p>
        </p:txBody>
      </p:sp>
      <p:sp>
        <p:nvSpPr>
          <p:cNvPr id="6" name="Symbol zastępczy stopki 5">
            <a:extLst>
              <a:ext uri="{FF2B5EF4-FFF2-40B4-BE49-F238E27FC236}">
                <a16:creationId xmlns:a16="http://schemas.microsoft.com/office/drawing/2014/main" id="{1B41A615-8294-4EA0-92C2-F5BD9493B580}"/>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C95FCF19-DEA3-4A54-98FF-7D347860D8A3}"/>
              </a:ext>
            </a:extLst>
          </p:cNvPr>
          <p:cNvSpPr>
            <a:spLocks noGrp="1"/>
          </p:cNvSpPr>
          <p:nvPr>
            <p:ph type="sldNum" sz="quarter" idx="12"/>
          </p:nvPr>
        </p:nvSpPr>
        <p:spPr/>
        <p:txBody>
          <a:bodyPr/>
          <a:lstStyle/>
          <a:p>
            <a:fld id="{E24C901E-3508-4862-8A9C-141A78AEDC18}" type="slidenum">
              <a:rPr lang="pl-PL" smtClean="0"/>
              <a:t>‹#›</a:t>
            </a:fld>
            <a:endParaRPr lang="pl-PL"/>
          </a:p>
        </p:txBody>
      </p:sp>
    </p:spTree>
    <p:extLst>
      <p:ext uri="{BB962C8B-B14F-4D97-AF65-F5344CB8AC3E}">
        <p14:creationId xmlns:p14="http://schemas.microsoft.com/office/powerpoint/2010/main" val="475139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FFDE4BF-80C7-4F77-87CA-235D1C62E801}"/>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0379E79B-E64F-4C61-8550-E8D8506B5DD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4C31DC9F-8A19-43B4-8A38-34E72F5D70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44731B94-2D59-42AC-A45F-BCDBE28FAFD5}"/>
              </a:ext>
            </a:extLst>
          </p:cNvPr>
          <p:cNvSpPr>
            <a:spLocks noGrp="1"/>
          </p:cNvSpPr>
          <p:nvPr>
            <p:ph type="dt" sz="half" idx="10"/>
          </p:nvPr>
        </p:nvSpPr>
        <p:spPr/>
        <p:txBody>
          <a:bodyPr/>
          <a:lstStyle/>
          <a:p>
            <a:fld id="{CF84AA52-6F94-474D-B1AE-2395CE4D2330}" type="datetimeFigureOut">
              <a:rPr lang="pl-PL" smtClean="0"/>
              <a:t>14.11.2019</a:t>
            </a:fld>
            <a:endParaRPr lang="pl-PL"/>
          </a:p>
        </p:txBody>
      </p:sp>
      <p:sp>
        <p:nvSpPr>
          <p:cNvPr id="6" name="Symbol zastępczy stopki 5">
            <a:extLst>
              <a:ext uri="{FF2B5EF4-FFF2-40B4-BE49-F238E27FC236}">
                <a16:creationId xmlns:a16="http://schemas.microsoft.com/office/drawing/2014/main" id="{797E19B2-7EBB-4E53-BF90-CF0F68598C98}"/>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67ACC374-F93B-4B84-9406-4411A8E8A85A}"/>
              </a:ext>
            </a:extLst>
          </p:cNvPr>
          <p:cNvSpPr>
            <a:spLocks noGrp="1"/>
          </p:cNvSpPr>
          <p:nvPr>
            <p:ph type="sldNum" sz="quarter" idx="12"/>
          </p:nvPr>
        </p:nvSpPr>
        <p:spPr/>
        <p:txBody>
          <a:bodyPr/>
          <a:lstStyle/>
          <a:p>
            <a:fld id="{E24C901E-3508-4862-8A9C-141A78AEDC18}" type="slidenum">
              <a:rPr lang="pl-PL" smtClean="0"/>
              <a:t>‹#›</a:t>
            </a:fld>
            <a:endParaRPr lang="pl-PL"/>
          </a:p>
        </p:txBody>
      </p:sp>
    </p:spTree>
    <p:extLst>
      <p:ext uri="{BB962C8B-B14F-4D97-AF65-F5344CB8AC3E}">
        <p14:creationId xmlns:p14="http://schemas.microsoft.com/office/powerpoint/2010/main" val="161908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FF26DE28-0E6D-4BF3-9F0C-E0EC5B9AC6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EA8C6097-A488-411D-B527-45D8DEC10D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BEB3992D-A893-425D-B35E-420CC75EFB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84AA52-6F94-474D-B1AE-2395CE4D2330}" type="datetimeFigureOut">
              <a:rPr lang="pl-PL" smtClean="0"/>
              <a:t>14.11.2019</a:t>
            </a:fld>
            <a:endParaRPr lang="pl-PL"/>
          </a:p>
        </p:txBody>
      </p:sp>
      <p:sp>
        <p:nvSpPr>
          <p:cNvPr id="5" name="Symbol zastępczy stopki 4">
            <a:extLst>
              <a:ext uri="{FF2B5EF4-FFF2-40B4-BE49-F238E27FC236}">
                <a16:creationId xmlns:a16="http://schemas.microsoft.com/office/drawing/2014/main" id="{488C811E-8A78-4846-A812-D6C4C5BE62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64909052-50D5-42B7-9671-E2B6156845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4C901E-3508-4862-8A9C-141A78AEDC18}" type="slidenum">
              <a:rPr lang="pl-PL" smtClean="0"/>
              <a:t>‹#›</a:t>
            </a:fld>
            <a:endParaRPr lang="pl-PL"/>
          </a:p>
        </p:txBody>
      </p:sp>
    </p:spTree>
    <p:extLst>
      <p:ext uri="{BB962C8B-B14F-4D97-AF65-F5344CB8AC3E}">
        <p14:creationId xmlns:p14="http://schemas.microsoft.com/office/powerpoint/2010/main" val="8461731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17FA3B-C404-4317-B0BC-953931111309}" type="datetimeFigureOut">
              <a:rPr lang="pl-PL" smtClean="0"/>
              <a:pPr/>
              <a:t>14.11.2019</a:t>
            </a:fld>
            <a:endParaRPr lang="pl-PL"/>
          </a:p>
        </p:txBody>
      </p:sp>
      <p:sp>
        <p:nvSpPr>
          <p:cNvPr id="5" name="Symbol zastępczy stopki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31897F-8F23-433E-A660-EFF8D3EDA506}" type="slidenum">
              <a:rPr lang="pl-PL" smtClean="0"/>
              <a:pPr/>
              <a:t>‹#›</a:t>
            </a:fld>
            <a:endParaRPr lang="pl-PL"/>
          </a:p>
        </p:txBody>
      </p:sp>
    </p:spTree>
    <p:extLst>
      <p:ext uri="{BB962C8B-B14F-4D97-AF65-F5344CB8AC3E}">
        <p14:creationId xmlns:p14="http://schemas.microsoft.com/office/powerpoint/2010/main" val="9649999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2135560" y="116633"/>
            <a:ext cx="7772400" cy="1470025"/>
          </a:xfrm>
        </p:spPr>
        <p:txBody>
          <a:bodyPr>
            <a:normAutofit fontScale="90000"/>
          </a:bodyPr>
          <a:lstStyle/>
          <a:p>
            <a:r>
              <a:rPr lang="pl-PL" dirty="0"/>
              <a:t>Umowy dotyczące </a:t>
            </a:r>
            <a:r>
              <a:rPr lang="pl-PL" b="1" dirty="0"/>
              <a:t>korzystania</a:t>
            </a:r>
            <a:r>
              <a:rPr lang="pl-PL" dirty="0"/>
              <a:t> z rzeczy</a:t>
            </a:r>
            <a:br>
              <a:rPr lang="pl-PL" dirty="0"/>
            </a:br>
            <a:endParaRPr lang="pl-PL" dirty="0"/>
          </a:p>
        </p:txBody>
      </p:sp>
      <p:sp>
        <p:nvSpPr>
          <p:cNvPr id="3" name="Podtytuł 2"/>
          <p:cNvSpPr>
            <a:spLocks noGrp="1"/>
          </p:cNvSpPr>
          <p:nvPr>
            <p:ph type="subTitle" idx="1"/>
          </p:nvPr>
        </p:nvSpPr>
        <p:spPr>
          <a:xfrm>
            <a:off x="1703512" y="1340768"/>
            <a:ext cx="8640960" cy="5184576"/>
          </a:xfrm>
        </p:spPr>
        <p:txBody>
          <a:bodyPr/>
          <a:lstStyle/>
          <a:p>
            <a:pPr marL="457200" indent="-457200">
              <a:buFont typeface="Arial" pitchFamily="34" charset="0"/>
              <a:buChar char="•"/>
            </a:pPr>
            <a:r>
              <a:rPr lang="pl-PL" b="1" dirty="0">
                <a:solidFill>
                  <a:schemeClr val="tx1"/>
                </a:solidFill>
              </a:rPr>
              <a:t>Najem</a:t>
            </a:r>
          </a:p>
          <a:p>
            <a:pPr marL="457200" indent="-457200">
              <a:buFont typeface="Arial" pitchFamily="34" charset="0"/>
              <a:buChar char="•"/>
            </a:pPr>
            <a:r>
              <a:rPr lang="pl-PL" b="1" dirty="0">
                <a:solidFill>
                  <a:schemeClr val="tx1"/>
                </a:solidFill>
              </a:rPr>
              <a:t>Dzierżawa</a:t>
            </a:r>
          </a:p>
          <a:p>
            <a:pPr marL="457200" indent="-457200">
              <a:buFont typeface="Arial" pitchFamily="34" charset="0"/>
              <a:buChar char="•"/>
            </a:pPr>
            <a:r>
              <a:rPr lang="pl-PL" b="1" dirty="0">
                <a:solidFill>
                  <a:schemeClr val="tx1"/>
                </a:solidFill>
              </a:rPr>
              <a:t>Użyczenie</a:t>
            </a:r>
          </a:p>
          <a:p>
            <a:pPr marL="457200" indent="-457200">
              <a:buFont typeface="Arial" pitchFamily="34" charset="0"/>
              <a:buChar char="•"/>
            </a:pPr>
            <a:r>
              <a:rPr lang="pl-PL" dirty="0">
                <a:solidFill>
                  <a:schemeClr val="tx1"/>
                </a:solidFill>
              </a:rPr>
              <a:t>Leasing</a:t>
            </a:r>
            <a:endParaRPr lang="pl-PL" b="1" dirty="0">
              <a:solidFill>
                <a:schemeClr val="tx1"/>
              </a:solidFill>
            </a:endParaRPr>
          </a:p>
          <a:p>
            <a:pPr marL="457200" indent="-457200">
              <a:buFont typeface="Arial" pitchFamily="34" charset="0"/>
              <a:buChar char="•"/>
            </a:pPr>
            <a:r>
              <a:rPr lang="pl-PL" dirty="0">
                <a:solidFill>
                  <a:schemeClr val="bg2">
                    <a:lumMod val="50000"/>
                  </a:schemeClr>
                </a:solidFill>
              </a:rPr>
              <a:t>Umowa licencyjna (art. 66 ust. 1 ustawy prawo autorskie)</a:t>
            </a:r>
          </a:p>
          <a:p>
            <a:pPr marL="457200" indent="-457200">
              <a:buFont typeface="Arial" pitchFamily="34" charset="0"/>
              <a:buChar char="•"/>
            </a:pPr>
            <a:endParaRPr lang="pl-PL" dirty="0">
              <a:solidFill>
                <a:schemeClr val="tx1"/>
              </a:solidFill>
            </a:endParaRPr>
          </a:p>
        </p:txBody>
      </p:sp>
    </p:spTree>
    <p:extLst>
      <p:ext uri="{BB962C8B-B14F-4D97-AF65-F5344CB8AC3E}">
        <p14:creationId xmlns:p14="http://schemas.microsoft.com/office/powerpoint/2010/main" val="11504742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Najem</a:t>
            </a:r>
          </a:p>
        </p:txBody>
      </p:sp>
      <p:sp>
        <p:nvSpPr>
          <p:cNvPr id="3" name="Symbol zastępczy zawartości 2"/>
          <p:cNvSpPr>
            <a:spLocks noGrp="1"/>
          </p:cNvSpPr>
          <p:nvPr>
            <p:ph idx="1"/>
          </p:nvPr>
        </p:nvSpPr>
        <p:spPr/>
        <p:txBody>
          <a:bodyPr/>
          <a:lstStyle/>
          <a:p>
            <a:pPr marL="0" indent="0">
              <a:buNone/>
            </a:pPr>
            <a:r>
              <a:rPr lang="pl-PL" b="1" dirty="0"/>
              <a:t>Art. 661. Przedłużenie umowy najmu </a:t>
            </a:r>
          </a:p>
          <a:p>
            <a:pPr marL="0" indent="0">
              <a:buNone/>
            </a:pPr>
            <a:r>
              <a:rPr lang="pl-PL" dirty="0"/>
              <a:t>§ 1. Najem zawarty </a:t>
            </a:r>
            <a:r>
              <a:rPr lang="pl-PL" b="1" dirty="0"/>
              <a:t>na czas dłuższy niż lat dziesięć </a:t>
            </a:r>
            <a:r>
              <a:rPr lang="pl-PL" dirty="0"/>
              <a:t>poczytuje się po upływie tego terminu za zawarty </a:t>
            </a:r>
            <a:r>
              <a:rPr lang="pl-PL" dirty="0">
                <a:solidFill>
                  <a:srgbClr val="00B050"/>
                </a:solidFill>
              </a:rPr>
              <a:t>na czas nie oznaczony</a:t>
            </a:r>
            <a:r>
              <a:rPr lang="pl-PL" dirty="0"/>
              <a:t>.</a:t>
            </a:r>
            <a:br>
              <a:rPr lang="pl-PL" dirty="0"/>
            </a:br>
            <a:r>
              <a:rPr lang="pl-PL" dirty="0"/>
              <a:t>§ 2. Najem zawarty </a:t>
            </a:r>
            <a:r>
              <a:rPr lang="pl-PL" dirty="0">
                <a:solidFill>
                  <a:srgbClr val="FF0000"/>
                </a:solidFill>
              </a:rPr>
              <a:t>między przedsiębiorcami </a:t>
            </a:r>
            <a:r>
              <a:rPr lang="pl-PL" dirty="0"/>
              <a:t>na czas </a:t>
            </a:r>
            <a:r>
              <a:rPr lang="pl-PL" b="1" dirty="0"/>
              <a:t>dłuższy niż lat trzydzieści </a:t>
            </a:r>
            <a:r>
              <a:rPr lang="pl-PL" dirty="0"/>
              <a:t>poczytuje się po upływie tego terminu za zawarty </a:t>
            </a:r>
            <a:r>
              <a:rPr lang="pl-PL" dirty="0">
                <a:solidFill>
                  <a:srgbClr val="00B050"/>
                </a:solidFill>
              </a:rPr>
              <a:t>na czas nieoznaczony.</a:t>
            </a:r>
          </a:p>
        </p:txBody>
      </p:sp>
    </p:spTree>
    <p:extLst>
      <p:ext uri="{BB962C8B-B14F-4D97-AF65-F5344CB8AC3E}">
        <p14:creationId xmlns:p14="http://schemas.microsoft.com/office/powerpoint/2010/main" val="22549855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Najem</a:t>
            </a:r>
          </a:p>
        </p:txBody>
      </p:sp>
      <p:sp>
        <p:nvSpPr>
          <p:cNvPr id="3" name="Symbol zastępczy zawartości 2"/>
          <p:cNvSpPr>
            <a:spLocks noGrp="1"/>
          </p:cNvSpPr>
          <p:nvPr>
            <p:ph idx="1"/>
          </p:nvPr>
        </p:nvSpPr>
        <p:spPr/>
        <p:txBody>
          <a:bodyPr>
            <a:normAutofit fontScale="77500" lnSpcReduction="20000"/>
          </a:bodyPr>
          <a:lstStyle/>
          <a:p>
            <a:r>
              <a:rPr lang="pl-PL" b="1" dirty="0"/>
              <a:t>Art. 660. Forma umowy najmu </a:t>
            </a:r>
          </a:p>
          <a:p>
            <a:pPr marL="0" indent="0">
              <a:buNone/>
            </a:pPr>
            <a:r>
              <a:rPr lang="pl-PL" dirty="0"/>
              <a:t>Umowa najmu nieruchomości lub pomieszczenia na czas dłuższy niż rok </a:t>
            </a:r>
            <a:r>
              <a:rPr lang="pl-PL" b="1" dirty="0"/>
              <a:t>powinna być zawarta </a:t>
            </a:r>
            <a:r>
              <a:rPr lang="pl-PL" b="1" dirty="0">
                <a:solidFill>
                  <a:srgbClr val="FF0000"/>
                </a:solidFill>
              </a:rPr>
              <a:t>na piśmie</a:t>
            </a:r>
            <a:r>
              <a:rPr lang="pl-PL" dirty="0"/>
              <a:t>. W razie niezachowania tej formy poczytuje się umowę za zawartą na czas nie oznaczony. </a:t>
            </a:r>
          </a:p>
          <a:p>
            <a:pPr marL="0" indent="0">
              <a:buNone/>
            </a:pPr>
            <a:r>
              <a:rPr lang="pl-PL" dirty="0">
                <a:sym typeface="Wingdings" pitchFamily="2" charset="2"/>
              </a:rPr>
              <a:t> Forma </a:t>
            </a:r>
            <a:r>
              <a:rPr lang="pl-PL" i="1" dirty="0">
                <a:sym typeface="Wingdings" pitchFamily="2" charset="2"/>
              </a:rPr>
              <a:t>ad </a:t>
            </a:r>
            <a:r>
              <a:rPr lang="pl-PL" i="1" dirty="0" err="1">
                <a:sym typeface="Wingdings" pitchFamily="2" charset="2"/>
              </a:rPr>
              <a:t>eventum</a:t>
            </a:r>
            <a:r>
              <a:rPr lang="pl-PL" i="1" dirty="0">
                <a:sym typeface="Wingdings" pitchFamily="2" charset="2"/>
              </a:rPr>
              <a:t> </a:t>
            </a:r>
            <a:r>
              <a:rPr lang="pl-PL" dirty="0">
                <a:sym typeface="Wingdings" pitchFamily="2" charset="2"/>
              </a:rPr>
              <a:t>n</a:t>
            </a:r>
            <a:r>
              <a:rPr lang="pl-PL" dirty="0"/>
              <a:t>iedochowanie wymogu zawarcia umowy najmu na piśmie powoduje, że jest ona traktowana jako umowa zawarta </a:t>
            </a:r>
            <a:r>
              <a:rPr lang="pl-PL" b="1" dirty="0"/>
              <a:t>na czas nieoznaczony</a:t>
            </a:r>
            <a:endParaRPr lang="pl-PL" b="1" i="1" dirty="0"/>
          </a:p>
          <a:p>
            <a:pPr marL="0" indent="0">
              <a:buNone/>
            </a:pPr>
            <a:r>
              <a:rPr lang="pl-PL" b="1" dirty="0"/>
              <a:t>Art. 678. Zbycie przedmiotu najmu </a:t>
            </a:r>
          </a:p>
          <a:p>
            <a:pPr marL="0" indent="0">
              <a:buNone/>
            </a:pPr>
            <a:r>
              <a:rPr lang="pl-PL" dirty="0"/>
              <a:t>§ 1. W razie </a:t>
            </a:r>
            <a:r>
              <a:rPr lang="pl-PL" b="1" dirty="0"/>
              <a:t>zbycia</a:t>
            </a:r>
            <a:r>
              <a:rPr lang="pl-PL" dirty="0"/>
              <a:t> rzeczy najętej w czasie trwania najmu </a:t>
            </a:r>
            <a:r>
              <a:rPr lang="pl-PL" b="1" dirty="0"/>
              <a:t>nabywca wstępuje w stosunek najmu na miejsce zbywcy; może jednak wypowiedzieć najem z zachowaniem ustawowych terminów wypowiedzenia</a:t>
            </a:r>
            <a:r>
              <a:rPr lang="pl-PL" dirty="0"/>
              <a:t>.</a:t>
            </a:r>
            <a:br>
              <a:rPr lang="pl-PL" dirty="0"/>
            </a:br>
            <a:r>
              <a:rPr lang="pl-PL" dirty="0"/>
              <a:t>§ 2. Powyższe uprawnienie do wypowiedzenia najmu nie przysługuje nabywcy, jeżeli umowa najmu była zawarta na czas oznaczony </a:t>
            </a:r>
            <a:r>
              <a:rPr lang="pl-PL" b="1" dirty="0">
                <a:solidFill>
                  <a:srgbClr val="FF0000"/>
                </a:solidFill>
              </a:rPr>
              <a:t>z zachowaniem formy pisemnej i z datą pewną</a:t>
            </a:r>
            <a:r>
              <a:rPr lang="pl-PL" dirty="0"/>
              <a:t>, a rzecz została najemcy </a:t>
            </a:r>
            <a:r>
              <a:rPr lang="pl-PL" b="1" dirty="0">
                <a:solidFill>
                  <a:srgbClr val="FF0000"/>
                </a:solidFill>
              </a:rPr>
              <a:t>wydana</a:t>
            </a:r>
            <a:r>
              <a:rPr lang="pl-PL" dirty="0"/>
              <a:t>.</a:t>
            </a:r>
          </a:p>
          <a:p>
            <a:endParaRPr lang="pl-PL" dirty="0"/>
          </a:p>
        </p:txBody>
      </p:sp>
    </p:spTree>
    <p:extLst>
      <p:ext uri="{BB962C8B-B14F-4D97-AF65-F5344CB8AC3E}">
        <p14:creationId xmlns:p14="http://schemas.microsoft.com/office/powerpoint/2010/main" val="3154517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Najem</a:t>
            </a:r>
          </a:p>
        </p:txBody>
      </p:sp>
      <p:sp>
        <p:nvSpPr>
          <p:cNvPr id="3" name="Symbol zastępczy zawartości 2"/>
          <p:cNvSpPr>
            <a:spLocks noGrp="1"/>
          </p:cNvSpPr>
          <p:nvPr>
            <p:ph idx="1"/>
          </p:nvPr>
        </p:nvSpPr>
        <p:spPr/>
        <p:txBody>
          <a:bodyPr>
            <a:normAutofit/>
          </a:bodyPr>
          <a:lstStyle/>
          <a:p>
            <a:pPr marL="0" indent="0">
              <a:buNone/>
            </a:pPr>
            <a:r>
              <a:rPr lang="pl-PL" b="1" dirty="0"/>
              <a:t>Art. 674. Poczytanie przedłużenia najmu na czas nieoznaczony </a:t>
            </a:r>
          </a:p>
          <a:p>
            <a:pPr marL="0" indent="0">
              <a:buNone/>
            </a:pPr>
            <a:r>
              <a:rPr lang="pl-PL" dirty="0"/>
              <a:t>Jeżeli po upływie terminu oznaczonego w umowie albo w wypowiedzeniu </a:t>
            </a:r>
            <a:r>
              <a:rPr lang="pl-PL" b="1" dirty="0"/>
              <a:t>najemca używa nadal rzeczy za zgodą wynajmującego</a:t>
            </a:r>
            <a:r>
              <a:rPr lang="pl-PL" dirty="0"/>
              <a:t>, </a:t>
            </a:r>
            <a:r>
              <a:rPr lang="pl-PL" dirty="0">
                <a:solidFill>
                  <a:srgbClr val="92D050"/>
                </a:solidFill>
              </a:rPr>
              <a:t>poczytuje się w razie wątpliwości</a:t>
            </a:r>
            <a:r>
              <a:rPr lang="pl-PL" dirty="0"/>
              <a:t>, że najem został przedłużony </a:t>
            </a:r>
            <a:r>
              <a:rPr lang="pl-PL" b="1" dirty="0"/>
              <a:t>na czas nie oznaczony</a:t>
            </a:r>
            <a:r>
              <a:rPr lang="pl-PL" dirty="0"/>
              <a:t>. </a:t>
            </a:r>
          </a:p>
          <a:p>
            <a:pPr marL="0" indent="0">
              <a:buNone/>
            </a:pPr>
            <a:r>
              <a:rPr lang="pl-PL" dirty="0">
                <a:sym typeface="Wingdings" pitchFamily="2" charset="2"/>
              </a:rPr>
              <a:t> </a:t>
            </a:r>
            <a:r>
              <a:rPr lang="pl-PL" dirty="0">
                <a:solidFill>
                  <a:srgbClr val="92D050"/>
                </a:solidFill>
                <a:sym typeface="Wingdings" pitchFamily="2" charset="2"/>
              </a:rPr>
              <a:t>reguła interpretacyjna</a:t>
            </a:r>
            <a:r>
              <a:rPr lang="pl-PL" dirty="0">
                <a:sym typeface="Wingdings" pitchFamily="2" charset="2"/>
              </a:rPr>
              <a:t>; zasada ta nie dotyczy rozwiązania stosunku najmu bez zachowania terminów wypowiedzenia </a:t>
            </a:r>
            <a:br>
              <a:rPr lang="pl-PL" dirty="0">
                <a:sym typeface="Wingdings" pitchFamily="2" charset="2"/>
              </a:rPr>
            </a:br>
            <a:r>
              <a:rPr lang="pl-PL" dirty="0">
                <a:sym typeface="Wingdings" pitchFamily="2" charset="2"/>
              </a:rPr>
              <a:t>(np. art. 664</a:t>
            </a:r>
            <a:r>
              <a:rPr lang="pl-PL" dirty="0"/>
              <a:t>§2, 667§2, 672, 682, 687 </a:t>
            </a:r>
            <a:r>
              <a:rPr lang="pl-PL" dirty="0" err="1"/>
              <a:t>kc</a:t>
            </a:r>
            <a:r>
              <a:rPr lang="pl-PL" dirty="0"/>
              <a:t>)</a:t>
            </a:r>
          </a:p>
        </p:txBody>
      </p:sp>
    </p:spTree>
    <p:extLst>
      <p:ext uri="{BB962C8B-B14F-4D97-AF65-F5344CB8AC3E}">
        <p14:creationId xmlns:p14="http://schemas.microsoft.com/office/powerpoint/2010/main" val="1238782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Najem</a:t>
            </a:r>
            <a:br>
              <a:rPr lang="pl-PL" dirty="0"/>
            </a:br>
            <a:r>
              <a:rPr lang="pl-PL" dirty="0"/>
              <a:t>-wynajmujący-</a:t>
            </a:r>
          </a:p>
        </p:txBody>
      </p:sp>
      <p:sp>
        <p:nvSpPr>
          <p:cNvPr id="3" name="Symbol zastępczy zawartości 2"/>
          <p:cNvSpPr>
            <a:spLocks noGrp="1"/>
          </p:cNvSpPr>
          <p:nvPr>
            <p:ph idx="1"/>
          </p:nvPr>
        </p:nvSpPr>
        <p:spPr/>
        <p:txBody>
          <a:bodyPr>
            <a:normAutofit fontScale="92500" lnSpcReduction="20000"/>
          </a:bodyPr>
          <a:lstStyle/>
          <a:p>
            <a:r>
              <a:rPr lang="pl-PL" dirty="0"/>
              <a:t>Obowiązek </a:t>
            </a:r>
            <a:r>
              <a:rPr lang="pl-PL" b="1" dirty="0"/>
              <a:t>wydania przedmiotu najmu </a:t>
            </a:r>
            <a:r>
              <a:rPr lang="pl-PL" dirty="0"/>
              <a:t>do używania w oznaczonym terminie lub niezwłocznie po wezwaniu najemcy</a:t>
            </a:r>
            <a:endParaRPr lang="pl-PL" dirty="0">
              <a:sym typeface="Wingdings" pitchFamily="2" charset="2"/>
            </a:endParaRPr>
          </a:p>
          <a:p>
            <a:r>
              <a:rPr lang="pl-PL" dirty="0">
                <a:sym typeface="Wingdings" pitchFamily="2" charset="2"/>
              </a:rPr>
              <a:t>Obowiązek </a:t>
            </a:r>
            <a:r>
              <a:rPr lang="pl-PL" b="1" dirty="0">
                <a:sym typeface="Wingdings" pitchFamily="2" charset="2"/>
              </a:rPr>
              <a:t>umożliwienia korzystania najemcy z przedmiotu najmu</a:t>
            </a:r>
          </a:p>
          <a:p>
            <a:r>
              <a:rPr lang="pl-PL" dirty="0">
                <a:sym typeface="Wingdings" pitchFamily="2" charset="2"/>
              </a:rPr>
              <a:t>Obowiązek </a:t>
            </a:r>
            <a:r>
              <a:rPr lang="pl-PL" b="1" dirty="0">
                <a:sym typeface="Wingdings" pitchFamily="2" charset="2"/>
              </a:rPr>
              <a:t>utrzymywania rzeczy w stanie zdatnym do umówionego użytku przez okres najmu</a:t>
            </a:r>
            <a:r>
              <a:rPr lang="pl-PL" dirty="0">
                <a:sym typeface="Wingdings" pitchFamily="2" charset="2"/>
              </a:rPr>
              <a:t>, </a:t>
            </a:r>
            <a:r>
              <a:rPr lang="pl-PL" dirty="0">
                <a:solidFill>
                  <a:srgbClr val="FF0000"/>
                </a:solidFill>
                <a:sym typeface="Wingdings" pitchFamily="2" charset="2"/>
              </a:rPr>
              <a:t>ale</a:t>
            </a:r>
          </a:p>
          <a:p>
            <a:pPr>
              <a:buFont typeface="Wingdings" pitchFamily="2" charset="2"/>
              <a:buChar char="Ø"/>
            </a:pPr>
            <a:r>
              <a:rPr lang="pl-PL" b="1" dirty="0"/>
              <a:t>Drobne nakłady </a:t>
            </a:r>
            <a:r>
              <a:rPr lang="pl-PL" dirty="0"/>
              <a:t>połączone ze zwykłym używaniem rzeczy </a:t>
            </a:r>
            <a:r>
              <a:rPr lang="pl-PL" u="sng" dirty="0"/>
              <a:t>obciążają najemcę.</a:t>
            </a:r>
          </a:p>
          <a:p>
            <a:pPr>
              <a:buFont typeface="Wingdings" pitchFamily="2" charset="2"/>
              <a:buChar char="Ø"/>
            </a:pPr>
            <a:r>
              <a:rPr lang="pl-PL" dirty="0"/>
              <a:t>Jeżeli rzecz najęta uległa zniszczeniu z powodu </a:t>
            </a:r>
            <a:r>
              <a:rPr lang="pl-PL" b="1" dirty="0"/>
              <a:t>okoliczności, za które wynajmujący odpowiedzialności nie ponosi</a:t>
            </a:r>
            <a:r>
              <a:rPr lang="pl-PL" dirty="0"/>
              <a:t>, </a:t>
            </a:r>
            <a:r>
              <a:rPr lang="pl-PL" u="sng" dirty="0"/>
              <a:t>wynajmujący nie ma obowiązku przywrócenia stanu poprzedniego</a:t>
            </a:r>
            <a:endParaRPr lang="pl-PL" u="sng" dirty="0">
              <a:sym typeface="Wingdings" pitchFamily="2" charset="2"/>
            </a:endParaRPr>
          </a:p>
          <a:p>
            <a:endParaRPr lang="pl-PL" dirty="0"/>
          </a:p>
        </p:txBody>
      </p:sp>
    </p:spTree>
    <p:extLst>
      <p:ext uri="{BB962C8B-B14F-4D97-AF65-F5344CB8AC3E}">
        <p14:creationId xmlns:p14="http://schemas.microsoft.com/office/powerpoint/2010/main" val="39565911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Najem</a:t>
            </a:r>
            <a:br>
              <a:rPr lang="pl-PL" dirty="0"/>
            </a:br>
            <a:r>
              <a:rPr lang="pl-PL" dirty="0"/>
              <a:t>-wynajmujący-</a:t>
            </a:r>
          </a:p>
        </p:txBody>
      </p:sp>
      <p:sp>
        <p:nvSpPr>
          <p:cNvPr id="3" name="Symbol zastępczy zawartości 2"/>
          <p:cNvSpPr>
            <a:spLocks noGrp="1"/>
          </p:cNvSpPr>
          <p:nvPr>
            <p:ph idx="1"/>
          </p:nvPr>
        </p:nvSpPr>
        <p:spPr/>
        <p:txBody>
          <a:bodyPr>
            <a:normAutofit/>
          </a:bodyPr>
          <a:lstStyle/>
          <a:p>
            <a:r>
              <a:rPr lang="pl-PL" b="1" dirty="0"/>
              <a:t>Art. 663. Konieczne naprawy rzeczy </a:t>
            </a:r>
          </a:p>
          <a:p>
            <a:pPr marL="0" indent="0">
              <a:buNone/>
            </a:pPr>
            <a:r>
              <a:rPr lang="pl-PL" dirty="0"/>
              <a:t>Jeżeli w czasie trwania najmu rzecz wymaga napraw, które obciążają wynajmującego, a bez których rzecz nie jest przydatna do umówionego użytku, </a:t>
            </a:r>
            <a:r>
              <a:rPr lang="pl-PL" b="1" dirty="0"/>
              <a:t>najemca może wyznaczyć wynajmującemu odpowiedni termin do wykonania napraw</a:t>
            </a:r>
            <a:r>
              <a:rPr lang="pl-PL" dirty="0"/>
              <a:t>. Po bezskutecznym upływie wyznaczonego terminu najemca może dokonać koniecznych napraw </a:t>
            </a:r>
            <a:r>
              <a:rPr lang="pl-PL" b="1" dirty="0"/>
              <a:t>na koszt wynajmującego. </a:t>
            </a:r>
          </a:p>
          <a:p>
            <a:endParaRPr lang="pl-PL" dirty="0"/>
          </a:p>
        </p:txBody>
      </p:sp>
    </p:spTree>
    <p:extLst>
      <p:ext uri="{BB962C8B-B14F-4D97-AF65-F5344CB8AC3E}">
        <p14:creationId xmlns:p14="http://schemas.microsoft.com/office/powerpoint/2010/main" val="4248084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Najem</a:t>
            </a:r>
            <a:br>
              <a:rPr lang="pl-PL" dirty="0"/>
            </a:br>
            <a:r>
              <a:rPr lang="pl-PL" dirty="0"/>
              <a:t>-wynajmujący-</a:t>
            </a:r>
          </a:p>
        </p:txBody>
      </p:sp>
      <p:sp>
        <p:nvSpPr>
          <p:cNvPr id="3" name="Symbol zastępczy zawartości 2"/>
          <p:cNvSpPr>
            <a:spLocks noGrp="1"/>
          </p:cNvSpPr>
          <p:nvPr>
            <p:ph idx="1"/>
          </p:nvPr>
        </p:nvSpPr>
        <p:spPr/>
        <p:txBody>
          <a:bodyPr>
            <a:normAutofit fontScale="70000" lnSpcReduction="20000"/>
          </a:bodyPr>
          <a:lstStyle/>
          <a:p>
            <a:r>
              <a:rPr lang="pl-PL" b="1" dirty="0"/>
              <a:t>Art. 664. Rękojmia za wady rzeczy </a:t>
            </a:r>
          </a:p>
          <a:p>
            <a:pPr marL="0" indent="0">
              <a:buNone/>
            </a:pPr>
            <a:r>
              <a:rPr lang="pl-PL" dirty="0"/>
              <a:t>§ 1. Jeżeli rzecz najęta ma wady, które </a:t>
            </a:r>
            <a:r>
              <a:rPr lang="pl-PL" b="1" dirty="0">
                <a:solidFill>
                  <a:srgbClr val="0070C0"/>
                </a:solidFill>
              </a:rPr>
              <a:t>ograniczają</a:t>
            </a:r>
            <a:r>
              <a:rPr lang="pl-PL" dirty="0">
                <a:solidFill>
                  <a:srgbClr val="0070C0"/>
                </a:solidFill>
              </a:rPr>
              <a:t> </a:t>
            </a:r>
            <a:r>
              <a:rPr lang="pl-PL" dirty="0"/>
              <a:t>jej przydatność do umówionego użytku, </a:t>
            </a:r>
            <a:r>
              <a:rPr lang="pl-PL" b="1" dirty="0">
                <a:solidFill>
                  <a:srgbClr val="FF0000"/>
                </a:solidFill>
              </a:rPr>
              <a:t>najemca może żądać odpowiedniego </a:t>
            </a:r>
            <a:r>
              <a:rPr lang="pl-PL" b="1" u="sng" cap="small" dirty="0">
                <a:solidFill>
                  <a:srgbClr val="FF0000"/>
                </a:solidFill>
              </a:rPr>
              <a:t>obniżenia czynszu </a:t>
            </a:r>
            <a:r>
              <a:rPr lang="pl-PL" b="1" dirty="0">
                <a:solidFill>
                  <a:srgbClr val="FF0000"/>
                </a:solidFill>
              </a:rPr>
              <a:t>za czas trwania wad.</a:t>
            </a:r>
            <a:br>
              <a:rPr lang="pl-PL" dirty="0"/>
            </a:br>
            <a:r>
              <a:rPr lang="pl-PL" dirty="0"/>
              <a:t>§ 2. Jeżeli w chwili wydania najemcy rzecz miała wady, które </a:t>
            </a:r>
            <a:r>
              <a:rPr lang="pl-PL" b="1" dirty="0">
                <a:solidFill>
                  <a:srgbClr val="0070C0"/>
                </a:solidFill>
              </a:rPr>
              <a:t>uniemożliwiają</a:t>
            </a:r>
            <a:r>
              <a:rPr lang="pl-PL" dirty="0"/>
              <a:t> przewidziane w umowie używanie rzeczy, albo jeżeli wady takie powstały później, a wynajmujący mimo otrzymanego zawiadomienia nie usunął ich w czasie odpowiednim, albo jeżeli wady usunąć się nie dadzą, </a:t>
            </a:r>
            <a:r>
              <a:rPr lang="pl-PL" b="1" dirty="0">
                <a:solidFill>
                  <a:srgbClr val="FF0000"/>
                </a:solidFill>
              </a:rPr>
              <a:t>najemca może wypowiedzieć najem bez zachowania terminów wypowiedzenia.</a:t>
            </a:r>
            <a:br>
              <a:rPr lang="pl-PL" b="1" dirty="0">
                <a:solidFill>
                  <a:srgbClr val="FF0000"/>
                </a:solidFill>
              </a:rPr>
            </a:br>
            <a:r>
              <a:rPr lang="pl-PL" dirty="0"/>
              <a:t>§ 3. Roszczenie o obniżenie czynszu z powodu wad rzeczy najętej, jak również uprawnienie do niezwłocznego wypowiedzenia najmu </a:t>
            </a:r>
            <a:r>
              <a:rPr lang="pl-PL" b="1" dirty="0">
                <a:solidFill>
                  <a:srgbClr val="FF0000"/>
                </a:solidFill>
              </a:rPr>
              <a:t>nie przysługuje najemcy, jeżeli w chwili zawarcia umowy wiedział o wadach.</a:t>
            </a:r>
            <a:br>
              <a:rPr lang="pl-PL" b="1" dirty="0">
                <a:solidFill>
                  <a:srgbClr val="FF0000"/>
                </a:solidFill>
              </a:rPr>
            </a:br>
            <a:endParaRPr lang="pl-PL" b="1" dirty="0">
              <a:solidFill>
                <a:srgbClr val="FF0000"/>
              </a:solidFill>
            </a:endParaRPr>
          </a:p>
          <a:p>
            <a:r>
              <a:rPr lang="pl-PL" b="1" dirty="0"/>
              <a:t>Art. 665. Roszczenia osoby trzeciej dotyczące przedmiotu najmu </a:t>
            </a:r>
          </a:p>
          <a:p>
            <a:pPr marL="0" indent="0">
              <a:buNone/>
            </a:pPr>
            <a:r>
              <a:rPr lang="pl-PL" dirty="0"/>
              <a:t>Jeżeli osoba trzecia dochodzi przeciwko najemcy roszczeń dotyczących rzeczy najętej, </a:t>
            </a:r>
            <a:r>
              <a:rPr lang="pl-PL" b="1" dirty="0">
                <a:solidFill>
                  <a:srgbClr val="FF0000"/>
                </a:solidFill>
              </a:rPr>
              <a:t>najemca powinien niezwłocznie zawiadomić o tym wynajmującego</a:t>
            </a:r>
            <a:r>
              <a:rPr lang="pl-PL" dirty="0"/>
              <a:t>. </a:t>
            </a:r>
          </a:p>
          <a:p>
            <a:endParaRPr lang="pl-PL" dirty="0"/>
          </a:p>
        </p:txBody>
      </p:sp>
    </p:spTree>
    <p:extLst>
      <p:ext uri="{BB962C8B-B14F-4D97-AF65-F5344CB8AC3E}">
        <p14:creationId xmlns:p14="http://schemas.microsoft.com/office/powerpoint/2010/main" val="23749102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Najem</a:t>
            </a:r>
            <a:br>
              <a:rPr lang="pl-PL" dirty="0"/>
            </a:br>
            <a:r>
              <a:rPr lang="pl-PL" dirty="0"/>
              <a:t>-najemca-</a:t>
            </a:r>
          </a:p>
        </p:txBody>
      </p:sp>
      <p:sp>
        <p:nvSpPr>
          <p:cNvPr id="3" name="Symbol zastępczy zawartości 2"/>
          <p:cNvSpPr>
            <a:spLocks noGrp="1"/>
          </p:cNvSpPr>
          <p:nvPr>
            <p:ph idx="1"/>
          </p:nvPr>
        </p:nvSpPr>
        <p:spPr/>
        <p:txBody>
          <a:bodyPr>
            <a:normAutofit fontScale="70000" lnSpcReduction="20000"/>
          </a:bodyPr>
          <a:lstStyle/>
          <a:p>
            <a:r>
              <a:rPr lang="pl-PL" dirty="0"/>
              <a:t>Obowiązek </a:t>
            </a:r>
            <a:r>
              <a:rPr lang="pl-PL" b="1" dirty="0"/>
              <a:t>zapłaty czynszu</a:t>
            </a:r>
          </a:p>
          <a:p>
            <a:r>
              <a:rPr lang="pl-PL" dirty="0"/>
              <a:t>Obowiązek </a:t>
            </a:r>
            <a:r>
              <a:rPr lang="pl-PL" b="1" dirty="0"/>
              <a:t>należytego używania rzeczy  </a:t>
            </a:r>
            <a:r>
              <a:rPr lang="pl-PL" dirty="0"/>
              <a:t>i sprawowania nad nią </a:t>
            </a:r>
            <a:r>
              <a:rPr lang="pl-PL" b="1" dirty="0"/>
              <a:t>pieczy</a:t>
            </a:r>
          </a:p>
          <a:p>
            <a:r>
              <a:rPr lang="pl-PL" dirty="0"/>
              <a:t>Czynsz:</a:t>
            </a:r>
          </a:p>
          <a:p>
            <a:pPr>
              <a:buFont typeface="Wingdings" pitchFamily="2" charset="2"/>
              <a:buChar char="ü"/>
            </a:pPr>
            <a:r>
              <a:rPr lang="pl-PL" dirty="0"/>
              <a:t>Może być ustalony jako świadczenie pieniężne lub świadczenie innego rodzaju</a:t>
            </a:r>
          </a:p>
          <a:p>
            <a:pPr>
              <a:buFont typeface="Wingdings" pitchFamily="2" charset="2"/>
              <a:buChar char="ü"/>
            </a:pPr>
            <a:r>
              <a:rPr lang="pl-PL" dirty="0"/>
              <a:t>Może być uiszczany jednorazowo lub okresowo (w odniesieniu do terminów czasu trwania najmu)</a:t>
            </a:r>
          </a:p>
          <a:p>
            <a:r>
              <a:rPr lang="pl-PL" b="1" dirty="0"/>
              <a:t>Art. 669. Termin płatności czynszu </a:t>
            </a:r>
          </a:p>
          <a:p>
            <a:pPr marL="0" indent="0">
              <a:buNone/>
            </a:pPr>
            <a:r>
              <a:rPr lang="pl-PL" dirty="0"/>
              <a:t>§ 1. Najemca obowiązany jest uiszczać czynsz </a:t>
            </a:r>
            <a:r>
              <a:rPr lang="pl-PL" b="1" dirty="0">
                <a:solidFill>
                  <a:srgbClr val="FF0000"/>
                </a:solidFill>
              </a:rPr>
              <a:t>w terminie umówionym</a:t>
            </a:r>
            <a:r>
              <a:rPr lang="pl-PL" dirty="0"/>
              <a:t>.</a:t>
            </a:r>
            <a:br>
              <a:rPr lang="pl-PL" dirty="0"/>
            </a:br>
            <a:r>
              <a:rPr lang="pl-PL" dirty="0"/>
              <a:t>§ 2. </a:t>
            </a:r>
            <a:r>
              <a:rPr lang="pl-PL" b="1" dirty="0">
                <a:solidFill>
                  <a:srgbClr val="FF0000"/>
                </a:solidFill>
              </a:rPr>
              <a:t>Jeżeli termin płatności czynszu nie jest w umowie określony</a:t>
            </a:r>
            <a:r>
              <a:rPr lang="pl-PL" dirty="0"/>
              <a:t>, czynsz powinien być płacony z góry, a mianowicie:</a:t>
            </a:r>
          </a:p>
          <a:p>
            <a:pPr>
              <a:buFont typeface="Wingdings" pitchFamily="2" charset="2"/>
              <a:buChar char="ü"/>
            </a:pPr>
            <a:r>
              <a:rPr lang="pl-PL" dirty="0"/>
              <a:t> gdy najem ma trwać </a:t>
            </a:r>
            <a:r>
              <a:rPr lang="pl-PL" b="1" dirty="0"/>
              <a:t>nie dłużej niż miesiąc </a:t>
            </a:r>
            <a:r>
              <a:rPr lang="pl-PL" dirty="0"/>
              <a:t>- </a:t>
            </a:r>
            <a:r>
              <a:rPr lang="pl-PL" b="1" dirty="0">
                <a:solidFill>
                  <a:srgbClr val="FF0000"/>
                </a:solidFill>
              </a:rPr>
              <a:t>za cały czas najmu</a:t>
            </a:r>
            <a:r>
              <a:rPr lang="pl-PL" dirty="0"/>
              <a:t>,</a:t>
            </a:r>
          </a:p>
          <a:p>
            <a:pPr>
              <a:buFont typeface="Wingdings" pitchFamily="2" charset="2"/>
              <a:buChar char="ü"/>
            </a:pPr>
            <a:r>
              <a:rPr lang="pl-PL" dirty="0"/>
              <a:t> a gdy </a:t>
            </a:r>
            <a:r>
              <a:rPr lang="pl-PL" b="1" dirty="0"/>
              <a:t>najem ma trwać dłużej niż miesiąc </a:t>
            </a:r>
            <a:r>
              <a:rPr lang="pl-PL" dirty="0"/>
              <a:t>albo gdy umowa </a:t>
            </a:r>
            <a:r>
              <a:rPr lang="pl-PL" b="1" dirty="0"/>
              <a:t>była zawarta na czas nie oznaczony </a:t>
            </a:r>
            <a:r>
              <a:rPr lang="pl-PL" dirty="0"/>
              <a:t>- </a:t>
            </a:r>
            <a:r>
              <a:rPr lang="pl-PL" b="1" dirty="0">
                <a:solidFill>
                  <a:srgbClr val="FF0000"/>
                </a:solidFill>
              </a:rPr>
              <a:t>miesięcznie, do dziesiątego dnia miesiąca</a:t>
            </a:r>
            <a:r>
              <a:rPr lang="pl-PL" dirty="0"/>
              <a:t>.</a:t>
            </a:r>
          </a:p>
          <a:p>
            <a:pPr>
              <a:buFont typeface="Wingdings" pitchFamily="2" charset="2"/>
              <a:buChar char="ü"/>
            </a:pPr>
            <a:endParaRPr lang="pl-PL" dirty="0"/>
          </a:p>
          <a:p>
            <a:endParaRPr lang="pl-PL" dirty="0"/>
          </a:p>
        </p:txBody>
      </p:sp>
    </p:spTree>
    <p:extLst>
      <p:ext uri="{BB962C8B-B14F-4D97-AF65-F5344CB8AC3E}">
        <p14:creationId xmlns:p14="http://schemas.microsoft.com/office/powerpoint/2010/main" val="20786103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Najem</a:t>
            </a:r>
            <a:br>
              <a:rPr lang="pl-PL" dirty="0"/>
            </a:br>
            <a:r>
              <a:rPr lang="pl-PL" dirty="0"/>
              <a:t>-najemca-</a:t>
            </a:r>
          </a:p>
        </p:txBody>
      </p:sp>
      <p:sp>
        <p:nvSpPr>
          <p:cNvPr id="3" name="Symbol zastępczy zawartości 2"/>
          <p:cNvSpPr>
            <a:spLocks noGrp="1"/>
          </p:cNvSpPr>
          <p:nvPr>
            <p:ph idx="1"/>
          </p:nvPr>
        </p:nvSpPr>
        <p:spPr/>
        <p:txBody>
          <a:bodyPr>
            <a:normAutofit/>
          </a:bodyPr>
          <a:lstStyle/>
          <a:p>
            <a:r>
              <a:rPr lang="pl-PL" b="1" dirty="0"/>
              <a:t>Art. 666. Sposób używania przedmiotu najmu </a:t>
            </a:r>
          </a:p>
          <a:p>
            <a:pPr marL="0" indent="0">
              <a:buNone/>
            </a:pPr>
            <a:r>
              <a:rPr lang="pl-PL" dirty="0"/>
              <a:t>§ 1. Najemca powinien przez czas trwania najmu </a:t>
            </a:r>
            <a:r>
              <a:rPr lang="pl-PL" b="1" dirty="0"/>
              <a:t>używać rzeczy najętej w sposób w umowie określony,</a:t>
            </a:r>
            <a:r>
              <a:rPr lang="pl-PL" dirty="0"/>
              <a:t> a gdy umowa nie określa sposobu używania - </a:t>
            </a:r>
            <a:r>
              <a:rPr lang="pl-PL" b="1" dirty="0"/>
              <a:t>w sposób odpowiadający właściwościom i przeznaczeniu rzeczy.</a:t>
            </a:r>
            <a:br>
              <a:rPr lang="pl-PL" b="1" dirty="0"/>
            </a:br>
            <a:r>
              <a:rPr lang="pl-PL" dirty="0"/>
              <a:t>§ 2. (…)</a:t>
            </a:r>
          </a:p>
        </p:txBody>
      </p:sp>
    </p:spTree>
    <p:extLst>
      <p:ext uri="{BB962C8B-B14F-4D97-AF65-F5344CB8AC3E}">
        <p14:creationId xmlns:p14="http://schemas.microsoft.com/office/powerpoint/2010/main" val="11409609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Najem</a:t>
            </a:r>
            <a:br>
              <a:rPr lang="pl-PL" dirty="0"/>
            </a:br>
            <a:r>
              <a:rPr lang="pl-PL" dirty="0"/>
              <a:t>-najemca-</a:t>
            </a:r>
          </a:p>
        </p:txBody>
      </p:sp>
      <p:sp>
        <p:nvSpPr>
          <p:cNvPr id="3" name="Symbol zastępczy zawartości 2"/>
          <p:cNvSpPr>
            <a:spLocks noGrp="1"/>
          </p:cNvSpPr>
          <p:nvPr>
            <p:ph idx="1"/>
          </p:nvPr>
        </p:nvSpPr>
        <p:spPr/>
        <p:txBody>
          <a:bodyPr>
            <a:normAutofit fontScale="92500"/>
          </a:bodyPr>
          <a:lstStyle/>
          <a:p>
            <a:r>
              <a:rPr lang="pl-PL" b="1" dirty="0"/>
              <a:t>Art. 675. Obowiązek zwrotu rzeczy </a:t>
            </a:r>
          </a:p>
          <a:p>
            <a:pPr marL="0" indent="0">
              <a:buNone/>
            </a:pPr>
            <a:r>
              <a:rPr lang="pl-PL" dirty="0"/>
              <a:t>§ 1. Po zakończeniu najmu </a:t>
            </a:r>
            <a:r>
              <a:rPr lang="pl-PL" b="1" dirty="0">
                <a:solidFill>
                  <a:srgbClr val="FF0000"/>
                </a:solidFill>
              </a:rPr>
              <a:t>najemca obowiązany jest zwrócić rzecz w stanie nie pogorszonym; jednakże nie ponosi odpowiedzialności za zużycie rzeczy będące następstwem prawidłowego używania</a:t>
            </a:r>
            <a:r>
              <a:rPr lang="pl-PL" dirty="0"/>
              <a:t>.</a:t>
            </a:r>
            <a:br>
              <a:rPr lang="pl-PL" dirty="0"/>
            </a:br>
            <a:r>
              <a:rPr lang="pl-PL" dirty="0"/>
              <a:t>§ 2. Jeżeli najemca oddał innej osobie rzecz do bezpłatnego używania lub w podnajem, obowiązek powyższy ciąży także na tej osobie.</a:t>
            </a:r>
            <a:br>
              <a:rPr lang="pl-PL" dirty="0"/>
            </a:br>
            <a:r>
              <a:rPr lang="pl-PL" dirty="0"/>
              <a:t>§ 3. </a:t>
            </a:r>
            <a:r>
              <a:rPr lang="pl-PL" b="1" dirty="0">
                <a:solidFill>
                  <a:srgbClr val="FF0000"/>
                </a:solidFill>
              </a:rPr>
              <a:t>Domniemywa się, że rzecz była wydana najemcy w stanie dobrym i przydatnym do umówionego użytku</a:t>
            </a:r>
            <a:r>
              <a:rPr lang="pl-PL" dirty="0"/>
              <a:t>.</a:t>
            </a:r>
          </a:p>
          <a:p>
            <a:endParaRPr lang="pl-PL" dirty="0"/>
          </a:p>
        </p:txBody>
      </p:sp>
    </p:spTree>
    <p:extLst>
      <p:ext uri="{BB962C8B-B14F-4D97-AF65-F5344CB8AC3E}">
        <p14:creationId xmlns:p14="http://schemas.microsoft.com/office/powerpoint/2010/main" val="42885898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Przedawnienie</a:t>
            </a:r>
          </a:p>
        </p:txBody>
      </p:sp>
      <p:sp>
        <p:nvSpPr>
          <p:cNvPr id="3" name="Symbol zastępczy zawartości 2"/>
          <p:cNvSpPr>
            <a:spLocks noGrp="1"/>
          </p:cNvSpPr>
          <p:nvPr>
            <p:ph idx="1"/>
          </p:nvPr>
        </p:nvSpPr>
        <p:spPr/>
        <p:txBody>
          <a:bodyPr>
            <a:normAutofit/>
          </a:bodyPr>
          <a:lstStyle/>
          <a:p>
            <a:pPr marL="0" indent="0">
              <a:buNone/>
            </a:pPr>
            <a:r>
              <a:rPr lang="pl-PL" b="1" dirty="0"/>
              <a:t>Art. 677. Termin przedawnienia roszczeń przeciwko najemcy </a:t>
            </a:r>
          </a:p>
          <a:p>
            <a:pPr marL="0" indent="0">
              <a:buNone/>
            </a:pPr>
            <a:r>
              <a:rPr lang="pl-PL" dirty="0"/>
              <a:t>Roszczenia </a:t>
            </a:r>
            <a:r>
              <a:rPr lang="pl-PL" dirty="0">
                <a:solidFill>
                  <a:srgbClr val="FF0000"/>
                </a:solidFill>
              </a:rPr>
              <a:t>wynajmującego przeciwko najemcy </a:t>
            </a:r>
            <a:r>
              <a:rPr lang="pl-PL" dirty="0"/>
              <a:t>o </a:t>
            </a:r>
            <a:r>
              <a:rPr lang="pl-PL" b="1" dirty="0">
                <a:solidFill>
                  <a:srgbClr val="FF0000"/>
                </a:solidFill>
              </a:rPr>
              <a:t>naprawienie szkody z powodu uszkodzenia lub pogorszenia rzeczy</a:t>
            </a:r>
            <a:r>
              <a:rPr lang="pl-PL" dirty="0"/>
              <a:t>, jak również roszczenia </a:t>
            </a:r>
            <a:r>
              <a:rPr lang="pl-PL" b="1" dirty="0">
                <a:solidFill>
                  <a:srgbClr val="FF0000"/>
                </a:solidFill>
              </a:rPr>
              <a:t>najemcy przeciwko wynajmującemu o zwrot nakładów na rzecz albo o zwrot nadpłaconego czynszu</a:t>
            </a:r>
            <a:r>
              <a:rPr lang="pl-PL" dirty="0"/>
              <a:t> przedawniają się </a:t>
            </a:r>
            <a:r>
              <a:rPr lang="pl-PL" b="1" dirty="0">
                <a:solidFill>
                  <a:srgbClr val="0070C0"/>
                </a:solidFill>
              </a:rPr>
              <a:t>z upływem roku od dnia zwrotu rzeczy. </a:t>
            </a:r>
          </a:p>
          <a:p>
            <a:endParaRPr lang="pl-PL" dirty="0"/>
          </a:p>
        </p:txBody>
      </p:sp>
    </p:spTree>
    <p:extLst>
      <p:ext uri="{BB962C8B-B14F-4D97-AF65-F5344CB8AC3E}">
        <p14:creationId xmlns:p14="http://schemas.microsoft.com/office/powerpoint/2010/main" val="2610056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731836"/>
            <a:ext cx="10972800" cy="457198"/>
          </a:xfrm>
        </p:spPr>
        <p:txBody>
          <a:bodyPr>
            <a:normAutofit fontScale="90000"/>
          </a:bodyPr>
          <a:lstStyle/>
          <a:p>
            <a:r>
              <a:rPr lang="pl-PL" dirty="0"/>
              <a:t>Najem</a:t>
            </a:r>
            <a:br>
              <a:rPr lang="pl-PL" dirty="0"/>
            </a:br>
            <a:endParaRPr lang="pl-PL" dirty="0"/>
          </a:p>
        </p:txBody>
      </p:sp>
      <p:sp>
        <p:nvSpPr>
          <p:cNvPr id="3" name="Symbol zastępczy zawartości 2"/>
          <p:cNvSpPr>
            <a:spLocks noGrp="1"/>
          </p:cNvSpPr>
          <p:nvPr>
            <p:ph idx="1"/>
          </p:nvPr>
        </p:nvSpPr>
        <p:spPr/>
        <p:txBody>
          <a:bodyPr>
            <a:normAutofit/>
          </a:bodyPr>
          <a:lstStyle/>
          <a:p>
            <a:pPr algn="ctr"/>
            <a:r>
              <a:rPr lang="pl-PL" b="1" dirty="0"/>
              <a:t>Czasowe</a:t>
            </a:r>
            <a:r>
              <a:rPr lang="pl-PL" dirty="0"/>
              <a:t> korzystanie z </a:t>
            </a:r>
            <a:r>
              <a:rPr lang="pl-PL" b="1" dirty="0"/>
              <a:t>cudzej</a:t>
            </a:r>
            <a:r>
              <a:rPr lang="pl-PL" dirty="0"/>
              <a:t> rzeczy</a:t>
            </a:r>
          </a:p>
          <a:p>
            <a:pPr marL="0" indent="0">
              <a:buNone/>
            </a:pPr>
            <a:r>
              <a:rPr lang="pl-PL" b="1" dirty="0"/>
              <a:t>Art. 659. Istota umowy najmu </a:t>
            </a:r>
          </a:p>
          <a:p>
            <a:pPr marL="0" indent="0">
              <a:buNone/>
            </a:pPr>
            <a:r>
              <a:rPr lang="pl-PL" dirty="0"/>
              <a:t>§ 1. Przez umowę najmu </a:t>
            </a:r>
            <a:r>
              <a:rPr lang="pl-PL" b="1" dirty="0">
                <a:solidFill>
                  <a:srgbClr val="FF0000"/>
                </a:solidFill>
              </a:rPr>
              <a:t>wynajmujący</a:t>
            </a:r>
            <a:r>
              <a:rPr lang="pl-PL" dirty="0"/>
              <a:t> zobowiązuje się </a:t>
            </a:r>
            <a:r>
              <a:rPr lang="pl-PL" dirty="0">
                <a:solidFill>
                  <a:srgbClr val="92D050"/>
                </a:solidFill>
              </a:rPr>
              <a:t>oddać </a:t>
            </a:r>
            <a:r>
              <a:rPr lang="pl-PL" b="1" dirty="0">
                <a:solidFill>
                  <a:srgbClr val="FF0000"/>
                </a:solidFill>
              </a:rPr>
              <a:t>najemcy</a:t>
            </a:r>
            <a:r>
              <a:rPr lang="pl-PL" dirty="0">
                <a:solidFill>
                  <a:srgbClr val="FF0000"/>
                </a:solidFill>
              </a:rPr>
              <a:t> </a:t>
            </a:r>
            <a:r>
              <a:rPr lang="pl-PL" dirty="0">
                <a:solidFill>
                  <a:srgbClr val="92D050"/>
                </a:solidFill>
              </a:rPr>
              <a:t>rzecz do używania </a:t>
            </a:r>
            <a:r>
              <a:rPr lang="pl-PL" dirty="0"/>
              <a:t>przez czas oznaczony lub nie oznaczony, a najemca zobowiązuje się </a:t>
            </a:r>
            <a:r>
              <a:rPr lang="pl-PL" dirty="0">
                <a:solidFill>
                  <a:srgbClr val="92D050"/>
                </a:solidFill>
              </a:rPr>
              <a:t>płacić wynajmującemu umówiony czynsz</a:t>
            </a:r>
            <a:r>
              <a:rPr lang="pl-PL" dirty="0"/>
              <a:t>.</a:t>
            </a:r>
            <a:br>
              <a:rPr lang="pl-PL" dirty="0"/>
            </a:br>
            <a:r>
              <a:rPr lang="pl-PL" dirty="0"/>
              <a:t>§ 2. Czynsz może być oznaczony w pieniądzach lub w świadczeniach innego rodzaju.</a:t>
            </a:r>
          </a:p>
          <a:p>
            <a:endParaRPr lang="pl-PL" dirty="0"/>
          </a:p>
        </p:txBody>
      </p:sp>
    </p:spTree>
    <p:extLst>
      <p:ext uri="{BB962C8B-B14F-4D97-AF65-F5344CB8AC3E}">
        <p14:creationId xmlns:p14="http://schemas.microsoft.com/office/powerpoint/2010/main" val="8687459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Podnajem</a:t>
            </a:r>
          </a:p>
        </p:txBody>
      </p:sp>
      <p:sp>
        <p:nvSpPr>
          <p:cNvPr id="3" name="Symbol zastępczy zawartości 2"/>
          <p:cNvSpPr>
            <a:spLocks noGrp="1"/>
          </p:cNvSpPr>
          <p:nvPr>
            <p:ph idx="1"/>
          </p:nvPr>
        </p:nvSpPr>
        <p:spPr/>
        <p:txBody>
          <a:bodyPr>
            <a:normAutofit fontScale="77500" lnSpcReduction="20000"/>
          </a:bodyPr>
          <a:lstStyle/>
          <a:p>
            <a:r>
              <a:rPr lang="pl-PL" dirty="0"/>
              <a:t>Podnajem – oddanie przedmiotu najmu (w całości lub w części) innemu podmiotowi </a:t>
            </a:r>
            <a:r>
              <a:rPr lang="pl-PL" b="1" dirty="0"/>
              <a:t>w dalszy najem</a:t>
            </a:r>
          </a:p>
          <a:p>
            <a:pPr marL="0" indent="0">
              <a:buNone/>
            </a:pPr>
            <a:r>
              <a:rPr lang="pl-PL" b="1" dirty="0"/>
              <a:t>Art. 668. Bezpłatne używanie lub podnajem </a:t>
            </a:r>
          </a:p>
          <a:p>
            <a:pPr marL="0" indent="0">
              <a:buNone/>
            </a:pPr>
            <a:r>
              <a:rPr lang="pl-PL" dirty="0"/>
              <a:t>§ 1. Najemca może rzecz najętą oddać w całości lub części osobie trzeciej do bezpłatnego używania albo w podnajem, </a:t>
            </a:r>
            <a:r>
              <a:rPr lang="pl-PL" b="1" dirty="0">
                <a:solidFill>
                  <a:srgbClr val="FF0000"/>
                </a:solidFill>
              </a:rPr>
              <a:t>jeżeli umowa mu tego nie zabrania</a:t>
            </a:r>
            <a:r>
              <a:rPr lang="pl-PL" b="1" dirty="0"/>
              <a:t>. </a:t>
            </a:r>
            <a:br>
              <a:rPr lang="pl-PL" b="1" dirty="0"/>
            </a:br>
            <a:r>
              <a:rPr lang="pl-PL" dirty="0"/>
              <a:t>W razie oddania rzeczy osobie trzeciej zarówno najemca, jak i osoba trzecia są odpowiedzialni względem wynajmującego za to, że rzecz najęta będzie używana zgodnie z obowiązkami wynikającymi z umowy najmu.</a:t>
            </a:r>
            <a:br>
              <a:rPr lang="pl-PL" dirty="0"/>
            </a:br>
            <a:r>
              <a:rPr lang="pl-PL" dirty="0"/>
              <a:t>§ 2. Stosunek wynikający z zawartej przez najemcę umowy o bezpłatne używanie lub podnajem </a:t>
            </a:r>
            <a:r>
              <a:rPr lang="pl-PL" b="1" dirty="0"/>
              <a:t>rozwiązuje się najpóźniej z chwilą zakończenia stosunku najmu</a:t>
            </a:r>
            <a:r>
              <a:rPr lang="pl-PL" dirty="0"/>
              <a:t>.</a:t>
            </a:r>
          </a:p>
          <a:p>
            <a:pPr marL="0" indent="0">
              <a:buNone/>
            </a:pPr>
            <a:r>
              <a:rPr lang="pl-PL" dirty="0">
                <a:sym typeface="Wingdings" pitchFamily="2" charset="2"/>
              </a:rPr>
              <a:t> W przypadku </a:t>
            </a:r>
            <a:r>
              <a:rPr lang="pl-PL" b="1" dirty="0">
                <a:sym typeface="Wingdings" pitchFamily="2" charset="2"/>
              </a:rPr>
              <a:t>najmu lokalu </a:t>
            </a:r>
            <a:r>
              <a:rPr lang="pl-PL" dirty="0">
                <a:sym typeface="Wingdings" pitchFamily="2" charset="2"/>
              </a:rPr>
              <a:t>– art. 688</a:t>
            </a:r>
            <a:r>
              <a:rPr lang="pl-PL" baseline="30000" dirty="0">
                <a:sym typeface="Wingdings" pitchFamily="2" charset="2"/>
              </a:rPr>
              <a:t>2</a:t>
            </a:r>
            <a:r>
              <a:rPr lang="pl-PL" dirty="0">
                <a:sym typeface="Wingdings" pitchFamily="2" charset="2"/>
              </a:rPr>
              <a:t> </a:t>
            </a:r>
            <a:r>
              <a:rPr lang="pl-PL" dirty="0" err="1">
                <a:sym typeface="Wingdings" pitchFamily="2" charset="2"/>
              </a:rPr>
              <a:t>kc</a:t>
            </a:r>
            <a:r>
              <a:rPr lang="pl-PL" dirty="0">
                <a:sym typeface="Wingdings" pitchFamily="2" charset="2"/>
              </a:rPr>
              <a:t>- </a:t>
            </a:r>
            <a:r>
              <a:rPr lang="pl-PL" b="1" dirty="0">
                <a:sym typeface="Wingdings" pitchFamily="2" charset="2"/>
              </a:rPr>
              <a:t>zgoda wynajmującego na podnajem jest </a:t>
            </a:r>
            <a:r>
              <a:rPr lang="pl-PL" b="1" cap="small" dirty="0">
                <a:solidFill>
                  <a:srgbClr val="FF0000"/>
                </a:solidFill>
                <a:sym typeface="Wingdings" pitchFamily="2" charset="2"/>
              </a:rPr>
              <a:t>wymagana</a:t>
            </a:r>
            <a:endParaRPr lang="pl-PL" b="1" cap="small" dirty="0">
              <a:solidFill>
                <a:srgbClr val="FF0000"/>
              </a:solidFill>
            </a:endParaRPr>
          </a:p>
          <a:p>
            <a:endParaRPr lang="pl-PL" dirty="0"/>
          </a:p>
        </p:txBody>
      </p:sp>
    </p:spTree>
    <p:extLst>
      <p:ext uri="{BB962C8B-B14F-4D97-AF65-F5344CB8AC3E}">
        <p14:creationId xmlns:p14="http://schemas.microsoft.com/office/powerpoint/2010/main" val="33481175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Najem lokali</a:t>
            </a:r>
          </a:p>
        </p:txBody>
      </p:sp>
      <p:sp>
        <p:nvSpPr>
          <p:cNvPr id="3" name="Symbol zastępczy zawartości 2"/>
          <p:cNvSpPr>
            <a:spLocks noGrp="1"/>
          </p:cNvSpPr>
          <p:nvPr>
            <p:ph idx="1"/>
          </p:nvPr>
        </p:nvSpPr>
        <p:spPr/>
        <p:txBody>
          <a:bodyPr>
            <a:normAutofit/>
          </a:bodyPr>
          <a:lstStyle/>
          <a:p>
            <a:r>
              <a:rPr lang="pl-PL" dirty="0"/>
              <a:t>Odmienności w porównaniu z ogólną regulacją najmu</a:t>
            </a:r>
          </a:p>
          <a:p>
            <a:r>
              <a:rPr lang="pl-PL" dirty="0"/>
              <a:t>Dotyczy najmu lokali mieszkalnych i użytkowych</a:t>
            </a:r>
          </a:p>
          <a:p>
            <a:r>
              <a:rPr lang="pl-PL" dirty="0"/>
              <a:t>Oprócz KC- uregulowania pozakodeksowe, dotyczące szczególnej  formy ochrony </a:t>
            </a:r>
            <a:r>
              <a:rPr lang="pl-PL" b="1" dirty="0"/>
              <a:t>najemców lokali </a:t>
            </a:r>
            <a:r>
              <a:rPr lang="pl-PL" b="1"/>
              <a:t>mieszkalnych </a:t>
            </a:r>
            <a:br>
              <a:rPr lang="pl-PL" b="1"/>
            </a:br>
            <a:r>
              <a:rPr lang="pl-PL"/>
              <a:t>(</a:t>
            </a:r>
            <a:r>
              <a:rPr lang="pl-PL" dirty="0"/>
              <a:t>np. Ustawa z dnia 21 czerwca 2001 r. </a:t>
            </a:r>
            <a:r>
              <a:rPr lang="pl-PL" b="1" dirty="0"/>
              <a:t>o ochronie praw lokatorów, mieszkaniowym zasobie gminy i o zmianie Kodeksu cywilnego</a:t>
            </a:r>
            <a:r>
              <a:rPr lang="pl-PL" dirty="0"/>
              <a:t>, ustawa o dodatkach mieszkaniowych)</a:t>
            </a:r>
          </a:p>
          <a:p>
            <a:endParaRPr lang="pl-PL" dirty="0"/>
          </a:p>
          <a:p>
            <a:endParaRPr lang="pl-PL" dirty="0"/>
          </a:p>
        </p:txBody>
      </p:sp>
    </p:spTree>
    <p:extLst>
      <p:ext uri="{BB962C8B-B14F-4D97-AF65-F5344CB8AC3E}">
        <p14:creationId xmlns:p14="http://schemas.microsoft.com/office/powerpoint/2010/main" val="22402305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Najem lokali</a:t>
            </a:r>
          </a:p>
        </p:txBody>
      </p:sp>
      <p:sp>
        <p:nvSpPr>
          <p:cNvPr id="3" name="Symbol zastępczy zawartości 2"/>
          <p:cNvSpPr>
            <a:spLocks noGrp="1"/>
          </p:cNvSpPr>
          <p:nvPr>
            <p:ph idx="1"/>
          </p:nvPr>
        </p:nvSpPr>
        <p:spPr/>
        <p:txBody>
          <a:bodyPr>
            <a:normAutofit fontScale="70000" lnSpcReduction="20000"/>
          </a:bodyPr>
          <a:lstStyle/>
          <a:p>
            <a:pPr marL="0" indent="0">
              <a:buNone/>
            </a:pPr>
            <a:r>
              <a:rPr lang="pl-PL" b="1" dirty="0"/>
              <a:t>Art. 680. Najem lokalu - odpowiednie stosowanie przepisów ustawy </a:t>
            </a:r>
          </a:p>
          <a:p>
            <a:pPr marL="0" indent="0">
              <a:buNone/>
            </a:pPr>
            <a:r>
              <a:rPr lang="pl-PL" dirty="0"/>
              <a:t>Do najmu lokalu stosuje się przepisy rozdziału poprzedzającego, z zachowaniem przepisów poniższych. </a:t>
            </a:r>
          </a:p>
          <a:p>
            <a:pPr marL="0" indent="0">
              <a:buNone/>
            </a:pPr>
            <a:r>
              <a:rPr lang="pl-PL" b="1" dirty="0"/>
              <a:t>Art. 680</a:t>
            </a:r>
            <a:r>
              <a:rPr lang="pl-PL" b="1" baseline="30000" dirty="0"/>
              <a:t>1</a:t>
            </a:r>
            <a:r>
              <a:rPr lang="pl-PL" b="1" dirty="0"/>
              <a:t>. Najem lokalu w czasie trwania małżeństwa </a:t>
            </a:r>
          </a:p>
          <a:p>
            <a:pPr marL="0" indent="0">
              <a:buNone/>
            </a:pPr>
            <a:r>
              <a:rPr lang="pl-PL" dirty="0"/>
              <a:t>§ 1. </a:t>
            </a:r>
            <a:r>
              <a:rPr lang="pl-PL" b="1" dirty="0"/>
              <a:t>Małżonkowie są najemcami lokalu </a:t>
            </a:r>
            <a:r>
              <a:rPr lang="pl-PL" b="1" dirty="0">
                <a:solidFill>
                  <a:srgbClr val="FF0000"/>
                </a:solidFill>
              </a:rPr>
              <a:t>bez względu na istniejące między nimi stosunki majątkowe</a:t>
            </a:r>
            <a:r>
              <a:rPr lang="pl-PL" dirty="0"/>
              <a:t>, jeżeli nawiązanie stosunku najmu lokalu mającego służyć </a:t>
            </a:r>
            <a:r>
              <a:rPr lang="pl-PL" b="1" dirty="0">
                <a:solidFill>
                  <a:srgbClr val="FF0000"/>
                </a:solidFill>
              </a:rPr>
              <a:t>zaspokojeniu potrzeb mieszkaniowych założonej przez nich rodziny nastąpiło w czasie trwania małżeństwa</a:t>
            </a:r>
            <a:r>
              <a:rPr lang="pl-PL" dirty="0"/>
              <a:t>. Jeżeli między małżonkami istnieje rozdzielność majątkowa albo rozdzielność majątkowa z wyrównaniem dorobków do wspólności najmu stosuje się odpowiednio przepisy o wspólności ustawowej.</a:t>
            </a:r>
            <a:br>
              <a:rPr lang="pl-PL" dirty="0"/>
            </a:br>
            <a:r>
              <a:rPr lang="pl-PL" dirty="0"/>
              <a:t>§ 2. </a:t>
            </a:r>
            <a:r>
              <a:rPr lang="pl-PL" dirty="0">
                <a:solidFill>
                  <a:srgbClr val="FF0000"/>
                </a:solidFill>
              </a:rPr>
              <a:t>Ustanie wspólności majątkowej w czasie trwania </a:t>
            </a:r>
            <a:r>
              <a:rPr lang="pl-PL" b="1" dirty="0">
                <a:solidFill>
                  <a:srgbClr val="FF0000"/>
                </a:solidFill>
              </a:rPr>
              <a:t>małżeństwa nie powoduje ustania wspólności najmu lokalu mającego służyć zaspokojeniu potrzeb mieszkaniowych rodziny</a:t>
            </a:r>
            <a:r>
              <a:rPr lang="pl-PL" dirty="0">
                <a:solidFill>
                  <a:srgbClr val="FF0000"/>
                </a:solidFill>
              </a:rPr>
              <a:t>.</a:t>
            </a:r>
            <a:r>
              <a:rPr lang="pl-PL" dirty="0"/>
              <a:t> Sąd, stosując odpowiednio przepisy o ustanowieniu w wyroku rozdzielności majątkowej, może z ważnych powodów na żądanie jednego z małżonków znieść wspólność najmu lokalu.</a:t>
            </a:r>
          </a:p>
          <a:p>
            <a:pPr marL="0" indent="0">
              <a:buNone/>
            </a:pPr>
            <a:endParaRPr lang="pl-PL" dirty="0"/>
          </a:p>
          <a:p>
            <a:endParaRPr lang="pl-PL" dirty="0"/>
          </a:p>
        </p:txBody>
      </p:sp>
    </p:spTree>
    <p:extLst>
      <p:ext uri="{BB962C8B-B14F-4D97-AF65-F5344CB8AC3E}">
        <p14:creationId xmlns:p14="http://schemas.microsoft.com/office/powerpoint/2010/main" val="41960684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Najem lokali</a:t>
            </a:r>
          </a:p>
        </p:txBody>
      </p:sp>
      <p:sp>
        <p:nvSpPr>
          <p:cNvPr id="3" name="Symbol zastępczy zawartości 2"/>
          <p:cNvSpPr>
            <a:spLocks noGrp="1"/>
          </p:cNvSpPr>
          <p:nvPr>
            <p:ph idx="1"/>
          </p:nvPr>
        </p:nvSpPr>
        <p:spPr/>
        <p:txBody>
          <a:bodyPr>
            <a:normAutofit fontScale="62500" lnSpcReduction="20000"/>
          </a:bodyPr>
          <a:lstStyle/>
          <a:p>
            <a:pPr algn="ctr">
              <a:buNone/>
            </a:pPr>
            <a:r>
              <a:rPr lang="pl-PL" dirty="0"/>
              <a:t>Art. 691 [Wstąpienie osób bliskich] </a:t>
            </a:r>
          </a:p>
          <a:p>
            <a:pPr>
              <a:buNone/>
            </a:pPr>
            <a:r>
              <a:rPr lang="pl-PL" dirty="0"/>
              <a:t>§ 1. W razie </a:t>
            </a:r>
            <a:r>
              <a:rPr lang="pl-PL" b="1" dirty="0"/>
              <a:t>śmierci najemcy </a:t>
            </a:r>
            <a:r>
              <a:rPr lang="pl-PL" dirty="0"/>
              <a:t>lokalu mieszkalnego w stosunek najmu lokalu wstępują: </a:t>
            </a:r>
          </a:p>
          <a:p>
            <a:r>
              <a:rPr lang="pl-PL" dirty="0">
                <a:solidFill>
                  <a:srgbClr val="FF0000"/>
                </a:solidFill>
              </a:rPr>
              <a:t>małżonek</a:t>
            </a:r>
            <a:r>
              <a:rPr lang="pl-PL" dirty="0"/>
              <a:t> niebędący </a:t>
            </a:r>
            <a:r>
              <a:rPr lang="pl-PL" dirty="0" err="1"/>
              <a:t>współnajemcą</a:t>
            </a:r>
            <a:r>
              <a:rPr lang="pl-PL" dirty="0"/>
              <a:t> lokalu, </a:t>
            </a:r>
          </a:p>
          <a:p>
            <a:r>
              <a:rPr lang="pl-PL" dirty="0">
                <a:solidFill>
                  <a:srgbClr val="FF0000"/>
                </a:solidFill>
              </a:rPr>
              <a:t>dzieci najemcy i jego współmałżonka</a:t>
            </a:r>
            <a:r>
              <a:rPr lang="pl-PL" dirty="0"/>
              <a:t>, inne osoby, wobec których najemca był </a:t>
            </a:r>
            <a:r>
              <a:rPr lang="pl-PL" dirty="0">
                <a:solidFill>
                  <a:srgbClr val="FF0000"/>
                </a:solidFill>
              </a:rPr>
              <a:t>obowiązany do świadczeń alimentacyjnych</a:t>
            </a:r>
            <a:r>
              <a:rPr lang="pl-PL" dirty="0"/>
              <a:t>, oraz </a:t>
            </a:r>
          </a:p>
          <a:p>
            <a:r>
              <a:rPr lang="pl-PL" dirty="0"/>
              <a:t>osoba, która </a:t>
            </a:r>
            <a:r>
              <a:rPr lang="pl-PL" dirty="0">
                <a:solidFill>
                  <a:srgbClr val="FF0000"/>
                </a:solidFill>
              </a:rPr>
              <a:t>pozostawała faktycznie we wspólnym pożyciu z najemcą</a:t>
            </a:r>
            <a:r>
              <a:rPr lang="pl-PL" dirty="0"/>
              <a:t>.</a:t>
            </a:r>
          </a:p>
          <a:p>
            <a:pPr>
              <a:buNone/>
            </a:pPr>
            <a:r>
              <a:rPr lang="pl-PL" dirty="0"/>
              <a:t>§ 2. Osoby wymienione w § 1 wstępują w stosunek najmu lokalu mieszkalnego, </a:t>
            </a:r>
            <a:r>
              <a:rPr lang="pl-PL" b="1" dirty="0"/>
              <a:t>jeżeli </a:t>
            </a:r>
            <a:r>
              <a:rPr lang="pl-PL" b="1" dirty="0">
                <a:solidFill>
                  <a:srgbClr val="FF0000"/>
                </a:solidFill>
              </a:rPr>
              <a:t>stale </a:t>
            </a:r>
            <a:r>
              <a:rPr lang="pl-PL" b="1" dirty="0"/>
              <a:t>zamieszkiwały z najemcą w tym lokalu </a:t>
            </a:r>
            <a:r>
              <a:rPr lang="pl-PL" b="1" dirty="0">
                <a:solidFill>
                  <a:srgbClr val="FF0000"/>
                </a:solidFill>
              </a:rPr>
              <a:t>do chwili jego śmierci</a:t>
            </a:r>
            <a:r>
              <a:rPr lang="pl-PL" dirty="0"/>
              <a:t>.</a:t>
            </a:r>
          </a:p>
          <a:p>
            <a:pPr>
              <a:buNone/>
            </a:pPr>
            <a:r>
              <a:rPr lang="pl-PL" dirty="0"/>
              <a:t>§ 3. </a:t>
            </a:r>
            <a:r>
              <a:rPr lang="pl-PL" b="1" dirty="0"/>
              <a:t>W razie braku osób wymienionych w § 1 stosunek najmu lokalu mieszkalnego </a:t>
            </a:r>
            <a:r>
              <a:rPr lang="pl-PL" b="1" dirty="0">
                <a:solidFill>
                  <a:srgbClr val="FF0000"/>
                </a:solidFill>
              </a:rPr>
              <a:t>wygasa</a:t>
            </a:r>
            <a:r>
              <a:rPr lang="pl-PL" b="1" dirty="0"/>
              <a:t>.</a:t>
            </a:r>
          </a:p>
          <a:p>
            <a:pPr>
              <a:buNone/>
            </a:pPr>
            <a:r>
              <a:rPr lang="pl-PL" dirty="0"/>
              <a:t>§ 4. Osoby, które wstąpiły w stosunek najmu lokalu mieszkalnego na podstawie § 1, mogą go wypowiedzieć z zachowaniem terminów ustawowych, chociażby umowa najmu była zawarta na czas oznaczony. W razie wypowiedzenia stosunku najmu przez niektóre z tych osób stosunek ten wygasa względem osób, które go wypowiedziały.</a:t>
            </a:r>
          </a:p>
          <a:p>
            <a:pPr>
              <a:buNone/>
            </a:pPr>
            <a:r>
              <a:rPr lang="pl-PL" dirty="0"/>
              <a:t>§ 5. Przepisów § 1-4 nie stosuje się w razie śmierci jednego ze </a:t>
            </a:r>
            <a:r>
              <a:rPr lang="pl-PL" dirty="0" err="1"/>
              <a:t>współnajemców</a:t>
            </a:r>
            <a:r>
              <a:rPr lang="pl-PL" dirty="0"/>
              <a:t> lokalu mieszkalnego.</a:t>
            </a:r>
          </a:p>
          <a:p>
            <a:endParaRPr lang="pl-PL"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Najem lokali</a:t>
            </a:r>
          </a:p>
        </p:txBody>
      </p:sp>
      <p:sp>
        <p:nvSpPr>
          <p:cNvPr id="3" name="Symbol zastępczy zawartości 2"/>
          <p:cNvSpPr>
            <a:spLocks noGrp="1"/>
          </p:cNvSpPr>
          <p:nvPr>
            <p:ph idx="1"/>
          </p:nvPr>
        </p:nvSpPr>
        <p:spPr/>
        <p:txBody>
          <a:bodyPr>
            <a:normAutofit fontScale="77500" lnSpcReduction="20000"/>
          </a:bodyPr>
          <a:lstStyle/>
          <a:p>
            <a:pPr marL="0" indent="0">
              <a:buNone/>
            </a:pPr>
            <a:r>
              <a:rPr lang="pl-PL" b="1" dirty="0"/>
              <a:t>Art. 681. Przykłady drobnych nakładów </a:t>
            </a:r>
          </a:p>
          <a:p>
            <a:pPr marL="0" indent="0">
              <a:buNone/>
            </a:pPr>
            <a:r>
              <a:rPr lang="pl-PL" dirty="0"/>
              <a:t>Do drobnych nakładów, które </a:t>
            </a:r>
            <a:r>
              <a:rPr lang="pl-PL" dirty="0">
                <a:solidFill>
                  <a:srgbClr val="FF0000"/>
                </a:solidFill>
              </a:rPr>
              <a:t>obciążają </a:t>
            </a:r>
            <a:r>
              <a:rPr lang="pl-PL" b="1" dirty="0">
                <a:solidFill>
                  <a:srgbClr val="FF0000"/>
                </a:solidFill>
              </a:rPr>
              <a:t>najemcę lokalu</a:t>
            </a:r>
            <a:r>
              <a:rPr lang="pl-PL" dirty="0"/>
              <a:t>, należą </a:t>
            </a:r>
            <a:r>
              <a:rPr lang="pl-PL" dirty="0">
                <a:solidFill>
                  <a:srgbClr val="0070C0"/>
                </a:solidFill>
              </a:rPr>
              <a:t>w szczególności</a:t>
            </a:r>
            <a:r>
              <a:rPr lang="pl-PL" dirty="0"/>
              <a:t>: drobne naprawy podłóg, drzwi i okien, malowanie ścian, podłóg oraz wewnętrznej strony drzwi wejściowych, jak również drobne naprawy instalacji i urządzeń technicznych, zapewniających korzystanie ze światła, ogrzewania lokalu, dopływu i odpływu wody. </a:t>
            </a:r>
          </a:p>
          <a:p>
            <a:pPr marL="0" indent="0">
              <a:buNone/>
            </a:pPr>
            <a:r>
              <a:rPr lang="pl-PL" b="1" dirty="0"/>
              <a:t>Art. 684. Urządzenia założone przez najemcę </a:t>
            </a:r>
          </a:p>
          <a:p>
            <a:pPr marL="0" indent="0">
              <a:buNone/>
            </a:pPr>
            <a:r>
              <a:rPr lang="pl-PL" dirty="0"/>
              <a:t>Najemca może założyć w najętym lokalu </a:t>
            </a:r>
            <a:r>
              <a:rPr lang="pl-PL" b="1" dirty="0">
                <a:solidFill>
                  <a:srgbClr val="0070C0"/>
                </a:solidFill>
              </a:rPr>
              <a:t>oświetlenie elektryczne, gaz, telefon, radio i inne podobne urządzenia</a:t>
            </a:r>
            <a:r>
              <a:rPr lang="pl-PL" dirty="0"/>
              <a:t>, chyba że sposób ich założenia sprzeciwia się obowiązującym przepisom albo zagraża bezpieczeństwu nieruchomości. Jeżeli do założenia urządzeń potrzebne jest współdziałanie wynajmującego, najemca może domagać się tego współdziałania za zwrotem wynikłych stąd kosztów. </a:t>
            </a:r>
          </a:p>
          <a:p>
            <a:pPr marL="0" indent="0">
              <a:buNone/>
            </a:pPr>
            <a:endParaRPr lang="pl-PL" dirty="0"/>
          </a:p>
          <a:p>
            <a:endParaRPr lang="pl-PL" dirty="0"/>
          </a:p>
        </p:txBody>
      </p:sp>
    </p:spTree>
    <p:extLst>
      <p:ext uri="{BB962C8B-B14F-4D97-AF65-F5344CB8AC3E}">
        <p14:creationId xmlns:p14="http://schemas.microsoft.com/office/powerpoint/2010/main" val="42412242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Najem lokali</a:t>
            </a:r>
          </a:p>
        </p:txBody>
      </p:sp>
      <p:sp>
        <p:nvSpPr>
          <p:cNvPr id="3" name="Symbol zastępczy zawartości 2"/>
          <p:cNvSpPr>
            <a:spLocks noGrp="1"/>
          </p:cNvSpPr>
          <p:nvPr>
            <p:ph idx="1"/>
          </p:nvPr>
        </p:nvSpPr>
        <p:spPr/>
        <p:txBody>
          <a:bodyPr/>
          <a:lstStyle/>
          <a:p>
            <a:r>
              <a:rPr lang="pl-PL" b="1" dirty="0"/>
              <a:t>Art. 685 [Niewłaściwe zachowanie najemcy] </a:t>
            </a:r>
          </a:p>
          <a:p>
            <a:pPr marL="0" indent="0">
              <a:buNone/>
            </a:pPr>
            <a:r>
              <a:rPr lang="pl-PL" dirty="0"/>
              <a:t>Jeżeli najemca lokalu wykracza w sposób rażący lub uporczywy przeciwko obowiązującemu porządkowi domowemu albo przez swoje niewłaściwe zachowanie czyni korzystanie z innych lokali w budynku uciążliwym, </a:t>
            </a:r>
            <a:r>
              <a:rPr lang="pl-PL" b="1" dirty="0"/>
              <a:t>wynajmujący może wypowiedzieć najem bez zachowania terminów wypowiedzenia</a:t>
            </a:r>
            <a:r>
              <a:rPr lang="pl-PL" dirty="0"/>
              <a: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Najem lokali</a:t>
            </a:r>
          </a:p>
        </p:txBody>
      </p:sp>
      <p:sp>
        <p:nvSpPr>
          <p:cNvPr id="3" name="Symbol zastępczy zawartości 2"/>
          <p:cNvSpPr>
            <a:spLocks noGrp="1"/>
          </p:cNvSpPr>
          <p:nvPr>
            <p:ph idx="1"/>
          </p:nvPr>
        </p:nvSpPr>
        <p:spPr/>
        <p:txBody>
          <a:bodyPr/>
          <a:lstStyle/>
          <a:p>
            <a:pPr marL="0" indent="0">
              <a:buNone/>
            </a:pPr>
            <a:r>
              <a:rPr lang="pl-PL" b="1" dirty="0"/>
              <a:t>Art. 682. Wady lokalu zagrażające zdrowiu </a:t>
            </a:r>
          </a:p>
          <a:p>
            <a:pPr marL="0" indent="0">
              <a:buNone/>
            </a:pPr>
            <a:r>
              <a:rPr lang="pl-PL" dirty="0"/>
              <a:t>Jeżeli </a:t>
            </a:r>
            <a:r>
              <a:rPr lang="pl-PL" b="1" dirty="0"/>
              <a:t>wady </a:t>
            </a:r>
            <a:r>
              <a:rPr lang="pl-PL" dirty="0"/>
              <a:t>najętego lokalu są tego rodzaju, że </a:t>
            </a:r>
            <a:r>
              <a:rPr lang="pl-PL" b="1" dirty="0"/>
              <a:t>zagrażają zdrowiu najemcy lub jego domowników albo osób u niego zatrudnionych</a:t>
            </a:r>
            <a:r>
              <a:rPr lang="pl-PL" dirty="0"/>
              <a:t>, </a:t>
            </a:r>
            <a:r>
              <a:rPr lang="pl-PL" dirty="0">
                <a:solidFill>
                  <a:srgbClr val="FF0000"/>
                </a:solidFill>
              </a:rPr>
              <a:t>najemca może wypowiedzieć najem bez zachowania terminów wypowiedzenia, </a:t>
            </a:r>
            <a:r>
              <a:rPr lang="pl-PL" u="sng" dirty="0">
                <a:solidFill>
                  <a:srgbClr val="FF0000"/>
                </a:solidFill>
              </a:rPr>
              <a:t>chociażby w chwili zawarcia umowy wiedział o wadach</a:t>
            </a:r>
            <a:r>
              <a:rPr lang="pl-PL" dirty="0"/>
              <a:t>. </a:t>
            </a:r>
          </a:p>
        </p:txBody>
      </p:sp>
    </p:spTree>
    <p:extLst>
      <p:ext uri="{BB962C8B-B14F-4D97-AF65-F5344CB8AC3E}">
        <p14:creationId xmlns:p14="http://schemas.microsoft.com/office/powerpoint/2010/main" val="1494007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Najem lokali</a:t>
            </a:r>
          </a:p>
        </p:txBody>
      </p:sp>
      <p:sp>
        <p:nvSpPr>
          <p:cNvPr id="3" name="Symbol zastępczy zawartości 2"/>
          <p:cNvSpPr>
            <a:spLocks noGrp="1"/>
          </p:cNvSpPr>
          <p:nvPr>
            <p:ph idx="1"/>
          </p:nvPr>
        </p:nvSpPr>
        <p:spPr/>
        <p:txBody>
          <a:bodyPr>
            <a:normAutofit/>
          </a:bodyPr>
          <a:lstStyle/>
          <a:p>
            <a:pPr marL="0" indent="0">
              <a:buNone/>
            </a:pPr>
            <a:r>
              <a:rPr lang="pl-PL" b="1" dirty="0"/>
              <a:t>Art. 685</a:t>
            </a:r>
            <a:r>
              <a:rPr lang="pl-PL" b="1" baseline="30000" dirty="0"/>
              <a:t>1</a:t>
            </a:r>
            <a:r>
              <a:rPr lang="pl-PL" b="1" dirty="0"/>
              <a:t>. Sposób podwyżki czynszu </a:t>
            </a:r>
          </a:p>
          <a:p>
            <a:pPr marL="0" indent="0">
              <a:buNone/>
            </a:pPr>
            <a:r>
              <a:rPr lang="pl-PL" dirty="0"/>
              <a:t>Wynajmujący lokal może </a:t>
            </a:r>
            <a:r>
              <a:rPr lang="pl-PL" dirty="0">
                <a:solidFill>
                  <a:srgbClr val="FF0000"/>
                </a:solidFill>
              </a:rPr>
              <a:t>podwyższyć czynsz</a:t>
            </a:r>
            <a:r>
              <a:rPr lang="pl-PL" dirty="0"/>
              <a:t>, wypowiadając dotychczasową wysokość czynszu </a:t>
            </a:r>
            <a:r>
              <a:rPr lang="pl-PL" dirty="0">
                <a:solidFill>
                  <a:srgbClr val="FF0000"/>
                </a:solidFill>
              </a:rPr>
              <a:t>najpóźniej na miesiąc naprzód, na koniec miesiąca kalendarzowego. </a:t>
            </a:r>
          </a:p>
          <a:p>
            <a:pPr marL="0" indent="0">
              <a:buNone/>
            </a:pPr>
            <a:endParaRPr lang="pl-PL" dirty="0"/>
          </a:p>
          <a:p>
            <a:endParaRPr lang="pl-PL" dirty="0"/>
          </a:p>
        </p:txBody>
      </p:sp>
    </p:spTree>
    <p:extLst>
      <p:ext uri="{BB962C8B-B14F-4D97-AF65-F5344CB8AC3E}">
        <p14:creationId xmlns:p14="http://schemas.microsoft.com/office/powerpoint/2010/main" val="26404105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Najem lokali</a:t>
            </a:r>
          </a:p>
        </p:txBody>
      </p:sp>
      <p:sp>
        <p:nvSpPr>
          <p:cNvPr id="3" name="Symbol zastępczy zawartości 2"/>
          <p:cNvSpPr>
            <a:spLocks noGrp="1"/>
          </p:cNvSpPr>
          <p:nvPr>
            <p:ph idx="1"/>
          </p:nvPr>
        </p:nvSpPr>
        <p:spPr/>
        <p:txBody>
          <a:bodyPr>
            <a:normAutofit fontScale="70000" lnSpcReduction="20000"/>
          </a:bodyPr>
          <a:lstStyle/>
          <a:p>
            <a:pPr marL="0" indent="0">
              <a:buNone/>
            </a:pPr>
            <a:r>
              <a:rPr lang="pl-PL" b="1" dirty="0"/>
              <a:t>Art. 687. Pozostawanie w zwłoce z zapłatą czynszu </a:t>
            </a:r>
          </a:p>
          <a:p>
            <a:pPr marL="0" indent="0">
              <a:buNone/>
            </a:pPr>
            <a:r>
              <a:rPr lang="pl-PL" dirty="0"/>
              <a:t>Jeżeli najemca lokalu dopuszcza się zwłoki z zapłatą czynszu </a:t>
            </a:r>
            <a:r>
              <a:rPr lang="pl-PL" b="1" dirty="0"/>
              <a:t>co najmniej za dwa pełne okresy płatności,</a:t>
            </a:r>
            <a:r>
              <a:rPr lang="pl-PL" dirty="0"/>
              <a:t> a wynajmujący zamierza najem wypowiedzieć bez zachowania terminów wypowiedzenia, </a:t>
            </a:r>
            <a:r>
              <a:rPr lang="pl-PL" dirty="0">
                <a:solidFill>
                  <a:srgbClr val="FF0000"/>
                </a:solidFill>
              </a:rPr>
              <a:t>powinien on uprzedzić najemcę </a:t>
            </a:r>
            <a:r>
              <a:rPr lang="pl-PL" b="1" dirty="0">
                <a:solidFill>
                  <a:srgbClr val="FF0000"/>
                </a:solidFill>
              </a:rPr>
              <a:t>na piśmie</a:t>
            </a:r>
            <a:r>
              <a:rPr lang="pl-PL" dirty="0">
                <a:solidFill>
                  <a:srgbClr val="FF0000"/>
                </a:solidFill>
              </a:rPr>
              <a:t>, udzielając mu </a:t>
            </a:r>
            <a:r>
              <a:rPr lang="pl-PL" b="1" dirty="0">
                <a:solidFill>
                  <a:srgbClr val="FF0000"/>
                </a:solidFill>
              </a:rPr>
              <a:t>dodatkowego terminu miesięcznego </a:t>
            </a:r>
            <a:r>
              <a:rPr lang="pl-PL" dirty="0">
                <a:solidFill>
                  <a:srgbClr val="FF0000"/>
                </a:solidFill>
              </a:rPr>
              <a:t>do zapłaty zaległego czynszu. </a:t>
            </a:r>
          </a:p>
          <a:p>
            <a:pPr marL="0" indent="0">
              <a:buNone/>
            </a:pPr>
            <a:r>
              <a:rPr lang="pl-PL" b="1" dirty="0"/>
              <a:t>Art. 688. Wypowiedzenie najmu lokalu na czas nieoznaczony </a:t>
            </a:r>
          </a:p>
          <a:p>
            <a:pPr marL="0" indent="0">
              <a:buNone/>
            </a:pPr>
            <a:r>
              <a:rPr lang="pl-PL" dirty="0"/>
              <a:t>Jeżeli czas trwania najmu lokalu nie jest oznaczony, a czynsz jest płatny miesięcznie, najem można wypowiedzieć najpóźniej na trzy miesiące naprzód na koniec miesiąca kalendarzowego. </a:t>
            </a:r>
          </a:p>
          <a:p>
            <a:pPr marL="0" indent="0">
              <a:buNone/>
            </a:pPr>
            <a:r>
              <a:rPr lang="pl-PL" b="1" dirty="0"/>
              <a:t>Art. 688</a:t>
            </a:r>
            <a:r>
              <a:rPr lang="pl-PL" b="1" baseline="30000" dirty="0"/>
              <a:t>1</a:t>
            </a:r>
            <a:r>
              <a:rPr lang="pl-PL" b="1" dirty="0"/>
              <a:t>. Odpowiedzialność za zapłatę czynszu i innych należnych opłat </a:t>
            </a:r>
          </a:p>
          <a:p>
            <a:pPr marL="0" indent="0">
              <a:buNone/>
            </a:pPr>
            <a:r>
              <a:rPr lang="pl-PL" dirty="0"/>
              <a:t>§ 1. Za zapłatę czynszu i innych należnych opłat </a:t>
            </a:r>
            <a:r>
              <a:rPr lang="pl-PL" b="1" dirty="0">
                <a:solidFill>
                  <a:srgbClr val="FF0000"/>
                </a:solidFill>
              </a:rPr>
              <a:t>odpowiadają solidarnie z najemcą stale zamieszkujące z nim osoby pełnoletnie</a:t>
            </a:r>
            <a:r>
              <a:rPr lang="pl-PL" dirty="0"/>
              <a:t>.</a:t>
            </a:r>
            <a:br>
              <a:rPr lang="pl-PL" dirty="0"/>
            </a:br>
            <a:r>
              <a:rPr lang="pl-PL" dirty="0"/>
              <a:t>§ 2. Odpowiedzialność osób, o których mowa w § 1, ogranicza się do wysokości czynszu i innych opłat należnych </a:t>
            </a:r>
            <a:r>
              <a:rPr lang="pl-PL" b="1" dirty="0"/>
              <a:t>za okres ich stałego zamieszkiwania.</a:t>
            </a:r>
          </a:p>
        </p:txBody>
      </p:sp>
    </p:spTree>
    <p:extLst>
      <p:ext uri="{BB962C8B-B14F-4D97-AF65-F5344CB8AC3E}">
        <p14:creationId xmlns:p14="http://schemas.microsoft.com/office/powerpoint/2010/main" val="12829391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024034" y="0"/>
            <a:ext cx="8229600" cy="857232"/>
          </a:xfrm>
        </p:spPr>
        <p:txBody>
          <a:bodyPr/>
          <a:lstStyle/>
          <a:p>
            <a:r>
              <a:rPr lang="pl-PL" dirty="0"/>
              <a:t>Najem lokali</a:t>
            </a:r>
          </a:p>
        </p:txBody>
      </p:sp>
      <p:sp>
        <p:nvSpPr>
          <p:cNvPr id="3" name="Symbol zastępczy zawartości 2"/>
          <p:cNvSpPr>
            <a:spLocks noGrp="1"/>
          </p:cNvSpPr>
          <p:nvPr>
            <p:ph idx="1"/>
          </p:nvPr>
        </p:nvSpPr>
        <p:spPr>
          <a:xfrm>
            <a:off x="1981200" y="928670"/>
            <a:ext cx="8229600" cy="5929330"/>
          </a:xfrm>
        </p:spPr>
        <p:txBody>
          <a:bodyPr>
            <a:normAutofit fontScale="55000" lnSpcReduction="20000"/>
          </a:bodyPr>
          <a:lstStyle/>
          <a:p>
            <a:pPr marL="0" indent="0">
              <a:buNone/>
            </a:pPr>
            <a:r>
              <a:rPr lang="pl-PL" dirty="0"/>
              <a:t>Co do lokali objętych regulacją ustawy o ochronie praw lokatorów</a:t>
            </a:r>
            <a:r>
              <a:rPr lang="pl-PL" dirty="0">
                <a:sym typeface="Wingdings" pitchFamily="2" charset="2"/>
              </a:rPr>
              <a:t></a:t>
            </a:r>
          </a:p>
          <a:p>
            <a:pPr marL="0" indent="0">
              <a:buNone/>
            </a:pPr>
            <a:r>
              <a:rPr lang="pl-PL" b="1" dirty="0"/>
              <a:t>Art. 11. Wypowiedzenie umowy najmu przez właściciela lokalu (ustawa o ochronie praw lokatorów)</a:t>
            </a:r>
          </a:p>
          <a:p>
            <a:pPr marL="0" indent="0">
              <a:buNone/>
            </a:pPr>
            <a:r>
              <a:rPr lang="pl-PL" dirty="0"/>
              <a:t>1. Jeżeli lokator jest uprawniony do odpłatnego używania lokalu, wypowiedzenie przez właściciela stosunku prawnego może </a:t>
            </a:r>
            <a:r>
              <a:rPr lang="pl-PL" b="1" dirty="0">
                <a:solidFill>
                  <a:srgbClr val="FF0000"/>
                </a:solidFill>
              </a:rPr>
              <a:t>nastąpić tylko z przyczyn określonych w ust. 2-5 oraz w art. 21 ust. 4 i 5 niniejszej ustawy</a:t>
            </a:r>
            <a:r>
              <a:rPr lang="pl-PL" b="1" dirty="0"/>
              <a:t>. </a:t>
            </a:r>
            <a:r>
              <a:rPr lang="pl-PL" dirty="0"/>
              <a:t>Wypowiedzenie powinno </a:t>
            </a:r>
            <a:r>
              <a:rPr lang="pl-PL" b="1" dirty="0"/>
              <a:t>być </a:t>
            </a:r>
            <a:r>
              <a:rPr lang="pl-PL" b="1" dirty="0">
                <a:solidFill>
                  <a:srgbClr val="FF0000"/>
                </a:solidFill>
              </a:rPr>
              <a:t>pod rygorem nieważności </a:t>
            </a:r>
            <a:r>
              <a:rPr lang="pl-PL" dirty="0">
                <a:solidFill>
                  <a:srgbClr val="FF0000"/>
                </a:solidFill>
              </a:rPr>
              <a:t>dokonane </a:t>
            </a:r>
            <a:r>
              <a:rPr lang="pl-PL" b="1" dirty="0">
                <a:solidFill>
                  <a:srgbClr val="FF0000"/>
                </a:solidFill>
              </a:rPr>
              <a:t>na piśmie </a:t>
            </a:r>
            <a:r>
              <a:rPr lang="pl-PL" dirty="0">
                <a:solidFill>
                  <a:srgbClr val="FF0000"/>
                </a:solidFill>
              </a:rPr>
              <a:t>oraz </a:t>
            </a:r>
            <a:r>
              <a:rPr lang="pl-PL" b="1" dirty="0">
                <a:solidFill>
                  <a:srgbClr val="FF0000"/>
                </a:solidFill>
              </a:rPr>
              <a:t>określać przyczynę </a:t>
            </a:r>
            <a:r>
              <a:rPr lang="pl-PL" dirty="0">
                <a:solidFill>
                  <a:srgbClr val="FF0000"/>
                </a:solidFill>
              </a:rPr>
              <a:t>wypowiedzenia</a:t>
            </a:r>
            <a:r>
              <a:rPr lang="pl-PL" dirty="0"/>
              <a:t>.</a:t>
            </a:r>
            <a:br>
              <a:rPr lang="pl-PL" dirty="0"/>
            </a:br>
            <a:r>
              <a:rPr lang="pl-PL" dirty="0"/>
              <a:t>2. Nie później niż na miesiąc naprzód, na koniec miesiąca kalendarzowego, właściciel może wypowiedzieć stosunek prawny, jeżeli lokator:</a:t>
            </a:r>
            <a:br>
              <a:rPr lang="pl-PL" dirty="0"/>
            </a:br>
            <a:r>
              <a:rPr lang="pl-PL" dirty="0"/>
              <a:t>1) pomimo pisemnego upomnienia nadal używa lokalu w sposób sprzeczny z umową lub niezgodnie z jego przeznaczeniem lub zaniedbuje obowiązki, dopuszczając do powstania szkód, lub niszczy urządzenia przeznaczone do wspólnego korzystania przez mieszkańców albo wykracza w sposób rażący lub uporczywy przeciwko porządkowi domowemu, czyniąc uciążliwym korzystanie z innych lokali, lub</a:t>
            </a:r>
            <a:br>
              <a:rPr lang="pl-PL" dirty="0"/>
            </a:br>
            <a:r>
              <a:rPr lang="pl-PL" dirty="0"/>
              <a:t>2) jest w zwłoce z zapłatą czynszu lub innych opłat za używanie lokalu co najmniej za trzy pełne okresy płatności pomimo uprzedzenia go na piśmie o zamiarze wypowiedzenia stosunku prawnego i wyznaczenia dodatkowego, miesięcznego terminu do zapłaty zaległych i bieżących należności, lub</a:t>
            </a:r>
            <a:br>
              <a:rPr lang="pl-PL" dirty="0"/>
            </a:br>
            <a:r>
              <a:rPr lang="pl-PL" dirty="0"/>
              <a:t>3) wynajął, podnajął albo oddał do bezpłatnego używania lokal lub jego część bez wymaganej pisemnej zgody właściciela, lub</a:t>
            </a:r>
            <a:br>
              <a:rPr lang="pl-PL" dirty="0"/>
            </a:br>
            <a:r>
              <a:rPr lang="pl-PL" dirty="0"/>
              <a:t>4) używa lokalu, który wymaga opróżnienia w związku z koniecznością rozbiórki lub remontu budynku, z zastrzeżeniem </a:t>
            </a:r>
            <a:r>
              <a:rPr lang="pl-PL" b="1" dirty="0"/>
              <a:t>art. 10</a:t>
            </a:r>
            <a:r>
              <a:rPr lang="pl-PL" dirty="0"/>
              <a:t> </a:t>
            </a:r>
            <a:r>
              <a:rPr lang="pl-PL" i="1" dirty="0"/>
              <a:t>obowiązek udostępnienia lokalu</a:t>
            </a:r>
            <a:r>
              <a:rPr lang="pl-PL" dirty="0"/>
              <a:t> ust. 4. (…)</a:t>
            </a:r>
          </a:p>
          <a:p>
            <a:pPr marL="0" indent="0">
              <a:buNone/>
            </a:pPr>
            <a:endParaRPr lang="pl-PL" dirty="0">
              <a:sym typeface="Wingdings" pitchFamily="2" charset="2"/>
            </a:endParaRPr>
          </a:p>
        </p:txBody>
      </p:sp>
    </p:spTree>
    <p:extLst>
      <p:ext uri="{BB962C8B-B14F-4D97-AF65-F5344CB8AC3E}">
        <p14:creationId xmlns:p14="http://schemas.microsoft.com/office/powerpoint/2010/main" val="3977011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Najem</a:t>
            </a:r>
          </a:p>
        </p:txBody>
      </p:sp>
      <p:sp>
        <p:nvSpPr>
          <p:cNvPr id="3" name="Symbol zastępczy zawartości 2"/>
          <p:cNvSpPr>
            <a:spLocks noGrp="1"/>
          </p:cNvSpPr>
          <p:nvPr>
            <p:ph idx="1"/>
          </p:nvPr>
        </p:nvSpPr>
        <p:spPr/>
        <p:txBody>
          <a:bodyPr/>
          <a:lstStyle/>
          <a:p>
            <a:pPr algn="ctr"/>
            <a:r>
              <a:rPr lang="pl-PL" dirty="0" err="1"/>
              <a:t>Essentialia</a:t>
            </a:r>
            <a:r>
              <a:rPr lang="pl-PL" dirty="0"/>
              <a:t> </a:t>
            </a:r>
            <a:r>
              <a:rPr lang="pl-PL" dirty="0" err="1"/>
              <a:t>negotii</a:t>
            </a:r>
            <a:r>
              <a:rPr lang="pl-PL" dirty="0"/>
              <a:t>:</a:t>
            </a:r>
          </a:p>
          <a:p>
            <a:pPr>
              <a:buFont typeface="Wingdings" pitchFamily="2" charset="2"/>
              <a:buChar char="ü"/>
            </a:pPr>
            <a:r>
              <a:rPr lang="pl-PL" dirty="0"/>
              <a:t>Przedmiot najmu</a:t>
            </a:r>
          </a:p>
          <a:p>
            <a:pPr>
              <a:buFont typeface="Wingdings" pitchFamily="2" charset="2"/>
              <a:buChar char="ü"/>
            </a:pPr>
            <a:r>
              <a:rPr lang="pl-PL" dirty="0"/>
              <a:t>Czynsz</a:t>
            </a:r>
          </a:p>
          <a:p>
            <a:r>
              <a:rPr lang="pl-PL" dirty="0"/>
              <a:t>Przedmiotem najmu są rzeczy </a:t>
            </a:r>
            <a:r>
              <a:rPr lang="pl-PL" b="1" dirty="0"/>
              <a:t>niezużywalne</a:t>
            </a:r>
          </a:p>
          <a:p>
            <a:r>
              <a:rPr lang="pl-PL" dirty="0"/>
              <a:t>Mogą być to zarówno </a:t>
            </a:r>
            <a:r>
              <a:rPr lang="pl-PL" b="1" dirty="0"/>
              <a:t>ruchomości</a:t>
            </a:r>
            <a:r>
              <a:rPr lang="pl-PL" dirty="0"/>
              <a:t> jak i </a:t>
            </a:r>
            <a:r>
              <a:rPr lang="pl-PL" b="1" dirty="0"/>
              <a:t>nieruchomości, </a:t>
            </a:r>
            <a:r>
              <a:rPr lang="pl-PL" dirty="0"/>
              <a:t>a także – części składowe rzeczy</a:t>
            </a:r>
          </a:p>
          <a:p>
            <a:pPr marL="0" indent="0">
              <a:buNone/>
            </a:pPr>
            <a:endParaRPr lang="pl-PL" dirty="0"/>
          </a:p>
        </p:txBody>
      </p:sp>
    </p:spTree>
    <p:extLst>
      <p:ext uri="{BB962C8B-B14F-4D97-AF65-F5344CB8AC3E}">
        <p14:creationId xmlns:p14="http://schemas.microsoft.com/office/powerpoint/2010/main" val="22271714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Najem lokali</a:t>
            </a:r>
          </a:p>
        </p:txBody>
      </p:sp>
      <p:sp>
        <p:nvSpPr>
          <p:cNvPr id="3" name="Symbol zastępczy zawartości 2"/>
          <p:cNvSpPr>
            <a:spLocks noGrp="1"/>
          </p:cNvSpPr>
          <p:nvPr>
            <p:ph idx="1"/>
          </p:nvPr>
        </p:nvSpPr>
        <p:spPr/>
        <p:txBody>
          <a:bodyPr>
            <a:normAutofit fontScale="92500" lnSpcReduction="20000"/>
          </a:bodyPr>
          <a:lstStyle/>
          <a:p>
            <a:r>
              <a:rPr lang="pl-PL" dirty="0"/>
              <a:t>Wzmożona ochrona uprawnień najemcy lokalu:</a:t>
            </a:r>
          </a:p>
          <a:p>
            <a:pPr marL="0" indent="0">
              <a:buNone/>
            </a:pPr>
            <a:r>
              <a:rPr lang="pl-PL" b="1" dirty="0"/>
              <a:t>Art. 690. Odpowiednie stosowanie przepisów o ochronie własności </a:t>
            </a:r>
          </a:p>
          <a:p>
            <a:pPr marL="0" indent="0">
              <a:buNone/>
            </a:pPr>
            <a:r>
              <a:rPr lang="pl-PL" dirty="0"/>
              <a:t>Do ochrony praw najemcy do używania lokalu stosuje się odpowiednio przepisy o ochronie własności. </a:t>
            </a:r>
          </a:p>
          <a:p>
            <a:r>
              <a:rPr lang="pl-PL" dirty="0"/>
              <a:t>Co do lokali objętych regulacją ustawy o ochronie praw lokatorów</a:t>
            </a:r>
            <a:r>
              <a:rPr lang="pl-PL" dirty="0">
                <a:sym typeface="Wingdings" pitchFamily="2" charset="2"/>
              </a:rPr>
              <a:t></a:t>
            </a:r>
          </a:p>
          <a:p>
            <a:pPr marL="0" indent="0">
              <a:buNone/>
            </a:pPr>
            <a:r>
              <a:rPr lang="pl-PL" b="1" dirty="0"/>
              <a:t>Art. 19. Ochrona praw lokatora jak ochrona własności (ustawa o ochronie praw lokatorów) </a:t>
            </a:r>
          </a:p>
          <a:p>
            <a:pPr marL="0" indent="0">
              <a:buNone/>
            </a:pPr>
            <a:r>
              <a:rPr lang="pl-PL" dirty="0"/>
              <a:t>Do ochrony praw lokatora do używania lokalu stosuje się odpowiednio przepisy o ochronie własności. </a:t>
            </a:r>
          </a:p>
          <a:p>
            <a:endParaRPr lang="pl-PL" dirty="0">
              <a:sym typeface="Wingdings" pitchFamily="2" charset="2"/>
            </a:endParaRPr>
          </a:p>
          <a:p>
            <a:endParaRPr lang="pl-PL" dirty="0"/>
          </a:p>
        </p:txBody>
      </p:sp>
    </p:spTree>
    <p:extLst>
      <p:ext uri="{BB962C8B-B14F-4D97-AF65-F5344CB8AC3E}">
        <p14:creationId xmlns:p14="http://schemas.microsoft.com/office/powerpoint/2010/main" val="42483986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Dzierżawa</a:t>
            </a:r>
          </a:p>
        </p:txBody>
      </p:sp>
      <p:sp>
        <p:nvSpPr>
          <p:cNvPr id="3" name="Symbol zastępczy zawartości 2"/>
          <p:cNvSpPr>
            <a:spLocks noGrp="1"/>
          </p:cNvSpPr>
          <p:nvPr>
            <p:ph idx="1"/>
          </p:nvPr>
        </p:nvSpPr>
        <p:spPr/>
        <p:txBody>
          <a:bodyPr>
            <a:normAutofit/>
          </a:bodyPr>
          <a:lstStyle/>
          <a:p>
            <a:pPr marL="0" indent="0">
              <a:buNone/>
            </a:pPr>
            <a:r>
              <a:rPr lang="pl-PL" b="1" dirty="0"/>
              <a:t>Art. 693. Istota umowy dzierżawy </a:t>
            </a:r>
          </a:p>
          <a:p>
            <a:pPr marL="0" indent="0">
              <a:buNone/>
            </a:pPr>
            <a:r>
              <a:rPr lang="pl-PL" dirty="0"/>
              <a:t>§ 1. Przez umowę dzierżawy </a:t>
            </a:r>
            <a:r>
              <a:rPr lang="pl-PL" b="1" dirty="0">
                <a:solidFill>
                  <a:srgbClr val="00B050"/>
                </a:solidFill>
              </a:rPr>
              <a:t>wydzierżawiający</a:t>
            </a:r>
            <a:r>
              <a:rPr lang="pl-PL" dirty="0"/>
              <a:t> zobowiązuje się oddać </a:t>
            </a:r>
            <a:r>
              <a:rPr lang="pl-PL" b="1" dirty="0">
                <a:solidFill>
                  <a:srgbClr val="00B050"/>
                </a:solidFill>
              </a:rPr>
              <a:t>dzierżawcy</a:t>
            </a:r>
            <a:r>
              <a:rPr lang="pl-PL" dirty="0"/>
              <a:t> rzecz do </a:t>
            </a:r>
            <a:r>
              <a:rPr lang="pl-PL" b="1" dirty="0">
                <a:solidFill>
                  <a:srgbClr val="7030A0"/>
                </a:solidFill>
              </a:rPr>
              <a:t>używania i </a:t>
            </a:r>
            <a:r>
              <a:rPr lang="pl-PL" b="1" dirty="0">
                <a:solidFill>
                  <a:srgbClr val="FF0000"/>
                </a:solidFill>
              </a:rPr>
              <a:t>pobierania pożytków </a:t>
            </a:r>
            <a:r>
              <a:rPr lang="pl-PL" dirty="0"/>
              <a:t>przez czas oznaczony lub nie oznaczony, a dzierżawca zobowiązuje się </a:t>
            </a:r>
            <a:r>
              <a:rPr lang="pl-PL" b="1" dirty="0">
                <a:solidFill>
                  <a:srgbClr val="7030A0"/>
                </a:solidFill>
              </a:rPr>
              <a:t>płacić </a:t>
            </a:r>
            <a:r>
              <a:rPr lang="pl-PL" dirty="0"/>
              <a:t>wydzierżawiającemu </a:t>
            </a:r>
            <a:r>
              <a:rPr lang="pl-PL" b="1" dirty="0"/>
              <a:t>umówiony czynsz</a:t>
            </a:r>
            <a:r>
              <a:rPr lang="pl-PL" dirty="0"/>
              <a:t>.</a:t>
            </a:r>
            <a:br>
              <a:rPr lang="pl-PL" dirty="0"/>
            </a:br>
            <a:r>
              <a:rPr lang="pl-PL" dirty="0"/>
              <a:t>§ 2. Czynsz może być zastrzeżony w pieniądzach lub świadczeniach innego rodzaju. Może być również oznaczony w ułamkowej części pożytków.</a:t>
            </a:r>
          </a:p>
          <a:p>
            <a:endParaRPr lang="pl-PL" dirty="0"/>
          </a:p>
        </p:txBody>
      </p:sp>
    </p:spTree>
    <p:extLst>
      <p:ext uri="{BB962C8B-B14F-4D97-AF65-F5344CB8AC3E}">
        <p14:creationId xmlns:p14="http://schemas.microsoft.com/office/powerpoint/2010/main" val="18529404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Dzierżawa</a:t>
            </a:r>
          </a:p>
        </p:txBody>
      </p:sp>
      <p:sp>
        <p:nvSpPr>
          <p:cNvPr id="3" name="Symbol zastępczy zawartości 2"/>
          <p:cNvSpPr>
            <a:spLocks noGrp="1"/>
          </p:cNvSpPr>
          <p:nvPr>
            <p:ph idx="1"/>
          </p:nvPr>
        </p:nvSpPr>
        <p:spPr/>
        <p:txBody>
          <a:bodyPr>
            <a:normAutofit fontScale="77500" lnSpcReduction="20000"/>
          </a:bodyPr>
          <a:lstStyle/>
          <a:p>
            <a:pPr algn="ctr">
              <a:buNone/>
            </a:pPr>
            <a:r>
              <a:rPr lang="pl-PL" i="1" dirty="0" err="1"/>
              <a:t>essentialia</a:t>
            </a:r>
            <a:r>
              <a:rPr lang="pl-PL" i="1" dirty="0"/>
              <a:t> </a:t>
            </a:r>
            <a:r>
              <a:rPr lang="pl-PL" i="1" dirty="0" err="1"/>
              <a:t>negotii</a:t>
            </a:r>
            <a:r>
              <a:rPr lang="pl-PL" dirty="0"/>
              <a:t> </a:t>
            </a:r>
            <a:r>
              <a:rPr lang="pl-PL" dirty="0">
                <a:sym typeface="Wingdings" pitchFamily="2" charset="2"/>
              </a:rPr>
              <a:t></a:t>
            </a:r>
          </a:p>
          <a:p>
            <a:r>
              <a:rPr lang="pl-PL" dirty="0"/>
              <a:t>określenie przedmiotu dzierżawy </a:t>
            </a:r>
          </a:p>
          <a:p>
            <a:r>
              <a:rPr lang="pl-PL" dirty="0"/>
              <a:t>ustalenie czynszu obciążającego dzierżawcę</a:t>
            </a:r>
          </a:p>
          <a:p>
            <a:pPr algn="just">
              <a:buNone/>
            </a:pPr>
            <a:endParaRPr lang="pl-PL" dirty="0"/>
          </a:p>
          <a:p>
            <a:pPr algn="just">
              <a:buNone/>
            </a:pPr>
            <a:r>
              <a:rPr lang="pl-PL" dirty="0"/>
              <a:t>Dzierżawca przez zawarcie umowy nabywa uprawnienie do pobierania pożytków. </a:t>
            </a:r>
          </a:p>
          <a:p>
            <a:pPr algn="ctr">
              <a:buNone/>
            </a:pPr>
            <a:r>
              <a:rPr lang="pl-PL" dirty="0" err="1"/>
              <a:t>Pożytki</a:t>
            </a:r>
            <a:r>
              <a:rPr lang="pl-PL" dirty="0" err="1">
                <a:sym typeface="Wingdings" pitchFamily="2" charset="2"/>
              </a:rPr>
              <a:t></a:t>
            </a:r>
            <a:endParaRPr lang="pl-PL" dirty="0">
              <a:sym typeface="Wingdings" pitchFamily="2" charset="2"/>
            </a:endParaRPr>
          </a:p>
          <a:p>
            <a:pPr algn="just">
              <a:buNone/>
            </a:pPr>
            <a:r>
              <a:rPr lang="pl-PL" b="1" dirty="0"/>
              <a:t>pożytki mogą mieć postać pożytków naturalnych </a:t>
            </a:r>
            <a:r>
              <a:rPr lang="pl-PL" dirty="0"/>
              <a:t>(art. 53 § 1 KC)</a:t>
            </a:r>
            <a:r>
              <a:rPr lang="pl-PL" b="1" dirty="0"/>
              <a:t> albo cywilnych</a:t>
            </a:r>
            <a:r>
              <a:rPr lang="pl-PL" dirty="0"/>
              <a:t> pozyskiwanych z rzeczy, albo pożytków, które prawo przynosi. </a:t>
            </a:r>
            <a:br>
              <a:rPr lang="pl-PL" dirty="0"/>
            </a:br>
            <a:r>
              <a:rPr lang="pl-PL" dirty="0"/>
              <a:t>Zgodnie z art. 53 § 1 KC </a:t>
            </a:r>
            <a:r>
              <a:rPr lang="pl-PL" b="1" dirty="0"/>
              <a:t>pożytkami naturalnymi </a:t>
            </a:r>
            <a:r>
              <a:rPr lang="pl-PL" dirty="0"/>
              <a:t>rzeczy są jej płody i części składowe, jeżeli ich pobieranie zgodne jest z zasadami prawidłowej gospodarki – dopiero po ich odłączeniu od rzeczy, ważne jest przy tym, że pobieranie pożytków nie zmniejsza wartości samej rzeczy.</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Dzierżawa</a:t>
            </a:r>
          </a:p>
        </p:txBody>
      </p:sp>
      <p:sp>
        <p:nvSpPr>
          <p:cNvPr id="3" name="Symbol zastępczy zawartości 2"/>
          <p:cNvSpPr>
            <a:spLocks noGrp="1"/>
          </p:cNvSpPr>
          <p:nvPr>
            <p:ph idx="1"/>
          </p:nvPr>
        </p:nvSpPr>
        <p:spPr>
          <a:xfrm>
            <a:off x="1561146" y="1417638"/>
            <a:ext cx="8229600" cy="4525963"/>
          </a:xfrm>
        </p:spPr>
        <p:txBody>
          <a:bodyPr>
            <a:normAutofit fontScale="77500" lnSpcReduction="20000"/>
          </a:bodyPr>
          <a:lstStyle/>
          <a:p>
            <a:pPr marL="0" indent="0">
              <a:buNone/>
            </a:pPr>
            <a:r>
              <a:rPr lang="pl-PL" b="1" dirty="0"/>
              <a:t>Art. 694. Odpowiednie stosowanie przepisów o najmie </a:t>
            </a:r>
          </a:p>
          <a:p>
            <a:pPr marL="0" indent="0">
              <a:buNone/>
            </a:pPr>
            <a:r>
              <a:rPr lang="pl-PL" dirty="0"/>
              <a:t>Do dzierżawy stosuje się </a:t>
            </a:r>
            <a:r>
              <a:rPr lang="pl-PL" dirty="0">
                <a:solidFill>
                  <a:srgbClr val="FF0000"/>
                </a:solidFill>
              </a:rPr>
              <a:t>odpowiednio</a:t>
            </a:r>
            <a:r>
              <a:rPr lang="pl-PL" dirty="0"/>
              <a:t> przepisy o najmie z zachowaniem przepisów poniższych. </a:t>
            </a:r>
          </a:p>
          <a:p>
            <a:pPr marL="0" indent="0" algn="just">
              <a:buNone/>
            </a:pPr>
            <a:r>
              <a:rPr lang="pl-PL" dirty="0" err="1">
                <a:sym typeface="Wingdings" pitchFamily="2" charset="2"/>
              </a:rPr>
              <a:t></a:t>
            </a:r>
            <a:r>
              <a:rPr lang="pl-PL" dirty="0" err="1"/>
              <a:t>W</a:t>
            </a:r>
            <a:r>
              <a:rPr lang="pl-PL" dirty="0"/>
              <a:t> Kodeksie cywilnym umowa ta jest w swej konstrukcji podobna do umowy najmu; </a:t>
            </a:r>
            <a:r>
              <a:rPr lang="pl-PL" b="1" dirty="0"/>
              <a:t>od najmu odróżnia ją jednak </a:t>
            </a:r>
            <a:r>
              <a:rPr lang="pl-PL" b="1" dirty="0">
                <a:solidFill>
                  <a:srgbClr val="FF0000"/>
                </a:solidFill>
              </a:rPr>
              <a:t>przedmiot dzierżawy </a:t>
            </a:r>
            <a:r>
              <a:rPr lang="pl-PL" b="1" dirty="0"/>
              <a:t>oraz </a:t>
            </a:r>
            <a:r>
              <a:rPr lang="pl-PL" b="1" dirty="0">
                <a:solidFill>
                  <a:srgbClr val="FF0000"/>
                </a:solidFill>
              </a:rPr>
              <a:t>prawo pobierania pożytków </a:t>
            </a:r>
            <a:r>
              <a:rPr lang="pl-PL" b="1" dirty="0"/>
              <a:t>z rzeczy, które nabywa dzierżawca.</a:t>
            </a:r>
          </a:p>
          <a:p>
            <a:pPr marL="0" indent="0" algn="just">
              <a:buFont typeface="Wingdings"/>
              <a:buChar char="à"/>
            </a:pPr>
            <a:r>
              <a:rPr lang="pl-PL" dirty="0"/>
              <a:t>Dzierżawa rzeczy lub praw ma zawsze </a:t>
            </a:r>
            <a:r>
              <a:rPr lang="pl-PL" b="1" dirty="0"/>
              <a:t>gospodarczy charakter</a:t>
            </a:r>
            <a:r>
              <a:rPr lang="pl-PL" dirty="0"/>
              <a:t>, a jej celem jest osiągnięcie przez dzierżawcę pożytków bezpośrednio z rzeczy, masy majątkowej lub prawa. </a:t>
            </a:r>
          </a:p>
          <a:p>
            <a:pPr marL="0" indent="0" algn="just">
              <a:buFont typeface="Wingdings"/>
              <a:buChar char="à"/>
            </a:pPr>
            <a:r>
              <a:rPr lang="pl-PL" b="1" dirty="0"/>
              <a:t>Przedmiotem umowy dzierżawy</a:t>
            </a:r>
            <a:r>
              <a:rPr lang="pl-PL" dirty="0"/>
              <a:t> mogą być </a:t>
            </a:r>
            <a:r>
              <a:rPr lang="pl-PL" b="1" dirty="0"/>
              <a:t>rzeczy materialne oraz prawa</a:t>
            </a:r>
            <a:r>
              <a:rPr lang="pl-PL" dirty="0"/>
              <a:t>. </a:t>
            </a:r>
            <a:r>
              <a:rPr lang="pl-PL" b="1" dirty="0">
                <a:solidFill>
                  <a:srgbClr val="FF0000"/>
                </a:solidFill>
              </a:rPr>
              <a:t>Przedmiotem najmu nie mogą być prawa.</a:t>
            </a:r>
            <a:r>
              <a:rPr lang="pl-PL" dirty="0">
                <a:solidFill>
                  <a:srgbClr val="FF0000"/>
                </a:solidFill>
              </a:rPr>
              <a:t> </a:t>
            </a:r>
            <a:endParaRPr lang="pl-PL" b="1" dirty="0">
              <a:solidFill>
                <a:srgbClr val="FF0000"/>
              </a:solidFill>
            </a:endParaRPr>
          </a:p>
        </p:txBody>
      </p:sp>
    </p:spTree>
    <p:extLst>
      <p:ext uri="{BB962C8B-B14F-4D97-AF65-F5344CB8AC3E}">
        <p14:creationId xmlns:p14="http://schemas.microsoft.com/office/powerpoint/2010/main" val="38812681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Dzierżawa</a:t>
            </a:r>
            <a:br>
              <a:rPr lang="pl-PL" dirty="0"/>
            </a:br>
            <a:r>
              <a:rPr lang="pl-PL" dirty="0"/>
              <a:t>-czas obowiązywania umowy-</a:t>
            </a:r>
          </a:p>
        </p:txBody>
      </p:sp>
      <p:sp>
        <p:nvSpPr>
          <p:cNvPr id="3" name="Symbol zastępczy zawartości 2"/>
          <p:cNvSpPr>
            <a:spLocks noGrp="1"/>
          </p:cNvSpPr>
          <p:nvPr>
            <p:ph idx="1"/>
          </p:nvPr>
        </p:nvSpPr>
        <p:spPr/>
        <p:txBody>
          <a:bodyPr>
            <a:normAutofit fontScale="92500" lnSpcReduction="20000"/>
          </a:bodyPr>
          <a:lstStyle/>
          <a:p>
            <a:pPr marL="0" indent="0">
              <a:buNone/>
            </a:pPr>
            <a:r>
              <a:rPr lang="pl-PL" dirty="0"/>
              <a:t>Umowa dzierżawy może zostać zawarta </a:t>
            </a:r>
            <a:r>
              <a:rPr lang="pl-PL" b="1" dirty="0"/>
              <a:t>na czas: </a:t>
            </a:r>
          </a:p>
          <a:p>
            <a:pPr marL="0" indent="0">
              <a:buNone/>
            </a:pPr>
            <a:r>
              <a:rPr lang="pl-PL" b="1" dirty="0">
                <a:sym typeface="Wingdings" pitchFamily="2" charset="2"/>
              </a:rPr>
              <a:t></a:t>
            </a:r>
            <a:r>
              <a:rPr lang="pl-PL" b="1" dirty="0"/>
              <a:t>określony, maksymalnie na 30 lat</a:t>
            </a:r>
            <a:r>
              <a:rPr lang="pl-PL" dirty="0"/>
              <a:t> (art. 695 § 1 KC) albo </a:t>
            </a:r>
          </a:p>
          <a:p>
            <a:pPr marL="0" indent="0">
              <a:buNone/>
            </a:pPr>
            <a:r>
              <a:rPr lang="pl-PL" dirty="0">
                <a:sym typeface="Wingdings" pitchFamily="2" charset="2"/>
              </a:rPr>
              <a:t></a:t>
            </a:r>
            <a:r>
              <a:rPr lang="pl-PL" b="1" dirty="0"/>
              <a:t>na czas nieokreślony</a:t>
            </a:r>
            <a:r>
              <a:rPr lang="pl-PL" dirty="0"/>
              <a:t>. </a:t>
            </a:r>
          </a:p>
          <a:p>
            <a:pPr marL="0" indent="0">
              <a:buNone/>
            </a:pPr>
            <a:r>
              <a:rPr lang="pl-PL" dirty="0"/>
              <a:t>Jeżeli umowa dzierżawy dotyczy nieruchomości i jest zawarta na czas określony dłuższy niż rok wymagana jest forma pisemna </a:t>
            </a:r>
            <a:r>
              <a:rPr lang="pl-PL" i="1" dirty="0"/>
              <a:t>ad </a:t>
            </a:r>
            <a:r>
              <a:rPr lang="pl-PL" i="1" dirty="0" err="1"/>
              <a:t>eventum</a:t>
            </a:r>
            <a:r>
              <a:rPr lang="pl-PL" dirty="0"/>
              <a:t> (art. 660 w zw. z art. 694 KC).</a:t>
            </a:r>
            <a:endParaRPr lang="pl-PL" b="1" dirty="0"/>
          </a:p>
          <a:p>
            <a:pPr marL="0" indent="0">
              <a:buNone/>
            </a:pPr>
            <a:r>
              <a:rPr lang="pl-PL" b="1" dirty="0"/>
              <a:t>Art. 695. Domniemanie przedłużenia dzierżawy </a:t>
            </a:r>
          </a:p>
          <a:p>
            <a:pPr marL="0" indent="0">
              <a:buNone/>
            </a:pPr>
            <a:r>
              <a:rPr lang="pl-PL" dirty="0"/>
              <a:t>§ 1. Dzierżawę </a:t>
            </a:r>
            <a:r>
              <a:rPr lang="pl-PL" dirty="0">
                <a:solidFill>
                  <a:srgbClr val="FF0000"/>
                </a:solidFill>
              </a:rPr>
              <a:t>zawartą na czas dłuższy niż lat trzydzieści poczytuje się po upływie tego terminu za zawartą na czas nie oznaczony</a:t>
            </a:r>
            <a:r>
              <a:rPr lang="pl-PL" dirty="0"/>
              <a:t>.</a:t>
            </a:r>
            <a:br>
              <a:rPr lang="pl-PL" dirty="0"/>
            </a:br>
            <a:r>
              <a:rPr lang="pl-PL" dirty="0"/>
              <a:t>§ 2. (uchylony)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Dzierżawa</a:t>
            </a:r>
          </a:p>
        </p:txBody>
      </p:sp>
      <p:sp>
        <p:nvSpPr>
          <p:cNvPr id="3" name="Symbol zastępczy zawartości 2"/>
          <p:cNvSpPr>
            <a:spLocks noGrp="1"/>
          </p:cNvSpPr>
          <p:nvPr>
            <p:ph idx="1"/>
          </p:nvPr>
        </p:nvSpPr>
        <p:spPr/>
        <p:txBody>
          <a:bodyPr>
            <a:normAutofit/>
          </a:bodyPr>
          <a:lstStyle/>
          <a:p>
            <a:pPr marL="0" indent="0">
              <a:buNone/>
            </a:pPr>
            <a:r>
              <a:rPr lang="pl-PL" b="1" dirty="0"/>
              <a:t>Art. 696. Sposób wykonywania dzierżawy </a:t>
            </a:r>
          </a:p>
          <a:p>
            <a:pPr marL="0" indent="0">
              <a:buNone/>
            </a:pPr>
            <a:r>
              <a:rPr lang="pl-PL" dirty="0"/>
              <a:t>Dzierżawca powinien wykonywać swoje prawo </a:t>
            </a:r>
            <a:r>
              <a:rPr lang="pl-PL" dirty="0">
                <a:solidFill>
                  <a:srgbClr val="FF0000"/>
                </a:solidFill>
              </a:rPr>
              <a:t>zgodnie z wymaganiami prawidłowej gospodarki</a:t>
            </a:r>
            <a:r>
              <a:rPr lang="pl-PL" dirty="0"/>
              <a:t> i </a:t>
            </a:r>
            <a:r>
              <a:rPr lang="pl-PL" b="1" dirty="0">
                <a:solidFill>
                  <a:srgbClr val="FF0000"/>
                </a:solidFill>
              </a:rPr>
              <a:t>nie może zmieniać przeznaczenia przedmiotu dzierżawy bez zgody wydzierżawiającego</a:t>
            </a:r>
            <a:r>
              <a:rPr lang="pl-PL" dirty="0"/>
              <a:t>. </a:t>
            </a:r>
          </a:p>
          <a:p>
            <a:pPr marL="0" indent="0">
              <a:buNone/>
            </a:pPr>
            <a:r>
              <a:rPr lang="pl-PL" b="1" dirty="0"/>
              <a:t>Art. 697. Obowiązek dokonywania niezbędnych napraw </a:t>
            </a:r>
          </a:p>
          <a:p>
            <a:pPr marL="0" indent="0">
              <a:buNone/>
            </a:pPr>
            <a:r>
              <a:rPr lang="pl-PL" dirty="0"/>
              <a:t>Dzierżawca ma obowiązek dokonywania napraw niezbędnych do </a:t>
            </a:r>
            <a:r>
              <a:rPr lang="pl-PL" b="1" dirty="0">
                <a:solidFill>
                  <a:srgbClr val="FF0000"/>
                </a:solidFill>
              </a:rPr>
              <a:t>zachowania przedmiotu dzierżawy w stanie nie pogorszonym</a:t>
            </a:r>
            <a:r>
              <a:rPr lang="pl-PL" dirty="0"/>
              <a:t>. </a:t>
            </a:r>
          </a:p>
          <a:p>
            <a:endParaRPr lang="pl-PL" dirty="0"/>
          </a:p>
        </p:txBody>
      </p:sp>
    </p:spTree>
    <p:extLst>
      <p:ext uri="{BB962C8B-B14F-4D97-AF65-F5344CB8AC3E}">
        <p14:creationId xmlns:p14="http://schemas.microsoft.com/office/powerpoint/2010/main" val="35124609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Dzierżawa</a:t>
            </a:r>
          </a:p>
        </p:txBody>
      </p:sp>
      <p:sp>
        <p:nvSpPr>
          <p:cNvPr id="3" name="Symbol zastępczy zawartości 2"/>
          <p:cNvSpPr>
            <a:spLocks noGrp="1"/>
          </p:cNvSpPr>
          <p:nvPr>
            <p:ph idx="1"/>
          </p:nvPr>
        </p:nvSpPr>
        <p:spPr/>
        <p:txBody>
          <a:bodyPr>
            <a:normAutofit/>
          </a:bodyPr>
          <a:lstStyle/>
          <a:p>
            <a:pPr marL="0" indent="0">
              <a:buNone/>
            </a:pPr>
            <a:r>
              <a:rPr lang="pl-PL" b="1" dirty="0"/>
              <a:t>Art. 698. Zgoda na poddzierżawę i bezpłatne używanie </a:t>
            </a:r>
          </a:p>
          <a:p>
            <a:pPr marL="0" indent="0">
              <a:buNone/>
            </a:pPr>
            <a:r>
              <a:rPr lang="pl-PL" dirty="0"/>
              <a:t>§ 1. Bez zgody wydzierżawiającego dzierżawca </a:t>
            </a:r>
            <a:r>
              <a:rPr lang="pl-PL" b="1" dirty="0">
                <a:solidFill>
                  <a:srgbClr val="FF0000"/>
                </a:solidFill>
              </a:rPr>
              <a:t>nie może </a:t>
            </a:r>
            <a:r>
              <a:rPr lang="pl-PL" b="1" dirty="0"/>
              <a:t>oddawać przedmiotu dzierżawy osobie trzeciej do bezpłatnego używania ani go poddzierżawiać</a:t>
            </a:r>
            <a:r>
              <a:rPr lang="pl-PL" dirty="0"/>
              <a:t>.</a:t>
            </a:r>
            <a:br>
              <a:rPr lang="pl-PL" dirty="0"/>
            </a:br>
            <a:r>
              <a:rPr lang="pl-PL" dirty="0"/>
              <a:t>§ 2. W razie naruszenia powyższego obowiązku wydzierżawiający może dzierżawę wypowiedzieć bez zachowania terminów wypowiedzenia.</a:t>
            </a:r>
          </a:p>
          <a:p>
            <a:endParaRPr lang="pl-PL" dirty="0"/>
          </a:p>
        </p:txBody>
      </p:sp>
    </p:spTree>
    <p:extLst>
      <p:ext uri="{BB962C8B-B14F-4D97-AF65-F5344CB8AC3E}">
        <p14:creationId xmlns:p14="http://schemas.microsoft.com/office/powerpoint/2010/main" val="1540748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26742" y="19976"/>
            <a:ext cx="10972800" cy="1143000"/>
          </a:xfrm>
        </p:spPr>
        <p:txBody>
          <a:bodyPr/>
          <a:lstStyle/>
          <a:p>
            <a:r>
              <a:rPr lang="pl-PL" dirty="0"/>
              <a:t>Dzierżawa</a:t>
            </a:r>
          </a:p>
        </p:txBody>
      </p:sp>
      <p:sp>
        <p:nvSpPr>
          <p:cNvPr id="3" name="Symbol zastępczy zawartości 2"/>
          <p:cNvSpPr>
            <a:spLocks noGrp="1"/>
          </p:cNvSpPr>
          <p:nvPr>
            <p:ph idx="1"/>
          </p:nvPr>
        </p:nvSpPr>
        <p:spPr>
          <a:xfrm>
            <a:off x="736846" y="1979721"/>
            <a:ext cx="10889942" cy="4991790"/>
          </a:xfrm>
        </p:spPr>
        <p:txBody>
          <a:bodyPr>
            <a:noAutofit/>
          </a:bodyPr>
          <a:lstStyle/>
          <a:p>
            <a:pPr marL="0" indent="0">
              <a:buNone/>
            </a:pPr>
            <a:r>
              <a:rPr lang="pl-PL" sz="2200" b="1" dirty="0"/>
              <a:t>Art. 699. Termin do zapłaty czynszu </a:t>
            </a:r>
          </a:p>
          <a:p>
            <a:pPr marL="0" indent="0">
              <a:buNone/>
            </a:pPr>
            <a:r>
              <a:rPr lang="pl-PL" sz="2200" dirty="0"/>
              <a:t>Jeżeli termin płatności czynszu nie jest w umowie oznaczony, </a:t>
            </a:r>
            <a:r>
              <a:rPr lang="pl-PL" sz="2200" b="1" dirty="0"/>
              <a:t>czynsz jest płatny z dołu w terminie zwyczajowo przyjętym, a w braku takiego zwyczaju - </a:t>
            </a:r>
            <a:r>
              <a:rPr lang="pl-PL" sz="2200" b="1" dirty="0">
                <a:solidFill>
                  <a:srgbClr val="FF0000"/>
                </a:solidFill>
              </a:rPr>
              <a:t>półrocznie z dołu</a:t>
            </a:r>
            <a:r>
              <a:rPr lang="pl-PL" sz="2200" b="1" dirty="0"/>
              <a:t>. </a:t>
            </a:r>
          </a:p>
          <a:p>
            <a:pPr marL="0" indent="0">
              <a:buNone/>
            </a:pPr>
            <a:r>
              <a:rPr lang="pl-PL" sz="2200" b="1" dirty="0"/>
              <a:t>Art. 700. Obniżenie czynszu z powodu okoliczności </a:t>
            </a:r>
          </a:p>
          <a:p>
            <a:pPr marL="0" indent="0">
              <a:buNone/>
            </a:pPr>
            <a:r>
              <a:rPr lang="pl-PL" sz="2200" dirty="0"/>
              <a:t>Jeżeli wskutek okoliczności, za które dzierżawca odpowiedzialności nie ponosi i które nie dotyczą jego osoby, zwykły przychód z przedmiotu dzierżawy uległ znacznemu zmniejszeniu, </a:t>
            </a:r>
            <a:r>
              <a:rPr lang="pl-PL" sz="2200" b="1" dirty="0">
                <a:solidFill>
                  <a:srgbClr val="FF0000"/>
                </a:solidFill>
              </a:rPr>
              <a:t>dzierżawca może żądać obniżenia czynszu przypadającego za dany okres gospodarczy</a:t>
            </a:r>
            <a:r>
              <a:rPr lang="pl-PL" sz="2200" b="1" dirty="0"/>
              <a:t>. </a:t>
            </a:r>
          </a:p>
          <a:p>
            <a:endParaRPr lang="pl-PL" sz="2200" dirty="0"/>
          </a:p>
        </p:txBody>
      </p:sp>
    </p:spTree>
    <p:extLst>
      <p:ext uri="{BB962C8B-B14F-4D97-AF65-F5344CB8AC3E}">
        <p14:creationId xmlns:p14="http://schemas.microsoft.com/office/powerpoint/2010/main" val="23542082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Dzierżawa</a:t>
            </a:r>
          </a:p>
        </p:txBody>
      </p:sp>
      <p:sp>
        <p:nvSpPr>
          <p:cNvPr id="3" name="Symbol zastępczy zawartości 2"/>
          <p:cNvSpPr>
            <a:spLocks noGrp="1"/>
          </p:cNvSpPr>
          <p:nvPr>
            <p:ph idx="1"/>
          </p:nvPr>
        </p:nvSpPr>
        <p:spPr/>
        <p:txBody>
          <a:bodyPr>
            <a:normAutofit lnSpcReduction="10000"/>
          </a:bodyPr>
          <a:lstStyle/>
          <a:p>
            <a:pPr marL="0" indent="0">
              <a:buNone/>
            </a:pPr>
            <a:r>
              <a:rPr lang="pl-PL" b="1" dirty="0"/>
              <a:t>Art. 703. Pozostawanie w zwłoce z zapłatą czynszu </a:t>
            </a:r>
          </a:p>
          <a:p>
            <a:pPr marL="0" indent="0">
              <a:buNone/>
            </a:pPr>
            <a:r>
              <a:rPr lang="pl-PL" dirty="0"/>
              <a:t>Jeżeli dzierżawca dopuszcza się zwłoki z zapłatą czynszu </a:t>
            </a:r>
            <a:r>
              <a:rPr lang="pl-PL" b="1" dirty="0"/>
              <a:t>co najmniej za dwa pełne okresy płatności</a:t>
            </a:r>
            <a:r>
              <a:rPr lang="pl-PL" dirty="0"/>
              <a:t>, a w wypadku </a:t>
            </a:r>
            <a:r>
              <a:rPr lang="pl-PL" b="1" dirty="0"/>
              <a:t>gdy czynsz jest płatny rocznie, jeżeli dopuszcza się zwłoki z zapłatą ponad trzy miesiące</a:t>
            </a:r>
            <a:r>
              <a:rPr lang="pl-PL" dirty="0"/>
              <a:t>, </a:t>
            </a:r>
            <a:r>
              <a:rPr lang="pl-PL" b="1" dirty="0">
                <a:solidFill>
                  <a:srgbClr val="FF0000"/>
                </a:solidFill>
              </a:rPr>
              <a:t>wydzierżawiający może dzierżawę wypowiedzieć bez zachowania terminu wypowiedzenia. Jednakże wydzierżawiający powinien uprzedzić dzierżawcę udzielając mu dodatkowego trzymiesięcznego terminu do zapłaty zaległego czynszu. </a:t>
            </a:r>
          </a:p>
        </p:txBody>
      </p:sp>
    </p:spTree>
    <p:extLst>
      <p:ext uri="{BB962C8B-B14F-4D97-AF65-F5344CB8AC3E}">
        <p14:creationId xmlns:p14="http://schemas.microsoft.com/office/powerpoint/2010/main" val="34428460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Dzierżawa</a:t>
            </a:r>
          </a:p>
        </p:txBody>
      </p:sp>
      <p:sp>
        <p:nvSpPr>
          <p:cNvPr id="3" name="Symbol zastępczy zawartości 2"/>
          <p:cNvSpPr>
            <a:spLocks noGrp="1"/>
          </p:cNvSpPr>
          <p:nvPr>
            <p:ph idx="1"/>
          </p:nvPr>
        </p:nvSpPr>
        <p:spPr/>
        <p:txBody>
          <a:bodyPr>
            <a:normAutofit fontScale="77500" lnSpcReduction="20000"/>
          </a:bodyPr>
          <a:lstStyle/>
          <a:p>
            <a:pPr marL="0" indent="0">
              <a:buNone/>
            </a:pPr>
            <a:r>
              <a:rPr lang="pl-PL" b="1" dirty="0"/>
              <a:t>Art. 704. Termin do wypowiedzenia dzierżawy gruntu rolnego </a:t>
            </a:r>
          </a:p>
          <a:p>
            <a:pPr marL="0" indent="0">
              <a:buNone/>
            </a:pPr>
            <a:r>
              <a:rPr lang="pl-PL" dirty="0">
                <a:solidFill>
                  <a:srgbClr val="FF0000"/>
                </a:solidFill>
              </a:rPr>
              <a:t>W braku odmiennej umowy</a:t>
            </a:r>
            <a:r>
              <a:rPr lang="pl-PL" dirty="0"/>
              <a:t> dzierżawę gruntu rolnego </a:t>
            </a:r>
            <a:r>
              <a:rPr lang="pl-PL" b="1" dirty="0"/>
              <a:t>można wypowiedzieć na jeden rok naprzód na koniec roku dzierżawnego, inną zaś dzierżawę na sześć miesięcy naprzód przed upływem roku dzierżawnego</a:t>
            </a:r>
            <a:r>
              <a:rPr lang="pl-PL" dirty="0"/>
              <a:t>. </a:t>
            </a:r>
          </a:p>
          <a:p>
            <a:pPr marL="0" indent="0">
              <a:buNone/>
            </a:pPr>
            <a:r>
              <a:rPr lang="pl-PL" b="1" dirty="0"/>
              <a:t>Art. 705. Obowiązek zwrotu przedmiotu dzierżawy </a:t>
            </a:r>
          </a:p>
          <a:p>
            <a:pPr marL="0" indent="0">
              <a:buNone/>
            </a:pPr>
            <a:r>
              <a:rPr lang="pl-PL" dirty="0"/>
              <a:t>Po zakończeniu dzierżawy dzierżawca obowiązany jest, w braku odmiennej umowy, </a:t>
            </a:r>
            <a:r>
              <a:rPr lang="pl-PL" b="1" dirty="0"/>
              <a:t>zwrócić przedmiot dzierżawy </a:t>
            </a:r>
            <a:r>
              <a:rPr lang="pl-PL" b="1" dirty="0">
                <a:solidFill>
                  <a:srgbClr val="FF0000"/>
                </a:solidFill>
              </a:rPr>
              <a:t>w takim stanie, w jakim powinien się znajdować stosownie do przepisów o wykonywaniu dzierżawy</a:t>
            </a:r>
            <a:r>
              <a:rPr lang="pl-PL" b="1" dirty="0"/>
              <a:t>. </a:t>
            </a:r>
          </a:p>
          <a:p>
            <a:pPr marL="0" indent="0">
              <a:buNone/>
            </a:pPr>
            <a:r>
              <a:rPr lang="pl-PL" b="1" dirty="0"/>
              <a:t>Art. 706. Zwrot nakładów poczynionych na zasiewy </a:t>
            </a:r>
          </a:p>
          <a:p>
            <a:pPr marL="0" indent="0">
              <a:buNone/>
            </a:pPr>
            <a:r>
              <a:rPr lang="pl-PL" dirty="0"/>
              <a:t>Jeżeli przy zakończeniu dzierżawy </a:t>
            </a:r>
            <a:r>
              <a:rPr lang="pl-PL" b="1" dirty="0"/>
              <a:t>dzierżawca gruntu rolnego pozostawia zgodnie ze swym obowiązkiem zasiewy, może on żądać zwrotu poczynionych na te zasiewy nakładów o tyle, o ile wbrew wymaganiom prawidłowej gospodarki nie otrzymał odpowiednich zasiewów przy rozpoczęciu dzierżawy. </a:t>
            </a:r>
          </a:p>
          <a:p>
            <a:endParaRPr lang="pl-PL" b="1" dirty="0"/>
          </a:p>
        </p:txBody>
      </p:sp>
    </p:spTree>
    <p:extLst>
      <p:ext uri="{BB962C8B-B14F-4D97-AF65-F5344CB8AC3E}">
        <p14:creationId xmlns:p14="http://schemas.microsoft.com/office/powerpoint/2010/main" val="2006353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Najem</a:t>
            </a:r>
          </a:p>
        </p:txBody>
      </p:sp>
      <p:sp>
        <p:nvSpPr>
          <p:cNvPr id="3" name="Symbol zastępczy zawartości 2"/>
          <p:cNvSpPr>
            <a:spLocks noGrp="1"/>
          </p:cNvSpPr>
          <p:nvPr>
            <p:ph idx="1"/>
          </p:nvPr>
        </p:nvSpPr>
        <p:spPr/>
        <p:txBody>
          <a:bodyPr/>
          <a:lstStyle/>
          <a:p>
            <a:r>
              <a:rPr lang="pl-PL" dirty="0"/>
              <a:t>Najemca uzyskuje prawo korzystania z przedmiotu najmu, które jest </a:t>
            </a:r>
            <a:r>
              <a:rPr lang="pl-PL" b="1" dirty="0"/>
              <a:t>ograniczone czasowo</a:t>
            </a:r>
          </a:p>
          <a:p>
            <a:r>
              <a:rPr lang="pl-PL" dirty="0"/>
              <a:t>Po upływie okresu najmu, jego przedmiot powinien być zwrócony w </a:t>
            </a:r>
            <a:r>
              <a:rPr lang="pl-PL" b="1" dirty="0"/>
              <a:t>stanie niepogorszonym </a:t>
            </a:r>
            <a:r>
              <a:rPr lang="pl-PL" dirty="0"/>
              <a:t>(dopuszczalne jest zużycie wynikające z normalnej eksploatacji przedmiotu)</a:t>
            </a:r>
          </a:p>
        </p:txBody>
      </p:sp>
    </p:spTree>
    <p:extLst>
      <p:ext uri="{BB962C8B-B14F-4D97-AF65-F5344CB8AC3E}">
        <p14:creationId xmlns:p14="http://schemas.microsoft.com/office/powerpoint/2010/main" val="56596218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Dzierżawa</a:t>
            </a:r>
          </a:p>
        </p:txBody>
      </p:sp>
      <p:sp>
        <p:nvSpPr>
          <p:cNvPr id="3" name="Symbol zastępczy zawartości 2"/>
          <p:cNvSpPr>
            <a:spLocks noGrp="1"/>
          </p:cNvSpPr>
          <p:nvPr>
            <p:ph idx="1"/>
          </p:nvPr>
        </p:nvSpPr>
        <p:spPr/>
        <p:txBody>
          <a:bodyPr>
            <a:normAutofit fontScale="85000" lnSpcReduction="20000"/>
          </a:bodyPr>
          <a:lstStyle/>
          <a:p>
            <a:pPr marL="0" indent="0">
              <a:buNone/>
            </a:pPr>
            <a:r>
              <a:rPr lang="pl-PL" b="1" dirty="0"/>
              <a:t>Art. 707. Rozliczenie czynszu dzierżawy </a:t>
            </a:r>
          </a:p>
          <a:p>
            <a:pPr marL="0" indent="0">
              <a:buNone/>
            </a:pPr>
            <a:r>
              <a:rPr lang="pl-PL" dirty="0"/>
              <a:t>Jeżeli dzierżawa kończy się przed upływem roku dzierżawnego, dzierżawca obowiązany jest zapłacić </a:t>
            </a:r>
            <a:r>
              <a:rPr lang="pl-PL" dirty="0">
                <a:solidFill>
                  <a:srgbClr val="FF0000"/>
                </a:solidFill>
              </a:rPr>
              <a:t>czynsz w takim stosunku, w jakim pożytki, które w tym roku pobrał lub mógł pobrać, pozostają do pożytków z całego roku dzierżawnego. </a:t>
            </a:r>
          </a:p>
          <a:p>
            <a:pPr marL="0" indent="0">
              <a:buNone/>
            </a:pPr>
            <a:r>
              <a:rPr lang="pl-PL" b="1" dirty="0"/>
              <a:t>Art. 708. Użytkowanie gruntu bez uiszczania czynszu </a:t>
            </a:r>
          </a:p>
          <a:p>
            <a:pPr marL="0" indent="0">
              <a:buNone/>
            </a:pPr>
            <a:r>
              <a:rPr lang="pl-PL" dirty="0"/>
              <a:t>Przepisy działu niniejszego stosuje się </a:t>
            </a:r>
            <a:r>
              <a:rPr lang="pl-PL" b="1" dirty="0"/>
              <a:t>odpowiednio </a:t>
            </a:r>
            <a:r>
              <a:rPr lang="pl-PL" dirty="0"/>
              <a:t>w wypadku, </a:t>
            </a:r>
            <a:r>
              <a:rPr lang="pl-PL" dirty="0">
                <a:solidFill>
                  <a:srgbClr val="FF0000"/>
                </a:solidFill>
              </a:rPr>
              <a:t>gdy osoba biorąca nieruchomość rolną do używania i pobierania pożytków </a:t>
            </a:r>
            <a:r>
              <a:rPr lang="pl-PL" b="1" dirty="0">
                <a:solidFill>
                  <a:srgbClr val="FF0000"/>
                </a:solidFill>
              </a:rPr>
              <a:t>nie jest obowiązana do uiszczania czynszu</a:t>
            </a:r>
            <a:r>
              <a:rPr lang="pl-PL" dirty="0">
                <a:solidFill>
                  <a:srgbClr val="FF0000"/>
                </a:solidFill>
              </a:rPr>
              <a:t>, lecz </a:t>
            </a:r>
            <a:r>
              <a:rPr lang="pl-PL" b="1" dirty="0">
                <a:solidFill>
                  <a:srgbClr val="FF0000"/>
                </a:solidFill>
              </a:rPr>
              <a:t>tylko do ponoszenia podatków i innych ciężarów</a:t>
            </a:r>
            <a:r>
              <a:rPr lang="pl-PL" dirty="0">
                <a:solidFill>
                  <a:srgbClr val="FF0000"/>
                </a:solidFill>
              </a:rPr>
              <a:t> </a:t>
            </a:r>
            <a:r>
              <a:rPr lang="pl-PL" dirty="0"/>
              <a:t>związanych z własnością lub z posiadaniem gruntu. </a:t>
            </a:r>
          </a:p>
          <a:p>
            <a:pPr marL="0" indent="0">
              <a:buNone/>
            </a:pPr>
            <a:r>
              <a:rPr lang="pl-PL" b="1" dirty="0"/>
              <a:t>Art. 709. Dzierżawa praw - odpowiednie stosowanie przepisów ustawy </a:t>
            </a:r>
          </a:p>
          <a:p>
            <a:pPr marL="0" indent="0">
              <a:buNone/>
            </a:pPr>
            <a:r>
              <a:rPr lang="pl-PL" dirty="0"/>
              <a:t>Przepisy o dzierżawie rzeczy stosuje się odpowiednio do dzierżawy praw. </a:t>
            </a:r>
          </a:p>
          <a:p>
            <a:endParaRPr lang="pl-PL" dirty="0"/>
          </a:p>
        </p:txBody>
      </p:sp>
    </p:spTree>
    <p:extLst>
      <p:ext uri="{BB962C8B-B14F-4D97-AF65-F5344CB8AC3E}">
        <p14:creationId xmlns:p14="http://schemas.microsoft.com/office/powerpoint/2010/main" val="1171682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użyczenie</a:t>
            </a:r>
          </a:p>
        </p:txBody>
      </p:sp>
      <p:sp>
        <p:nvSpPr>
          <p:cNvPr id="3" name="Symbol zastępczy zawartości 2"/>
          <p:cNvSpPr>
            <a:spLocks noGrp="1"/>
          </p:cNvSpPr>
          <p:nvPr>
            <p:ph idx="1"/>
          </p:nvPr>
        </p:nvSpPr>
        <p:spPr/>
        <p:txBody>
          <a:bodyPr/>
          <a:lstStyle/>
          <a:p>
            <a:r>
              <a:rPr lang="pl-PL" dirty="0"/>
              <a:t>Umowa użyczenia to </a:t>
            </a:r>
            <a:r>
              <a:rPr lang="pl-PL" b="1" dirty="0"/>
              <a:t>umowa realna</a:t>
            </a:r>
            <a:r>
              <a:rPr lang="pl-PL" dirty="0"/>
              <a:t> </a:t>
            </a:r>
            <a:r>
              <a:rPr lang="pl-PL" dirty="0">
                <a:solidFill>
                  <a:srgbClr val="FF0000"/>
                </a:solidFill>
              </a:rPr>
              <a:t>– nie konsensualna!</a:t>
            </a:r>
          </a:p>
          <a:p>
            <a:pPr>
              <a:buNone/>
            </a:pPr>
            <a:r>
              <a:rPr lang="pl-PL" dirty="0">
                <a:sym typeface="Wingdings" pitchFamily="2" charset="2"/>
              </a:rPr>
              <a:t> </a:t>
            </a:r>
            <a:r>
              <a:rPr lang="pl-PL" b="1" dirty="0">
                <a:sym typeface="Wingdings" pitchFamily="2" charset="2"/>
              </a:rPr>
              <a:t>D</a:t>
            </a:r>
            <a:r>
              <a:rPr lang="pl-PL" b="1" dirty="0"/>
              <a:t>o jej zawarcia konieczne jest</a:t>
            </a:r>
            <a:r>
              <a:rPr lang="pl-PL" dirty="0"/>
              <a:t>, oprócz oświadczeń woli, </a:t>
            </a:r>
            <a:r>
              <a:rPr lang="pl-PL" b="1" dirty="0"/>
              <a:t>wydanie rzeczy biorącemu. Przed wręczeniem rzeczy stosunek użyczenia nie powstaje.</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Użyczenia</a:t>
            </a:r>
          </a:p>
        </p:txBody>
      </p:sp>
      <p:sp>
        <p:nvSpPr>
          <p:cNvPr id="3" name="Symbol zastępczy zawartości 2"/>
          <p:cNvSpPr>
            <a:spLocks noGrp="1"/>
          </p:cNvSpPr>
          <p:nvPr>
            <p:ph idx="1"/>
          </p:nvPr>
        </p:nvSpPr>
        <p:spPr>
          <a:xfrm>
            <a:off x="2063552" y="1628801"/>
            <a:ext cx="8229600" cy="4525963"/>
          </a:xfrm>
        </p:spPr>
        <p:txBody>
          <a:bodyPr>
            <a:normAutofit fontScale="62500" lnSpcReduction="20000"/>
          </a:bodyPr>
          <a:lstStyle/>
          <a:p>
            <a:pPr marL="0" indent="0">
              <a:buNone/>
            </a:pPr>
            <a:r>
              <a:rPr lang="pl-PL" b="1" dirty="0"/>
              <a:t>Art. 710. Istota umowy użyczenia </a:t>
            </a:r>
          </a:p>
          <a:p>
            <a:pPr marL="0" indent="0">
              <a:buNone/>
            </a:pPr>
            <a:r>
              <a:rPr lang="pl-PL" dirty="0"/>
              <a:t>Przez umowę użyczenia </a:t>
            </a:r>
            <a:r>
              <a:rPr lang="pl-PL" dirty="0">
                <a:solidFill>
                  <a:srgbClr val="0070C0"/>
                </a:solidFill>
              </a:rPr>
              <a:t>użyczający</a:t>
            </a:r>
            <a:r>
              <a:rPr lang="pl-PL" dirty="0"/>
              <a:t> zobowiązuje się zezwolić </a:t>
            </a:r>
            <a:r>
              <a:rPr lang="pl-PL" dirty="0">
                <a:solidFill>
                  <a:srgbClr val="0070C0"/>
                </a:solidFill>
              </a:rPr>
              <a:t>biorącemu</a:t>
            </a:r>
            <a:r>
              <a:rPr lang="pl-PL" dirty="0"/>
              <a:t>, przez </a:t>
            </a:r>
            <a:r>
              <a:rPr lang="pl-PL" b="1" dirty="0"/>
              <a:t>czas oznaczony lub nie oznaczony</a:t>
            </a:r>
            <a:r>
              <a:rPr lang="pl-PL" dirty="0"/>
              <a:t>, na </a:t>
            </a:r>
            <a:r>
              <a:rPr lang="pl-PL" b="1" dirty="0">
                <a:solidFill>
                  <a:srgbClr val="FF0000"/>
                </a:solidFill>
                <a:effectLst>
                  <a:outerShdw blurRad="38100" dist="38100" dir="2700000" algn="tl">
                    <a:srgbClr val="000000">
                      <a:alpha val="43137"/>
                    </a:srgbClr>
                  </a:outerShdw>
                </a:effectLst>
              </a:rPr>
              <a:t>bezpłatne</a:t>
            </a:r>
            <a:r>
              <a:rPr lang="pl-PL" b="1" dirty="0">
                <a:solidFill>
                  <a:srgbClr val="FF0000"/>
                </a:solidFill>
              </a:rPr>
              <a:t> używanie oddanej mu w tym celu rzeczy. </a:t>
            </a:r>
          </a:p>
          <a:p>
            <a:pPr marL="0" indent="0">
              <a:buNone/>
            </a:pPr>
            <a:r>
              <a:rPr lang="pl-PL" b="1" dirty="0"/>
              <a:t>Art. 711. Obowiązek naprawienia szkody powstałej w wyniku wad </a:t>
            </a:r>
          </a:p>
          <a:p>
            <a:pPr marL="0" indent="0">
              <a:buNone/>
            </a:pPr>
            <a:r>
              <a:rPr lang="pl-PL" dirty="0"/>
              <a:t>Jeżeli rzecz użyczona ma wady, użyczający </a:t>
            </a:r>
            <a:r>
              <a:rPr lang="pl-PL" dirty="0">
                <a:solidFill>
                  <a:srgbClr val="FF0000"/>
                </a:solidFill>
              </a:rPr>
              <a:t>obowiązany jest do naprawienia </a:t>
            </a:r>
            <a:r>
              <a:rPr lang="pl-PL" b="1" dirty="0">
                <a:solidFill>
                  <a:srgbClr val="FF0000"/>
                </a:solidFill>
              </a:rPr>
              <a:t>szkody</a:t>
            </a:r>
            <a:r>
              <a:rPr lang="pl-PL" dirty="0">
                <a:solidFill>
                  <a:srgbClr val="FF0000"/>
                </a:solidFill>
              </a:rPr>
              <a:t>, którą wyrządził biorącemu przez to, że </a:t>
            </a:r>
            <a:r>
              <a:rPr lang="pl-PL" b="1" dirty="0">
                <a:solidFill>
                  <a:srgbClr val="FF0000"/>
                </a:solidFill>
              </a:rPr>
              <a:t>wiedząc o wadach nie zawiadomił go o nich.</a:t>
            </a:r>
            <a:r>
              <a:rPr lang="pl-PL" dirty="0">
                <a:solidFill>
                  <a:srgbClr val="FF0000"/>
                </a:solidFill>
              </a:rPr>
              <a:t> </a:t>
            </a:r>
            <a:r>
              <a:rPr lang="pl-PL" dirty="0"/>
              <a:t>Przepisu powyższego nie stosuje się, gdy biorący mógł wadę z łatwością zauważyć. </a:t>
            </a:r>
          </a:p>
          <a:p>
            <a:pPr marL="0" indent="0">
              <a:buNone/>
            </a:pPr>
            <a:r>
              <a:rPr lang="pl-PL" b="1" dirty="0"/>
              <a:t>Art. 712. Sposób używania rzeczy użyczonej </a:t>
            </a:r>
          </a:p>
          <a:p>
            <a:pPr marL="0" indent="0">
              <a:buNone/>
            </a:pPr>
            <a:r>
              <a:rPr lang="pl-PL" dirty="0"/>
              <a:t>§ 1. Jeżeli umowa nie określa sposobu używania rzeczy, biorący może rzeczy </a:t>
            </a:r>
            <a:r>
              <a:rPr lang="pl-PL" b="1" dirty="0">
                <a:solidFill>
                  <a:srgbClr val="FF0000"/>
                </a:solidFill>
              </a:rPr>
              <a:t>używać w sposób odpowiadający jej właściwościom i przeznaczeniu</a:t>
            </a:r>
            <a:r>
              <a:rPr lang="pl-PL" dirty="0"/>
              <a:t>.</a:t>
            </a:r>
            <a:br>
              <a:rPr lang="pl-PL" dirty="0"/>
            </a:br>
            <a:r>
              <a:rPr lang="pl-PL" dirty="0"/>
              <a:t>§ 2. </a:t>
            </a:r>
            <a:r>
              <a:rPr lang="pl-PL" b="1" dirty="0">
                <a:solidFill>
                  <a:schemeClr val="tx2"/>
                </a:solidFill>
              </a:rPr>
              <a:t>Bez zgody użyczającego biorący nie może oddać rzeczy użyczonej osobie trzeciej do używania.</a:t>
            </a:r>
            <a:br>
              <a:rPr lang="pl-PL" b="1" dirty="0">
                <a:solidFill>
                  <a:srgbClr val="FF0000"/>
                </a:solidFill>
              </a:rPr>
            </a:br>
            <a:endParaRPr lang="pl-PL" b="1" dirty="0">
              <a:solidFill>
                <a:srgbClr val="FF0000"/>
              </a:solidFill>
            </a:endParaRPr>
          </a:p>
        </p:txBody>
      </p:sp>
    </p:spTree>
    <p:extLst>
      <p:ext uri="{BB962C8B-B14F-4D97-AF65-F5344CB8AC3E}">
        <p14:creationId xmlns:p14="http://schemas.microsoft.com/office/powerpoint/2010/main" val="6734357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Użyczenie</a:t>
            </a:r>
          </a:p>
        </p:txBody>
      </p:sp>
      <p:sp>
        <p:nvSpPr>
          <p:cNvPr id="3" name="Symbol zastępczy zawartości 2"/>
          <p:cNvSpPr>
            <a:spLocks noGrp="1"/>
          </p:cNvSpPr>
          <p:nvPr>
            <p:ph idx="1"/>
          </p:nvPr>
        </p:nvSpPr>
        <p:spPr>
          <a:xfrm>
            <a:off x="1847528" y="1196753"/>
            <a:ext cx="8229600" cy="4525963"/>
          </a:xfrm>
        </p:spPr>
        <p:txBody>
          <a:bodyPr>
            <a:noAutofit/>
          </a:bodyPr>
          <a:lstStyle/>
          <a:p>
            <a:pPr marL="0" indent="0">
              <a:buNone/>
            </a:pPr>
            <a:r>
              <a:rPr lang="pl-PL" sz="1500" b="1" dirty="0"/>
              <a:t>Art. 713. Zasady ponoszenia kosztów utrzymania rzeczy użyczonej </a:t>
            </a:r>
          </a:p>
          <a:p>
            <a:pPr marL="0" indent="0">
              <a:buNone/>
            </a:pPr>
            <a:r>
              <a:rPr lang="pl-PL" sz="1500" b="1" dirty="0">
                <a:solidFill>
                  <a:srgbClr val="FF0000"/>
                </a:solidFill>
              </a:rPr>
              <a:t>Biorący do używania </a:t>
            </a:r>
            <a:r>
              <a:rPr lang="pl-PL" sz="1500" dirty="0"/>
              <a:t>ponosi </a:t>
            </a:r>
            <a:r>
              <a:rPr lang="pl-PL" sz="1500" b="1" dirty="0"/>
              <a:t>zwykłe koszty utrzymania rzeczy użyczonej</a:t>
            </a:r>
            <a:r>
              <a:rPr lang="pl-PL" sz="1500" dirty="0"/>
              <a:t>. Jeżeli poczynił inne wydatki lub nakłady na rzecz, stosuje się odpowiednio przepisy o prowadzeniu cudzych spraw bez zlecenia. </a:t>
            </a:r>
          </a:p>
          <a:p>
            <a:pPr marL="0" indent="0">
              <a:buNone/>
            </a:pPr>
            <a:r>
              <a:rPr lang="pl-PL" sz="1500" b="1" dirty="0"/>
              <a:t>Art. 714. Odpowiedzialność za przypadkową utratę lub uszkodzenie rzeczy użyczonej </a:t>
            </a:r>
          </a:p>
          <a:p>
            <a:pPr marL="0" indent="0">
              <a:buNone/>
            </a:pPr>
            <a:r>
              <a:rPr lang="pl-PL" sz="1500" b="1" dirty="0">
                <a:solidFill>
                  <a:srgbClr val="FF0000"/>
                </a:solidFill>
              </a:rPr>
              <a:t>Biorący do używania jest odpowiedzialny za przypadkową utratę lub uszkodzenie rzeczy</a:t>
            </a:r>
            <a:r>
              <a:rPr lang="pl-PL" sz="1500" dirty="0"/>
              <a:t>, jeżeli jej </a:t>
            </a:r>
            <a:r>
              <a:rPr lang="pl-PL" sz="1500" dirty="0">
                <a:solidFill>
                  <a:srgbClr val="FF0000"/>
                </a:solidFill>
              </a:rPr>
              <a:t>używa w sposób sprzeczny z umową albo z właściwościami lub z przeznaczeniem rzeczy</a:t>
            </a:r>
            <a:r>
              <a:rPr lang="pl-PL" sz="1500" dirty="0"/>
              <a:t>, albo gdy </a:t>
            </a:r>
            <a:r>
              <a:rPr lang="pl-PL" sz="1500" dirty="0">
                <a:solidFill>
                  <a:srgbClr val="FF0000"/>
                </a:solidFill>
              </a:rPr>
              <a:t>nie będąc do tego upoważniony przez umowę ani zmuszony przez okoliczności powierza rzecz innej osobie, a rzecz nie byłaby uległa utracie lub uszkodzeniu, gdyby jej używał w sposób właściwy albo gdyby ją zachował u siebie. </a:t>
            </a:r>
            <a:r>
              <a:rPr lang="pl-PL" sz="1500" dirty="0">
                <a:sym typeface="Wingdings" pitchFamily="2" charset="2"/>
              </a:rPr>
              <a:t> </a:t>
            </a:r>
            <a:r>
              <a:rPr lang="pl-PL" sz="1500" b="1" dirty="0">
                <a:sym typeface="Wingdings" pitchFamily="2" charset="2"/>
              </a:rPr>
              <a:t>CASUS MIXTUS</a:t>
            </a:r>
          </a:p>
          <a:p>
            <a:pPr marL="0" indent="0" algn="just">
              <a:buNone/>
            </a:pPr>
            <a:r>
              <a:rPr lang="pl-PL" sz="1600" b="1" dirty="0">
                <a:sym typeface="Wingdings" pitchFamily="2" charset="2"/>
              </a:rPr>
              <a:t>CASUS </a:t>
            </a:r>
            <a:r>
              <a:rPr lang="pl-PL" sz="1600" b="1" dirty="0" err="1">
                <a:sym typeface="Wingdings" pitchFamily="2" charset="2"/>
              </a:rPr>
              <a:t>MIXTUS</a:t>
            </a:r>
            <a:endParaRPr lang="pl-PL" sz="1600" b="1" dirty="0">
              <a:sym typeface="Wingdings" pitchFamily="2" charset="2"/>
            </a:endParaRPr>
          </a:p>
          <a:p>
            <a:pPr marL="0" indent="0" algn="just"/>
            <a:r>
              <a:rPr lang="pl-PL" sz="1600" dirty="0"/>
              <a:t> jest to odpowiedzialność za </a:t>
            </a:r>
            <a:r>
              <a:rPr lang="pl-PL" sz="1600" b="1" dirty="0"/>
              <a:t>szkodę wywołaną wprawdzie przez zdarzenie, za które dłużnik odpowiedzialności nie ponosi, ale które nie nastąpiłoby, gdyby dłużnik należycie wykonywał zobowiązanie</a:t>
            </a:r>
            <a:r>
              <a:rPr lang="pl-PL" sz="1600" dirty="0"/>
              <a:t> (art. 478 KC).</a:t>
            </a:r>
          </a:p>
          <a:p>
            <a:pPr marL="0" indent="0" algn="just"/>
            <a:r>
              <a:rPr lang="pl-PL" sz="1600" dirty="0"/>
              <a:t>  obok odpowiedzialności za szkodę wyrządzoną za zawinione zachowanie (art. 471 i n. w zw. z art. 712 i 718 KC), biorący rzecz ponosi także odpowiedzialność za przypadkową utratę lub uszkodzenie rzeczy.</a:t>
            </a:r>
            <a:endParaRPr lang="pl-PL" sz="1500" b="1" dirty="0"/>
          </a:p>
        </p:txBody>
      </p:sp>
    </p:spTree>
    <p:extLst>
      <p:ext uri="{BB962C8B-B14F-4D97-AF65-F5344CB8AC3E}">
        <p14:creationId xmlns:p14="http://schemas.microsoft.com/office/powerpoint/2010/main" val="11945457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użyczenie</a:t>
            </a:r>
          </a:p>
        </p:txBody>
      </p:sp>
      <p:sp>
        <p:nvSpPr>
          <p:cNvPr id="3" name="Symbol zastępczy zawartości 2"/>
          <p:cNvSpPr>
            <a:spLocks noGrp="1"/>
          </p:cNvSpPr>
          <p:nvPr>
            <p:ph idx="1"/>
          </p:nvPr>
        </p:nvSpPr>
        <p:spPr/>
        <p:txBody>
          <a:bodyPr>
            <a:normAutofit fontScale="70000" lnSpcReduction="20000"/>
          </a:bodyPr>
          <a:lstStyle/>
          <a:p>
            <a:pPr marL="0" indent="0">
              <a:buNone/>
            </a:pPr>
            <a:r>
              <a:rPr lang="pl-PL" b="1" dirty="0"/>
              <a:t>Art. 715. Termin zakończenia umowy użyczenia </a:t>
            </a:r>
          </a:p>
          <a:p>
            <a:pPr marL="0" indent="0">
              <a:buNone/>
            </a:pPr>
            <a:r>
              <a:rPr lang="pl-PL" dirty="0"/>
              <a:t>Jeżeli umowa użyczenia została zawarta </a:t>
            </a:r>
            <a:r>
              <a:rPr lang="pl-PL" b="1" dirty="0">
                <a:solidFill>
                  <a:srgbClr val="FF0000"/>
                </a:solidFill>
              </a:rPr>
              <a:t>na czas nie oznaczony</a:t>
            </a:r>
            <a:r>
              <a:rPr lang="pl-PL" dirty="0">
                <a:solidFill>
                  <a:srgbClr val="FF0000"/>
                </a:solidFill>
              </a:rPr>
              <a:t>, użyczenie kończy się, </a:t>
            </a:r>
            <a:r>
              <a:rPr lang="pl-PL" b="1" dirty="0">
                <a:solidFill>
                  <a:srgbClr val="FF0000"/>
                </a:solidFill>
              </a:rPr>
              <a:t>gdy biorący uczynił z rzeczy użytek odpowiadający umowie a</a:t>
            </a:r>
            <a:r>
              <a:rPr lang="pl-PL" dirty="0">
                <a:solidFill>
                  <a:srgbClr val="FF0000"/>
                </a:solidFill>
              </a:rPr>
              <a:t>lbo gdy upłynął czas, w którym mógł ten użytek uczynić. </a:t>
            </a:r>
          </a:p>
          <a:p>
            <a:pPr marL="0" indent="0">
              <a:buNone/>
            </a:pPr>
            <a:r>
              <a:rPr lang="pl-PL" b="1" dirty="0"/>
              <a:t>Art. 716. Przesłanki do żądania zwrotu rzeczy użyczonej </a:t>
            </a:r>
          </a:p>
          <a:p>
            <a:pPr marL="0" indent="0">
              <a:buNone/>
            </a:pPr>
            <a:r>
              <a:rPr lang="pl-PL" dirty="0"/>
              <a:t>Jeżeli </a:t>
            </a:r>
          </a:p>
          <a:p>
            <a:pPr>
              <a:buFont typeface="Wingdings" pitchFamily="2" charset="2"/>
              <a:buChar char="ü"/>
            </a:pPr>
            <a:r>
              <a:rPr lang="pl-PL" dirty="0"/>
              <a:t>biorący używa rzeczy w sposób sprzeczny z umową albo z właściwościami lub z przeznaczeniem rzeczy, </a:t>
            </a:r>
          </a:p>
          <a:p>
            <a:pPr>
              <a:buFont typeface="Wingdings" pitchFamily="2" charset="2"/>
              <a:buChar char="ü"/>
            </a:pPr>
            <a:r>
              <a:rPr lang="pl-PL" dirty="0"/>
              <a:t>powierza rzecz innej osobie nie będąc do tego upoważniony przez umowę ani zmuszony przez okoliczności, </a:t>
            </a:r>
          </a:p>
          <a:p>
            <a:pPr>
              <a:buFont typeface="Wingdings" pitchFamily="2" charset="2"/>
              <a:buChar char="ü"/>
            </a:pPr>
            <a:r>
              <a:rPr lang="pl-PL" dirty="0"/>
              <a:t>albo jeżeli rzecz stanie się potrzebna użyczającemu z powodów nie przewidzianych w chwili zawarcia umowy, </a:t>
            </a:r>
          </a:p>
          <a:p>
            <a:pPr marL="0" indent="0">
              <a:buNone/>
            </a:pPr>
            <a:r>
              <a:rPr lang="pl-PL" b="1" dirty="0"/>
              <a:t>użyczający może żądać zwrotu rzeczy, chociażby umowa była zawarta na czas oznaczony</a:t>
            </a:r>
            <a:r>
              <a:rPr lang="pl-PL" dirty="0"/>
              <a:t>. </a:t>
            </a:r>
          </a:p>
          <a:p>
            <a:endParaRPr lang="pl-PL"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Użyczenie</a:t>
            </a:r>
          </a:p>
        </p:txBody>
      </p:sp>
      <p:sp>
        <p:nvSpPr>
          <p:cNvPr id="3" name="Symbol zastępczy zawartości 2"/>
          <p:cNvSpPr>
            <a:spLocks noGrp="1"/>
          </p:cNvSpPr>
          <p:nvPr>
            <p:ph idx="1"/>
          </p:nvPr>
        </p:nvSpPr>
        <p:spPr/>
        <p:txBody>
          <a:bodyPr>
            <a:normAutofit fontScale="70000" lnSpcReduction="20000"/>
          </a:bodyPr>
          <a:lstStyle/>
          <a:p>
            <a:pPr marL="0" indent="0">
              <a:buNone/>
            </a:pPr>
            <a:r>
              <a:rPr lang="pl-PL" b="1" dirty="0"/>
              <a:t>Art. 717. Odpowiedzialność solidarna za rzecz użyczoną </a:t>
            </a:r>
          </a:p>
          <a:p>
            <a:pPr marL="0" indent="0">
              <a:buNone/>
            </a:pPr>
            <a:r>
              <a:rPr lang="pl-PL" dirty="0"/>
              <a:t>Jeżeli kilka osób wspólnie wzięło rzecz do używania, ich odpowiedzialność jest solidarna. </a:t>
            </a:r>
          </a:p>
          <a:p>
            <a:pPr marL="0" indent="0">
              <a:buNone/>
            </a:pPr>
            <a:endParaRPr lang="pl-PL" dirty="0"/>
          </a:p>
          <a:p>
            <a:pPr marL="0" indent="0">
              <a:buNone/>
            </a:pPr>
            <a:r>
              <a:rPr lang="pl-PL" b="1" dirty="0"/>
              <a:t>Art. 718. Obowiązek zwrotu rzeczy użyczonej </a:t>
            </a:r>
          </a:p>
          <a:p>
            <a:pPr marL="0" indent="0">
              <a:buNone/>
            </a:pPr>
            <a:r>
              <a:rPr lang="pl-PL" dirty="0"/>
              <a:t>§ 1. Po zakończeniu użyczenia biorący do używania obowiązany jest zwrócić użyczającemu rzecz w stanie nie pogorszonym; </a:t>
            </a:r>
            <a:r>
              <a:rPr lang="pl-PL" dirty="0">
                <a:solidFill>
                  <a:srgbClr val="FF0000"/>
                </a:solidFill>
              </a:rPr>
              <a:t>jednakże biorący nie ponosi odpowiedzialności za zużycie rzeczy będące następstwem prawidłowego używania.</a:t>
            </a:r>
            <a:br>
              <a:rPr lang="pl-PL" dirty="0"/>
            </a:br>
            <a:r>
              <a:rPr lang="pl-PL" dirty="0"/>
              <a:t>§ 2. Jeżeli biorący do używania powierzył rzecz innej osobie, obowiązek powyższy ciąży także na tej osobie.</a:t>
            </a:r>
            <a:br>
              <a:rPr lang="pl-PL" dirty="0"/>
            </a:br>
            <a:endParaRPr lang="pl-PL" dirty="0"/>
          </a:p>
          <a:p>
            <a:pPr marL="0" indent="0">
              <a:buNone/>
            </a:pPr>
            <a:r>
              <a:rPr lang="pl-PL" b="1" dirty="0"/>
              <a:t>Art. 719. Termin przedawnienia roszczeń użyczającego przeciwko biorącemu </a:t>
            </a:r>
          </a:p>
          <a:p>
            <a:pPr marL="0" indent="0">
              <a:buNone/>
            </a:pPr>
            <a:r>
              <a:rPr lang="pl-PL" dirty="0">
                <a:solidFill>
                  <a:srgbClr val="FF0000"/>
                </a:solidFill>
              </a:rPr>
              <a:t>Roszczenie użyczającego przeciwko biorącemu do używania o naprawienie szkody za uszkodzenie lub pogorszenie rzeczy,</a:t>
            </a:r>
            <a:r>
              <a:rPr lang="pl-PL" dirty="0"/>
              <a:t> jak również </a:t>
            </a:r>
            <a:r>
              <a:rPr lang="pl-PL" dirty="0">
                <a:solidFill>
                  <a:srgbClr val="FF0000"/>
                </a:solidFill>
              </a:rPr>
              <a:t>roszczenia biorącego do używania przeciwko użyczającemu o zwrot nakładów na rzecz oraz o naprawienie szkody poniesionej wskutek wad rzeczy</a:t>
            </a:r>
            <a:r>
              <a:rPr lang="pl-PL" dirty="0"/>
              <a:t> </a:t>
            </a:r>
            <a:r>
              <a:rPr lang="pl-PL" b="1" dirty="0"/>
              <a:t>przedawniają się z upływem roku od dnia zwrotu rzeczy. </a:t>
            </a:r>
          </a:p>
          <a:p>
            <a:endParaRPr lang="pl-PL" dirty="0"/>
          </a:p>
        </p:txBody>
      </p:sp>
    </p:spTree>
    <p:extLst>
      <p:ext uri="{BB962C8B-B14F-4D97-AF65-F5344CB8AC3E}">
        <p14:creationId xmlns:p14="http://schemas.microsoft.com/office/powerpoint/2010/main" val="91376944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Kazus 1</a:t>
            </a:r>
          </a:p>
        </p:txBody>
      </p:sp>
      <p:sp>
        <p:nvSpPr>
          <p:cNvPr id="3" name="Symbol zastępczy zawartości 2"/>
          <p:cNvSpPr>
            <a:spLocks noGrp="1"/>
          </p:cNvSpPr>
          <p:nvPr>
            <p:ph idx="1"/>
          </p:nvPr>
        </p:nvSpPr>
        <p:spPr/>
        <p:txBody>
          <a:bodyPr>
            <a:normAutofit fontScale="85000" lnSpcReduction="20000"/>
          </a:bodyPr>
          <a:lstStyle/>
          <a:p>
            <a:pPr marL="0" indent="0">
              <a:buNone/>
            </a:pPr>
            <a:r>
              <a:rPr lang="pl-PL" dirty="0"/>
              <a:t>Balbina O. zawarła z Metodym K. następującą umowę: Metody K. wyda Balbinie O. winylową płytę zespołu „XYZ”, by ta mogła jej używać przez dwa tygodnie, w zamian za co Balbina ma uiszczać Metodemu czynsz – 20 kg ziemniaków za każdy tydzień używania płyty. Balbina postanowiła dać płytę do posłuchania swemu chłopakowi, Makaremu C. Kiedy dowiedział się o tym Metody, zrobił Balbinie ogromną awanturę i zażądał natychmiastowego zwrotu płyty.</a:t>
            </a:r>
          </a:p>
          <a:p>
            <a:r>
              <a:rPr lang="pl-PL" dirty="0"/>
              <a:t>Jaka to umowa?</a:t>
            </a:r>
          </a:p>
          <a:p>
            <a:r>
              <a:rPr lang="pl-PL" dirty="0"/>
              <a:t>Czy strony mogły ustalić czynsz tak, jak zrobiły to w powyższym stanie faktycznym?</a:t>
            </a:r>
          </a:p>
          <a:p>
            <a:r>
              <a:rPr lang="pl-PL" dirty="0"/>
              <a:t>W jaki sposób Balbina powinna używać płyty?</a:t>
            </a:r>
          </a:p>
          <a:p>
            <a:r>
              <a:rPr lang="pl-PL" dirty="0"/>
              <a:t>Czy Balbina mogła oddać płytę do bezpłatnego używania Makaremu?</a:t>
            </a:r>
          </a:p>
        </p:txBody>
      </p:sp>
    </p:spTree>
    <p:extLst>
      <p:ext uri="{BB962C8B-B14F-4D97-AF65-F5344CB8AC3E}">
        <p14:creationId xmlns:p14="http://schemas.microsoft.com/office/powerpoint/2010/main" val="34011359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Kazus 2</a:t>
            </a:r>
          </a:p>
        </p:txBody>
      </p:sp>
      <p:sp>
        <p:nvSpPr>
          <p:cNvPr id="3" name="Symbol zastępczy zawartości 2"/>
          <p:cNvSpPr>
            <a:spLocks noGrp="1"/>
          </p:cNvSpPr>
          <p:nvPr>
            <p:ph idx="1"/>
          </p:nvPr>
        </p:nvSpPr>
        <p:spPr/>
        <p:txBody>
          <a:bodyPr>
            <a:normAutofit/>
          </a:bodyPr>
          <a:lstStyle/>
          <a:p>
            <a:pPr marL="0" indent="0">
              <a:buNone/>
            </a:pPr>
            <a:r>
              <a:rPr lang="pl-PL" dirty="0"/>
              <a:t>Ludwik K. i Domicela K. są małżeństwem. Postanowili uregulować swoje stosunki majątkowe w ten sposób, że zawarli przed notariuszem umowę rozdzielności majątkowej. Ludwik K. wynajął mieszkanie od Januarego Z., by małżonkowie mieli gdzie mieszkać.</a:t>
            </a:r>
          </a:p>
          <a:p>
            <a:r>
              <a:rPr lang="pl-PL" dirty="0"/>
              <a:t>Kto jest najemcą mieszkania?</a:t>
            </a:r>
          </a:p>
        </p:txBody>
      </p:sp>
    </p:spTree>
    <p:extLst>
      <p:ext uri="{BB962C8B-B14F-4D97-AF65-F5344CB8AC3E}">
        <p14:creationId xmlns:p14="http://schemas.microsoft.com/office/powerpoint/2010/main" val="174133201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Kazus 3</a:t>
            </a:r>
          </a:p>
        </p:txBody>
      </p:sp>
      <p:sp>
        <p:nvSpPr>
          <p:cNvPr id="3" name="Symbol zastępczy zawartości 2"/>
          <p:cNvSpPr>
            <a:spLocks noGrp="1"/>
          </p:cNvSpPr>
          <p:nvPr>
            <p:ph idx="1"/>
          </p:nvPr>
        </p:nvSpPr>
        <p:spPr/>
        <p:txBody>
          <a:bodyPr>
            <a:normAutofit fontScale="77500" lnSpcReduction="20000"/>
          </a:bodyPr>
          <a:lstStyle/>
          <a:p>
            <a:pPr marL="0" indent="0" algn="just">
              <a:buNone/>
            </a:pPr>
            <a:r>
              <a:rPr lang="pl-PL" dirty="0" err="1"/>
              <a:t>Jakubina</a:t>
            </a:r>
            <a:r>
              <a:rPr lang="pl-PL" dirty="0"/>
              <a:t> G. zawarła z </a:t>
            </a:r>
            <a:r>
              <a:rPr lang="pl-PL" dirty="0" err="1"/>
              <a:t>Haralampiuszem</a:t>
            </a:r>
            <a:r>
              <a:rPr lang="pl-PL" dirty="0"/>
              <a:t> P. następującą umowę: </a:t>
            </a:r>
            <a:r>
              <a:rPr lang="pl-PL" dirty="0" err="1"/>
              <a:t>Haralampiusz</a:t>
            </a:r>
            <a:r>
              <a:rPr lang="pl-PL" dirty="0"/>
              <a:t> P. wyda </a:t>
            </a:r>
            <a:r>
              <a:rPr lang="pl-PL" dirty="0" err="1"/>
              <a:t>Jakubinie</a:t>
            </a:r>
            <a:r>
              <a:rPr lang="pl-PL" dirty="0"/>
              <a:t> G. najnowszą powieść  znanego autora, by ta mogła ją przeczytać, w zamian za co </a:t>
            </a:r>
            <a:r>
              <a:rPr lang="pl-PL" dirty="0" err="1"/>
              <a:t>Haralampiusz</a:t>
            </a:r>
            <a:r>
              <a:rPr lang="pl-PL" dirty="0"/>
              <a:t>  nie oczekuje od </a:t>
            </a:r>
            <a:r>
              <a:rPr lang="pl-PL" dirty="0" err="1"/>
              <a:t>Jakubiny</a:t>
            </a:r>
            <a:r>
              <a:rPr lang="pl-PL" dirty="0"/>
              <a:t> jakiegokolwiek świadczenia.</a:t>
            </a:r>
          </a:p>
          <a:p>
            <a:pPr marL="0" indent="0" algn="just">
              <a:buNone/>
            </a:pPr>
            <a:r>
              <a:rPr lang="pl-PL" dirty="0"/>
              <a:t>	 </a:t>
            </a:r>
            <a:r>
              <a:rPr lang="pl-PL" dirty="0" err="1"/>
              <a:t>Jakubina</a:t>
            </a:r>
            <a:r>
              <a:rPr lang="pl-PL" dirty="0"/>
              <a:t> postanowiła dać książkę do przeczytania swojej siostrze, Fabioli.  Kiedy dowiedział się o tym </a:t>
            </a:r>
            <a:r>
              <a:rPr lang="pl-PL" dirty="0" err="1"/>
              <a:t>Haralampiusz</a:t>
            </a:r>
            <a:r>
              <a:rPr lang="pl-PL" dirty="0"/>
              <a:t>, zrobił </a:t>
            </a:r>
            <a:r>
              <a:rPr lang="pl-PL" dirty="0" err="1"/>
              <a:t>Jakubinie</a:t>
            </a:r>
            <a:r>
              <a:rPr lang="pl-PL" dirty="0"/>
              <a:t> ogromną awanturę i zażądał natychmiastowego zwrotu książki.</a:t>
            </a:r>
          </a:p>
          <a:p>
            <a:r>
              <a:rPr lang="pl-PL" dirty="0"/>
              <a:t>Jaka to umowa?</a:t>
            </a:r>
          </a:p>
          <a:p>
            <a:r>
              <a:rPr lang="pl-PL" dirty="0"/>
              <a:t>Jak nazywają się strony tej umowy?</a:t>
            </a:r>
          </a:p>
          <a:p>
            <a:r>
              <a:rPr lang="pl-PL" dirty="0"/>
              <a:t>W jaki sposób </a:t>
            </a:r>
            <a:r>
              <a:rPr lang="pl-PL" dirty="0" err="1"/>
              <a:t>Jakubina</a:t>
            </a:r>
            <a:r>
              <a:rPr lang="pl-PL" dirty="0"/>
              <a:t> powinna używać książki?</a:t>
            </a:r>
          </a:p>
          <a:p>
            <a:r>
              <a:rPr lang="pl-PL" dirty="0"/>
              <a:t>Kiedy powinna zakończyć się ta umowa, jeśli strony nie poczyniły odpowiednich ustaleń na ten temat w umowie?</a:t>
            </a:r>
          </a:p>
          <a:p>
            <a:r>
              <a:rPr lang="pl-PL" dirty="0"/>
              <a:t>Czy </a:t>
            </a:r>
            <a:r>
              <a:rPr lang="pl-PL" dirty="0" err="1"/>
              <a:t>Jakubina</a:t>
            </a:r>
            <a:r>
              <a:rPr lang="pl-PL" dirty="0"/>
              <a:t> mogła oddać książkę do bezpłatnego używania Fabioli?</a:t>
            </a:r>
          </a:p>
          <a:p>
            <a:pPr marL="0" indent="0">
              <a:buNone/>
            </a:pPr>
            <a:endParaRPr lang="pl-PL" dirty="0"/>
          </a:p>
        </p:txBody>
      </p:sp>
    </p:spTree>
    <p:extLst>
      <p:ext uri="{BB962C8B-B14F-4D97-AF65-F5344CB8AC3E}">
        <p14:creationId xmlns:p14="http://schemas.microsoft.com/office/powerpoint/2010/main" val="80459809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841476E-087E-4E79-8929-BF532D3F347D}"/>
              </a:ext>
            </a:extLst>
          </p:cNvPr>
          <p:cNvSpPr>
            <a:spLocks noGrp="1"/>
          </p:cNvSpPr>
          <p:nvPr>
            <p:ph type="title"/>
          </p:nvPr>
        </p:nvSpPr>
        <p:spPr/>
        <p:txBody>
          <a:bodyPr/>
          <a:lstStyle/>
          <a:p>
            <a:r>
              <a:rPr lang="pl-PL"/>
              <a:t>Kazus 4</a:t>
            </a:r>
            <a:endParaRPr lang="pl-PL" dirty="0"/>
          </a:p>
        </p:txBody>
      </p:sp>
      <p:sp>
        <p:nvSpPr>
          <p:cNvPr id="3" name="Symbol zastępczy zawartości 2">
            <a:extLst>
              <a:ext uri="{FF2B5EF4-FFF2-40B4-BE49-F238E27FC236}">
                <a16:creationId xmlns:a16="http://schemas.microsoft.com/office/drawing/2014/main" id="{A2B8567B-E945-4D94-AF65-B8CD7C1661E9}"/>
              </a:ext>
            </a:extLst>
          </p:cNvPr>
          <p:cNvSpPr>
            <a:spLocks noGrp="1"/>
          </p:cNvSpPr>
          <p:nvPr>
            <p:ph idx="1"/>
          </p:nvPr>
        </p:nvSpPr>
        <p:spPr/>
        <p:txBody>
          <a:bodyPr>
            <a:normAutofit lnSpcReduction="10000"/>
          </a:bodyPr>
          <a:lstStyle/>
          <a:p>
            <a:pPr marL="0" indent="0">
              <a:buNone/>
            </a:pPr>
            <a:r>
              <a:rPr lang="pl-PL" dirty="0"/>
              <a:t>Strony zawarły następująca umowę: Herman G. zobowiązał się oddać Kryspinowi O. do używania i pobierania pożytków pole przy swoim domu. Czas obowiązywania umowy strony ustaliły na 35 lat.</a:t>
            </a:r>
          </a:p>
          <a:p>
            <a:r>
              <a:rPr lang="pl-PL" dirty="0"/>
              <a:t>Jaka to umowa?</a:t>
            </a:r>
          </a:p>
          <a:p>
            <a:r>
              <a:rPr lang="pl-PL" dirty="0"/>
              <a:t>Jak nazywają się jej strony?</a:t>
            </a:r>
          </a:p>
          <a:p>
            <a:r>
              <a:rPr lang="pl-PL" dirty="0"/>
              <a:t>Jeśli strony nie ustaliły tego w umowie – jak powinien być płatny czynsz?</a:t>
            </a:r>
          </a:p>
          <a:p>
            <a:r>
              <a:rPr lang="pl-PL" dirty="0"/>
              <a:t>Jaki jest czas obowiązywania tej umowy?</a:t>
            </a:r>
          </a:p>
          <a:p>
            <a:endParaRPr lang="pl-PL" dirty="0"/>
          </a:p>
        </p:txBody>
      </p:sp>
    </p:spTree>
    <p:extLst>
      <p:ext uri="{BB962C8B-B14F-4D97-AF65-F5344CB8AC3E}">
        <p14:creationId xmlns:p14="http://schemas.microsoft.com/office/powerpoint/2010/main" val="3214951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Najem</a:t>
            </a:r>
          </a:p>
        </p:txBody>
      </p:sp>
      <p:sp>
        <p:nvSpPr>
          <p:cNvPr id="3" name="Symbol zastępczy zawartości 2"/>
          <p:cNvSpPr>
            <a:spLocks noGrp="1"/>
          </p:cNvSpPr>
          <p:nvPr>
            <p:ph idx="1"/>
          </p:nvPr>
        </p:nvSpPr>
        <p:spPr/>
        <p:txBody>
          <a:bodyPr>
            <a:normAutofit/>
          </a:bodyPr>
          <a:lstStyle/>
          <a:p>
            <a:r>
              <a:rPr lang="pl-PL" dirty="0"/>
              <a:t>Umowa najmu </a:t>
            </a:r>
            <a:r>
              <a:rPr lang="pl-PL" b="1" dirty="0"/>
              <a:t>nie jest kwalifikowana podmiotowo</a:t>
            </a:r>
            <a:r>
              <a:rPr lang="pl-PL" dirty="0"/>
              <a:t> </a:t>
            </a:r>
            <a:r>
              <a:rPr lang="pl-PL" dirty="0">
                <a:sym typeface="Wingdings" pitchFamily="2" charset="2"/>
              </a:rPr>
              <a:t> znaczy to, że wynajmującym, jak i najemcą może być każdy podmiot (osoby fizyczne, osoby prawne, osoby ustawowe)</a:t>
            </a:r>
          </a:p>
          <a:p>
            <a:r>
              <a:rPr lang="pl-PL" dirty="0">
                <a:sym typeface="Wingdings" pitchFamily="2" charset="2"/>
              </a:rPr>
              <a:t>Obligacyjny charakter </a:t>
            </a:r>
            <a:r>
              <a:rPr lang="pl-PL" dirty="0" err="1">
                <a:sym typeface="Wingdings" pitchFamily="2" charset="2"/>
              </a:rPr>
              <a:t>najmu</a:t>
            </a:r>
            <a:r>
              <a:rPr lang="pl-PL" dirty="0">
                <a:sym typeface="Wingdings" pitchFamily="2" charset="2"/>
              </a:rPr>
              <a:t> wynajmujący nie musi być właścicielem przedmiotu najmu</a:t>
            </a:r>
          </a:p>
        </p:txBody>
      </p:sp>
    </p:spTree>
    <p:extLst>
      <p:ext uri="{BB962C8B-B14F-4D97-AF65-F5344CB8AC3E}">
        <p14:creationId xmlns:p14="http://schemas.microsoft.com/office/powerpoint/2010/main" val="2410732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Najem</a:t>
            </a:r>
          </a:p>
        </p:txBody>
      </p:sp>
      <p:sp>
        <p:nvSpPr>
          <p:cNvPr id="3" name="Symbol zastępczy zawartości 2"/>
          <p:cNvSpPr>
            <a:spLocks noGrp="1"/>
          </p:cNvSpPr>
          <p:nvPr>
            <p:ph idx="1"/>
          </p:nvPr>
        </p:nvSpPr>
        <p:spPr/>
        <p:txBody>
          <a:bodyPr>
            <a:normAutofit fontScale="92500" lnSpcReduction="20000"/>
          </a:bodyPr>
          <a:lstStyle/>
          <a:p>
            <a:pPr algn="ctr">
              <a:buNone/>
            </a:pPr>
            <a:r>
              <a:rPr lang="pl-PL" dirty="0"/>
              <a:t>zmiany podmiotów stosunku najmu </a:t>
            </a:r>
          </a:p>
          <a:p>
            <a:pPr algn="just"/>
            <a:r>
              <a:rPr lang="pl-PL" b="1" dirty="0"/>
              <a:t>Śmierć</a:t>
            </a:r>
            <a:r>
              <a:rPr lang="pl-PL" dirty="0"/>
              <a:t> stron prowadzi co do zasady do zmiany podmiotów po obu stronach stosunku – </a:t>
            </a:r>
            <a:r>
              <a:rPr lang="pl-PL" b="1" dirty="0"/>
              <a:t>w miejsce wynajmującego i najemcy wstępują ich spadkobiercy </a:t>
            </a:r>
            <a:r>
              <a:rPr lang="pl-PL" dirty="0"/>
              <a:t>(art. 922 § 2 KC). </a:t>
            </a:r>
          </a:p>
          <a:p>
            <a:pPr marL="0" indent="0" algn="ctr">
              <a:buNone/>
            </a:pPr>
            <a:r>
              <a:rPr lang="pl-PL" dirty="0">
                <a:solidFill>
                  <a:srgbClr val="FF0000"/>
                </a:solidFill>
              </a:rPr>
              <a:t>UWAGA! </a:t>
            </a:r>
          </a:p>
          <a:p>
            <a:pPr marL="0" indent="0" algn="just">
              <a:buNone/>
            </a:pPr>
            <a:r>
              <a:rPr lang="pl-PL" dirty="0">
                <a:sym typeface="Wingdings" panose="05000000000000000000" pitchFamily="2" charset="2"/>
              </a:rPr>
              <a:t></a:t>
            </a:r>
            <a:r>
              <a:rPr lang="pl-PL" dirty="0"/>
              <a:t>Wyjątek - śmierć najemcy </a:t>
            </a:r>
            <a:r>
              <a:rPr lang="pl-PL" b="1" dirty="0"/>
              <a:t>lokalu mieszkalnego </a:t>
            </a:r>
            <a:r>
              <a:rPr lang="pl-PL" dirty="0">
                <a:sym typeface="Wingdings" pitchFamily="2" charset="2"/>
              </a:rPr>
              <a:t></a:t>
            </a:r>
            <a:r>
              <a:rPr lang="pl-PL" dirty="0"/>
              <a:t> w stosunek najmu wstępują wskazane w art. 691 § 1 KC osoby bliskie, a w ich braku - stosunek taki wygasa – por. art. 691 § 3 KC. </a:t>
            </a:r>
          </a:p>
          <a:p>
            <a:r>
              <a:rPr lang="pl-PL" b="1" dirty="0"/>
              <a:t>Zbycie</a:t>
            </a:r>
            <a:r>
              <a:rPr lang="pl-PL" dirty="0"/>
              <a:t> przedmiotu najmu prowadzi do zmiany </a:t>
            </a:r>
            <a:r>
              <a:rPr lang="pl-PL" b="1" dirty="0"/>
              <a:t>wynajmującego</a:t>
            </a:r>
            <a:r>
              <a:rPr lang="pl-PL" dirty="0"/>
              <a:t> </a:t>
            </a:r>
          </a:p>
          <a:p>
            <a:pPr marL="0" indent="0">
              <a:buNone/>
            </a:pPr>
            <a:r>
              <a:rPr lang="pl-PL" dirty="0"/>
              <a:t>     (art. 678 KC)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024034" y="0"/>
            <a:ext cx="8229600" cy="1143000"/>
          </a:xfrm>
        </p:spPr>
        <p:txBody>
          <a:bodyPr/>
          <a:lstStyle/>
          <a:p>
            <a:r>
              <a:rPr lang="pl-PL" dirty="0"/>
              <a:t>Najem</a:t>
            </a:r>
          </a:p>
        </p:txBody>
      </p:sp>
      <p:sp>
        <p:nvSpPr>
          <p:cNvPr id="3" name="Symbol zastępczy zawartości 2"/>
          <p:cNvSpPr>
            <a:spLocks noGrp="1"/>
          </p:cNvSpPr>
          <p:nvPr>
            <p:ph idx="1"/>
          </p:nvPr>
        </p:nvSpPr>
        <p:spPr>
          <a:xfrm>
            <a:off x="461639" y="870012"/>
            <a:ext cx="11514337" cy="5987988"/>
          </a:xfrm>
        </p:spPr>
        <p:txBody>
          <a:bodyPr>
            <a:normAutofit fontScale="92500" lnSpcReduction="20000"/>
          </a:bodyPr>
          <a:lstStyle/>
          <a:p>
            <a:pPr marL="0" indent="0">
              <a:buNone/>
            </a:pPr>
            <a:r>
              <a:rPr lang="pl-PL" dirty="0"/>
              <a:t>Okres korzystania z przedmiotu najmu:</a:t>
            </a:r>
          </a:p>
          <a:p>
            <a:pPr>
              <a:buFont typeface="Courier New" pitchFamily="49" charset="0"/>
              <a:buChar char="o"/>
            </a:pPr>
            <a:r>
              <a:rPr lang="pl-PL" dirty="0"/>
              <a:t>Może być wskazany w sposób ścisły (wskazanie daty czasu lub okresu, np. na miesiąc, na rok) – na </a:t>
            </a:r>
            <a:r>
              <a:rPr lang="pl-PL" b="1" dirty="0">
                <a:solidFill>
                  <a:srgbClr val="FF0000"/>
                </a:solidFill>
              </a:rPr>
              <a:t>czas oznaczony </a:t>
            </a:r>
            <a:endParaRPr lang="pl-PL" dirty="0">
              <a:solidFill>
                <a:srgbClr val="FF0000"/>
              </a:solidFill>
            </a:endParaRPr>
          </a:p>
          <a:p>
            <a:pPr>
              <a:buFont typeface="Courier New" pitchFamily="49" charset="0"/>
              <a:buChar char="o"/>
            </a:pPr>
            <a:r>
              <a:rPr lang="pl-PL" dirty="0"/>
              <a:t>Może być wskazany bez ścisłego okresu (najem na </a:t>
            </a:r>
            <a:r>
              <a:rPr lang="pl-PL" b="1" dirty="0">
                <a:solidFill>
                  <a:srgbClr val="FF0000"/>
                </a:solidFill>
              </a:rPr>
              <a:t>czas</a:t>
            </a:r>
            <a:r>
              <a:rPr lang="pl-PL" dirty="0">
                <a:solidFill>
                  <a:srgbClr val="FF0000"/>
                </a:solidFill>
              </a:rPr>
              <a:t> </a:t>
            </a:r>
            <a:r>
              <a:rPr lang="pl-PL" b="1" dirty="0">
                <a:solidFill>
                  <a:srgbClr val="FF0000"/>
                </a:solidFill>
              </a:rPr>
              <a:t>nieoznaczo</a:t>
            </a:r>
            <a:r>
              <a:rPr lang="pl-PL" dirty="0">
                <a:solidFill>
                  <a:srgbClr val="FF0000"/>
                </a:solidFill>
              </a:rPr>
              <a:t>ny</a:t>
            </a:r>
            <a:r>
              <a:rPr lang="pl-PL" dirty="0"/>
              <a:t>) </a:t>
            </a:r>
          </a:p>
          <a:p>
            <a:r>
              <a:rPr lang="pl-PL" dirty="0"/>
              <a:t>Wypowiedzenie</a:t>
            </a:r>
            <a:r>
              <a:rPr lang="pl-PL" dirty="0">
                <a:sym typeface="Wingdings" pitchFamily="2" charset="2"/>
              </a:rPr>
              <a:t></a:t>
            </a:r>
            <a:endParaRPr lang="pl-PL" dirty="0"/>
          </a:p>
          <a:p>
            <a:pPr marL="0" indent="0">
              <a:buNone/>
            </a:pPr>
            <a:r>
              <a:rPr lang="pl-PL" dirty="0"/>
              <a:t> </a:t>
            </a:r>
            <a:r>
              <a:rPr lang="pl-PL" b="1" dirty="0"/>
              <a:t>Art. 673. Terminy i sposób wypowiedzenia najmu </a:t>
            </a:r>
          </a:p>
          <a:p>
            <a:pPr marL="0" indent="0">
              <a:lnSpc>
                <a:spcPct val="120000"/>
              </a:lnSpc>
              <a:spcBef>
                <a:spcPts val="0"/>
              </a:spcBef>
              <a:buNone/>
            </a:pPr>
            <a:r>
              <a:rPr lang="pl-PL" dirty="0"/>
              <a:t>§ 1. Jeżeli czas trwania najmu </a:t>
            </a:r>
            <a:r>
              <a:rPr lang="pl-PL" b="1" dirty="0"/>
              <a:t>nie jest oznaczony</a:t>
            </a:r>
            <a:r>
              <a:rPr lang="pl-PL" dirty="0"/>
              <a:t>, zarówno wynajmujący, jak i najemca mogą wypowiedzieć najem </a:t>
            </a:r>
            <a:r>
              <a:rPr lang="pl-PL" b="1" dirty="0"/>
              <a:t>z zachowaniem terminów umownych, a w ich braku z zachowaniem terminów ustawowych</a:t>
            </a:r>
            <a:r>
              <a:rPr lang="pl-PL" dirty="0"/>
              <a:t>.</a:t>
            </a:r>
            <a:br>
              <a:rPr lang="pl-PL" dirty="0"/>
            </a:br>
            <a:r>
              <a:rPr lang="pl-PL" dirty="0"/>
              <a:t>§ 2. (…)</a:t>
            </a:r>
            <a:br>
              <a:rPr lang="pl-PL" dirty="0"/>
            </a:br>
            <a:r>
              <a:rPr lang="pl-PL" dirty="0"/>
              <a:t>§ 3. Jeżeli czas trwania najmu jest </a:t>
            </a:r>
            <a:r>
              <a:rPr lang="pl-PL" b="1" dirty="0"/>
              <a:t>oznaczony,</a:t>
            </a:r>
            <a:r>
              <a:rPr lang="pl-PL" dirty="0"/>
              <a:t> zarówno wynajmujący, jak i najemca mogą wypowiedzieć najem </a:t>
            </a:r>
            <a:r>
              <a:rPr lang="pl-PL" b="1" dirty="0"/>
              <a:t>w wypadkach określonych w umowie</a:t>
            </a:r>
            <a:r>
              <a:rPr lang="pl-PL" dirty="0"/>
              <a:t>. („</a:t>
            </a:r>
            <a:r>
              <a:rPr lang="pl-PL" dirty="0">
                <a:solidFill>
                  <a:srgbClr val="FF0000"/>
                </a:solidFill>
              </a:rPr>
              <a:t>ważne powody</a:t>
            </a:r>
            <a:r>
              <a:rPr lang="pl-PL" dirty="0"/>
              <a:t>”)</a:t>
            </a:r>
          </a:p>
          <a:p>
            <a:pPr>
              <a:buFont typeface="Courier New" pitchFamily="49" charset="0"/>
              <a:buChar char="o"/>
            </a:pPr>
            <a:endParaRPr lang="pl-PL" dirty="0"/>
          </a:p>
        </p:txBody>
      </p:sp>
    </p:spTree>
    <p:extLst>
      <p:ext uri="{BB962C8B-B14F-4D97-AF65-F5344CB8AC3E}">
        <p14:creationId xmlns:p14="http://schemas.microsoft.com/office/powerpoint/2010/main" val="15336643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Najem</a:t>
            </a:r>
            <a:br>
              <a:rPr lang="pl-PL" dirty="0"/>
            </a:br>
            <a:r>
              <a:rPr lang="pl-PL" dirty="0"/>
              <a:t>- wypowiedzenie-</a:t>
            </a:r>
          </a:p>
        </p:txBody>
      </p:sp>
      <p:sp>
        <p:nvSpPr>
          <p:cNvPr id="3" name="Symbol zastępczy zawartości 2"/>
          <p:cNvSpPr>
            <a:spLocks noGrp="1"/>
          </p:cNvSpPr>
          <p:nvPr>
            <p:ph idx="1"/>
          </p:nvPr>
        </p:nvSpPr>
        <p:spPr/>
        <p:txBody>
          <a:bodyPr>
            <a:normAutofit fontScale="92500" lnSpcReduction="20000"/>
          </a:bodyPr>
          <a:lstStyle/>
          <a:p>
            <a:r>
              <a:rPr lang="pl-PL" b="1" dirty="0"/>
              <a:t>Tylko</a:t>
            </a:r>
            <a:r>
              <a:rPr lang="pl-PL" dirty="0"/>
              <a:t> umowa najmu zawarta </a:t>
            </a:r>
            <a:r>
              <a:rPr lang="pl-PL" b="1" dirty="0"/>
              <a:t>na czas nieoznaczony </a:t>
            </a:r>
            <a:r>
              <a:rPr lang="pl-PL" dirty="0"/>
              <a:t>może być </a:t>
            </a:r>
            <a:r>
              <a:rPr lang="pl-PL" b="1" dirty="0"/>
              <a:t>swobodnie wypowiedziana przez jej strony</a:t>
            </a:r>
            <a:r>
              <a:rPr lang="pl-PL" dirty="0"/>
              <a:t>, i to bez podania przyczyny wypowiedzenia </a:t>
            </a:r>
            <a:r>
              <a:rPr lang="pl-PL" dirty="0">
                <a:sym typeface="Wingdings" pitchFamily="2" charset="2"/>
              </a:rPr>
              <a:t> wyr. </a:t>
            </a:r>
            <a:r>
              <a:rPr lang="pl-PL" dirty="0"/>
              <a:t>SN z 17.9.1997 r., II CKN 320/97, </a:t>
            </a:r>
            <a:r>
              <a:rPr lang="pl-PL" dirty="0" err="1"/>
              <a:t>Legalis</a:t>
            </a:r>
            <a:endParaRPr lang="pl-PL" dirty="0"/>
          </a:p>
          <a:p>
            <a:endParaRPr lang="pl-PL" dirty="0"/>
          </a:p>
          <a:p>
            <a:r>
              <a:rPr lang="pl-PL" dirty="0"/>
              <a:t>Jeśli </a:t>
            </a:r>
            <a:r>
              <a:rPr lang="pl-PL" b="1" dirty="0"/>
              <a:t>czas trwania najmu </a:t>
            </a:r>
            <a:r>
              <a:rPr lang="pl-PL" dirty="0"/>
              <a:t>został przez strony </a:t>
            </a:r>
            <a:r>
              <a:rPr lang="pl-PL" b="1" dirty="0"/>
              <a:t>oznaczony</a:t>
            </a:r>
            <a:r>
              <a:rPr lang="pl-PL" dirty="0"/>
              <a:t>, zarówno wynajmujący, jak i najemca mogą wypowiedzieć najem </a:t>
            </a:r>
            <a:r>
              <a:rPr lang="pl-PL" b="1" dirty="0"/>
              <a:t>w wypadkach określonych w umowie </a:t>
            </a:r>
            <a:r>
              <a:rPr lang="pl-PL" dirty="0">
                <a:sym typeface="Wingdings" panose="05000000000000000000" pitchFamily="2" charset="2"/>
              </a:rPr>
              <a:t> </a:t>
            </a:r>
            <a:r>
              <a:rPr lang="pl-PL" b="1" dirty="0">
                <a:sym typeface="Wingdings" panose="05000000000000000000" pitchFamily="2" charset="2"/>
              </a:rPr>
              <a:t>b</a:t>
            </a:r>
            <a:r>
              <a:rPr lang="pl-PL" b="1" dirty="0"/>
              <a:t>rak wskazania w umowie przyczyn</a:t>
            </a:r>
            <a:r>
              <a:rPr lang="pl-PL" dirty="0"/>
              <a:t> wypowiedzenia </a:t>
            </a:r>
            <a:r>
              <a:rPr lang="pl-PL" b="1" dirty="0"/>
              <a:t>wyklucza</a:t>
            </a:r>
            <a:r>
              <a:rPr lang="pl-PL" dirty="0"/>
              <a:t> dopuszczalność wypowiedzenia z zachowaniem terminów wypowiedzenia umowy najmu zawartej na czas oznaczony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Najem</a:t>
            </a:r>
            <a:br>
              <a:rPr lang="pl-PL" dirty="0"/>
            </a:br>
            <a:r>
              <a:rPr lang="pl-PL" dirty="0"/>
              <a:t>-wypowiedzenie-</a:t>
            </a:r>
          </a:p>
        </p:txBody>
      </p:sp>
      <p:sp>
        <p:nvSpPr>
          <p:cNvPr id="3" name="Symbol zastępczy zawartości 2"/>
          <p:cNvSpPr>
            <a:spLocks noGrp="1"/>
          </p:cNvSpPr>
          <p:nvPr>
            <p:ph idx="1"/>
          </p:nvPr>
        </p:nvSpPr>
        <p:spPr>
          <a:xfrm>
            <a:off x="958788" y="1526959"/>
            <a:ext cx="10386874" cy="5116751"/>
          </a:xfrm>
        </p:spPr>
        <p:txBody>
          <a:bodyPr>
            <a:normAutofit fontScale="70000" lnSpcReduction="20000"/>
          </a:bodyPr>
          <a:lstStyle/>
          <a:p>
            <a:r>
              <a:rPr lang="pl-PL" dirty="0"/>
              <a:t>Umowa najmu zawarta na czas nieoznaczony :</a:t>
            </a:r>
          </a:p>
          <a:p>
            <a:pPr>
              <a:buFont typeface="Wingdings" pitchFamily="2" charset="2"/>
              <a:buChar char="Ø"/>
            </a:pPr>
            <a:r>
              <a:rPr lang="pl-PL" dirty="0"/>
              <a:t>Dopiero w razie braku postanowienia w umowie zawartej na czas nieoznaczony stosuje się terminy ustawowe wskazane w art. 673 § 2 KC. </a:t>
            </a:r>
          </a:p>
          <a:p>
            <a:pPr>
              <a:buFont typeface="Wingdings" pitchFamily="2" charset="2"/>
              <a:buChar char="Ø"/>
            </a:pPr>
            <a:r>
              <a:rPr lang="pl-PL" b="1" dirty="0">
                <a:solidFill>
                  <a:srgbClr val="FF0000"/>
                </a:solidFill>
              </a:rPr>
              <a:t>Długość </a:t>
            </a:r>
            <a:r>
              <a:rPr lang="pl-PL" dirty="0">
                <a:solidFill>
                  <a:srgbClr val="FF0000"/>
                </a:solidFill>
              </a:rPr>
              <a:t>ustawowych terminów wypowiedzenia </a:t>
            </a:r>
            <a:r>
              <a:rPr lang="pl-PL" b="1" dirty="0">
                <a:solidFill>
                  <a:srgbClr val="FF0000"/>
                </a:solidFill>
              </a:rPr>
              <a:t>zależna jest od częstotliwości uiszczania czynszu przez najemcę</a:t>
            </a:r>
            <a:r>
              <a:rPr lang="pl-PL" dirty="0"/>
              <a:t>.</a:t>
            </a:r>
          </a:p>
          <a:p>
            <a:pPr>
              <a:buFont typeface="Wingdings" pitchFamily="2" charset="2"/>
              <a:buChar char="Ø"/>
            </a:pPr>
            <a:r>
              <a:rPr lang="pl-PL" dirty="0"/>
              <a:t> Jeżeli czynsz jest </a:t>
            </a:r>
            <a:r>
              <a:rPr lang="pl-PL" b="1" dirty="0">
                <a:solidFill>
                  <a:srgbClr val="FF0000"/>
                </a:solidFill>
              </a:rPr>
              <a:t>płatny w odstępach dłuższych niż miesiąc </a:t>
            </a:r>
            <a:r>
              <a:rPr lang="pl-PL" dirty="0"/>
              <a:t>(np. kwartalnie), najem można wypowiedzieć </a:t>
            </a:r>
            <a:r>
              <a:rPr lang="pl-PL" dirty="0">
                <a:solidFill>
                  <a:srgbClr val="00B050"/>
                </a:solidFill>
              </a:rPr>
              <a:t>z zachowaniem 3-miesięcznego okresu wypowiedzenia na koniec kwartału kalendarzowego </a:t>
            </a:r>
            <a:r>
              <a:rPr lang="pl-PL" dirty="0">
                <a:sym typeface="Wingdings" pitchFamily="2" charset="2"/>
              </a:rPr>
              <a:t></a:t>
            </a:r>
            <a:r>
              <a:rPr lang="pl-PL" dirty="0"/>
              <a:t> wypowiedzenie dokonane np. 15 lutego spowoduje ustanie najmu z końcem czerwca</a:t>
            </a:r>
          </a:p>
          <a:p>
            <a:pPr>
              <a:buFont typeface="Wingdings" pitchFamily="2" charset="2"/>
              <a:buChar char="Ø"/>
            </a:pPr>
            <a:r>
              <a:rPr lang="pl-PL" dirty="0"/>
              <a:t>Jeżeli czynsz jest </a:t>
            </a:r>
            <a:r>
              <a:rPr lang="pl-PL" b="1" dirty="0">
                <a:solidFill>
                  <a:srgbClr val="FF0000"/>
                </a:solidFill>
              </a:rPr>
              <a:t>płatny w odstępach miesięcznych</a:t>
            </a:r>
            <a:r>
              <a:rPr lang="pl-PL" dirty="0"/>
              <a:t>, wypowiedzenie następuje </a:t>
            </a:r>
            <a:r>
              <a:rPr lang="pl-PL" dirty="0">
                <a:solidFill>
                  <a:srgbClr val="00B050"/>
                </a:solidFill>
              </a:rPr>
              <a:t>z zachowaniem miesięcznego terminu na koniec miesiąca kalendarzowego </a:t>
            </a:r>
            <a:r>
              <a:rPr lang="pl-PL" dirty="0">
                <a:sym typeface="Wingdings" pitchFamily="2" charset="2"/>
              </a:rPr>
              <a:t> </a:t>
            </a:r>
            <a:r>
              <a:rPr lang="pl-PL" dirty="0"/>
              <a:t>wypowiedzenie dokonane 15 lutego doprowadzi do ustania najmu z końcem marca</a:t>
            </a:r>
          </a:p>
          <a:p>
            <a:pPr>
              <a:buFont typeface="Wingdings" pitchFamily="2" charset="2"/>
              <a:buChar char="Ø"/>
            </a:pPr>
            <a:r>
              <a:rPr lang="pl-PL" dirty="0"/>
              <a:t>Jeżeli czynsz jest </a:t>
            </a:r>
            <a:r>
              <a:rPr lang="pl-PL" b="1" dirty="0">
                <a:solidFill>
                  <a:srgbClr val="FF0000"/>
                </a:solidFill>
              </a:rPr>
              <a:t>płatny częściej niż co miesiąc</a:t>
            </a:r>
            <a:r>
              <a:rPr lang="pl-PL" dirty="0"/>
              <a:t>, wypowiedzenie najmu następuje </a:t>
            </a:r>
            <a:r>
              <a:rPr lang="pl-PL" dirty="0">
                <a:solidFill>
                  <a:srgbClr val="00B050"/>
                </a:solidFill>
              </a:rPr>
              <a:t>z zachowaniem 3-dniowego terminu, a gdy najem jest dzienny, wypowiedzenia należy dokonać z jednodniowym wyprzedzeniem</a:t>
            </a:r>
            <a:r>
              <a:rPr lang="pl-PL" dirty="0"/>
              <a:t>. </a:t>
            </a:r>
          </a:p>
          <a:p>
            <a:pPr>
              <a:buFont typeface="Wingdings" pitchFamily="2" charset="2"/>
              <a:buChar char="Ø"/>
            </a:pPr>
            <a:endParaRPr lang="pl-PL" dirty="0"/>
          </a:p>
          <a:p>
            <a:endParaRPr lang="pl-PL" dirty="0"/>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TotalTime>
  <Words>4624</Words>
  <Application>Microsoft Office PowerPoint</Application>
  <PresentationFormat>Panoramiczny</PresentationFormat>
  <Paragraphs>263</Paragraphs>
  <Slides>49</Slides>
  <Notes>2</Notes>
  <HiddenSlides>0</HiddenSlides>
  <MMClips>0</MMClips>
  <ScaleCrop>false</ScaleCrop>
  <HeadingPairs>
    <vt:vector size="6" baseType="variant">
      <vt:variant>
        <vt:lpstr>Używane czcionki</vt:lpstr>
      </vt:variant>
      <vt:variant>
        <vt:i4>5</vt:i4>
      </vt:variant>
      <vt:variant>
        <vt:lpstr>Motyw</vt:lpstr>
      </vt:variant>
      <vt:variant>
        <vt:i4>2</vt:i4>
      </vt:variant>
      <vt:variant>
        <vt:lpstr>Tytuły slajdów</vt:lpstr>
      </vt:variant>
      <vt:variant>
        <vt:i4>49</vt:i4>
      </vt:variant>
    </vt:vector>
  </HeadingPairs>
  <TitlesOfParts>
    <vt:vector size="56" baseType="lpstr">
      <vt:lpstr>Arial</vt:lpstr>
      <vt:lpstr>Calibri</vt:lpstr>
      <vt:lpstr>Calibri Light</vt:lpstr>
      <vt:lpstr>Courier New</vt:lpstr>
      <vt:lpstr>Wingdings</vt:lpstr>
      <vt:lpstr>Motyw pakietu Office</vt:lpstr>
      <vt:lpstr>1_Motyw pakietu Office</vt:lpstr>
      <vt:lpstr>Umowy dotyczące korzystania z rzeczy </vt:lpstr>
      <vt:lpstr>Najem </vt:lpstr>
      <vt:lpstr>Najem</vt:lpstr>
      <vt:lpstr>Najem</vt:lpstr>
      <vt:lpstr>Najem</vt:lpstr>
      <vt:lpstr>Najem</vt:lpstr>
      <vt:lpstr>Najem</vt:lpstr>
      <vt:lpstr>Najem - wypowiedzenie-</vt:lpstr>
      <vt:lpstr>Najem -wypowiedzenie-</vt:lpstr>
      <vt:lpstr>Najem</vt:lpstr>
      <vt:lpstr>Najem</vt:lpstr>
      <vt:lpstr>Najem</vt:lpstr>
      <vt:lpstr>Najem -wynajmujący-</vt:lpstr>
      <vt:lpstr>Najem -wynajmujący-</vt:lpstr>
      <vt:lpstr>Najem -wynajmujący-</vt:lpstr>
      <vt:lpstr>Najem -najemca-</vt:lpstr>
      <vt:lpstr>Najem -najemca-</vt:lpstr>
      <vt:lpstr>Najem -najemca-</vt:lpstr>
      <vt:lpstr>Przedawnienie</vt:lpstr>
      <vt:lpstr>Podnajem</vt:lpstr>
      <vt:lpstr>Najem lokali</vt:lpstr>
      <vt:lpstr>Najem lokali</vt:lpstr>
      <vt:lpstr>Najem lokali</vt:lpstr>
      <vt:lpstr>Najem lokali</vt:lpstr>
      <vt:lpstr>Najem lokali</vt:lpstr>
      <vt:lpstr>Najem lokali</vt:lpstr>
      <vt:lpstr>Najem lokali</vt:lpstr>
      <vt:lpstr>Najem lokali</vt:lpstr>
      <vt:lpstr>Najem lokali</vt:lpstr>
      <vt:lpstr>Najem lokali</vt:lpstr>
      <vt:lpstr>Dzierżawa</vt:lpstr>
      <vt:lpstr>Dzierżawa</vt:lpstr>
      <vt:lpstr>Dzierżawa</vt:lpstr>
      <vt:lpstr>Dzierżawa -czas obowiązywania umowy-</vt:lpstr>
      <vt:lpstr>Dzierżawa</vt:lpstr>
      <vt:lpstr>Dzierżawa</vt:lpstr>
      <vt:lpstr>Dzierżawa</vt:lpstr>
      <vt:lpstr>Dzierżawa</vt:lpstr>
      <vt:lpstr>Dzierżawa</vt:lpstr>
      <vt:lpstr>Dzierżawa</vt:lpstr>
      <vt:lpstr>użyczenie</vt:lpstr>
      <vt:lpstr>Użyczenia</vt:lpstr>
      <vt:lpstr>Użyczenie</vt:lpstr>
      <vt:lpstr>użyczenie</vt:lpstr>
      <vt:lpstr>Użyczenie</vt:lpstr>
      <vt:lpstr>Kazus 1</vt:lpstr>
      <vt:lpstr>Kazus 2</vt:lpstr>
      <vt:lpstr>Kazus 3</vt:lpstr>
      <vt:lpstr>Kazus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Umowy dotyczące korzystania z rzeczy </dc:title>
  <dc:creator>WLASCCIEL</dc:creator>
  <cp:lastModifiedBy>WLASCCIEL</cp:lastModifiedBy>
  <cp:revision>14</cp:revision>
  <dcterms:created xsi:type="dcterms:W3CDTF">2019-10-28T12:49:20Z</dcterms:created>
  <dcterms:modified xsi:type="dcterms:W3CDTF">2019-11-14T14:08:06Z</dcterms:modified>
</cp:coreProperties>
</file>