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94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1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79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10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1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63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29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88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495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526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28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C33F-E6A4-49D0-ADD0-67A6DDD8DBEA}" type="datetimeFigureOut">
              <a:rPr lang="pl-PL" smtClean="0"/>
              <a:t>2019-11-17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C1F8C-2A99-4048-B54C-E8EF7D4B41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80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Najem lokali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Ustawa </a:t>
            </a:r>
            <a:r>
              <a:rPr lang="pl-PL" dirty="0" smtClean="0"/>
              <a:t>o </a:t>
            </a:r>
            <a:r>
              <a:rPr lang="pl-PL" dirty="0"/>
              <a:t>ochronie praw lokatorów, mieszkaniowym zasobie gminy i o zmianie Kodeksu </a:t>
            </a:r>
            <a:r>
              <a:rPr lang="pl-PL" dirty="0" smtClean="0"/>
              <a:t>cywilnego</a:t>
            </a:r>
          </a:p>
          <a:p>
            <a:pPr marL="0" indent="0">
              <a:buNone/>
            </a:pPr>
            <a:r>
              <a:rPr lang="pl-PL" b="1" dirty="0"/>
              <a:t>Art. 1. Zakres regulacji ustawy - formy i zasady praw lokatorów </a:t>
            </a:r>
          </a:p>
          <a:p>
            <a:pPr marL="0" indent="0">
              <a:buNone/>
            </a:pPr>
            <a:r>
              <a:rPr lang="pl-PL" dirty="0"/>
              <a:t>Ustawa reguluje zasady i formy ochrony praw lokatorów oraz zasady gospodarowania mieszkaniowym zasobem gminy. </a:t>
            </a:r>
          </a:p>
          <a:p>
            <a:pPr marL="0" indent="0">
              <a:buNone/>
            </a:pPr>
            <a:r>
              <a:rPr lang="pl-PL" b="1" dirty="0"/>
              <a:t>Art. 1a. Wyłączenie stosowania przepisów ustawy </a:t>
            </a:r>
          </a:p>
          <a:p>
            <a:pPr marL="0" indent="0">
              <a:buNone/>
            </a:pPr>
            <a:r>
              <a:rPr lang="pl-PL" dirty="0"/>
              <a:t>Przepisów ustawy nie stosuje się do lokali będących w dyspozycji Agencji Mienia Wojskowego.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83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Najem instytucjonalny</a:t>
            </a:r>
          </a:p>
          <a:p>
            <a:r>
              <a:rPr lang="pl-PL" dirty="0" smtClean="0"/>
              <a:t>stosunek najmu nawiązany na czas oznaczony, którego przedmiotem jest lokal mieszkalny, a </a:t>
            </a:r>
            <a:r>
              <a:rPr lang="pl-PL" b="1" dirty="0" smtClean="0"/>
              <a:t>wynajmującym osoba fizyczna, osoba prawna lub jednostka organizacyjna niebędąca osobą prawną prowadząca działalność gospodarczą w zakresie wynajmowania </a:t>
            </a:r>
            <a:r>
              <a:rPr lang="pl-PL" b="1" dirty="0" smtClean="0"/>
              <a:t>lokali</a:t>
            </a:r>
          </a:p>
          <a:p>
            <a:r>
              <a:rPr lang="pl-PL" dirty="0" smtClean="0"/>
              <a:t>Wymóg </a:t>
            </a:r>
            <a:r>
              <a:rPr lang="pl-PL" dirty="0" smtClean="0"/>
              <a:t>-poddanie się przez najemcę w akcie notarialnym egzekucji co do obowiązku opróżnienia i wydania lokalu po ustaniu stosunku najmu; najemca musi w akcie tym oświadczyć, że przyjmuje do wiadomości, iż w razie konieczności wykonania tych obowiązków nie będzie mu przysługiwało prawo do lokalu socjalnego ani tymczasowego pomieszczenia.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029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pl-PL" dirty="0" smtClean="0"/>
              <a:t>Najem instytucjonalny</a:t>
            </a:r>
          </a:p>
          <a:p>
            <a:pPr algn="just"/>
            <a:r>
              <a:rPr lang="pl-PL" dirty="0" smtClean="0"/>
              <a:t>Najem instytucjonalny jest postacią najmu skonstruowaną </a:t>
            </a:r>
            <a:r>
              <a:rPr lang="pl-PL" u="sng" dirty="0" smtClean="0"/>
              <a:t>na wzór najmu okazjonalnego</a:t>
            </a:r>
            <a:r>
              <a:rPr lang="pl-PL" dirty="0" smtClean="0"/>
              <a:t> Podstawowa różnica między tymi dwoma rodzajami najmu polega na tym, że o ile wynajmującym na podstawie umowy najmu okazjonalnego może być tylko osoba fizyczna nieprowadząca działalności gospodarczej w zakresie wynajmowania lokali, o tyle </a:t>
            </a:r>
            <a:r>
              <a:rPr lang="pl-PL" b="1" dirty="0" smtClean="0"/>
              <a:t>wynajmującym na podstawie umowy najmu instytucjonalnego może być każdy podmiot prowadzący działalność gospodarczą w zakresie wynajmowania lokali. </a:t>
            </a:r>
          </a:p>
          <a:p>
            <a:pPr algn="just"/>
            <a:r>
              <a:rPr lang="pl-PL" dirty="0" smtClean="0"/>
              <a:t>Najem instytucjonalny jest bardziej korzystny dla właściciela lokalu niż najem pozbawiony takiego charakteru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wyłączenie zastosowania wielu przepisów </a:t>
            </a:r>
            <a:r>
              <a:rPr lang="pl-PL" dirty="0" err="1" smtClean="0"/>
              <a:t>OchrLokU</a:t>
            </a:r>
            <a:r>
              <a:rPr lang="pl-PL" dirty="0" smtClean="0"/>
              <a:t> chroniących lokatora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4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 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Tworzenie warunków do zaspokajania potrzeb mieszkaniowych należy do zadań własnych gminy, która z zasobu mieszkaniowego wynajmuje lokale osobom pozostającym w gospodarstwach domowych o niskich dochodach</a:t>
            </a:r>
          </a:p>
          <a:p>
            <a:r>
              <a:rPr lang="pl-PL" dirty="0" smtClean="0"/>
              <a:t>Szczególne zasady dotyczą lokali socjalnych (ich zapewnienie, w wypadkach przewidzianych w ustawie, należy do gminy).</a:t>
            </a:r>
          </a:p>
          <a:p>
            <a:r>
              <a:rPr lang="pl-PL" dirty="0" smtClean="0"/>
              <a:t>Umowa najmu lokalu socjalnego może być zawarta z osobą, która nie ma tytułu prawnego do lokalu i której dochody gospodarstwa domowego nie przekraczają wysokości określonej w uchwale rady gminy</a:t>
            </a:r>
          </a:p>
          <a:p>
            <a:r>
              <a:rPr lang="pl-PL" dirty="0" smtClean="0"/>
              <a:t>W wyroku nakazującym opróżnienie lokalu sąd orzeka o uprawnieniu do otrzymania lokalu socjalnego bądź o braku takiego uprawnienia wobec osób, których nakaz dotyczy. Obowiązek zapewnienia lokalu socjalnego ciąży na gminie właściwej ze względu na miejsce położenia lokalu podlegającego opróżnieniu.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21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przypadku wykonywania przez komornika obowiązku opróżnienia lokalu, (o którym mowa w art. 1046 § 4 </a:t>
            </a:r>
            <a:r>
              <a:rPr lang="pl-PL" dirty="0" err="1" smtClean="0"/>
              <a:t>kpc</a:t>
            </a:r>
            <a:r>
              <a:rPr lang="pl-PL" dirty="0" smtClean="0"/>
              <a:t>), gmina wskazuje </a:t>
            </a:r>
            <a:r>
              <a:rPr lang="pl-PL" b="1" dirty="0" smtClean="0"/>
              <a:t>tymczasowe pomieszczenie albo noclegownię, schronisko lub inną placówkę zapewniającą miejsca noclegowe</a:t>
            </a:r>
            <a:r>
              <a:rPr lang="pl-PL" dirty="0" smtClean="0"/>
              <a:t>, chyba że pomieszczenie odpowiadające wymogom tymczasowego pomieszczenia wskazał wierzyciel lub dłużnik albo osoba trzecia.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413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4034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Najem </a:t>
            </a:r>
            <a:r>
              <a:rPr lang="pl-PL" dirty="0" smtClean="0"/>
              <a:t>lokali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-ustawa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3081" y="1064525"/>
            <a:ext cx="11614244" cy="5793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Co do lokali objętych regulacją ustawy o ochronie praw lokatorów</a:t>
            </a:r>
            <a:r>
              <a:rPr lang="pl-PL" dirty="0" smtClean="0">
                <a:sym typeface="Wingdings" pitchFamily="2" charset="2"/>
              </a:rPr>
              <a:t></a:t>
            </a:r>
          </a:p>
          <a:p>
            <a:pPr marL="0" indent="0">
              <a:buNone/>
            </a:pPr>
            <a:r>
              <a:rPr lang="pl-PL" b="1" dirty="0"/>
              <a:t>Art. 11. Wypowiedzenie umowy najmu przez właściciela lokalu </a:t>
            </a:r>
            <a:r>
              <a:rPr lang="pl-PL" b="1" dirty="0" smtClean="0"/>
              <a:t>(ustawa o ochronie praw lokatorów)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1. Jeżeli lokator jest uprawniony do odpłatnego używania lokalu, wypowiedzenie przez właściciela stosunku prawnego może </a:t>
            </a:r>
            <a:r>
              <a:rPr lang="pl-PL" b="1" dirty="0">
                <a:solidFill>
                  <a:srgbClr val="FF0000"/>
                </a:solidFill>
              </a:rPr>
              <a:t>nastąpić tylko z przyczyn określonych w ust. 2-5 oraz w art. 21 </a:t>
            </a:r>
            <a:r>
              <a:rPr lang="pl-PL" b="1" dirty="0" smtClean="0">
                <a:solidFill>
                  <a:srgbClr val="FF0000"/>
                </a:solidFill>
              </a:rPr>
              <a:t>ust</a:t>
            </a:r>
            <a:r>
              <a:rPr lang="pl-PL" b="1" dirty="0">
                <a:solidFill>
                  <a:srgbClr val="FF0000"/>
                </a:solidFill>
              </a:rPr>
              <a:t>. 4 i 5 niniejszej ustawy</a:t>
            </a:r>
            <a:r>
              <a:rPr lang="pl-PL" b="1" dirty="0"/>
              <a:t>. </a:t>
            </a:r>
            <a:r>
              <a:rPr lang="pl-PL" dirty="0"/>
              <a:t>Wypowiedzenie powinno </a:t>
            </a:r>
            <a:r>
              <a:rPr lang="pl-PL" b="1" dirty="0"/>
              <a:t>być </a:t>
            </a:r>
            <a:r>
              <a:rPr lang="pl-PL" b="1" dirty="0">
                <a:solidFill>
                  <a:srgbClr val="FF0000"/>
                </a:solidFill>
              </a:rPr>
              <a:t>pod rygorem nieważności </a:t>
            </a:r>
            <a:r>
              <a:rPr lang="pl-PL" dirty="0">
                <a:solidFill>
                  <a:srgbClr val="FF0000"/>
                </a:solidFill>
              </a:rPr>
              <a:t>dokonane </a:t>
            </a:r>
            <a:r>
              <a:rPr lang="pl-PL" b="1" dirty="0">
                <a:solidFill>
                  <a:srgbClr val="FF0000"/>
                </a:solidFill>
              </a:rPr>
              <a:t>na piśmie </a:t>
            </a:r>
            <a:r>
              <a:rPr lang="pl-PL" dirty="0">
                <a:solidFill>
                  <a:srgbClr val="FF0000"/>
                </a:solidFill>
              </a:rPr>
              <a:t>oraz </a:t>
            </a:r>
            <a:r>
              <a:rPr lang="pl-PL" b="1" dirty="0">
                <a:solidFill>
                  <a:srgbClr val="FF0000"/>
                </a:solidFill>
              </a:rPr>
              <a:t>określać przyczynę </a:t>
            </a:r>
            <a:r>
              <a:rPr lang="pl-PL" dirty="0">
                <a:solidFill>
                  <a:srgbClr val="FF0000"/>
                </a:solidFill>
              </a:rPr>
              <a:t>wypowiedzenia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2. Nie później niż na miesiąc naprzód, na koniec miesiąca kalendarzowego, właściciel może wypowiedzieć stosunek prawny, jeżeli lokator:</a:t>
            </a:r>
            <a:br>
              <a:rPr lang="pl-PL" dirty="0"/>
            </a:br>
            <a:r>
              <a:rPr lang="pl-PL" dirty="0"/>
              <a:t>1) pomimo pisemnego upomnienia nadal używa lokalu w sposób sprzeczny z umową lub niezgodnie z jego przeznaczeniem lub zaniedbuje obowiązki, dopuszczając do powstania szkód, lub niszczy urządzenia przeznaczone do wspólnego korzystania przez mieszkańców albo wykracza w sposób rażący lub uporczywy przeciwko porządkowi domowemu, czyniąc uciążliwym korzystanie z innych lokali, lub</a:t>
            </a:r>
            <a:br>
              <a:rPr lang="pl-PL" dirty="0"/>
            </a:br>
            <a:r>
              <a:rPr lang="pl-PL" dirty="0"/>
              <a:t>2) jest w zwłoce z zapłatą czynszu lub innych opłat za używanie lokalu co najmniej za trzy pełne okresy płatności pomimo uprzedzenia go na piśmie o zamiarze wypowiedzenia stosunku prawnego i wyznaczenia dodatkowego, miesięcznego terminu do zapłaty zaległych i bieżących należności, lub</a:t>
            </a:r>
            <a:br>
              <a:rPr lang="pl-PL" dirty="0"/>
            </a:br>
            <a:r>
              <a:rPr lang="pl-PL" dirty="0"/>
              <a:t>3) wynajął, podnajął albo oddał do bezpłatnego używania lokal lub jego część bez wymaganej pisemnej zgody właściciela, lub</a:t>
            </a:r>
            <a:br>
              <a:rPr lang="pl-PL" dirty="0"/>
            </a:br>
            <a:r>
              <a:rPr lang="pl-PL" dirty="0"/>
              <a:t>4) używa lokalu, który wymaga opróżnienia w związku z koniecznością rozbiórki lub remontu budynku, z zastrzeżeniem </a:t>
            </a:r>
            <a:r>
              <a:rPr lang="pl-PL" b="1" dirty="0"/>
              <a:t>art. 10</a:t>
            </a:r>
            <a:r>
              <a:rPr lang="pl-PL" dirty="0"/>
              <a:t> </a:t>
            </a:r>
            <a:r>
              <a:rPr lang="pl-PL" i="1" dirty="0"/>
              <a:t>obowiązek udostępnienia lokalu</a:t>
            </a:r>
            <a:r>
              <a:rPr lang="pl-PL" dirty="0"/>
              <a:t> ust. 4</a:t>
            </a:r>
            <a:r>
              <a:rPr lang="pl-PL" dirty="0" smtClean="0"/>
              <a:t>. (…)</a:t>
            </a:r>
            <a:endParaRPr lang="pl-PL" dirty="0"/>
          </a:p>
          <a:p>
            <a:pPr marL="0" indent="0">
              <a:buNone/>
            </a:pPr>
            <a:endParaRPr lang="pl-PL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066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Najem lokali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Ustawa o ochronie praw lokatorów, mieszkaniowym zasobie gminy i o zmianie Kodeksu cywilnego</a:t>
            </a:r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Lokale, które wchodzą w skład publicznego zasobu mieszkaniowego oraz lokale, które do tego zasobu nie należą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publiczny zasób mieszkaniowy - lokale wchodzące w skład mieszkaniowego zasobu gminy albo lokale stanowiące własność innych jednostek samorządu terytorialnego, samorządowych osób prawnych tych jednostek, Skarbu Państwa lub państwowych osób 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746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Najem lokali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pl-PL" dirty="0" smtClean="0"/>
              <a:t>Ustawa o ochronie praw lokatorów, mieszkaniowym zasobie gminy i o zmianie Kodeksu cywilnego – kiedy znajdzie zastosowanie?</a:t>
            </a:r>
          </a:p>
          <a:p>
            <a:pPr algn="just"/>
            <a:r>
              <a:rPr lang="pl-PL" dirty="0" smtClean="0"/>
              <a:t>Definicje lokalu, lokatora i właściciela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pl-PL" dirty="0" smtClean="0"/>
              <a:t>lokal służący do zaspokajania potrzeb mieszkaniowych, a także lokal będący pracownią służącą twórcy do prowadzenia działalności w dziedzinie kultury i sztuki; nie jest w rozumieniu ustawy lokalem pomieszczenie przeznaczone do krótkotrwałego pobytu osób, w szczególności znajdujące się w budynkach internatów, burs, pensjonatów, hoteli, domów wypoczynkowych lub w innych budynkach służących do celów turystycznych lub wypoczynkowych;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pl-PL" dirty="0" smtClean="0"/>
              <a:t>lokator– najemca lokalu lub osoba używającą lokal na podstawie innego tytułu prawnego niż prawo własności;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pl-PL" dirty="0" smtClean="0"/>
              <a:t>właściciel –wynajmujący lub inna osoba, z którą wiąże lokatora stosunek prawny uprawniający go do używania lokalu (czyli </a:t>
            </a:r>
            <a:r>
              <a:rPr lang="pl-PL" u="sng" dirty="0" smtClean="0"/>
              <a:t>niekoniecznie właściciel w rozumieniu art. 140 KC</a:t>
            </a:r>
            <a:r>
              <a:rPr lang="pl-PL" dirty="0" smtClean="0"/>
              <a:t>)</a:t>
            </a:r>
          </a:p>
          <a:p>
            <a:pPr marL="0" indent="0" algn="just">
              <a:buFont typeface="Wingdings" pitchFamily="2" charset="2"/>
              <a:buChar char="Ø"/>
            </a:pPr>
            <a:endParaRPr lang="pl-PL" dirty="0" smtClean="0"/>
          </a:p>
          <a:p>
            <a:pPr algn="just"/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762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Najem lokali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Ustawa o ochronie praw lokatorów, mieszkaniowym zasobie gminy i o zmianie Kodeksu </a:t>
            </a:r>
            <a:r>
              <a:rPr lang="pl-PL" dirty="0" smtClean="0"/>
              <a:t>cywilnego</a:t>
            </a:r>
          </a:p>
          <a:p>
            <a:pPr algn="ctr"/>
            <a:r>
              <a:rPr lang="pl-PL" b="1" dirty="0" smtClean="0"/>
              <a:t> </a:t>
            </a:r>
            <a:r>
              <a:rPr lang="pl-PL" b="1" dirty="0"/>
              <a:t>Umowa najmu </a:t>
            </a:r>
            <a:r>
              <a:rPr lang="pl-PL" b="1" dirty="0" smtClean="0"/>
              <a:t>okazjonalnego</a:t>
            </a:r>
          </a:p>
          <a:p>
            <a:pPr algn="just"/>
            <a:r>
              <a:rPr lang="pl-PL" dirty="0" smtClean="0"/>
              <a:t>Umową najmu okazjonalnego lokalu jest umowa najmu lokalu mieszkalnego, którego właściciel, będący osobą fizyczną, nie prowadzi działalności gospodarczej w zakresie wynajmowania lokali, zawarta na czas oznaczony, nie dłuższy niż 10 lat. </a:t>
            </a:r>
            <a:r>
              <a:rPr lang="pl-PL" b="1" dirty="0" smtClean="0"/>
              <a:t> </a:t>
            </a:r>
          </a:p>
          <a:p>
            <a:pPr algn="just"/>
            <a:r>
              <a:rPr lang="pl-PL" dirty="0" smtClean="0"/>
              <a:t>dotyczy lokali, służących do zaspokajania potrzeb mieszkaniowych</a:t>
            </a:r>
          </a:p>
          <a:p>
            <a:pPr algn="just"/>
            <a:r>
              <a:rPr lang="pl-PL" dirty="0" smtClean="0"/>
              <a:t>Zawiera się ją na czas oznaczony, nie dłuższy niż lat 10</a:t>
            </a:r>
            <a:endParaRPr lang="pl-PL" dirty="0"/>
          </a:p>
          <a:p>
            <a:r>
              <a:rPr lang="pl-PL" dirty="0" smtClean="0">
                <a:sym typeface="Wingdings" pitchFamily="2" charset="2"/>
              </a:rPr>
              <a:t>Wymaga </a:t>
            </a:r>
            <a:r>
              <a:rPr lang="pl-PL" b="1" dirty="0" smtClean="0">
                <a:sym typeface="Wingdings" pitchFamily="2" charset="2"/>
              </a:rPr>
              <a:t>formy pisemnej </a:t>
            </a:r>
            <a:r>
              <a:rPr lang="pl-PL" dirty="0" smtClean="0">
                <a:sym typeface="Wingdings" pitchFamily="2" charset="2"/>
              </a:rPr>
              <a:t>pod rygorem nieważności</a:t>
            </a:r>
          </a:p>
          <a:p>
            <a:r>
              <a:rPr lang="pl-PL" dirty="0" smtClean="0">
                <a:sym typeface="Wingdings" pitchFamily="2" charset="2"/>
              </a:rPr>
              <a:t>Wynajmujący- osoba fizyczna, która nie prowadzi działalności gospodarczej w zakresie wynajmowania lokali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4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Najem lokali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Umowa najmu okazjonalnego</a:t>
            </a:r>
          </a:p>
          <a:p>
            <a:r>
              <a:rPr lang="pl-PL" dirty="0" smtClean="0"/>
              <a:t>Do umowy najmu okazjonalnego lokalu załącza się w szczególności:</a:t>
            </a:r>
          </a:p>
          <a:p>
            <a:r>
              <a:rPr lang="pl-PL" dirty="0" smtClean="0"/>
              <a:t>1) oświadczenie najemcy </a:t>
            </a:r>
            <a:r>
              <a:rPr lang="pl-PL" b="1" dirty="0" smtClean="0"/>
              <a:t>w formie aktu notarialnego</a:t>
            </a:r>
            <a:r>
              <a:rPr lang="pl-PL" dirty="0" smtClean="0"/>
              <a:t>, w którym najemca poddał się egzekucji i zobowiązał się do opróżnienia i wydania lokalu używanego na podstawie umowy najmu okazjonalnego lokalu w terminie wskazanym w żądaniu, o którym mowa w art. 19d ust. 2;</a:t>
            </a:r>
          </a:p>
          <a:p>
            <a:r>
              <a:rPr lang="pl-PL" dirty="0" smtClean="0"/>
              <a:t>2) wskazanie przez najemcę </a:t>
            </a:r>
            <a:r>
              <a:rPr lang="pl-PL" b="1" dirty="0" smtClean="0"/>
              <a:t>innego lokalu, w którym będzie mógł zamieszkać w przypadku wykonania egzekucji obowiązku opróżnienia lokalu</a:t>
            </a:r>
            <a:r>
              <a:rPr lang="pl-PL" dirty="0" smtClean="0"/>
              <a:t>; </a:t>
            </a:r>
          </a:p>
          <a:p>
            <a:r>
              <a:rPr lang="pl-PL" dirty="0" smtClean="0"/>
              <a:t>3) oświadczenie właściciela lokalu lub osoby posiadającej tytuł prawny do lokalu, o którym mowa powyżej, o wyrażeniu zgody na zamieszkanie najemcy i osób z nim zamieszkujących w lokalu wskazanym w oświadczeniu; na żądanie wynajmującego załącza się oświadczenie z podpisem notarialnie poświadczonym.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426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 </a:t>
            </a:r>
            <a:br>
              <a:rPr lang="pl-PL" dirty="0" smtClean="0"/>
            </a:br>
            <a:r>
              <a:rPr lang="pl-PL" dirty="0" smtClean="0"/>
              <a:t>-umowa najmu okazjonalnego-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Właściciel zgłasza zawarcie umowy najmu okazjonalnego lokalu naczelnikowi urzędu skarbowego właściwemu ze względu na miejsce zamieszkania właściciela w terminie 14 dni od dnia rozpoczęcia najmu</a:t>
            </a:r>
          </a:p>
        </p:txBody>
      </p:sp>
    </p:spTree>
    <p:extLst>
      <p:ext uri="{BB962C8B-B14F-4D97-AF65-F5344CB8AC3E}">
        <p14:creationId xmlns:p14="http://schemas.microsoft.com/office/powerpoint/2010/main" val="59246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-umowa najmu okazjonalnego-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Najemca okazjonalny nie korzysta z niektórych istotnych regulacji ochronnych – co do zmiany wysokości czynszu, orzekaniu co do uprawnienia do otrzymania lokalu socjalnego, zastosowania tzw. moratorium zimowego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655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2596" y="428604"/>
            <a:ext cx="8229600" cy="56040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 umowa najmu okazjonalnego-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5500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Umowa najmu okazjonalnego lokalu wygasa po upływie czasu, na jaki była zawarta, lub ulega rozwiązaniu po upływie okresu wypowiedzenia tej umowy.</a:t>
            </a:r>
          </a:p>
          <a:p>
            <a:pPr>
              <a:buNone/>
            </a:pPr>
            <a:r>
              <a:rPr lang="pl-PL" dirty="0" smtClean="0"/>
              <a:t> Po wygaśnięciu lub rozwiązaniu umowy najmu okazjonalnego lokalu, </a:t>
            </a:r>
            <a:r>
              <a:rPr lang="pl-PL" b="1" dirty="0" smtClean="0"/>
              <a:t>jeżeli najemca dobrowolnie nie opróżnił lokalu, właściciel doręcza najemcy żądanie opróżnienia lokalu, sporządzone na piśmie opatrzonym urzędowo poświadczonym podpisem właściciela.</a:t>
            </a:r>
          </a:p>
          <a:p>
            <a:pPr>
              <a:buNone/>
            </a:pPr>
            <a:r>
              <a:rPr lang="pl-PL" dirty="0" smtClean="0"/>
              <a:t> Żądanie opróżnienia lokalu zawiera w szczególności:</a:t>
            </a:r>
          </a:p>
          <a:p>
            <a:pPr>
              <a:buNone/>
            </a:pPr>
            <a:r>
              <a:rPr lang="pl-PL" dirty="0" smtClean="0"/>
              <a:t>1) oznaczenie właściciela oraz najemcy, którego żądanie dotyczy;</a:t>
            </a:r>
          </a:p>
          <a:p>
            <a:pPr>
              <a:buNone/>
            </a:pPr>
            <a:r>
              <a:rPr lang="pl-PL" dirty="0" smtClean="0"/>
              <a:t>2) wskazanie umowy najmu okazjonalnego lokalu i przyczynę ustania stosunku z niej wynikającego;</a:t>
            </a:r>
          </a:p>
          <a:p>
            <a:pPr>
              <a:buNone/>
            </a:pPr>
            <a:r>
              <a:rPr lang="pl-PL" dirty="0" smtClean="0"/>
              <a:t>3) termin, nie krótszy niż 7 dni od dnia doręczenia żądania najemcy, w którym najemca i osoby z nim zamieszkujące mają opróżnić lokal. 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b="1" dirty="0" smtClean="0"/>
              <a:t>W przypadku bezskutecznego upływu  tego terminu, właściciel składa do sądu wniosek o nadanie klauzuli wykonalności aktowi notarialnemu, w którym najemca poddał się egzekucji co do opróżnienia lokalu.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8463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Najem lokali</a:t>
            </a:r>
            <a:br>
              <a:rPr lang="pl-PL" dirty="0" smtClean="0"/>
            </a:br>
            <a:r>
              <a:rPr lang="pl-PL" dirty="0" smtClean="0"/>
              <a:t>-ustawa o ochronie praw lokatorów-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Umowa najmu instytucjonalnego</a:t>
            </a:r>
          </a:p>
          <a:p>
            <a:r>
              <a:rPr lang="pl-PL" dirty="0" smtClean="0"/>
              <a:t>Najem instytucjonalny jest nowym w polskim systemie prawnym rodzajem najmu, który wprowadzony został z dniem 11.9.2017 r. na mocy art. 119 </a:t>
            </a:r>
            <a:r>
              <a:rPr lang="pl-PL" dirty="0" err="1" smtClean="0"/>
              <a:t>pkt</a:t>
            </a:r>
            <a:r>
              <a:rPr lang="pl-PL" dirty="0" smtClean="0"/>
              <a:t> 4 KZNU. </a:t>
            </a:r>
          </a:p>
          <a:p>
            <a:r>
              <a:rPr lang="pl-PL" dirty="0" smtClean="0"/>
              <a:t>Przepisy o najmie instytucjonalnym znajdują zastosowanie do umów zawieranych począwszy od 11.9.2017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1947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1132</Words>
  <Application>Microsoft Office PowerPoint</Application>
  <PresentationFormat>Panoramiczny</PresentationFormat>
  <Paragraphs>67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Najem lokali</vt:lpstr>
      <vt:lpstr>Najem lokali</vt:lpstr>
      <vt:lpstr>Najem lokali</vt:lpstr>
      <vt:lpstr>Najem lokali</vt:lpstr>
      <vt:lpstr>Najem lokali</vt:lpstr>
      <vt:lpstr>Najem lokali  -umowa najmu okazjonalnego-</vt:lpstr>
      <vt:lpstr>Najem lokali -umowa najmu okazjonalnego-</vt:lpstr>
      <vt:lpstr>Najem lokali - umowa najmu okazjonalnego-</vt:lpstr>
      <vt:lpstr>Najem lokali -ustawa o ochronie praw lokatorów-</vt:lpstr>
      <vt:lpstr>Najem lokali -ustawa o ochronie praw lokatorów-</vt:lpstr>
      <vt:lpstr>Najem lokali -ustawa o ochronie praw lokatorów-</vt:lpstr>
      <vt:lpstr>Najem lokali - ustawa o ochronie praw lokatorów-</vt:lpstr>
      <vt:lpstr>Najem lokali -ustawa o ochronie praw lokatorów-</vt:lpstr>
      <vt:lpstr>Najem lokali -ustawa o ochronie praw lokatorów-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Najem lokali</dc:title>
  <dc:creator>Agata</dc:creator>
  <cp:lastModifiedBy>Agata</cp:lastModifiedBy>
  <cp:revision>1</cp:revision>
  <dcterms:created xsi:type="dcterms:W3CDTF">2019-11-17T10:42:51Z</dcterms:created>
  <dcterms:modified xsi:type="dcterms:W3CDTF">2019-11-17T10:50:48Z</dcterms:modified>
</cp:coreProperties>
</file>