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256" r:id="rId2"/>
    <p:sldId id="265" r:id="rId3"/>
    <p:sldId id="257" r:id="rId4"/>
    <p:sldId id="258" r:id="rId5"/>
    <p:sldId id="259" r:id="rId6"/>
    <p:sldId id="264" r:id="rId7"/>
    <p:sldId id="266" r:id="rId8"/>
    <p:sldId id="267" r:id="rId9"/>
    <p:sldId id="290" r:id="rId10"/>
    <p:sldId id="291" r:id="rId11"/>
    <p:sldId id="268" r:id="rId12"/>
    <p:sldId id="269" r:id="rId13"/>
    <p:sldId id="270" r:id="rId14"/>
    <p:sldId id="279" r:id="rId15"/>
    <p:sldId id="280" r:id="rId16"/>
    <p:sldId id="271" r:id="rId17"/>
    <p:sldId id="272" r:id="rId18"/>
    <p:sldId id="273" r:id="rId19"/>
    <p:sldId id="274" r:id="rId20"/>
    <p:sldId id="275" r:id="rId21"/>
    <p:sldId id="276" r:id="rId22"/>
    <p:sldId id="277" r:id="rId23"/>
    <p:sldId id="278" r:id="rId24"/>
    <p:sldId id="262" r:id="rId25"/>
    <p:sldId id="281" r:id="rId26"/>
    <p:sldId id="282" r:id="rId27"/>
    <p:sldId id="283" r:id="rId28"/>
    <p:sldId id="260" r:id="rId29"/>
    <p:sldId id="261" r:id="rId30"/>
    <p:sldId id="284" r:id="rId31"/>
    <p:sldId id="286" r:id="rId32"/>
    <p:sldId id="285" r:id="rId33"/>
    <p:sldId id="287" r:id="rId34"/>
    <p:sldId id="288" r:id="rId35"/>
    <p:sldId id="292" r:id="rId36"/>
    <p:sldId id="293" r:id="rId37"/>
    <p:sldId id="294"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060" autoAdjust="0"/>
  </p:normalViewPr>
  <p:slideViewPr>
    <p:cSldViewPr snapToGrid="0">
      <p:cViewPr varScale="1">
        <p:scale>
          <a:sx n="53" d="100"/>
          <a:sy n="53" d="100"/>
        </p:scale>
        <p:origin x="1152"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E9C105-4C89-4633-95F4-D9FC78FF2D94}" type="datetimeFigureOut">
              <a:rPr lang="pl-PL" smtClean="0"/>
              <a:t>2020-04-20</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8E6FA1-F816-4BE4-A6DC-F20D18E9D534}" type="slidenum">
              <a:rPr lang="pl-PL" smtClean="0"/>
              <a:t>‹#›</a:t>
            </a:fld>
            <a:endParaRPr lang="pl-PL"/>
          </a:p>
        </p:txBody>
      </p:sp>
    </p:spTree>
    <p:extLst>
      <p:ext uri="{BB962C8B-B14F-4D97-AF65-F5344CB8AC3E}">
        <p14:creationId xmlns:p14="http://schemas.microsoft.com/office/powerpoint/2010/main" val="27231672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4A8E6FA1-F816-4BE4-A6DC-F20D18E9D534}" type="slidenum">
              <a:rPr lang="pl-PL" smtClean="0"/>
              <a:t>3</a:t>
            </a:fld>
            <a:endParaRPr lang="pl-PL"/>
          </a:p>
        </p:txBody>
      </p:sp>
    </p:spTree>
    <p:extLst>
      <p:ext uri="{BB962C8B-B14F-4D97-AF65-F5344CB8AC3E}">
        <p14:creationId xmlns:p14="http://schemas.microsoft.com/office/powerpoint/2010/main" val="1313597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4A8E6FA1-F816-4BE4-A6DC-F20D18E9D534}" type="slidenum">
              <a:rPr lang="pl-PL" smtClean="0"/>
              <a:t>36</a:t>
            </a:fld>
            <a:endParaRPr lang="pl-PL"/>
          </a:p>
        </p:txBody>
      </p:sp>
    </p:spTree>
    <p:extLst>
      <p:ext uri="{BB962C8B-B14F-4D97-AF65-F5344CB8AC3E}">
        <p14:creationId xmlns:p14="http://schemas.microsoft.com/office/powerpoint/2010/main" val="18427264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4A8E6FA1-F816-4BE4-A6DC-F20D18E9D534}" type="slidenum">
              <a:rPr lang="pl-PL" smtClean="0"/>
              <a:t>12</a:t>
            </a:fld>
            <a:endParaRPr lang="pl-PL"/>
          </a:p>
        </p:txBody>
      </p:sp>
    </p:spTree>
    <p:extLst>
      <p:ext uri="{BB962C8B-B14F-4D97-AF65-F5344CB8AC3E}">
        <p14:creationId xmlns:p14="http://schemas.microsoft.com/office/powerpoint/2010/main" val="27050820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4A8E6FA1-F816-4BE4-A6DC-F20D18E9D534}" type="slidenum">
              <a:rPr lang="pl-PL" smtClean="0"/>
              <a:t>19</a:t>
            </a:fld>
            <a:endParaRPr lang="pl-PL"/>
          </a:p>
        </p:txBody>
      </p:sp>
    </p:spTree>
    <p:extLst>
      <p:ext uri="{BB962C8B-B14F-4D97-AF65-F5344CB8AC3E}">
        <p14:creationId xmlns:p14="http://schemas.microsoft.com/office/powerpoint/2010/main" val="4576470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4A8E6FA1-F816-4BE4-A6DC-F20D18E9D534}" type="slidenum">
              <a:rPr lang="pl-PL" smtClean="0"/>
              <a:t>25</a:t>
            </a:fld>
            <a:endParaRPr lang="pl-PL"/>
          </a:p>
        </p:txBody>
      </p:sp>
    </p:spTree>
    <p:extLst>
      <p:ext uri="{BB962C8B-B14F-4D97-AF65-F5344CB8AC3E}">
        <p14:creationId xmlns:p14="http://schemas.microsoft.com/office/powerpoint/2010/main" val="26157259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4A8E6FA1-F816-4BE4-A6DC-F20D18E9D534}" type="slidenum">
              <a:rPr lang="pl-PL" smtClean="0"/>
              <a:t>26</a:t>
            </a:fld>
            <a:endParaRPr lang="pl-PL"/>
          </a:p>
        </p:txBody>
      </p:sp>
    </p:spTree>
    <p:extLst>
      <p:ext uri="{BB962C8B-B14F-4D97-AF65-F5344CB8AC3E}">
        <p14:creationId xmlns:p14="http://schemas.microsoft.com/office/powerpoint/2010/main" val="6051375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4A8E6FA1-F816-4BE4-A6DC-F20D18E9D534}" type="slidenum">
              <a:rPr lang="pl-PL" smtClean="0"/>
              <a:t>27</a:t>
            </a:fld>
            <a:endParaRPr lang="pl-PL"/>
          </a:p>
        </p:txBody>
      </p:sp>
    </p:spTree>
    <p:extLst>
      <p:ext uri="{BB962C8B-B14F-4D97-AF65-F5344CB8AC3E}">
        <p14:creationId xmlns:p14="http://schemas.microsoft.com/office/powerpoint/2010/main" val="20452424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4A8E6FA1-F816-4BE4-A6DC-F20D18E9D534}" type="slidenum">
              <a:rPr lang="pl-PL" smtClean="0"/>
              <a:t>31</a:t>
            </a:fld>
            <a:endParaRPr lang="pl-PL"/>
          </a:p>
        </p:txBody>
      </p:sp>
    </p:spTree>
    <p:extLst>
      <p:ext uri="{BB962C8B-B14F-4D97-AF65-F5344CB8AC3E}">
        <p14:creationId xmlns:p14="http://schemas.microsoft.com/office/powerpoint/2010/main" val="39911325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4A8E6FA1-F816-4BE4-A6DC-F20D18E9D534}" type="slidenum">
              <a:rPr lang="pl-PL" smtClean="0"/>
              <a:t>32</a:t>
            </a:fld>
            <a:endParaRPr lang="pl-PL"/>
          </a:p>
        </p:txBody>
      </p:sp>
    </p:spTree>
    <p:extLst>
      <p:ext uri="{BB962C8B-B14F-4D97-AF65-F5344CB8AC3E}">
        <p14:creationId xmlns:p14="http://schemas.microsoft.com/office/powerpoint/2010/main" val="32789230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4A8E6FA1-F816-4BE4-A6DC-F20D18E9D534}" type="slidenum">
              <a:rPr lang="pl-PL" smtClean="0"/>
              <a:t>33</a:t>
            </a:fld>
            <a:endParaRPr lang="pl-PL"/>
          </a:p>
        </p:txBody>
      </p:sp>
    </p:spTree>
    <p:extLst>
      <p:ext uri="{BB962C8B-B14F-4D97-AF65-F5344CB8AC3E}">
        <p14:creationId xmlns:p14="http://schemas.microsoft.com/office/powerpoint/2010/main" val="1967937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pl-PL"/>
              <a:t>Kliknij, aby edytować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D30E8EBD-E1B0-4983-8B5C-B4247F1CD53C}" type="datetimeFigureOut">
              <a:rPr lang="pl-PL" smtClean="0"/>
              <a:t>2020-04-20</a:t>
            </a:fld>
            <a:endParaRPr lang="pl-PL"/>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CA15792B-1AD7-4881-AA0A-511FC1F4F61C}" type="slidenum">
              <a:rPr lang="pl-PL" smtClean="0"/>
              <a:t>‹#›</a:t>
            </a:fld>
            <a:endParaRPr lang="pl-PL"/>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5852582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30E8EBD-E1B0-4983-8B5C-B4247F1CD53C}" type="datetimeFigureOut">
              <a:rPr lang="pl-PL" smtClean="0"/>
              <a:t>2020-04-20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A15792B-1AD7-4881-AA0A-511FC1F4F61C}" type="slidenum">
              <a:rPr lang="pl-PL" smtClean="0"/>
              <a:t>‹#›</a:t>
            </a:fld>
            <a:endParaRPr lang="pl-PL"/>
          </a:p>
        </p:txBody>
      </p:sp>
    </p:spTree>
    <p:extLst>
      <p:ext uri="{BB962C8B-B14F-4D97-AF65-F5344CB8AC3E}">
        <p14:creationId xmlns:p14="http://schemas.microsoft.com/office/powerpoint/2010/main" val="541164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30E8EBD-E1B0-4983-8B5C-B4247F1CD53C}" type="datetimeFigureOut">
              <a:rPr lang="pl-PL" smtClean="0"/>
              <a:t>2020-04-20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A15792B-1AD7-4881-AA0A-511FC1F4F61C}" type="slidenum">
              <a:rPr lang="pl-PL" smtClean="0"/>
              <a:t>‹#›</a:t>
            </a:fld>
            <a:endParaRPr lang="pl-PL"/>
          </a:p>
        </p:txBody>
      </p:sp>
    </p:spTree>
    <p:extLst>
      <p:ext uri="{BB962C8B-B14F-4D97-AF65-F5344CB8AC3E}">
        <p14:creationId xmlns:p14="http://schemas.microsoft.com/office/powerpoint/2010/main" val="3970333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30E8EBD-E1B0-4983-8B5C-B4247F1CD53C}" type="datetimeFigureOut">
              <a:rPr lang="pl-PL" smtClean="0"/>
              <a:t>2020-04-20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A15792B-1AD7-4881-AA0A-511FC1F4F61C}" type="slidenum">
              <a:rPr lang="pl-PL" smtClean="0"/>
              <a:t>‹#›</a:t>
            </a:fld>
            <a:endParaRPr lang="pl-PL"/>
          </a:p>
        </p:txBody>
      </p:sp>
    </p:spTree>
    <p:extLst>
      <p:ext uri="{BB962C8B-B14F-4D97-AF65-F5344CB8AC3E}">
        <p14:creationId xmlns:p14="http://schemas.microsoft.com/office/powerpoint/2010/main" val="290545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D30E8EBD-E1B0-4983-8B5C-B4247F1CD53C}" type="datetimeFigureOut">
              <a:rPr lang="pl-PL" smtClean="0"/>
              <a:t>2020-04-20</a:t>
            </a:fld>
            <a:endParaRPr lang="pl-PL"/>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CA15792B-1AD7-4881-AA0A-511FC1F4F61C}" type="slidenum">
              <a:rPr lang="pl-PL" smtClean="0"/>
              <a:t>‹#›</a:t>
            </a:fld>
            <a:endParaRPr lang="pl-PL"/>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98355179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pl-PL"/>
              <a:t>Kliknij, aby edytować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D30E8EBD-E1B0-4983-8B5C-B4247F1CD53C}" type="datetimeFigureOut">
              <a:rPr lang="pl-PL" smtClean="0"/>
              <a:t>2020-04-20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CA15792B-1AD7-4881-AA0A-511FC1F4F61C}" type="slidenum">
              <a:rPr lang="pl-PL" smtClean="0"/>
              <a:t>‹#›</a:t>
            </a:fld>
            <a:endParaRPr lang="pl-PL"/>
          </a:p>
        </p:txBody>
      </p:sp>
    </p:spTree>
    <p:extLst>
      <p:ext uri="{BB962C8B-B14F-4D97-AF65-F5344CB8AC3E}">
        <p14:creationId xmlns:p14="http://schemas.microsoft.com/office/powerpoint/2010/main" val="232096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D30E8EBD-E1B0-4983-8B5C-B4247F1CD53C}" type="datetimeFigureOut">
              <a:rPr lang="pl-PL" smtClean="0"/>
              <a:t>2020-04-20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CA15792B-1AD7-4881-AA0A-511FC1F4F61C}" type="slidenum">
              <a:rPr lang="pl-PL" smtClean="0"/>
              <a:t>‹#›</a:t>
            </a:fld>
            <a:endParaRPr lang="pl-PL"/>
          </a:p>
        </p:txBody>
      </p:sp>
    </p:spTree>
    <p:extLst>
      <p:ext uri="{BB962C8B-B14F-4D97-AF65-F5344CB8AC3E}">
        <p14:creationId xmlns:p14="http://schemas.microsoft.com/office/powerpoint/2010/main" val="4095278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D30E8EBD-E1B0-4983-8B5C-B4247F1CD53C}" type="datetimeFigureOut">
              <a:rPr lang="pl-PL" smtClean="0"/>
              <a:t>2020-04-20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CA15792B-1AD7-4881-AA0A-511FC1F4F61C}" type="slidenum">
              <a:rPr lang="pl-PL" smtClean="0"/>
              <a:t>‹#›</a:t>
            </a:fld>
            <a:endParaRPr lang="pl-PL"/>
          </a:p>
        </p:txBody>
      </p:sp>
    </p:spTree>
    <p:extLst>
      <p:ext uri="{BB962C8B-B14F-4D97-AF65-F5344CB8AC3E}">
        <p14:creationId xmlns:p14="http://schemas.microsoft.com/office/powerpoint/2010/main" val="2341190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0E8EBD-E1B0-4983-8B5C-B4247F1CD53C}" type="datetimeFigureOut">
              <a:rPr lang="pl-PL" smtClean="0"/>
              <a:t>2020-04-20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CA15792B-1AD7-4881-AA0A-511FC1F4F61C}" type="slidenum">
              <a:rPr lang="pl-PL" smtClean="0"/>
              <a:t>‹#›</a:t>
            </a:fld>
            <a:endParaRPr lang="pl-PL"/>
          </a:p>
        </p:txBody>
      </p:sp>
    </p:spTree>
    <p:extLst>
      <p:ext uri="{BB962C8B-B14F-4D97-AF65-F5344CB8AC3E}">
        <p14:creationId xmlns:p14="http://schemas.microsoft.com/office/powerpoint/2010/main" val="3801285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pl-PL"/>
              <a:t>Kliknij, aby edytować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D30E8EBD-E1B0-4983-8B5C-B4247F1CD53C}" type="datetimeFigureOut">
              <a:rPr lang="pl-PL" smtClean="0"/>
              <a:t>2020-04-20</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CA15792B-1AD7-4881-AA0A-511FC1F4F61C}"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68359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D30E8EBD-E1B0-4983-8B5C-B4247F1CD53C}" type="datetimeFigureOut">
              <a:rPr lang="pl-PL" smtClean="0"/>
              <a:t>2020-04-20</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CA15792B-1AD7-4881-AA0A-511FC1F4F61C}"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83415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D30E8EBD-E1B0-4983-8B5C-B4247F1CD53C}" type="datetimeFigureOut">
              <a:rPr lang="pl-PL" smtClean="0"/>
              <a:t>2020-04-20</a:t>
            </a:fld>
            <a:endParaRPr lang="pl-PL"/>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pl-PL"/>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CA15792B-1AD7-4881-AA0A-511FC1F4F61C}" type="slidenum">
              <a:rPr lang="pl-PL" smtClean="0"/>
              <a:t>‹#›</a:t>
            </a:fld>
            <a:endParaRPr lang="pl-PL"/>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864337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C0E495B-6DC4-4748-AE2F-F5E69B53F7E7}"/>
              </a:ext>
            </a:extLst>
          </p:cNvPr>
          <p:cNvSpPr>
            <a:spLocks noGrp="1"/>
          </p:cNvSpPr>
          <p:nvPr>
            <p:ph type="ctrTitle"/>
          </p:nvPr>
        </p:nvSpPr>
        <p:spPr/>
        <p:txBody>
          <a:bodyPr/>
          <a:lstStyle/>
          <a:p>
            <a:r>
              <a:rPr lang="pl-PL" dirty="0"/>
              <a:t>obywatelstwo</a:t>
            </a:r>
          </a:p>
        </p:txBody>
      </p:sp>
      <p:sp>
        <p:nvSpPr>
          <p:cNvPr id="3" name="Podtytuł 2">
            <a:extLst>
              <a:ext uri="{FF2B5EF4-FFF2-40B4-BE49-F238E27FC236}">
                <a16:creationId xmlns:a16="http://schemas.microsoft.com/office/drawing/2014/main" id="{A6F2FC4F-3766-4DB4-BF0A-700748B133FA}"/>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1039382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5B83DF-75C3-4B6B-8482-52CD3FCFCD7F}"/>
              </a:ext>
            </a:extLst>
          </p:cNvPr>
          <p:cNvSpPr>
            <a:spLocks noGrp="1"/>
          </p:cNvSpPr>
          <p:nvPr>
            <p:ph type="title"/>
          </p:nvPr>
        </p:nvSpPr>
        <p:spPr>
          <a:xfrm>
            <a:off x="1371600" y="685800"/>
            <a:ext cx="9601200" cy="757989"/>
          </a:xfrm>
        </p:spPr>
        <p:txBody>
          <a:bodyPr/>
          <a:lstStyle/>
          <a:p>
            <a:r>
              <a:rPr lang="pl-PL" dirty="0"/>
              <a:t>Uznanie za repatrianta </a:t>
            </a:r>
          </a:p>
        </p:txBody>
      </p:sp>
      <p:sp>
        <p:nvSpPr>
          <p:cNvPr id="3" name="Symbol zastępczy zawartości 2">
            <a:extLst>
              <a:ext uri="{FF2B5EF4-FFF2-40B4-BE49-F238E27FC236}">
                <a16:creationId xmlns:a16="http://schemas.microsoft.com/office/drawing/2014/main" id="{D2E82D27-2014-4A37-A559-2DCCC59CFF86}"/>
              </a:ext>
            </a:extLst>
          </p:cNvPr>
          <p:cNvSpPr>
            <a:spLocks noGrp="1"/>
          </p:cNvSpPr>
          <p:nvPr>
            <p:ph idx="1"/>
          </p:nvPr>
        </p:nvSpPr>
        <p:spPr>
          <a:xfrm>
            <a:off x="1371600" y="1888958"/>
            <a:ext cx="9601200" cy="4752474"/>
          </a:xfrm>
        </p:spPr>
        <p:txBody>
          <a:bodyPr>
            <a:normAutofit fontScale="92500" lnSpcReduction="20000"/>
          </a:bodyPr>
          <a:lstStyle/>
          <a:p>
            <a:r>
              <a:rPr lang="pl-PL" dirty="0"/>
              <a:t>Osoba będąca cudzoziemcem w dniu wydania decyzji o uznaniu za repatrianta </a:t>
            </a:r>
            <a:r>
              <a:rPr lang="pl-PL" b="1" dirty="0"/>
              <a:t>nabywa obywatelstwo polskie z dniem wydania decyzji o uznaniu za repatrianta</a:t>
            </a:r>
            <a:r>
              <a:rPr lang="pl-PL" dirty="0"/>
              <a:t>, jeżeli ta decyzja stała się ostateczna</a:t>
            </a:r>
          </a:p>
          <a:p>
            <a:r>
              <a:rPr lang="pl-PL" dirty="0"/>
              <a:t>Za repatrianta może być uznana osoba, która:</a:t>
            </a:r>
          </a:p>
          <a:p>
            <a:pPr lvl="1"/>
            <a:r>
              <a:rPr lang="pl-PL" dirty="0"/>
              <a:t>jest polskiego pochodzenia</a:t>
            </a:r>
          </a:p>
          <a:p>
            <a:pPr lvl="1"/>
            <a:r>
              <a:rPr lang="pl-PL" dirty="0"/>
              <a:t>przed dniem wejścia w życie ustawy o repatriacji zamieszkiwała na stałe na określonym w ustawie terytorium byłego ZSRR</a:t>
            </a:r>
          </a:p>
          <a:p>
            <a:pPr lvl="1"/>
            <a:r>
              <a:rPr lang="pl-PL" dirty="0"/>
              <a:t>nie zachodzą wobec niej okoliczności wyłączające możliwość otrzymania wizy krajowej w celu repatriacji </a:t>
            </a:r>
          </a:p>
          <a:p>
            <a:pPr lvl="1"/>
            <a:r>
              <a:rPr lang="pl-PL" dirty="0"/>
              <a:t>przebywa na terytorium RP na podstawie zezwolenia na zamieszkanie na czas oznaczony udzielonego w związku z pobieraniem nauki w szkole wyższej i złoży wniosek o uznanie za repatrianta w terminie 12 miesięcy od ukończenia szkoły wyższej lub przebywa na terytorium RP na podstawie zezwolenia na pobyt stały, na osiedlenie się lub prawa stałego pobytu oraz posiada w Polsce źródło utrzymania oraz tytuł prawny do zajmowania lokalu mieszkalnego</a:t>
            </a:r>
          </a:p>
          <a:p>
            <a:pPr lvl="1"/>
            <a:r>
              <a:rPr lang="pl-PL" dirty="0"/>
              <a:t>uzyskała zezwolenie na pobyt stały jako małżonek repatrianta, nie zachodzą wobec niej okoliczności umożliwiające otrzymanie wizy krajowej w celu repatriacji, posiada w Polsce źródło utrzymania oraz tytuł prawny do zajmowania lokalu mieszkalnego</a:t>
            </a:r>
          </a:p>
          <a:p>
            <a:pPr lvl="1"/>
            <a:endParaRPr lang="pl-PL" dirty="0"/>
          </a:p>
          <a:p>
            <a:pPr lvl="1"/>
            <a:endParaRPr lang="pl-PL" dirty="0"/>
          </a:p>
        </p:txBody>
      </p:sp>
    </p:spTree>
    <p:extLst>
      <p:ext uri="{BB962C8B-B14F-4D97-AF65-F5344CB8AC3E}">
        <p14:creationId xmlns:p14="http://schemas.microsoft.com/office/powerpoint/2010/main" val="3914379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DA93235-E10F-4C47-9B3E-44F9C143178B}"/>
              </a:ext>
            </a:extLst>
          </p:cNvPr>
          <p:cNvSpPr>
            <a:spLocks noGrp="1"/>
          </p:cNvSpPr>
          <p:nvPr>
            <p:ph type="title"/>
          </p:nvPr>
        </p:nvSpPr>
        <p:spPr>
          <a:xfrm>
            <a:off x="1371600" y="421105"/>
            <a:ext cx="9601200" cy="878840"/>
          </a:xfrm>
        </p:spPr>
        <p:txBody>
          <a:bodyPr/>
          <a:lstStyle/>
          <a:p>
            <a:r>
              <a:rPr lang="pl-PL" dirty="0"/>
              <a:t>Nadanie obywatelstwa </a:t>
            </a:r>
          </a:p>
        </p:txBody>
      </p:sp>
      <p:sp>
        <p:nvSpPr>
          <p:cNvPr id="3" name="Symbol zastępczy zawartości 2">
            <a:extLst>
              <a:ext uri="{FF2B5EF4-FFF2-40B4-BE49-F238E27FC236}">
                <a16:creationId xmlns:a16="http://schemas.microsoft.com/office/drawing/2014/main" id="{1973A8DF-E8CF-49D4-BF80-620216A32AB3}"/>
              </a:ext>
            </a:extLst>
          </p:cNvPr>
          <p:cNvSpPr>
            <a:spLocks noGrp="1"/>
          </p:cNvSpPr>
          <p:nvPr>
            <p:ph idx="1"/>
          </p:nvPr>
        </p:nvSpPr>
        <p:spPr>
          <a:xfrm>
            <a:off x="1371600" y="1672389"/>
            <a:ext cx="9601200" cy="4764506"/>
          </a:xfrm>
        </p:spPr>
        <p:txBody>
          <a:bodyPr>
            <a:normAutofit fontScale="92500" lnSpcReduction="10000"/>
          </a:bodyPr>
          <a:lstStyle/>
          <a:p>
            <a:r>
              <a:rPr lang="pl-PL" dirty="0"/>
              <a:t>Prerogatywa Prezydenta RP</a:t>
            </a:r>
          </a:p>
          <a:p>
            <a:pPr lvl="1"/>
            <a:r>
              <a:rPr lang="pl-PL" dirty="0"/>
              <a:t>Prezydent Rzeczypospolitej Polskiej może nadać cudzoziemcowi obywatelstwo polskie</a:t>
            </a:r>
          </a:p>
          <a:p>
            <a:r>
              <a:rPr lang="pl-PL" dirty="0"/>
              <a:t>Nadanie obywatelstwa następuje na wniosek cudzoziemca lub wniosek przedstawicieli ustawowych małoletniego </a:t>
            </a:r>
          </a:p>
          <a:p>
            <a:r>
              <a:rPr lang="pl-PL" dirty="0"/>
              <a:t>Wniosek o nadanie obywatelstwa polskiego składa się, za pośrednictwem wojewody lub konsula, osobiście lub korespondencyjnie z podpisem urzędowo poświadczonym</a:t>
            </a:r>
          </a:p>
          <a:p>
            <a:r>
              <a:rPr lang="pl-PL" dirty="0"/>
              <a:t>Wojewoda i konsul przekazują Prezydentowi RP, za pośrednictwem ministra wł. ds. wewnętrznych, wniosek o nadanie obywatelstwa polskiego wraz z dokumentami oraz własną opinią (na żądanie Prezydenta wniosek może zostać przekazany wcześniej – bez względu na stadium postępowania)</a:t>
            </a:r>
          </a:p>
          <a:p>
            <a:r>
              <a:rPr lang="pl-PL" dirty="0"/>
              <a:t>minister wł. ds. wewnętrznych, przed przekazaniem wniosku Prezydentowi RP, zwraca się do Komendanta Głównego Policji, Szefa Agencji Bezpieczeństwa </a:t>
            </a:r>
            <a:r>
              <a:rPr lang="pl-PL" dirty="0" err="1"/>
              <a:t>Wewnętzrnego</a:t>
            </a:r>
            <a:r>
              <a:rPr lang="pl-PL" dirty="0"/>
              <a:t>, a w razie potrzeby do innych organów, o udzielenie informacji, które mogą mieć istotne znaczenie w sprawie o nadanie obywatelstwa polskiego, i sporządza opinię dotyczącą wniosku</a:t>
            </a:r>
          </a:p>
        </p:txBody>
      </p:sp>
    </p:spTree>
    <p:extLst>
      <p:ext uri="{BB962C8B-B14F-4D97-AF65-F5344CB8AC3E}">
        <p14:creationId xmlns:p14="http://schemas.microsoft.com/office/powerpoint/2010/main" val="504180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171B93F-2A21-41CF-963F-026D094A6C25}"/>
              </a:ext>
            </a:extLst>
          </p:cNvPr>
          <p:cNvSpPr>
            <a:spLocks noGrp="1"/>
          </p:cNvSpPr>
          <p:nvPr>
            <p:ph type="title"/>
          </p:nvPr>
        </p:nvSpPr>
        <p:spPr/>
        <p:txBody>
          <a:bodyPr/>
          <a:lstStyle/>
          <a:p>
            <a:r>
              <a:rPr lang="pl-PL" dirty="0"/>
              <a:t>Nadanie obywatelstwa </a:t>
            </a:r>
          </a:p>
        </p:txBody>
      </p:sp>
      <p:sp>
        <p:nvSpPr>
          <p:cNvPr id="3" name="Symbol zastępczy zawartości 2">
            <a:extLst>
              <a:ext uri="{FF2B5EF4-FFF2-40B4-BE49-F238E27FC236}">
                <a16:creationId xmlns:a16="http://schemas.microsoft.com/office/drawing/2014/main" id="{40742C02-ECFF-483E-A2ED-62E32570706B}"/>
              </a:ext>
            </a:extLst>
          </p:cNvPr>
          <p:cNvSpPr>
            <a:spLocks noGrp="1"/>
          </p:cNvSpPr>
          <p:nvPr>
            <p:ph idx="1"/>
          </p:nvPr>
        </p:nvSpPr>
        <p:spPr>
          <a:xfrm>
            <a:off x="1371600" y="1920240"/>
            <a:ext cx="9601200" cy="3947160"/>
          </a:xfrm>
        </p:spPr>
        <p:txBody>
          <a:bodyPr>
            <a:normAutofit lnSpcReduction="10000"/>
          </a:bodyPr>
          <a:lstStyle/>
          <a:p>
            <a:r>
              <a:rPr lang="pl-PL" dirty="0"/>
              <a:t> Prezydent Rzeczypospolitej Polskiej nadaje obywatelstwo polskie lub odmawia jego nadania w formie postanowienia</a:t>
            </a:r>
          </a:p>
          <a:p>
            <a:r>
              <a:rPr lang="pl-PL" dirty="0"/>
              <a:t>Nabycie obywatelstwa następuje w dniu wydania przez Prezydenta Rzeczypospolitej Polskiej postanowienia o nadaniu obywatelstwa polskiego</a:t>
            </a:r>
          </a:p>
          <a:p>
            <a:r>
              <a:rPr lang="pl-PL" dirty="0"/>
              <a:t>W przypadku nadania obywatelstwa wnioskodawca otrzymuje akt nadania obywatelstwa, w razie domowy – zawiadomienie o odmowie nadania obywatelstwa (doręczenie następuje za pośrednictwem ministra właściwego ds. zagranicznych) </a:t>
            </a:r>
          </a:p>
          <a:p>
            <a:r>
              <a:rPr lang="pl-PL" dirty="0"/>
              <a:t>Ustawa nie wprowadza żadnych kryteriów wiążących Prezydenta przy rozstrzyganiu sprawy o nadanie obywatelstwa (przejaw władzy dyskrecjonalnej prezydenta)</a:t>
            </a:r>
          </a:p>
          <a:p>
            <a:r>
              <a:rPr lang="pl-PL" dirty="0"/>
              <a:t>Możemy jednak uznać, że niektóre dane, które zamieszczane są we wniosku o nadanie obywatelstwa wskazują, jakie okoliczności są brane pod uwagę przy rozstrzyganiu wniosków </a:t>
            </a:r>
          </a:p>
        </p:txBody>
      </p:sp>
    </p:spTree>
    <p:extLst>
      <p:ext uri="{BB962C8B-B14F-4D97-AF65-F5344CB8AC3E}">
        <p14:creationId xmlns:p14="http://schemas.microsoft.com/office/powerpoint/2010/main" val="28074656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171B93F-2A21-41CF-963F-026D094A6C25}"/>
              </a:ext>
            </a:extLst>
          </p:cNvPr>
          <p:cNvSpPr>
            <a:spLocks noGrp="1"/>
          </p:cNvSpPr>
          <p:nvPr>
            <p:ph type="title"/>
          </p:nvPr>
        </p:nvSpPr>
        <p:spPr>
          <a:xfrm>
            <a:off x="1295400" y="360947"/>
            <a:ext cx="9601200" cy="1070811"/>
          </a:xfrm>
        </p:spPr>
        <p:txBody>
          <a:bodyPr/>
          <a:lstStyle/>
          <a:p>
            <a:r>
              <a:rPr lang="pl-PL" dirty="0"/>
              <a:t>Nadanie obywatelstwa </a:t>
            </a:r>
          </a:p>
        </p:txBody>
      </p:sp>
      <p:sp>
        <p:nvSpPr>
          <p:cNvPr id="3" name="Symbol zastępczy zawartości 2">
            <a:extLst>
              <a:ext uri="{FF2B5EF4-FFF2-40B4-BE49-F238E27FC236}">
                <a16:creationId xmlns:a16="http://schemas.microsoft.com/office/drawing/2014/main" id="{40742C02-ECFF-483E-A2ED-62E32570706B}"/>
              </a:ext>
            </a:extLst>
          </p:cNvPr>
          <p:cNvSpPr>
            <a:spLocks noGrp="1"/>
          </p:cNvSpPr>
          <p:nvPr>
            <p:ph idx="1"/>
          </p:nvPr>
        </p:nvSpPr>
        <p:spPr>
          <a:xfrm>
            <a:off x="1371600" y="1431757"/>
            <a:ext cx="9601200" cy="4884821"/>
          </a:xfrm>
        </p:spPr>
        <p:txBody>
          <a:bodyPr>
            <a:normAutofit lnSpcReduction="10000"/>
          </a:bodyPr>
          <a:lstStyle/>
          <a:p>
            <a:r>
              <a:rPr lang="pl-PL" dirty="0"/>
              <a:t>Wniosek o nadanie obywatelstwa polskiego zawiera:</a:t>
            </a:r>
          </a:p>
          <a:p>
            <a:pPr lvl="1"/>
            <a:r>
              <a:rPr lang="pl-PL" dirty="0"/>
              <a:t>dane cudzoziemca;</a:t>
            </a:r>
          </a:p>
          <a:p>
            <a:pPr lvl="1"/>
            <a:r>
              <a:rPr lang="pl-PL" dirty="0"/>
              <a:t>adres zamieszkania; </a:t>
            </a:r>
          </a:p>
          <a:p>
            <a:pPr lvl="1"/>
            <a:r>
              <a:rPr lang="pl-PL" dirty="0"/>
              <a:t>informacje o rodzicach cudzoziemca i dalszych wstępnych, jeżeli posiadali obywatelstwo polskie; </a:t>
            </a:r>
          </a:p>
          <a:p>
            <a:pPr lvl="1"/>
            <a:r>
              <a:rPr lang="pl-PL" dirty="0"/>
              <a:t>informacje o posiadaniu obywatelstwa polskiego w przeszłości, jego utracie oraz dacie nabycia obywatelstwa innego państwa; </a:t>
            </a:r>
          </a:p>
          <a:p>
            <a:pPr lvl="1"/>
            <a:r>
              <a:rPr lang="pl-PL" dirty="0"/>
              <a:t>informacje o źródłach utrzymania cudzoziemca, jego osiągnięciach zawodowych, działalności politycznej i społecznej; </a:t>
            </a:r>
          </a:p>
          <a:p>
            <a:pPr lvl="1"/>
            <a:r>
              <a:rPr lang="pl-PL" dirty="0"/>
              <a:t>informację o znajomości przez cudzoziemca języka polskiego;</a:t>
            </a:r>
          </a:p>
          <a:p>
            <a:pPr lvl="1"/>
            <a:r>
              <a:rPr lang="pl-PL" dirty="0"/>
              <a:t> dane małżonka cudzoziemca;</a:t>
            </a:r>
          </a:p>
          <a:p>
            <a:pPr lvl="1"/>
            <a:r>
              <a:rPr lang="pl-PL" dirty="0"/>
              <a:t>informację, czy cudzoziemiec ubiegał się o nabycie obywatelstwa polskiego w przeszłości; </a:t>
            </a:r>
          </a:p>
          <a:p>
            <a:pPr lvl="1"/>
            <a:r>
              <a:rPr lang="pl-PL" dirty="0"/>
              <a:t>uzasadnienie</a:t>
            </a:r>
          </a:p>
        </p:txBody>
      </p:sp>
    </p:spTree>
    <p:extLst>
      <p:ext uri="{BB962C8B-B14F-4D97-AF65-F5344CB8AC3E}">
        <p14:creationId xmlns:p14="http://schemas.microsoft.com/office/powerpoint/2010/main" val="5766702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9A5D3B8-2406-4C2F-A330-0A1D003608E5}"/>
              </a:ext>
            </a:extLst>
          </p:cNvPr>
          <p:cNvSpPr>
            <a:spLocks noGrp="1"/>
          </p:cNvSpPr>
          <p:nvPr>
            <p:ph type="title"/>
          </p:nvPr>
        </p:nvSpPr>
        <p:spPr>
          <a:xfrm>
            <a:off x="1371600" y="685800"/>
            <a:ext cx="9601200" cy="800100"/>
          </a:xfrm>
        </p:spPr>
        <p:txBody>
          <a:bodyPr/>
          <a:lstStyle/>
          <a:p>
            <a:r>
              <a:rPr lang="pl-PL" dirty="0"/>
              <a:t>Uznanie za obywatela polskiego </a:t>
            </a:r>
          </a:p>
        </p:txBody>
      </p:sp>
      <p:sp>
        <p:nvSpPr>
          <p:cNvPr id="3" name="Symbol zastępczy zawartości 2">
            <a:extLst>
              <a:ext uri="{FF2B5EF4-FFF2-40B4-BE49-F238E27FC236}">
                <a16:creationId xmlns:a16="http://schemas.microsoft.com/office/drawing/2014/main" id="{8EA2C32A-0F50-4871-8EC2-9AD5848C12DD}"/>
              </a:ext>
            </a:extLst>
          </p:cNvPr>
          <p:cNvSpPr>
            <a:spLocks noGrp="1"/>
          </p:cNvSpPr>
          <p:nvPr>
            <p:ph idx="1"/>
          </p:nvPr>
        </p:nvSpPr>
        <p:spPr>
          <a:xfrm>
            <a:off x="1371600" y="1828800"/>
            <a:ext cx="9601200" cy="4072890"/>
          </a:xfrm>
        </p:spPr>
        <p:txBody>
          <a:bodyPr/>
          <a:lstStyle/>
          <a:p>
            <a:r>
              <a:rPr lang="pl-PL" dirty="0"/>
              <a:t>Następuje na wniosek cudzoziemca, a w przypadku małoletniego cudzoziemca – na wniosek jego przedstawicieli ustawowych</a:t>
            </a:r>
          </a:p>
          <a:p>
            <a:r>
              <a:rPr lang="pl-PL" dirty="0"/>
              <a:t>Wniosek o uznanie za obywatela polskiego składa się do wojewody</a:t>
            </a:r>
          </a:p>
          <a:p>
            <a:r>
              <a:rPr lang="pl-PL" dirty="0"/>
              <a:t>W przypadku gdy wniosek o uznanie cudzoziemca za obywatela polskiego został złożony w czasie, gdy wobec tego cudzoziemca jest prowadzone postępowanie o nadanie obywatelstwa polskiego, postępowanie w sprawie o uznanie za obywatela polskiego umarza się.</a:t>
            </a:r>
          </a:p>
          <a:p>
            <a:r>
              <a:rPr lang="pl-PL" dirty="0"/>
              <a:t>W przypadku gdy wniosek o uznanie cudzoziemca za obywatela polskiego został złożony w czasie, gdy wobec tego cudzoziemca jest prowadzone postępowanie o przywrócenie obywatelstwa polskiego, postępowanie o uznanie za obywatela polskiego zawiesza się do czasu zakończenia postępowania o przywrócenie obywatelstwa polskiego.</a:t>
            </a:r>
          </a:p>
        </p:txBody>
      </p:sp>
    </p:spTree>
    <p:extLst>
      <p:ext uri="{BB962C8B-B14F-4D97-AF65-F5344CB8AC3E}">
        <p14:creationId xmlns:p14="http://schemas.microsoft.com/office/powerpoint/2010/main" val="15354356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9A5D3B8-2406-4C2F-A330-0A1D003608E5}"/>
              </a:ext>
            </a:extLst>
          </p:cNvPr>
          <p:cNvSpPr>
            <a:spLocks noGrp="1"/>
          </p:cNvSpPr>
          <p:nvPr>
            <p:ph type="title"/>
          </p:nvPr>
        </p:nvSpPr>
        <p:spPr>
          <a:xfrm>
            <a:off x="1371600" y="685800"/>
            <a:ext cx="9601200" cy="800100"/>
          </a:xfrm>
        </p:spPr>
        <p:txBody>
          <a:bodyPr/>
          <a:lstStyle/>
          <a:p>
            <a:r>
              <a:rPr lang="pl-PL" dirty="0"/>
              <a:t>Uznanie za obywatela polskiego </a:t>
            </a:r>
          </a:p>
        </p:txBody>
      </p:sp>
      <p:sp>
        <p:nvSpPr>
          <p:cNvPr id="3" name="Symbol zastępczy zawartości 2">
            <a:extLst>
              <a:ext uri="{FF2B5EF4-FFF2-40B4-BE49-F238E27FC236}">
                <a16:creationId xmlns:a16="http://schemas.microsoft.com/office/drawing/2014/main" id="{8EA2C32A-0F50-4871-8EC2-9AD5848C12DD}"/>
              </a:ext>
            </a:extLst>
          </p:cNvPr>
          <p:cNvSpPr>
            <a:spLocks noGrp="1"/>
          </p:cNvSpPr>
          <p:nvPr>
            <p:ph idx="1"/>
          </p:nvPr>
        </p:nvSpPr>
        <p:spPr>
          <a:xfrm>
            <a:off x="1371600" y="1828800"/>
            <a:ext cx="9601200" cy="4072890"/>
          </a:xfrm>
        </p:spPr>
        <p:txBody>
          <a:bodyPr/>
          <a:lstStyle/>
          <a:p>
            <a:r>
              <a:rPr lang="pl-PL" dirty="0"/>
              <a:t>Uznanie cudzoziemca za obywatela polskiego następuje w drodze decyzji administracyjnej wydanej przez wojewodę właściwego ze względu na miejsce zamieszkania osoby, której postępowanie dotyczy</a:t>
            </a:r>
          </a:p>
          <a:p>
            <a:r>
              <a:rPr lang="pl-PL" dirty="0"/>
              <a:t>Przed wydaniem decyzji wojewoda zwraca się do:</a:t>
            </a:r>
          </a:p>
          <a:p>
            <a:pPr lvl="1"/>
            <a:r>
              <a:rPr lang="pl-PL" dirty="0"/>
              <a:t> komendanta wojewódzkiego Policji,</a:t>
            </a:r>
          </a:p>
          <a:p>
            <a:pPr lvl="1"/>
            <a:r>
              <a:rPr lang="pl-PL" dirty="0"/>
              <a:t> dyrektora delegatury Agencji Bezpieczeństwa Wewnętrznego, </a:t>
            </a:r>
          </a:p>
          <a:p>
            <a:pPr lvl="1"/>
            <a:r>
              <a:rPr lang="pl-PL" dirty="0"/>
              <a:t>a w razie potrzeby do innych organów, </a:t>
            </a:r>
          </a:p>
          <a:p>
            <a:pPr marL="530352" lvl="1" indent="0">
              <a:buNone/>
            </a:pPr>
            <a:r>
              <a:rPr lang="pl-PL" dirty="0"/>
              <a:t>o udzielenie informacji, czy nabycie przez cudzoziemca obywatelstwa polskiego nie stanowi zagrożenia dla obronności lub bezpieczeństwa państwa albo ochrony bezpieczeństwa i porządku publicznego</a:t>
            </a:r>
          </a:p>
        </p:txBody>
      </p:sp>
    </p:spTree>
    <p:extLst>
      <p:ext uri="{BB962C8B-B14F-4D97-AF65-F5344CB8AC3E}">
        <p14:creationId xmlns:p14="http://schemas.microsoft.com/office/powerpoint/2010/main" val="32981286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4F9D3B8-E81F-47E2-8906-8251D4803B61}"/>
              </a:ext>
            </a:extLst>
          </p:cNvPr>
          <p:cNvSpPr>
            <a:spLocks noGrp="1"/>
          </p:cNvSpPr>
          <p:nvPr>
            <p:ph type="title"/>
          </p:nvPr>
        </p:nvSpPr>
        <p:spPr>
          <a:xfrm>
            <a:off x="1371600" y="685800"/>
            <a:ext cx="9601200" cy="1051560"/>
          </a:xfrm>
        </p:spPr>
        <p:txBody>
          <a:bodyPr/>
          <a:lstStyle/>
          <a:p>
            <a:r>
              <a:rPr lang="pl-PL" dirty="0"/>
              <a:t>Uznanie za obywatela polskiego </a:t>
            </a:r>
          </a:p>
        </p:txBody>
      </p:sp>
      <p:sp>
        <p:nvSpPr>
          <p:cNvPr id="3" name="Symbol zastępczy zawartości 2">
            <a:extLst>
              <a:ext uri="{FF2B5EF4-FFF2-40B4-BE49-F238E27FC236}">
                <a16:creationId xmlns:a16="http://schemas.microsoft.com/office/drawing/2014/main" id="{7B973402-7B52-4265-873E-FDB7444555BA}"/>
              </a:ext>
            </a:extLst>
          </p:cNvPr>
          <p:cNvSpPr>
            <a:spLocks noGrp="1"/>
          </p:cNvSpPr>
          <p:nvPr>
            <p:ph idx="1"/>
          </p:nvPr>
        </p:nvSpPr>
        <p:spPr>
          <a:xfrm>
            <a:off x="1371600" y="2011680"/>
            <a:ext cx="9601200" cy="3855720"/>
          </a:xfrm>
        </p:spPr>
        <p:txBody>
          <a:bodyPr>
            <a:normAutofit lnSpcReduction="10000"/>
          </a:bodyPr>
          <a:lstStyle/>
          <a:p>
            <a:r>
              <a:rPr lang="pl-PL" dirty="0"/>
              <a:t>Za obywatela polskiego uznaje się: </a:t>
            </a:r>
          </a:p>
          <a:p>
            <a:pPr lvl="1"/>
            <a:r>
              <a:rPr lang="pl-PL" dirty="0"/>
              <a:t>cudzoziemca przebywającego nieprzerwanie na terytorium Rzeczypospolitej Polskiej co najmniej od 3 lat na podstawie zezwolenia na pobyt stały, zezwolenia na pobyt rezydenta długoterminowego Unii Europejskiej lub prawa stałego pobytu, który posiada w Rzeczypospolitej Polskiej stabilne i regularne źródło dochodu oraz tytuł prawny do zajmowania lokalu mieszkalnego;</a:t>
            </a:r>
          </a:p>
          <a:p>
            <a:pPr lvl="1"/>
            <a:r>
              <a:rPr lang="pl-PL" dirty="0"/>
              <a:t> cudzoziemca przebywającego nieprzerwanie na terytorium Rzeczypospolitej Polskiej co najmniej od 2 lat na podstawie zezwolenia na pobyt stały, zezwolenia na pobyt rezydenta długoterminowego Unii Europejskiej lub prawa stałego pobytu, który: </a:t>
            </a:r>
          </a:p>
          <a:p>
            <a:pPr lvl="2"/>
            <a:r>
              <a:rPr lang="pl-PL" dirty="0"/>
              <a:t> pozostaje co najmniej od 3 lat w związku małżeńskim zawartym z obywatelem polskim lub </a:t>
            </a:r>
          </a:p>
          <a:p>
            <a:pPr lvl="2"/>
            <a:r>
              <a:rPr lang="pl-PL" dirty="0"/>
              <a:t> nie posiada żadnego obywatelstwa;</a:t>
            </a:r>
          </a:p>
        </p:txBody>
      </p:sp>
    </p:spTree>
    <p:extLst>
      <p:ext uri="{BB962C8B-B14F-4D97-AF65-F5344CB8AC3E}">
        <p14:creationId xmlns:p14="http://schemas.microsoft.com/office/powerpoint/2010/main" val="30032509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4F9D3B8-E81F-47E2-8906-8251D4803B61}"/>
              </a:ext>
            </a:extLst>
          </p:cNvPr>
          <p:cNvSpPr>
            <a:spLocks noGrp="1"/>
          </p:cNvSpPr>
          <p:nvPr>
            <p:ph type="title"/>
          </p:nvPr>
        </p:nvSpPr>
        <p:spPr>
          <a:xfrm>
            <a:off x="1371600" y="340360"/>
            <a:ext cx="9601200" cy="1051560"/>
          </a:xfrm>
        </p:spPr>
        <p:txBody>
          <a:bodyPr/>
          <a:lstStyle/>
          <a:p>
            <a:r>
              <a:rPr lang="pl-PL" dirty="0"/>
              <a:t>Uznanie za obywatela polskiego </a:t>
            </a:r>
          </a:p>
        </p:txBody>
      </p:sp>
      <p:sp>
        <p:nvSpPr>
          <p:cNvPr id="3" name="Symbol zastępczy zawartości 2">
            <a:extLst>
              <a:ext uri="{FF2B5EF4-FFF2-40B4-BE49-F238E27FC236}">
                <a16:creationId xmlns:a16="http://schemas.microsoft.com/office/drawing/2014/main" id="{7B973402-7B52-4265-873E-FDB7444555BA}"/>
              </a:ext>
            </a:extLst>
          </p:cNvPr>
          <p:cNvSpPr>
            <a:spLocks noGrp="1"/>
          </p:cNvSpPr>
          <p:nvPr>
            <p:ph idx="1"/>
          </p:nvPr>
        </p:nvSpPr>
        <p:spPr>
          <a:xfrm>
            <a:off x="1371600" y="1544320"/>
            <a:ext cx="9601200" cy="4409440"/>
          </a:xfrm>
        </p:spPr>
        <p:txBody>
          <a:bodyPr>
            <a:normAutofit fontScale="92500"/>
          </a:bodyPr>
          <a:lstStyle/>
          <a:p>
            <a:r>
              <a:rPr lang="pl-PL" dirty="0"/>
              <a:t>Za obywatela polskiego uznaje się: </a:t>
            </a:r>
          </a:p>
          <a:p>
            <a:pPr lvl="1"/>
            <a:r>
              <a:rPr lang="pl-PL" dirty="0"/>
              <a:t>cudzoziemca przebywającego nieprzerwanie na terytorium Rzeczypospolitej Polskiej co najmniej od 2 lat na podstawie zezwolenia na pobyt stały, które uzyskał w związku z posiadaniem statusu uchodźcy nadanego w Rzeczypospolitej Polskiej</a:t>
            </a:r>
          </a:p>
          <a:p>
            <a:pPr lvl="1"/>
            <a:r>
              <a:rPr lang="pl-PL" dirty="0"/>
              <a:t>małoletniego cudzoziemca przebywającego na terytorium Rzeczypospolitej Polskiej na podstawie zezwolenia na pobyt stały, zezwolenia na pobyt rezydenta długoterminowego Unii Europejskiej lub prawa stałego pobytu, którego jedno z rodziców jest obywatelem polskim, a drugie z rodziców, nieposiadające obywatelstwa polskiego, wyraziło zgodę na to uznanie</a:t>
            </a:r>
          </a:p>
          <a:p>
            <a:pPr lvl="1"/>
            <a:r>
              <a:rPr lang="pl-PL" dirty="0"/>
              <a:t>małoletniego cudzoziemca przebywającego na terytorium Rzeczypospolitej Polskiej na podstawie zezwolenia na pobyt stały, zezwolenia na pobyt rezydenta długoterminowego Unii Europejskiej lub prawa stałego pobytu, którego co najmniej jednemu z rodziców zostało przywrócone obywatelstwo polskie, a drugie z rodziców, nieposiadające obywatelstwa polskiego, wyraziło zgodę na to uznanie</a:t>
            </a:r>
          </a:p>
        </p:txBody>
      </p:sp>
    </p:spTree>
    <p:extLst>
      <p:ext uri="{BB962C8B-B14F-4D97-AF65-F5344CB8AC3E}">
        <p14:creationId xmlns:p14="http://schemas.microsoft.com/office/powerpoint/2010/main" val="24477013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4F9D3B8-E81F-47E2-8906-8251D4803B61}"/>
              </a:ext>
            </a:extLst>
          </p:cNvPr>
          <p:cNvSpPr>
            <a:spLocks noGrp="1"/>
          </p:cNvSpPr>
          <p:nvPr>
            <p:ph type="title"/>
          </p:nvPr>
        </p:nvSpPr>
        <p:spPr>
          <a:xfrm>
            <a:off x="1371600" y="340360"/>
            <a:ext cx="9601200" cy="1051560"/>
          </a:xfrm>
        </p:spPr>
        <p:txBody>
          <a:bodyPr/>
          <a:lstStyle/>
          <a:p>
            <a:r>
              <a:rPr lang="pl-PL" dirty="0"/>
              <a:t>Uznanie za obywatela polskiego </a:t>
            </a:r>
          </a:p>
        </p:txBody>
      </p:sp>
      <p:sp>
        <p:nvSpPr>
          <p:cNvPr id="3" name="Symbol zastępczy zawartości 2">
            <a:extLst>
              <a:ext uri="{FF2B5EF4-FFF2-40B4-BE49-F238E27FC236}">
                <a16:creationId xmlns:a16="http://schemas.microsoft.com/office/drawing/2014/main" id="{7B973402-7B52-4265-873E-FDB7444555BA}"/>
              </a:ext>
            </a:extLst>
          </p:cNvPr>
          <p:cNvSpPr>
            <a:spLocks noGrp="1"/>
          </p:cNvSpPr>
          <p:nvPr>
            <p:ph idx="1"/>
          </p:nvPr>
        </p:nvSpPr>
        <p:spPr>
          <a:xfrm>
            <a:off x="1371600" y="1544320"/>
            <a:ext cx="9601200" cy="4409440"/>
          </a:xfrm>
        </p:spPr>
        <p:txBody>
          <a:bodyPr>
            <a:normAutofit/>
          </a:bodyPr>
          <a:lstStyle/>
          <a:p>
            <a:r>
              <a:rPr lang="pl-PL" dirty="0"/>
              <a:t>Za obywatela polskiego uznaje się: </a:t>
            </a:r>
          </a:p>
          <a:p>
            <a:pPr lvl="1"/>
            <a:r>
              <a:rPr lang="pl-PL" dirty="0"/>
              <a:t>cudzoziemca przebywającego nieprzerwanie i legalnie na terytorium Rzeczypospolitej Polskiej co najmniej od 10 lat, który spełnia łącznie następujące warunki: </a:t>
            </a:r>
          </a:p>
          <a:p>
            <a:pPr lvl="2"/>
            <a:r>
              <a:rPr lang="pl-PL" dirty="0"/>
              <a:t>posiada zezwolenie na pobyt stały, zezwolenie na pobyt rezydenta długoterminowego Unii Europejskiej lub prawo stałego pobytu,</a:t>
            </a:r>
          </a:p>
          <a:p>
            <a:pPr lvl="2"/>
            <a:r>
              <a:rPr lang="pl-PL" dirty="0"/>
              <a:t> posiada w Rzeczypospolitej Polskiej stabilne i regularne źródło dochodu oraz tytuł prawny do zajmowania lokalu mieszkalnego</a:t>
            </a:r>
          </a:p>
          <a:p>
            <a:pPr lvl="1"/>
            <a:r>
              <a:rPr lang="pl-PL" dirty="0"/>
              <a:t>cudzoziemca przebywającego nieprzerwanie na terytorium Rzeczypospolitej Polskiej co najmniej od roku na podstawie zezwolenia na pobyt stały, które uzyskał w związku z polskim pochodzeniem lub posiadaną Kartą Polaka</a:t>
            </a:r>
          </a:p>
        </p:txBody>
      </p:sp>
    </p:spTree>
    <p:extLst>
      <p:ext uri="{BB962C8B-B14F-4D97-AF65-F5344CB8AC3E}">
        <p14:creationId xmlns:p14="http://schemas.microsoft.com/office/powerpoint/2010/main" val="26836931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4F9D3B8-E81F-47E2-8906-8251D4803B61}"/>
              </a:ext>
            </a:extLst>
          </p:cNvPr>
          <p:cNvSpPr>
            <a:spLocks noGrp="1"/>
          </p:cNvSpPr>
          <p:nvPr>
            <p:ph type="title"/>
          </p:nvPr>
        </p:nvSpPr>
        <p:spPr>
          <a:xfrm>
            <a:off x="1371600" y="340360"/>
            <a:ext cx="9601200" cy="1051560"/>
          </a:xfrm>
        </p:spPr>
        <p:txBody>
          <a:bodyPr/>
          <a:lstStyle/>
          <a:p>
            <a:r>
              <a:rPr lang="pl-PL" dirty="0"/>
              <a:t>Uznanie za obywatela polskiego </a:t>
            </a:r>
          </a:p>
        </p:txBody>
      </p:sp>
      <p:sp>
        <p:nvSpPr>
          <p:cNvPr id="3" name="Symbol zastępczy zawartości 2">
            <a:extLst>
              <a:ext uri="{FF2B5EF4-FFF2-40B4-BE49-F238E27FC236}">
                <a16:creationId xmlns:a16="http://schemas.microsoft.com/office/drawing/2014/main" id="{7B973402-7B52-4265-873E-FDB7444555BA}"/>
              </a:ext>
            </a:extLst>
          </p:cNvPr>
          <p:cNvSpPr>
            <a:spLocks noGrp="1"/>
          </p:cNvSpPr>
          <p:nvPr>
            <p:ph idx="1"/>
          </p:nvPr>
        </p:nvSpPr>
        <p:spPr>
          <a:xfrm>
            <a:off x="1371600" y="1544320"/>
            <a:ext cx="9601200" cy="4973320"/>
          </a:xfrm>
        </p:spPr>
        <p:txBody>
          <a:bodyPr>
            <a:normAutofit lnSpcReduction="10000"/>
          </a:bodyPr>
          <a:lstStyle/>
          <a:p>
            <a:r>
              <a:rPr lang="pl-PL" dirty="0"/>
              <a:t>Cudzoziemiec ubiegający się o uznanie za obywatela polskiego jest obowiązany posiadać znajomość języka polskiego potwierdzoną urzędowym poświadczeniem, na poziomie biegłości językowej co najmniej B1, świadectwem ukończenia szkoły w Rzeczypospolitej Polskiej lub świadectwem ukończenia szkoły za granicą z wykładowym językiem polskim</a:t>
            </a:r>
          </a:p>
          <a:p>
            <a:r>
              <a:rPr lang="pl-PL" dirty="0"/>
              <a:t>Powyższe nie dotyczy: </a:t>
            </a:r>
          </a:p>
          <a:p>
            <a:pPr lvl="1"/>
            <a:r>
              <a:rPr lang="pl-PL" dirty="0"/>
              <a:t>małoletniego cudzoziemca przebywającego na terytorium Rzeczypospolitej Polskiej na podstawie zezwolenia na pobyt stały, zezwolenia na pobyt rezydenta długoterminowego Unii Europejskiej lub prawa stałego pobytu, którego jedno z rodziców jest obywatelem polskim, a drugie z rodziców, nieposiadające obywatelstwa polskiego, wyraziło zgodę na to uznanie</a:t>
            </a:r>
          </a:p>
          <a:p>
            <a:pPr lvl="1"/>
            <a:r>
              <a:rPr lang="pl-PL" dirty="0"/>
              <a:t>małoletniego cudzoziemca przebywającego na terytorium Rzeczypospolitej Polskiej na podstawie zezwolenia na pobyt stały, zezwolenia na pobyt rezydenta długoterminowego Unii Europejskiej lub prawa stałego pobytu, którego co najmniej jednemu z rodziców zostało przywrócone obywatelstwo polskie, a drugie z rodziców, nieposiadające obywatelstwa polskiego, wyraziło zgodę na to uznanie</a:t>
            </a:r>
          </a:p>
        </p:txBody>
      </p:sp>
    </p:spTree>
    <p:extLst>
      <p:ext uri="{BB962C8B-B14F-4D97-AF65-F5344CB8AC3E}">
        <p14:creationId xmlns:p14="http://schemas.microsoft.com/office/powerpoint/2010/main" val="2831437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856DE3A-EFDC-4F95-B28F-4EA4CBB7F6F7}"/>
              </a:ext>
            </a:extLst>
          </p:cNvPr>
          <p:cNvSpPr>
            <a:spLocks noGrp="1"/>
          </p:cNvSpPr>
          <p:nvPr>
            <p:ph type="title"/>
          </p:nvPr>
        </p:nvSpPr>
        <p:spPr>
          <a:xfrm>
            <a:off x="1371600" y="685800"/>
            <a:ext cx="9601200" cy="909320"/>
          </a:xfrm>
        </p:spPr>
        <p:txBody>
          <a:bodyPr/>
          <a:lstStyle/>
          <a:p>
            <a:r>
              <a:rPr lang="pl-PL" dirty="0"/>
              <a:t>Obywatelstwo</a:t>
            </a:r>
          </a:p>
        </p:txBody>
      </p:sp>
      <p:sp>
        <p:nvSpPr>
          <p:cNvPr id="3" name="Symbol zastępczy zawartości 2">
            <a:extLst>
              <a:ext uri="{FF2B5EF4-FFF2-40B4-BE49-F238E27FC236}">
                <a16:creationId xmlns:a16="http://schemas.microsoft.com/office/drawing/2014/main" id="{1BD8FC93-230F-4D5C-8082-207C619BB636}"/>
              </a:ext>
            </a:extLst>
          </p:cNvPr>
          <p:cNvSpPr>
            <a:spLocks noGrp="1"/>
          </p:cNvSpPr>
          <p:nvPr>
            <p:ph idx="1"/>
          </p:nvPr>
        </p:nvSpPr>
        <p:spPr/>
        <p:txBody>
          <a:bodyPr/>
          <a:lstStyle/>
          <a:p>
            <a:r>
              <a:rPr lang="pl-PL" dirty="0"/>
              <a:t>Obywatelstwo jest stosunkiem prawnym łączącym jednostkę z państwem, polegającym na jego przynależności do tego państwa. Istota obywatelstwa wyraża się w całokształcie wzajemnych praw i obowiązków jednostki oraz państwa wyznaczonych przez obowiązujące normy prawne (J. Wilk)</a:t>
            </a:r>
          </a:p>
        </p:txBody>
      </p:sp>
    </p:spTree>
    <p:extLst>
      <p:ext uri="{BB962C8B-B14F-4D97-AF65-F5344CB8AC3E}">
        <p14:creationId xmlns:p14="http://schemas.microsoft.com/office/powerpoint/2010/main" val="28582784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4F9D3B8-E81F-47E2-8906-8251D4803B61}"/>
              </a:ext>
            </a:extLst>
          </p:cNvPr>
          <p:cNvSpPr>
            <a:spLocks noGrp="1"/>
          </p:cNvSpPr>
          <p:nvPr>
            <p:ph type="title"/>
          </p:nvPr>
        </p:nvSpPr>
        <p:spPr>
          <a:xfrm>
            <a:off x="1371600" y="340360"/>
            <a:ext cx="9601200" cy="1051560"/>
          </a:xfrm>
        </p:spPr>
        <p:txBody>
          <a:bodyPr/>
          <a:lstStyle/>
          <a:p>
            <a:r>
              <a:rPr lang="pl-PL" dirty="0"/>
              <a:t>Uznanie za obywatela polskiego </a:t>
            </a:r>
          </a:p>
        </p:txBody>
      </p:sp>
      <p:sp>
        <p:nvSpPr>
          <p:cNvPr id="3" name="Symbol zastępczy zawartości 2">
            <a:extLst>
              <a:ext uri="{FF2B5EF4-FFF2-40B4-BE49-F238E27FC236}">
                <a16:creationId xmlns:a16="http://schemas.microsoft.com/office/drawing/2014/main" id="{7B973402-7B52-4265-873E-FDB7444555BA}"/>
              </a:ext>
            </a:extLst>
          </p:cNvPr>
          <p:cNvSpPr>
            <a:spLocks noGrp="1"/>
          </p:cNvSpPr>
          <p:nvPr>
            <p:ph idx="1"/>
          </p:nvPr>
        </p:nvSpPr>
        <p:spPr>
          <a:xfrm>
            <a:off x="1371600" y="1544320"/>
            <a:ext cx="9601200" cy="4973320"/>
          </a:xfrm>
        </p:spPr>
        <p:txBody>
          <a:bodyPr>
            <a:normAutofit/>
          </a:bodyPr>
          <a:lstStyle/>
          <a:p>
            <a:r>
              <a:rPr lang="pl-PL" dirty="0"/>
              <a:t>Reasumując:</a:t>
            </a:r>
          </a:p>
          <a:p>
            <a:pPr lvl="1"/>
            <a:r>
              <a:rPr lang="pl-PL" dirty="0"/>
              <a:t>zasadniczym warunkiem uznania za obywatela polskiego jest nieprzerwane przebywanie na terytorium RP</a:t>
            </a:r>
          </a:p>
          <a:p>
            <a:pPr lvl="1"/>
            <a:r>
              <a:rPr lang="pl-PL" dirty="0"/>
              <a:t>przebywanie nieprzerwane nie oznacza ciągłego, niczym nieprzerwanego pobytu na terytorium RP </a:t>
            </a:r>
          </a:p>
          <a:p>
            <a:pPr lvl="1"/>
            <a:r>
              <a:rPr lang="pl-PL" dirty="0"/>
              <a:t>przebywanie uważa się za nieprzerwane, gdy żadna z przerw nie była dłuższa niż 6 miesięcy, a w wymaganych okresach przerwy te nie przekroczyły łącznie 10 miesięcy </a:t>
            </a:r>
          </a:p>
          <a:p>
            <a:pPr lvl="1"/>
            <a:r>
              <a:rPr lang="pl-PL" dirty="0"/>
              <a:t>do przerw nie wlicza się przerw spowodowanych wykonywaniem obowiązków zawodowych, świadczeniem pracy poza terytorium RP na podstawie umowy zawartej z pracodawcą, którego siedziba znajduje się na terytorium RP, towarzyszeniem małżonkowi wykonującemu obowiązki zawodowe w sposób wyżej opisany oraz przerw spowodowanych leczeniem </a:t>
            </a:r>
          </a:p>
        </p:txBody>
      </p:sp>
    </p:spTree>
    <p:extLst>
      <p:ext uri="{BB962C8B-B14F-4D97-AF65-F5344CB8AC3E}">
        <p14:creationId xmlns:p14="http://schemas.microsoft.com/office/powerpoint/2010/main" val="39250718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4F9D3B8-E81F-47E2-8906-8251D4803B61}"/>
              </a:ext>
            </a:extLst>
          </p:cNvPr>
          <p:cNvSpPr>
            <a:spLocks noGrp="1"/>
          </p:cNvSpPr>
          <p:nvPr>
            <p:ph type="title"/>
          </p:nvPr>
        </p:nvSpPr>
        <p:spPr>
          <a:xfrm>
            <a:off x="1371600" y="340360"/>
            <a:ext cx="9601200" cy="1051560"/>
          </a:xfrm>
        </p:spPr>
        <p:txBody>
          <a:bodyPr/>
          <a:lstStyle/>
          <a:p>
            <a:r>
              <a:rPr lang="pl-PL" dirty="0"/>
              <a:t>Uznanie za obywatela polskiego </a:t>
            </a:r>
          </a:p>
        </p:txBody>
      </p:sp>
      <p:sp>
        <p:nvSpPr>
          <p:cNvPr id="3" name="Symbol zastępczy zawartości 2">
            <a:extLst>
              <a:ext uri="{FF2B5EF4-FFF2-40B4-BE49-F238E27FC236}">
                <a16:creationId xmlns:a16="http://schemas.microsoft.com/office/drawing/2014/main" id="{7B973402-7B52-4265-873E-FDB7444555BA}"/>
              </a:ext>
            </a:extLst>
          </p:cNvPr>
          <p:cNvSpPr>
            <a:spLocks noGrp="1"/>
          </p:cNvSpPr>
          <p:nvPr>
            <p:ph idx="1"/>
          </p:nvPr>
        </p:nvSpPr>
        <p:spPr>
          <a:xfrm>
            <a:off x="1371600" y="1391920"/>
            <a:ext cx="9601200" cy="5125720"/>
          </a:xfrm>
        </p:spPr>
        <p:txBody>
          <a:bodyPr>
            <a:normAutofit lnSpcReduction="10000"/>
          </a:bodyPr>
          <a:lstStyle/>
          <a:p>
            <a:r>
              <a:rPr lang="pl-PL" dirty="0"/>
              <a:t>Wymagane okresy dla spełnienia warunku nieprzerwanego przebywania na terytorium RP:</a:t>
            </a:r>
          </a:p>
          <a:p>
            <a:pPr lvl="1"/>
            <a:r>
              <a:rPr lang="pl-PL" dirty="0"/>
              <a:t>1 rok:</a:t>
            </a:r>
          </a:p>
          <a:p>
            <a:pPr lvl="2"/>
            <a:r>
              <a:rPr lang="pl-PL" dirty="0"/>
              <a:t>Cudzoziemiec posiadający zezwolenie na pobyt stały w związku z polskim pochodzeniem lub posiadaną Kartą Polaka</a:t>
            </a:r>
          </a:p>
          <a:p>
            <a:pPr lvl="1"/>
            <a:r>
              <a:rPr lang="pl-PL" dirty="0"/>
              <a:t>2 lata:</a:t>
            </a:r>
          </a:p>
          <a:p>
            <a:pPr lvl="2"/>
            <a:r>
              <a:rPr lang="pl-PL" dirty="0"/>
              <a:t>Cudzoziemiec pozostający w związku małżeńskim zawartym z obywatelem polskim</a:t>
            </a:r>
          </a:p>
          <a:p>
            <a:pPr lvl="2"/>
            <a:r>
              <a:rPr lang="pl-PL" dirty="0"/>
              <a:t>Cudzoziemiec nie posiadający żadnego obywatelstwa (apatryda)</a:t>
            </a:r>
          </a:p>
          <a:p>
            <a:pPr lvl="2"/>
            <a:r>
              <a:rPr lang="pl-PL" dirty="0"/>
              <a:t>Cudzoziemiec, który uzyskał zezwolenie na pobyt stały z uwagi na posiadany status uchodźcy (nadany w RP) lub w związku z polskim pochodzeniem</a:t>
            </a:r>
          </a:p>
          <a:p>
            <a:pPr lvl="1"/>
            <a:r>
              <a:rPr lang="pl-PL" dirty="0"/>
              <a:t>3 lata:</a:t>
            </a:r>
          </a:p>
          <a:p>
            <a:pPr lvl="2"/>
            <a:r>
              <a:rPr lang="pl-PL" dirty="0"/>
              <a:t>Pozostałe osoby</a:t>
            </a:r>
          </a:p>
          <a:p>
            <a:pPr lvl="2"/>
            <a:r>
              <a:rPr lang="pl-PL" dirty="0"/>
              <a:t>Dodatkowe warunki: stabilne i regularne źródło dochodu w Polsce, tytuł prawny do zajmowania lokalu mieszkaniowego </a:t>
            </a:r>
          </a:p>
          <a:p>
            <a:r>
              <a:rPr lang="pl-PL" dirty="0"/>
              <a:t>Powyższe terminy dotyczą wyłącznie osób, które uzyskały zezwolenie na pobyt stały, zezwolenie na pobyt rezydenta długoterminowego UE, prawo stałego pobytu </a:t>
            </a:r>
          </a:p>
          <a:p>
            <a:endParaRPr lang="pl-PL" dirty="0"/>
          </a:p>
        </p:txBody>
      </p:sp>
    </p:spTree>
    <p:extLst>
      <p:ext uri="{BB962C8B-B14F-4D97-AF65-F5344CB8AC3E}">
        <p14:creationId xmlns:p14="http://schemas.microsoft.com/office/powerpoint/2010/main" val="36746892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4F9D3B8-E81F-47E2-8906-8251D4803B61}"/>
              </a:ext>
            </a:extLst>
          </p:cNvPr>
          <p:cNvSpPr>
            <a:spLocks noGrp="1"/>
          </p:cNvSpPr>
          <p:nvPr>
            <p:ph type="title"/>
          </p:nvPr>
        </p:nvSpPr>
        <p:spPr>
          <a:xfrm>
            <a:off x="1371600" y="340360"/>
            <a:ext cx="9601200" cy="1051560"/>
          </a:xfrm>
        </p:spPr>
        <p:txBody>
          <a:bodyPr/>
          <a:lstStyle/>
          <a:p>
            <a:r>
              <a:rPr lang="pl-PL" dirty="0"/>
              <a:t>Uznanie za obywatela polskiego </a:t>
            </a:r>
          </a:p>
        </p:txBody>
      </p:sp>
      <p:sp>
        <p:nvSpPr>
          <p:cNvPr id="3" name="Symbol zastępczy zawartości 2">
            <a:extLst>
              <a:ext uri="{FF2B5EF4-FFF2-40B4-BE49-F238E27FC236}">
                <a16:creationId xmlns:a16="http://schemas.microsoft.com/office/drawing/2014/main" id="{7B973402-7B52-4265-873E-FDB7444555BA}"/>
              </a:ext>
            </a:extLst>
          </p:cNvPr>
          <p:cNvSpPr>
            <a:spLocks noGrp="1"/>
          </p:cNvSpPr>
          <p:nvPr>
            <p:ph idx="1"/>
          </p:nvPr>
        </p:nvSpPr>
        <p:spPr>
          <a:xfrm>
            <a:off x="1371600" y="1391920"/>
            <a:ext cx="9601200" cy="5125720"/>
          </a:xfrm>
        </p:spPr>
        <p:txBody>
          <a:bodyPr>
            <a:normAutofit/>
          </a:bodyPr>
          <a:lstStyle/>
          <a:p>
            <a:r>
              <a:rPr lang="pl-PL" dirty="0"/>
              <a:t>Wymagane okresy dla spełnienia warunku nieprzerwanego przebywania na terytorium RP:</a:t>
            </a:r>
          </a:p>
          <a:p>
            <a:pPr lvl="1"/>
            <a:r>
              <a:rPr lang="pl-PL" dirty="0"/>
              <a:t>10 lat </a:t>
            </a:r>
          </a:p>
          <a:p>
            <a:pPr lvl="2"/>
            <a:r>
              <a:rPr lang="pl-PL" dirty="0"/>
              <a:t>Pozostali cudzoziemcy nieposiadający wymienionych zezwoleń, legalnie przebywający na terytorium RP, posiadający stabilne i regularne źródło dochodu w Polsce oraz posiadający tytuł prawny do zajmowania lokalu mieszkalnego</a:t>
            </a:r>
          </a:p>
          <a:p>
            <a:pPr lvl="1"/>
            <a:r>
              <a:rPr lang="pl-PL" dirty="0"/>
              <a:t>Brak wymagalnego minimalnego okresu pobytu w przypadku małoletnich przebywających na terytorium RP na podstawie zezwolenia na pobyt stały, pobyt rezydenta długoterminowego UE lub prawa stałego pobytu, jeżeli przynajmniej jedno z rodziców jest obywatelem polskim lub mu obywatelstwo polskie przywrócono, a drugi rodzi wyrazi zgodę (jeżeli posiada władzę rodzicielską) </a:t>
            </a:r>
          </a:p>
        </p:txBody>
      </p:sp>
    </p:spTree>
    <p:extLst>
      <p:ext uri="{BB962C8B-B14F-4D97-AF65-F5344CB8AC3E}">
        <p14:creationId xmlns:p14="http://schemas.microsoft.com/office/powerpoint/2010/main" val="5574705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4F9D3B8-E81F-47E2-8906-8251D4803B61}"/>
              </a:ext>
            </a:extLst>
          </p:cNvPr>
          <p:cNvSpPr>
            <a:spLocks noGrp="1"/>
          </p:cNvSpPr>
          <p:nvPr>
            <p:ph type="title"/>
          </p:nvPr>
        </p:nvSpPr>
        <p:spPr>
          <a:xfrm>
            <a:off x="1371600" y="641150"/>
            <a:ext cx="9601200" cy="1051560"/>
          </a:xfrm>
        </p:spPr>
        <p:txBody>
          <a:bodyPr/>
          <a:lstStyle/>
          <a:p>
            <a:r>
              <a:rPr lang="pl-PL" dirty="0"/>
              <a:t>Uznanie za obywatela polskiego </a:t>
            </a:r>
          </a:p>
        </p:txBody>
      </p:sp>
      <p:sp>
        <p:nvSpPr>
          <p:cNvPr id="3" name="Symbol zastępczy zawartości 2">
            <a:extLst>
              <a:ext uri="{FF2B5EF4-FFF2-40B4-BE49-F238E27FC236}">
                <a16:creationId xmlns:a16="http://schemas.microsoft.com/office/drawing/2014/main" id="{7B973402-7B52-4265-873E-FDB7444555BA}"/>
              </a:ext>
            </a:extLst>
          </p:cNvPr>
          <p:cNvSpPr>
            <a:spLocks noGrp="1"/>
          </p:cNvSpPr>
          <p:nvPr>
            <p:ph idx="1"/>
          </p:nvPr>
        </p:nvSpPr>
        <p:spPr>
          <a:xfrm>
            <a:off x="1371600" y="2273968"/>
            <a:ext cx="9601200" cy="4243672"/>
          </a:xfrm>
        </p:spPr>
        <p:txBody>
          <a:bodyPr>
            <a:normAutofit/>
          </a:bodyPr>
          <a:lstStyle/>
          <a:p>
            <a:r>
              <a:rPr lang="pl-PL" dirty="0"/>
              <a:t>Odmowa uznania za obywatela polskiego następuje w sytuacji, gdy:</a:t>
            </a:r>
          </a:p>
          <a:p>
            <a:pPr lvl="1"/>
            <a:r>
              <a:rPr lang="pl-PL" dirty="0"/>
              <a:t>nie zostały spełnione ustawowe wymogi</a:t>
            </a:r>
          </a:p>
          <a:p>
            <a:pPr lvl="1"/>
            <a:r>
              <a:rPr lang="pl-PL" dirty="0"/>
              <a:t>nabycie przez cudzoziemca obywatelstwa polskiego stanowi zagrożenie dla obronności lub bezpieczeństwa państwa albo ochrony bezpieczeństwa i porządku publicznego</a:t>
            </a:r>
          </a:p>
          <a:p>
            <a:pPr lvl="1"/>
            <a:endParaRPr lang="pl-PL" dirty="0"/>
          </a:p>
        </p:txBody>
      </p:sp>
    </p:spTree>
    <p:extLst>
      <p:ext uri="{BB962C8B-B14F-4D97-AF65-F5344CB8AC3E}">
        <p14:creationId xmlns:p14="http://schemas.microsoft.com/office/powerpoint/2010/main" val="15292913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EE4DBBA-008F-4363-8CF7-93C62B32A269}"/>
              </a:ext>
            </a:extLst>
          </p:cNvPr>
          <p:cNvSpPr>
            <a:spLocks noGrp="1"/>
          </p:cNvSpPr>
          <p:nvPr>
            <p:ph type="title"/>
          </p:nvPr>
        </p:nvSpPr>
        <p:spPr>
          <a:xfrm>
            <a:off x="1371600" y="373380"/>
            <a:ext cx="9601200" cy="986790"/>
          </a:xfrm>
        </p:spPr>
        <p:txBody>
          <a:bodyPr>
            <a:normAutofit/>
          </a:bodyPr>
          <a:lstStyle/>
          <a:p>
            <a:r>
              <a:rPr lang="pl-PL" dirty="0"/>
              <a:t>Przywrócenie obywatelstwa polskiego </a:t>
            </a:r>
          </a:p>
        </p:txBody>
      </p:sp>
      <p:sp>
        <p:nvSpPr>
          <p:cNvPr id="3" name="Symbol zastępczy zawartości 2">
            <a:extLst>
              <a:ext uri="{FF2B5EF4-FFF2-40B4-BE49-F238E27FC236}">
                <a16:creationId xmlns:a16="http://schemas.microsoft.com/office/drawing/2014/main" id="{EA734A47-B688-4E38-ADD7-69743D2B73A3}"/>
              </a:ext>
            </a:extLst>
          </p:cNvPr>
          <p:cNvSpPr>
            <a:spLocks noGrp="1"/>
          </p:cNvSpPr>
          <p:nvPr>
            <p:ph idx="1"/>
          </p:nvPr>
        </p:nvSpPr>
        <p:spPr>
          <a:xfrm>
            <a:off x="1371600" y="1531620"/>
            <a:ext cx="9601200" cy="4953000"/>
          </a:xfrm>
        </p:spPr>
        <p:txBody>
          <a:bodyPr>
            <a:normAutofit fontScale="92500" lnSpcReduction="10000"/>
          </a:bodyPr>
          <a:lstStyle/>
          <a:p>
            <a:r>
              <a:rPr lang="pl-PL" dirty="0"/>
              <a:t>Możliwość przywrócenia obywatelstwa dotyczy osób, które to obywatelstwo utraciły na podstawie jednej z ustaw obowiązujących przez obecnie obowiązującą ustawą, tj.:</a:t>
            </a:r>
          </a:p>
          <a:p>
            <a:pPr lvl="1"/>
            <a:r>
              <a:rPr lang="pl-PL" dirty="0"/>
              <a:t>ustawy z dnia 20 stycznia 1920 r. o obywatelstwie Państwa Polskiego </a:t>
            </a:r>
          </a:p>
          <a:p>
            <a:pPr lvl="1"/>
            <a:r>
              <a:rPr lang="pl-PL" dirty="0"/>
              <a:t>ustawy z dnia 8 stycznia 1951 r. o obywatelstwie polskim</a:t>
            </a:r>
          </a:p>
          <a:p>
            <a:pPr lvl="1"/>
            <a:r>
              <a:rPr lang="pl-PL" dirty="0"/>
              <a:t>ustawy z dnia 15 lutego 1962 r. o obywatelstwie polskim</a:t>
            </a:r>
          </a:p>
          <a:p>
            <a:r>
              <a:rPr lang="pl-PL" dirty="0"/>
              <a:t>Przywrócenie obywatelstwa następuje na wniosek składany do ministra właściwego ds. wewnętrznych. Wniosek może zostać złożony za pośrednictwem konsula </a:t>
            </a:r>
          </a:p>
          <a:p>
            <a:r>
              <a:rPr lang="pl-PL" dirty="0"/>
              <a:t>Nie można przywrócić obywatelstwa osobie, która:</a:t>
            </a:r>
          </a:p>
          <a:p>
            <a:pPr lvl="1"/>
            <a:r>
              <a:rPr lang="pl-PL" dirty="0"/>
              <a:t> dobrowolnie wstąpiła w okresie od 1 września 1939 r. do 8 maja 1945 r. do służby w wojskach Państw Osi lub ich sojuszników</a:t>
            </a:r>
          </a:p>
          <a:p>
            <a:pPr lvl="1"/>
            <a:r>
              <a:rPr lang="pl-PL" dirty="0"/>
              <a:t>przyjęła w okresie od 1 września 1939 r. do 8 maja 1945 r. urząd publiczny w służbie Państw Osi lub ich sojuszników</a:t>
            </a:r>
          </a:p>
          <a:p>
            <a:pPr lvl="1"/>
            <a:r>
              <a:rPr lang="pl-PL" dirty="0"/>
              <a:t>działała na szkodę Polski, a zwłaszcza jej niepodległości i suwerenności, lub uczestniczyła w łamaniu praw człowieka, oraz jeżeli</a:t>
            </a:r>
          </a:p>
          <a:p>
            <a:pPr lvl="1"/>
            <a:r>
              <a:rPr lang="pl-PL" dirty="0"/>
              <a:t>stanowi to zagrożenie dla obronności lub bezpieczeństwa państwa albo ochrony bezpieczeństwa i porządku publicznego.</a:t>
            </a:r>
          </a:p>
          <a:p>
            <a:endParaRPr lang="pl-PL" dirty="0"/>
          </a:p>
          <a:p>
            <a:pPr lvl="1"/>
            <a:endParaRPr lang="pl-PL" dirty="0"/>
          </a:p>
        </p:txBody>
      </p:sp>
    </p:spTree>
    <p:extLst>
      <p:ext uri="{BB962C8B-B14F-4D97-AF65-F5344CB8AC3E}">
        <p14:creationId xmlns:p14="http://schemas.microsoft.com/office/powerpoint/2010/main" val="20688030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EE4DBBA-008F-4363-8CF7-93C62B32A269}"/>
              </a:ext>
            </a:extLst>
          </p:cNvPr>
          <p:cNvSpPr>
            <a:spLocks noGrp="1"/>
          </p:cNvSpPr>
          <p:nvPr>
            <p:ph type="title"/>
          </p:nvPr>
        </p:nvSpPr>
        <p:spPr>
          <a:xfrm>
            <a:off x="1371600" y="373380"/>
            <a:ext cx="9601200" cy="986790"/>
          </a:xfrm>
        </p:spPr>
        <p:txBody>
          <a:bodyPr>
            <a:normAutofit/>
          </a:bodyPr>
          <a:lstStyle/>
          <a:p>
            <a:r>
              <a:rPr lang="pl-PL" dirty="0"/>
              <a:t>Przywrócenie obywatelstwa polskiego </a:t>
            </a:r>
          </a:p>
        </p:txBody>
      </p:sp>
      <p:sp>
        <p:nvSpPr>
          <p:cNvPr id="3" name="Symbol zastępczy zawartości 2">
            <a:extLst>
              <a:ext uri="{FF2B5EF4-FFF2-40B4-BE49-F238E27FC236}">
                <a16:creationId xmlns:a16="http://schemas.microsoft.com/office/drawing/2014/main" id="{EA734A47-B688-4E38-ADD7-69743D2B73A3}"/>
              </a:ext>
            </a:extLst>
          </p:cNvPr>
          <p:cNvSpPr>
            <a:spLocks noGrp="1"/>
          </p:cNvSpPr>
          <p:nvPr>
            <p:ph idx="1"/>
          </p:nvPr>
        </p:nvSpPr>
        <p:spPr>
          <a:xfrm>
            <a:off x="1371600" y="1531620"/>
            <a:ext cx="9601200" cy="4953000"/>
          </a:xfrm>
        </p:spPr>
        <p:txBody>
          <a:bodyPr>
            <a:normAutofit/>
          </a:bodyPr>
          <a:lstStyle/>
          <a:p>
            <a:r>
              <a:rPr lang="pl-PL" dirty="0"/>
              <a:t>Przywrócenie obywatelstwa następuje w drodze decyzji wydanej przez ministra właściwego do spraw wewnętrznych </a:t>
            </a:r>
          </a:p>
          <a:p>
            <a:r>
              <a:rPr lang="pl-PL" dirty="0"/>
              <a:t>Nabycie obywatelstwa polskiego następuje w dniu, w którym decyzja o przywróceniu obywatelstwa polskiego stała się ostateczna</a:t>
            </a:r>
          </a:p>
          <a:p>
            <a:r>
              <a:rPr lang="pl-PL" dirty="0"/>
              <a:t>W przypadku gdy wniosek o przywrócenie obywatelstwa polskiego został złożony w czasie, gdy wobec cudzoziemca objętego wnioskiem prowadzone jest postępowanie o nadanie obywatelstwa polskiego, postępowanie o przywrócenie obywatelstwa polskiego umarza się</a:t>
            </a:r>
          </a:p>
          <a:p>
            <a:r>
              <a:rPr lang="pl-PL" dirty="0"/>
              <a:t>W przypadku gdy wniosek o przywrócenie obywatelstwa polskiego został złożony w czasie, gdy wobec cudzoziemca objętego wnioskiem prowadzone jest postępowanie o uznanie za obywatela polskiego, postępowanie o uznanie za obywatela polskiego zawiesza się do czasu zakończenia postępowania o przywrócenie obywatelstwa polskiego</a:t>
            </a:r>
          </a:p>
        </p:txBody>
      </p:sp>
    </p:spTree>
    <p:extLst>
      <p:ext uri="{BB962C8B-B14F-4D97-AF65-F5344CB8AC3E}">
        <p14:creationId xmlns:p14="http://schemas.microsoft.com/office/powerpoint/2010/main" val="19283080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EE4DBBA-008F-4363-8CF7-93C62B32A269}"/>
              </a:ext>
            </a:extLst>
          </p:cNvPr>
          <p:cNvSpPr>
            <a:spLocks noGrp="1"/>
          </p:cNvSpPr>
          <p:nvPr>
            <p:ph type="title"/>
          </p:nvPr>
        </p:nvSpPr>
        <p:spPr>
          <a:xfrm>
            <a:off x="1371600" y="517759"/>
            <a:ext cx="9601200" cy="986790"/>
          </a:xfrm>
        </p:spPr>
        <p:txBody>
          <a:bodyPr>
            <a:normAutofit/>
          </a:bodyPr>
          <a:lstStyle/>
          <a:p>
            <a:r>
              <a:rPr lang="pl-PL" dirty="0"/>
              <a:t>Przywrócenie obywatelstwa polskiego </a:t>
            </a:r>
          </a:p>
        </p:txBody>
      </p:sp>
      <p:sp>
        <p:nvSpPr>
          <p:cNvPr id="3" name="Symbol zastępczy zawartości 2">
            <a:extLst>
              <a:ext uri="{FF2B5EF4-FFF2-40B4-BE49-F238E27FC236}">
                <a16:creationId xmlns:a16="http://schemas.microsoft.com/office/drawing/2014/main" id="{EA734A47-B688-4E38-ADD7-69743D2B73A3}"/>
              </a:ext>
            </a:extLst>
          </p:cNvPr>
          <p:cNvSpPr>
            <a:spLocks noGrp="1"/>
          </p:cNvSpPr>
          <p:nvPr>
            <p:ph idx="1"/>
          </p:nvPr>
        </p:nvSpPr>
        <p:spPr>
          <a:xfrm>
            <a:off x="1371600" y="1808346"/>
            <a:ext cx="9601200" cy="4953000"/>
          </a:xfrm>
        </p:spPr>
        <p:txBody>
          <a:bodyPr>
            <a:normAutofit/>
          </a:bodyPr>
          <a:lstStyle/>
          <a:p>
            <a:r>
              <a:rPr lang="pl-PL" dirty="0"/>
              <a:t>Przed wydaniem decyzji w sprawie przywrócenia obywatelstwa, minister właściwy do spraw wewnętrznych zwraca się do:</a:t>
            </a:r>
          </a:p>
          <a:p>
            <a:pPr lvl="1"/>
            <a:r>
              <a:rPr lang="pl-PL" dirty="0"/>
              <a:t>Komendanta Głównego Policji,</a:t>
            </a:r>
          </a:p>
          <a:p>
            <a:pPr lvl="1"/>
            <a:r>
              <a:rPr lang="pl-PL" dirty="0"/>
              <a:t>Agencji Bezpieczeństwa Wewnętrznego,</a:t>
            </a:r>
          </a:p>
          <a:p>
            <a:pPr lvl="1"/>
            <a:r>
              <a:rPr lang="pl-PL" dirty="0"/>
              <a:t> a w razie potrzeby do innych organów, </a:t>
            </a:r>
          </a:p>
          <a:p>
            <a:pPr marL="530352" lvl="1" indent="0">
              <a:buNone/>
            </a:pPr>
            <a:r>
              <a:rPr lang="pl-PL" dirty="0"/>
              <a:t>o udzielenie informacji, czy przywrócenie obywatelstwa polskiego nie stanowi zagrożenia dla obronności lub bezpieczeństwa państwa albo ochrony bezpieczeństwa i porządku publicznego oraz czy cudzoziemiec, który złożył wniosek o przywrócenie obywatelstwa polskiego, nie działał na szkodę Polski, a zwłaszcza jej niepodległości i suwerenności, lub uczestniczył w łamaniu praw człowieka</a:t>
            </a:r>
          </a:p>
        </p:txBody>
      </p:sp>
    </p:spTree>
    <p:extLst>
      <p:ext uri="{BB962C8B-B14F-4D97-AF65-F5344CB8AC3E}">
        <p14:creationId xmlns:p14="http://schemas.microsoft.com/office/powerpoint/2010/main" val="35530813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EE4DBBA-008F-4363-8CF7-93C62B32A269}"/>
              </a:ext>
            </a:extLst>
          </p:cNvPr>
          <p:cNvSpPr>
            <a:spLocks noGrp="1"/>
          </p:cNvSpPr>
          <p:nvPr>
            <p:ph type="title"/>
          </p:nvPr>
        </p:nvSpPr>
        <p:spPr>
          <a:xfrm>
            <a:off x="1371600" y="626043"/>
            <a:ext cx="9601200" cy="986790"/>
          </a:xfrm>
        </p:spPr>
        <p:txBody>
          <a:bodyPr>
            <a:normAutofit/>
          </a:bodyPr>
          <a:lstStyle/>
          <a:p>
            <a:r>
              <a:rPr lang="pl-PL" dirty="0"/>
              <a:t>Przywrócenie obywatelstwa polskiego </a:t>
            </a:r>
          </a:p>
        </p:txBody>
      </p:sp>
      <p:sp>
        <p:nvSpPr>
          <p:cNvPr id="3" name="Symbol zastępczy zawartości 2">
            <a:extLst>
              <a:ext uri="{FF2B5EF4-FFF2-40B4-BE49-F238E27FC236}">
                <a16:creationId xmlns:a16="http://schemas.microsoft.com/office/drawing/2014/main" id="{EA734A47-B688-4E38-ADD7-69743D2B73A3}"/>
              </a:ext>
            </a:extLst>
          </p:cNvPr>
          <p:cNvSpPr>
            <a:spLocks noGrp="1"/>
          </p:cNvSpPr>
          <p:nvPr>
            <p:ph idx="1"/>
          </p:nvPr>
        </p:nvSpPr>
        <p:spPr>
          <a:xfrm>
            <a:off x="1371600" y="2129588"/>
            <a:ext cx="9601200" cy="4728411"/>
          </a:xfrm>
        </p:spPr>
        <p:txBody>
          <a:bodyPr>
            <a:normAutofit/>
          </a:bodyPr>
          <a:lstStyle/>
          <a:p>
            <a:r>
              <a:rPr lang="pl-PL" dirty="0"/>
              <a:t>Przed wydaniem decyzji w sprawie przywrócenia obywatelstwa, minister właściwy do spraw wewnętrznych może zwrócić się do </a:t>
            </a:r>
          </a:p>
          <a:p>
            <a:pPr lvl="1"/>
            <a:r>
              <a:rPr lang="pl-PL" dirty="0"/>
              <a:t>Prezesa Instytutu Pamięci Narodowej – Komisji Ścigania Zbrodni przeciwko Narodowi Polskiemu</a:t>
            </a:r>
          </a:p>
          <a:p>
            <a:pPr marL="530352" lvl="1" indent="0">
              <a:buNone/>
            </a:pPr>
            <a:r>
              <a:rPr lang="pl-PL" dirty="0"/>
              <a:t> o przekazanie informacji o treści posiadanych dokumentów dotyczących osoby ubiegającej się o przywrócenie obywatelstwa polskiego oraz o ich udostępnienie</a:t>
            </a:r>
          </a:p>
        </p:txBody>
      </p:sp>
    </p:spTree>
    <p:extLst>
      <p:ext uri="{BB962C8B-B14F-4D97-AF65-F5344CB8AC3E}">
        <p14:creationId xmlns:p14="http://schemas.microsoft.com/office/powerpoint/2010/main" val="17581801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EE4DBBA-008F-4363-8CF7-93C62B32A269}"/>
              </a:ext>
            </a:extLst>
          </p:cNvPr>
          <p:cNvSpPr>
            <a:spLocks noGrp="1"/>
          </p:cNvSpPr>
          <p:nvPr>
            <p:ph type="title"/>
          </p:nvPr>
        </p:nvSpPr>
        <p:spPr>
          <a:xfrm>
            <a:off x="1371600" y="357505"/>
            <a:ext cx="9601200" cy="1266190"/>
          </a:xfrm>
        </p:spPr>
        <p:txBody>
          <a:bodyPr>
            <a:normAutofit fontScale="90000"/>
          </a:bodyPr>
          <a:lstStyle/>
          <a:p>
            <a:r>
              <a:rPr lang="pl-PL" dirty="0"/>
              <a:t>Obywatelstwo rodziców a obywatelstwo dziecka </a:t>
            </a:r>
          </a:p>
        </p:txBody>
      </p:sp>
      <p:sp>
        <p:nvSpPr>
          <p:cNvPr id="3" name="Symbol zastępczy zawartości 2">
            <a:extLst>
              <a:ext uri="{FF2B5EF4-FFF2-40B4-BE49-F238E27FC236}">
                <a16:creationId xmlns:a16="http://schemas.microsoft.com/office/drawing/2014/main" id="{EA734A47-B688-4E38-ADD7-69743D2B73A3}"/>
              </a:ext>
            </a:extLst>
          </p:cNvPr>
          <p:cNvSpPr>
            <a:spLocks noGrp="1"/>
          </p:cNvSpPr>
          <p:nvPr>
            <p:ph idx="1"/>
          </p:nvPr>
        </p:nvSpPr>
        <p:spPr/>
        <p:txBody>
          <a:bodyPr/>
          <a:lstStyle/>
          <a:p>
            <a:r>
              <a:rPr lang="pl-PL" dirty="0"/>
              <a:t>Przy określeniu obywatelstwa małoletniego uwzględnia się:</a:t>
            </a:r>
          </a:p>
          <a:p>
            <a:pPr lvl="1"/>
            <a:r>
              <a:rPr lang="pl-PL" dirty="0"/>
              <a:t>zmiany w ustaleniu osoby albo obywatelstwa jednego lub obojga rodziców, jeżeli nastąpiły przed upływem roku od dnia urodzenia się małoletniego</a:t>
            </a:r>
          </a:p>
          <a:p>
            <a:pPr lvl="1"/>
            <a:r>
              <a:rPr lang="pl-PL" dirty="0"/>
              <a:t>zmiany w ustaleniu osoby ojca, wynikające z orzeczenia sądu wydanego na skutek powództwa o zaprzeczenie ojcostwa albo o unieważnienie uznania, chyba że małoletni osiągnął już pełnoletność lub za jego zgodą, jeżeli ukończył 16 lat</a:t>
            </a:r>
          </a:p>
        </p:txBody>
      </p:sp>
    </p:spTree>
    <p:extLst>
      <p:ext uri="{BB962C8B-B14F-4D97-AF65-F5344CB8AC3E}">
        <p14:creationId xmlns:p14="http://schemas.microsoft.com/office/powerpoint/2010/main" val="8822874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EE4DBBA-008F-4363-8CF7-93C62B32A269}"/>
              </a:ext>
            </a:extLst>
          </p:cNvPr>
          <p:cNvSpPr>
            <a:spLocks noGrp="1"/>
          </p:cNvSpPr>
          <p:nvPr>
            <p:ph type="title"/>
          </p:nvPr>
        </p:nvSpPr>
        <p:spPr>
          <a:xfrm>
            <a:off x="1371600" y="247650"/>
            <a:ext cx="9601200" cy="1266190"/>
          </a:xfrm>
        </p:spPr>
        <p:txBody>
          <a:bodyPr>
            <a:normAutofit fontScale="90000"/>
          </a:bodyPr>
          <a:lstStyle/>
          <a:p>
            <a:r>
              <a:rPr lang="pl-PL" dirty="0"/>
              <a:t>Obywatelstwo rodziców a obywatelstwo dziecka </a:t>
            </a:r>
          </a:p>
        </p:txBody>
      </p:sp>
      <p:sp>
        <p:nvSpPr>
          <p:cNvPr id="3" name="Symbol zastępczy zawartości 2">
            <a:extLst>
              <a:ext uri="{FF2B5EF4-FFF2-40B4-BE49-F238E27FC236}">
                <a16:creationId xmlns:a16="http://schemas.microsoft.com/office/drawing/2014/main" id="{EA734A47-B688-4E38-ADD7-69743D2B73A3}"/>
              </a:ext>
            </a:extLst>
          </p:cNvPr>
          <p:cNvSpPr>
            <a:spLocks noGrp="1"/>
          </p:cNvSpPr>
          <p:nvPr>
            <p:ph idx="1"/>
          </p:nvPr>
        </p:nvSpPr>
        <p:spPr>
          <a:xfrm>
            <a:off x="1371600" y="1818640"/>
            <a:ext cx="9601200" cy="4531360"/>
          </a:xfrm>
        </p:spPr>
        <p:txBody>
          <a:bodyPr>
            <a:normAutofit fontScale="92500" lnSpcReduction="10000"/>
          </a:bodyPr>
          <a:lstStyle/>
          <a:p>
            <a:r>
              <a:rPr lang="pl-PL" dirty="0"/>
              <a:t>Nadanie obywatelstwa polskiego, uznanie obywatelstwa polskiego lub zrzeczenie się obywatelstwa polskiego w stosunku do małoletniego, następuje w razie:</a:t>
            </a:r>
          </a:p>
          <a:p>
            <a:pPr lvl="1"/>
            <a:r>
              <a:rPr lang="pl-PL" dirty="0"/>
              <a:t>nadania obywatelstwa polskiego rodzicom, uznania ich za obywateli polskich oraz wyrażenia zgody na zrzeczenie się obywatelstwa polskiego przez rodziców małoletniego – jeżeli małoletni pozostaje pod ich władzą rodzicielską </a:t>
            </a:r>
          </a:p>
          <a:p>
            <a:pPr lvl="1"/>
            <a:r>
              <a:rPr lang="pl-PL" dirty="0"/>
              <a:t>nadania obywatelstwa polskiego jednemu z rodziców, uznania go za obywatela polskiego oraz wyrażenia zgody na zrzeczenie się obywatelstwa polskiego- jeżeli małoletni  pozostaje pod jego władzą rodzicielską oraz gdy</a:t>
            </a:r>
          </a:p>
          <a:p>
            <a:pPr lvl="2"/>
            <a:r>
              <a:rPr lang="pl-PL" dirty="0"/>
              <a:t>drugiemu z rodziców nie przysługuje władza rodzicielska;</a:t>
            </a:r>
          </a:p>
          <a:p>
            <a:pPr lvl="2"/>
            <a:r>
              <a:rPr lang="pl-PL" dirty="0"/>
              <a:t> drugie z rodziców złożyło oświadczenie o wyrażeniu zgody na nabycie lub utratę przez małoletniego obywatelstwa polskiego</a:t>
            </a:r>
          </a:p>
          <a:p>
            <a:r>
              <a:rPr lang="pl-PL" dirty="0"/>
              <a:t>Jeżeli małoletni ma </a:t>
            </a:r>
            <a:r>
              <a:rPr lang="pl-PL" b="1" dirty="0"/>
              <a:t>ukończone 16 lat</a:t>
            </a:r>
            <a:r>
              <a:rPr lang="pl-PL" dirty="0"/>
              <a:t> do nadania mu obywatelstwa polskiego, uznania go za obywatela polskiego oraz utraty przez niego obywatelstwa polskiego wskutek wyrażenia zgody na zrzeczenie się obywatelstwa przez jego rodziców jest </a:t>
            </a:r>
            <a:r>
              <a:rPr lang="pl-PL" b="1" dirty="0"/>
              <a:t>wymagane oświadczenie o wyrażeniu zgody złożone przez małoletniego</a:t>
            </a:r>
          </a:p>
          <a:p>
            <a:pPr lvl="1"/>
            <a:endParaRPr lang="pl-PL" dirty="0"/>
          </a:p>
        </p:txBody>
      </p:sp>
    </p:spTree>
    <p:extLst>
      <p:ext uri="{BB962C8B-B14F-4D97-AF65-F5344CB8AC3E}">
        <p14:creationId xmlns:p14="http://schemas.microsoft.com/office/powerpoint/2010/main" val="2023877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D6BCFD4-C88B-4434-85C3-7A280CA184ED}"/>
              </a:ext>
            </a:extLst>
          </p:cNvPr>
          <p:cNvSpPr>
            <a:spLocks noGrp="1"/>
          </p:cNvSpPr>
          <p:nvPr>
            <p:ph type="title"/>
          </p:nvPr>
        </p:nvSpPr>
        <p:spPr>
          <a:xfrm>
            <a:off x="1371600" y="340360"/>
            <a:ext cx="9601200" cy="746760"/>
          </a:xfrm>
        </p:spPr>
        <p:txBody>
          <a:bodyPr/>
          <a:lstStyle/>
          <a:p>
            <a:r>
              <a:rPr lang="pl-PL" dirty="0"/>
              <a:t>Obywatelstwo – podstawy prawne  </a:t>
            </a:r>
          </a:p>
        </p:txBody>
      </p:sp>
      <p:sp>
        <p:nvSpPr>
          <p:cNvPr id="3" name="Symbol zastępczy zawartości 2">
            <a:extLst>
              <a:ext uri="{FF2B5EF4-FFF2-40B4-BE49-F238E27FC236}">
                <a16:creationId xmlns:a16="http://schemas.microsoft.com/office/drawing/2014/main" id="{E90776C8-A033-4B10-8810-CA2525617383}"/>
              </a:ext>
            </a:extLst>
          </p:cNvPr>
          <p:cNvSpPr>
            <a:spLocks noGrp="1"/>
          </p:cNvSpPr>
          <p:nvPr>
            <p:ph idx="1"/>
          </p:nvPr>
        </p:nvSpPr>
        <p:spPr>
          <a:xfrm>
            <a:off x="1371600" y="1391920"/>
            <a:ext cx="9601200" cy="5029200"/>
          </a:xfrm>
        </p:spPr>
        <p:txBody>
          <a:bodyPr>
            <a:normAutofit lnSpcReduction="10000"/>
          </a:bodyPr>
          <a:lstStyle/>
          <a:p>
            <a:r>
              <a:rPr lang="pl-PL" dirty="0"/>
              <a:t>Konstytucja Rzeczypospolitej Polskiej</a:t>
            </a:r>
          </a:p>
          <a:p>
            <a:pPr lvl="1"/>
            <a:r>
              <a:rPr lang="pl-PL" dirty="0"/>
              <a:t>Art. 34. 1 Obywatelstwo polskie nabywa się poprzez urodzenie z rodziców będących obywatelami polskimi. Inne przypadki nabycia </a:t>
            </a:r>
            <a:r>
              <a:rPr lang="pl-PL" b="1" dirty="0"/>
              <a:t>obywatelstwa określa ustawa.</a:t>
            </a:r>
            <a:br>
              <a:rPr lang="pl-PL" b="1" dirty="0"/>
            </a:br>
            <a:r>
              <a:rPr lang="pl-PL" dirty="0"/>
              <a:t>2. Obywatel polski nie może utracić obywatelstwa polskiego, chyba że sam się go zrzeknie. </a:t>
            </a:r>
          </a:p>
          <a:p>
            <a:r>
              <a:rPr lang="pl-PL" dirty="0"/>
              <a:t>Ustawa z dnia 2 kwietnia 2009 r. o obywatelstwie polskim</a:t>
            </a:r>
            <a:br>
              <a:rPr lang="pl-PL" dirty="0"/>
            </a:br>
            <a:r>
              <a:rPr lang="pl-PL" dirty="0"/>
              <a:t>Ustawa określa:</a:t>
            </a:r>
          </a:p>
          <a:p>
            <a:pPr lvl="1"/>
            <a:r>
              <a:rPr lang="pl-PL" dirty="0"/>
              <a:t>zasady, warunki oraz tryb nabywania i utraty obywatelstwa polskiego,</a:t>
            </a:r>
          </a:p>
          <a:p>
            <a:pPr lvl="1"/>
            <a:r>
              <a:rPr lang="pl-PL" dirty="0"/>
              <a:t>potwierdzania posiadania lub utraty obywatelstwa polskiego </a:t>
            </a:r>
          </a:p>
          <a:p>
            <a:pPr lvl="1"/>
            <a:r>
              <a:rPr lang="pl-PL" dirty="0"/>
              <a:t>właściwość organów w sprawach dotyczących obywatelstwa polskiego</a:t>
            </a:r>
          </a:p>
          <a:p>
            <a:r>
              <a:rPr lang="pl-PL" dirty="0"/>
              <a:t>Ustawa z dnia 9 listopada 2000 r. o repatriacji </a:t>
            </a:r>
            <a:br>
              <a:rPr lang="pl-PL" dirty="0"/>
            </a:br>
            <a:r>
              <a:rPr lang="pl-PL" dirty="0"/>
              <a:t>Ustawa określa:</a:t>
            </a:r>
          </a:p>
          <a:p>
            <a:pPr lvl="1"/>
            <a:r>
              <a:rPr lang="pl-PL" b="1" dirty="0"/>
              <a:t>zasady nabywania obywatelstwa polskiego w drodze repatriacji, </a:t>
            </a:r>
            <a:r>
              <a:rPr lang="pl-PL" dirty="0"/>
              <a:t>prawa repatrianta, a także zasady i tryb udzielania pomocy repatriantom i członkom ich rodzin</a:t>
            </a:r>
          </a:p>
        </p:txBody>
      </p:sp>
    </p:spTree>
    <p:extLst>
      <p:ext uri="{BB962C8B-B14F-4D97-AF65-F5344CB8AC3E}">
        <p14:creationId xmlns:p14="http://schemas.microsoft.com/office/powerpoint/2010/main" val="40378842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B08ED56-A3C1-4324-9D46-4E0231CA456E}"/>
              </a:ext>
            </a:extLst>
          </p:cNvPr>
          <p:cNvSpPr>
            <a:spLocks noGrp="1"/>
          </p:cNvSpPr>
          <p:nvPr>
            <p:ph type="title"/>
          </p:nvPr>
        </p:nvSpPr>
        <p:spPr>
          <a:xfrm>
            <a:off x="1371600" y="493395"/>
            <a:ext cx="9601200" cy="994410"/>
          </a:xfrm>
        </p:spPr>
        <p:txBody>
          <a:bodyPr/>
          <a:lstStyle/>
          <a:p>
            <a:r>
              <a:rPr lang="pl-PL" dirty="0"/>
              <a:t>Utrata obywatelstwa polskiego</a:t>
            </a:r>
          </a:p>
        </p:txBody>
      </p:sp>
      <p:sp>
        <p:nvSpPr>
          <p:cNvPr id="3" name="Symbol zastępczy zawartości 2">
            <a:extLst>
              <a:ext uri="{FF2B5EF4-FFF2-40B4-BE49-F238E27FC236}">
                <a16:creationId xmlns:a16="http://schemas.microsoft.com/office/drawing/2014/main" id="{96F01771-F7AA-4713-A667-5E812D8ED255}"/>
              </a:ext>
            </a:extLst>
          </p:cNvPr>
          <p:cNvSpPr>
            <a:spLocks noGrp="1"/>
          </p:cNvSpPr>
          <p:nvPr>
            <p:ph idx="1"/>
          </p:nvPr>
        </p:nvSpPr>
        <p:spPr>
          <a:xfrm>
            <a:off x="1371600" y="1703070"/>
            <a:ext cx="9601200" cy="4537710"/>
          </a:xfrm>
        </p:spPr>
        <p:txBody>
          <a:bodyPr/>
          <a:lstStyle/>
          <a:p>
            <a:r>
              <a:rPr lang="pl-PL" dirty="0"/>
              <a:t>KRP: art. 34. 2. Obywatel polski nie może utracić obywatelstwa polskiego, chyba że sam się go zrzeknie. </a:t>
            </a:r>
          </a:p>
          <a:p>
            <a:r>
              <a:rPr lang="pl-PL" dirty="0"/>
              <a:t>Utrata obywatelstwa następuje w drodze zrzeczenia się obywatelstwa po uzyskaniu zgody Prezydenta RP</a:t>
            </a:r>
          </a:p>
          <a:p>
            <a:r>
              <a:rPr lang="pl-PL" dirty="0"/>
              <a:t>Wyrażenie zgody na zrzeczenie się obywatelstwa polskiego przez małoletniego pozostającego pod wyłączną władzą rodzicielską osoby lub osób nieposiadających obywatelstwa polskiego następuje na wniosek jego przedstawicieli ustawowych (w przypadku braku porozumienia miedzy rodzicami – sprawę może, na wniosek, rozstrzygnąć sąd)</a:t>
            </a:r>
          </a:p>
          <a:p>
            <a:r>
              <a:rPr lang="pl-PL" dirty="0"/>
              <a:t>Wniosek o wyrażenie zgody na zrzeczenie się obywatelstwa polskiego składa się osobiście lub korespondencyjnie z podpisem urzędowo poświadczonym, za pośrednictwem wojewody lub konsula</a:t>
            </a:r>
          </a:p>
        </p:txBody>
      </p:sp>
    </p:spTree>
    <p:extLst>
      <p:ext uri="{BB962C8B-B14F-4D97-AF65-F5344CB8AC3E}">
        <p14:creationId xmlns:p14="http://schemas.microsoft.com/office/powerpoint/2010/main" val="38356724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449BC34D-9C23-4D6D-8213-1F471AF85B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10" name="Freeform 6">
              <a:extLst>
                <a:ext uri="{FF2B5EF4-FFF2-40B4-BE49-F238E27FC236}">
                  <a16:creationId xmlns:a16="http://schemas.microsoft.com/office/drawing/2014/main" id="{FA0F5D6C-5025-4D7E-82DD-C2C6FDA1E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1" name="Freeform 6">
              <a:extLst>
                <a:ext uri="{FF2B5EF4-FFF2-40B4-BE49-F238E27FC236}">
                  <a16:creationId xmlns:a16="http://schemas.microsoft.com/office/drawing/2014/main" id="{E2AF2C17-4AB4-4402-B84B-129EF95D16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 useBgFill="1">
        <p:nvSpPr>
          <p:cNvPr id="13" name="Rectangle 12">
            <a:extLst>
              <a:ext uri="{FF2B5EF4-FFF2-40B4-BE49-F238E27FC236}">
                <a16:creationId xmlns:a16="http://schemas.microsoft.com/office/drawing/2014/main" id="{CB73C468-D875-4A8E-A540-E43BF8232D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B08ED56-A3C1-4324-9D46-4E0231CA456E}"/>
              </a:ext>
            </a:extLst>
          </p:cNvPr>
          <p:cNvSpPr>
            <a:spLocks noGrp="1"/>
          </p:cNvSpPr>
          <p:nvPr>
            <p:ph type="title"/>
          </p:nvPr>
        </p:nvSpPr>
        <p:spPr>
          <a:xfrm>
            <a:off x="6711885" y="634028"/>
            <a:ext cx="4798243" cy="3732835"/>
          </a:xfrm>
        </p:spPr>
        <p:txBody>
          <a:bodyPr vert="horz" lIns="91440" tIns="45720" rIns="91440" bIns="45720" rtlCol="0" anchor="b">
            <a:normAutofit/>
          </a:bodyPr>
          <a:lstStyle/>
          <a:p>
            <a:pPr algn="ctr"/>
            <a:r>
              <a:rPr lang="en-US" sz="5000" cap="all" dirty="0"/>
              <a:t>Utrata obywatelstwa polskiego</a:t>
            </a:r>
          </a:p>
        </p:txBody>
      </p:sp>
      <p:sp>
        <p:nvSpPr>
          <p:cNvPr id="15" name="Freeform 6">
            <a:extLst>
              <a:ext uri="{FF2B5EF4-FFF2-40B4-BE49-F238E27FC236}">
                <a16:creationId xmlns:a16="http://schemas.microsoft.com/office/drawing/2014/main" id="{B4734F2F-19FC-4D35-9BDE-5CEAD57D9B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27878" y="2016617"/>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7" name="Freeform 6">
            <a:extLst>
              <a:ext uri="{FF2B5EF4-FFF2-40B4-BE49-F238E27FC236}">
                <a16:creationId xmlns:a16="http://schemas.microsoft.com/office/drawing/2014/main" id="{D97A8A26-FD96-4968-A34A-727382AC7E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649163" y="634028"/>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pic>
        <p:nvPicPr>
          <p:cNvPr id="4" name="Symbol zastępczy zawartości 3">
            <a:extLst>
              <a:ext uri="{FF2B5EF4-FFF2-40B4-BE49-F238E27FC236}">
                <a16:creationId xmlns:a16="http://schemas.microsoft.com/office/drawing/2014/main" id="{6C5D3811-A124-4827-82A6-67CDDD1B0C85}"/>
              </a:ext>
            </a:extLst>
          </p:cNvPr>
          <p:cNvPicPr>
            <a:picLocks noGrp="1" noChangeAspect="1"/>
          </p:cNvPicPr>
          <p:nvPr>
            <p:ph idx="1"/>
          </p:nvPr>
        </p:nvPicPr>
        <p:blipFill>
          <a:blip r:embed="rId3"/>
          <a:stretch>
            <a:fillRect/>
          </a:stretch>
        </p:blipFill>
        <p:spPr>
          <a:xfrm>
            <a:off x="560071" y="523679"/>
            <a:ext cx="5742820" cy="5920433"/>
          </a:xfrm>
          <a:prstGeom prst="rect">
            <a:avLst/>
          </a:prstGeom>
        </p:spPr>
      </p:pic>
    </p:spTree>
    <p:extLst>
      <p:ext uri="{BB962C8B-B14F-4D97-AF65-F5344CB8AC3E}">
        <p14:creationId xmlns:p14="http://schemas.microsoft.com/office/powerpoint/2010/main" val="34014922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B08ED56-A3C1-4324-9D46-4E0231CA456E}"/>
              </a:ext>
            </a:extLst>
          </p:cNvPr>
          <p:cNvSpPr>
            <a:spLocks noGrp="1"/>
          </p:cNvSpPr>
          <p:nvPr>
            <p:ph type="title"/>
          </p:nvPr>
        </p:nvSpPr>
        <p:spPr>
          <a:xfrm>
            <a:off x="1371600" y="649806"/>
            <a:ext cx="9601200" cy="994410"/>
          </a:xfrm>
        </p:spPr>
        <p:txBody>
          <a:bodyPr/>
          <a:lstStyle/>
          <a:p>
            <a:r>
              <a:rPr lang="pl-PL" dirty="0"/>
              <a:t>Utrata obywatelstwa polskiego</a:t>
            </a:r>
          </a:p>
        </p:txBody>
      </p:sp>
      <p:sp>
        <p:nvSpPr>
          <p:cNvPr id="3" name="Symbol zastępczy zawartości 2">
            <a:extLst>
              <a:ext uri="{FF2B5EF4-FFF2-40B4-BE49-F238E27FC236}">
                <a16:creationId xmlns:a16="http://schemas.microsoft.com/office/drawing/2014/main" id="{96F01771-F7AA-4713-A667-5E812D8ED255}"/>
              </a:ext>
            </a:extLst>
          </p:cNvPr>
          <p:cNvSpPr>
            <a:spLocks noGrp="1"/>
          </p:cNvSpPr>
          <p:nvPr>
            <p:ph idx="1"/>
          </p:nvPr>
        </p:nvSpPr>
        <p:spPr>
          <a:xfrm>
            <a:off x="1371600" y="2172301"/>
            <a:ext cx="9601200" cy="4537710"/>
          </a:xfrm>
        </p:spPr>
        <p:txBody>
          <a:bodyPr/>
          <a:lstStyle/>
          <a:p>
            <a:r>
              <a:rPr lang="pl-PL" dirty="0"/>
              <a:t>Wyrażenie zgody lub odmowa następują w drodze postanowienia </a:t>
            </a:r>
          </a:p>
          <a:p>
            <a:r>
              <a:rPr lang="pl-PL" dirty="0"/>
              <a:t>Utrata obywatelstwa polskiego następuje po upływie 30 dni od dnia wydania postanowienia Prezydenta Rzeczypospolitej Polskiej</a:t>
            </a:r>
          </a:p>
          <a:p>
            <a:r>
              <a:rPr lang="pl-PL" dirty="0"/>
              <a:t>Utrata obywatelstwa może nastąpić w terminie krótszym – określonym w wydanym postanowieniu </a:t>
            </a:r>
          </a:p>
        </p:txBody>
      </p:sp>
    </p:spTree>
    <p:extLst>
      <p:ext uri="{BB962C8B-B14F-4D97-AF65-F5344CB8AC3E}">
        <p14:creationId xmlns:p14="http://schemas.microsoft.com/office/powerpoint/2010/main" val="21114317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1BF1BB2-4E89-4CB6-8A38-E015AE3B2E96}"/>
              </a:ext>
            </a:extLst>
          </p:cNvPr>
          <p:cNvSpPr>
            <a:spLocks noGrp="1"/>
          </p:cNvSpPr>
          <p:nvPr>
            <p:ph type="title"/>
          </p:nvPr>
        </p:nvSpPr>
        <p:spPr>
          <a:xfrm>
            <a:off x="1371600" y="385011"/>
            <a:ext cx="9601200" cy="1485900"/>
          </a:xfrm>
        </p:spPr>
        <p:txBody>
          <a:bodyPr/>
          <a:lstStyle/>
          <a:p>
            <a:r>
              <a:rPr lang="pl-PL" dirty="0"/>
              <a:t>Potwierdzenie posiadania lub utraty obywatelstwa polskiego</a:t>
            </a:r>
          </a:p>
        </p:txBody>
      </p:sp>
      <p:sp>
        <p:nvSpPr>
          <p:cNvPr id="3" name="Symbol zastępczy zawartości 2">
            <a:extLst>
              <a:ext uri="{FF2B5EF4-FFF2-40B4-BE49-F238E27FC236}">
                <a16:creationId xmlns:a16="http://schemas.microsoft.com/office/drawing/2014/main" id="{A9610F5F-90FA-4DA1-863B-18BA4B0F660B}"/>
              </a:ext>
            </a:extLst>
          </p:cNvPr>
          <p:cNvSpPr>
            <a:spLocks noGrp="1"/>
          </p:cNvSpPr>
          <p:nvPr>
            <p:ph idx="1"/>
          </p:nvPr>
        </p:nvSpPr>
        <p:spPr>
          <a:xfrm>
            <a:off x="1371600" y="2201779"/>
            <a:ext cx="9601200" cy="4006516"/>
          </a:xfrm>
        </p:spPr>
        <p:txBody>
          <a:bodyPr>
            <a:normAutofit fontScale="92500" lnSpcReduction="10000"/>
          </a:bodyPr>
          <a:lstStyle/>
          <a:p>
            <a:r>
              <a:rPr lang="pl-PL" dirty="0"/>
              <a:t>Potwierdzenie następuje w dodrze decyzji wojewody właściwego ze względu na miejsce zamieszkania lub ostatnie miejsce zamieszkania na terytorium RP osoby, której potwierdzenie dotyczy lub wojewoda mazowiecki kiedy nie można ustalić miejsca zamieszkania</a:t>
            </a:r>
          </a:p>
          <a:p>
            <a:r>
              <a:rPr lang="pl-PL" dirty="0"/>
              <a:t>Potwierdzenie wydaje się na wniosek:</a:t>
            </a:r>
          </a:p>
          <a:p>
            <a:pPr lvl="1"/>
            <a:r>
              <a:rPr lang="pl-PL" dirty="0"/>
              <a:t>Osoby, której postępowanie dotyczy</a:t>
            </a:r>
          </a:p>
          <a:p>
            <a:pPr lvl="1"/>
            <a:r>
              <a:rPr lang="pl-PL" dirty="0"/>
              <a:t>Podmiotu, który wykaże interes prawny lub ciążący na nim obowiązek uzyskania decyzji</a:t>
            </a:r>
          </a:p>
          <a:p>
            <a:r>
              <a:rPr lang="pl-PL" dirty="0"/>
              <a:t>Postępowanie w sprawie potwierdzenia posiadania lub utraty obywatelstwa polskiego może być wszczęte z urzędu </a:t>
            </a:r>
          </a:p>
          <a:p>
            <a:r>
              <a:rPr lang="pl-PL" dirty="0"/>
              <a:t>Wniosek o potwierdzenie posiadania lub utraty obywatelstwa polskiego składa się do wojewody. Osoba zamieszkująca poza terytorium RP może złożyć wniosek za pośrednictwem konsula</a:t>
            </a:r>
          </a:p>
        </p:txBody>
      </p:sp>
    </p:spTree>
    <p:extLst>
      <p:ext uri="{BB962C8B-B14F-4D97-AF65-F5344CB8AC3E}">
        <p14:creationId xmlns:p14="http://schemas.microsoft.com/office/powerpoint/2010/main" val="41983268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251B6C7-4CE8-4B84-9A2C-1991D96F57B4}"/>
              </a:ext>
            </a:extLst>
          </p:cNvPr>
          <p:cNvSpPr>
            <a:spLocks noGrp="1"/>
          </p:cNvSpPr>
          <p:nvPr>
            <p:ph type="title"/>
          </p:nvPr>
        </p:nvSpPr>
        <p:spPr/>
        <p:txBody>
          <a:bodyPr/>
          <a:lstStyle/>
          <a:p>
            <a:r>
              <a:rPr lang="pl-PL" dirty="0"/>
              <a:t>Rejestr centralny</a:t>
            </a:r>
          </a:p>
        </p:txBody>
      </p:sp>
      <p:sp>
        <p:nvSpPr>
          <p:cNvPr id="3" name="Symbol zastępczy zawartości 2">
            <a:extLst>
              <a:ext uri="{FF2B5EF4-FFF2-40B4-BE49-F238E27FC236}">
                <a16:creationId xmlns:a16="http://schemas.microsoft.com/office/drawing/2014/main" id="{19B6F93D-CFC3-4BF3-A949-B49B52B30C96}"/>
              </a:ext>
            </a:extLst>
          </p:cNvPr>
          <p:cNvSpPr>
            <a:spLocks noGrp="1"/>
          </p:cNvSpPr>
          <p:nvPr>
            <p:ph idx="1"/>
          </p:nvPr>
        </p:nvSpPr>
        <p:spPr>
          <a:xfrm>
            <a:off x="1371600" y="1997242"/>
            <a:ext cx="9601200" cy="3870158"/>
          </a:xfrm>
        </p:spPr>
        <p:txBody>
          <a:bodyPr>
            <a:normAutofit/>
          </a:bodyPr>
          <a:lstStyle/>
          <a:p>
            <a:r>
              <a:rPr lang="pl-PL" dirty="0"/>
              <a:t>Rejestrem centralnym w rozumieniu ustawy o obywatelstwie polskim jest:</a:t>
            </a:r>
            <a:br>
              <a:rPr lang="pl-PL" dirty="0"/>
            </a:br>
            <a:r>
              <a:rPr lang="pl-PL" b="1" dirty="0"/>
              <a:t>centralny rejestr danych o nabyciu i utracie obywatelstwa polskiego</a:t>
            </a:r>
          </a:p>
          <a:p>
            <a:r>
              <a:rPr lang="pl-PL" dirty="0"/>
              <a:t>Rejestr centralny obejmuje dane z rejestrów prowadzonych w sprawach: </a:t>
            </a:r>
          </a:p>
          <a:p>
            <a:pPr lvl="1"/>
            <a:r>
              <a:rPr lang="pl-PL" dirty="0"/>
              <a:t> nadania obywatelstwa polskiego; </a:t>
            </a:r>
          </a:p>
          <a:p>
            <a:pPr lvl="1"/>
            <a:r>
              <a:rPr lang="pl-PL" dirty="0"/>
              <a:t>uznania za obywatela polskiego; </a:t>
            </a:r>
          </a:p>
          <a:p>
            <a:pPr lvl="1"/>
            <a:r>
              <a:rPr lang="pl-PL" dirty="0"/>
              <a:t>przywrócenia obywatelstwa polskiego; </a:t>
            </a:r>
          </a:p>
          <a:p>
            <a:pPr lvl="1"/>
            <a:r>
              <a:rPr lang="pl-PL" dirty="0"/>
              <a:t> wyrażenia zgody na zrzeczenie się obywatelstwa polskiego; </a:t>
            </a:r>
          </a:p>
          <a:p>
            <a:pPr lvl="1"/>
            <a:r>
              <a:rPr lang="pl-PL" dirty="0"/>
              <a:t>wyboru dla małoletniego obywatelstwa innego państwa</a:t>
            </a:r>
          </a:p>
          <a:p>
            <a:r>
              <a:rPr lang="pl-PL" dirty="0"/>
              <a:t>Wymienione rejestry prowadzone są przez: ministra właściwego do spraw wewnętrznych, wojewodów i konsuli - każdy w zakresie swojej właściwości</a:t>
            </a:r>
            <a:endParaRPr lang="pl-PL" b="1" dirty="0"/>
          </a:p>
        </p:txBody>
      </p:sp>
    </p:spTree>
    <p:extLst>
      <p:ext uri="{BB962C8B-B14F-4D97-AF65-F5344CB8AC3E}">
        <p14:creationId xmlns:p14="http://schemas.microsoft.com/office/powerpoint/2010/main" val="22479013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AA13A3D-536B-4CFA-BE7A-02EF0A2A5F27}"/>
              </a:ext>
            </a:extLst>
          </p:cNvPr>
          <p:cNvSpPr>
            <a:spLocks noGrp="1"/>
          </p:cNvSpPr>
          <p:nvPr>
            <p:ph type="title"/>
          </p:nvPr>
        </p:nvSpPr>
        <p:spPr>
          <a:xfrm>
            <a:off x="1371600" y="324852"/>
            <a:ext cx="9601200" cy="974558"/>
          </a:xfrm>
        </p:spPr>
        <p:txBody>
          <a:bodyPr/>
          <a:lstStyle/>
          <a:p>
            <a:r>
              <a:rPr lang="pl-PL" dirty="0"/>
              <a:t>Właściwość organów</a:t>
            </a:r>
          </a:p>
        </p:txBody>
      </p:sp>
      <p:sp>
        <p:nvSpPr>
          <p:cNvPr id="3" name="Symbol zastępczy zawartości 2">
            <a:extLst>
              <a:ext uri="{FF2B5EF4-FFF2-40B4-BE49-F238E27FC236}">
                <a16:creationId xmlns:a16="http://schemas.microsoft.com/office/drawing/2014/main" id="{16B56C37-CC37-4867-B932-D04F22F8E9C8}"/>
              </a:ext>
            </a:extLst>
          </p:cNvPr>
          <p:cNvSpPr>
            <a:spLocks noGrp="1"/>
          </p:cNvSpPr>
          <p:nvPr>
            <p:ph idx="1"/>
          </p:nvPr>
        </p:nvSpPr>
        <p:spPr>
          <a:xfrm>
            <a:off x="1371600" y="1576137"/>
            <a:ext cx="9601200" cy="4752473"/>
          </a:xfrm>
        </p:spPr>
        <p:txBody>
          <a:bodyPr>
            <a:normAutofit fontScale="92500" lnSpcReduction="20000"/>
          </a:bodyPr>
          <a:lstStyle/>
          <a:p>
            <a:r>
              <a:rPr lang="pl-PL" dirty="0"/>
              <a:t>Prezydent RP:</a:t>
            </a:r>
          </a:p>
          <a:p>
            <a:pPr lvl="1"/>
            <a:r>
              <a:rPr lang="pl-PL" dirty="0"/>
              <a:t>Nadaje obywatelstwo polskie</a:t>
            </a:r>
          </a:p>
          <a:p>
            <a:pPr lvl="1"/>
            <a:r>
              <a:rPr lang="pl-PL" dirty="0"/>
              <a:t>Wyraża zgodę na zrzeczenie się obywatelstwa polskiego </a:t>
            </a:r>
          </a:p>
          <a:p>
            <a:r>
              <a:rPr lang="pl-PL" dirty="0"/>
              <a:t>Minister właściwy ds. wewnętrznych:</a:t>
            </a:r>
          </a:p>
          <a:p>
            <a:pPr lvl="1"/>
            <a:r>
              <a:rPr lang="pl-PL" dirty="0"/>
              <a:t>Przywraca obywatelstwo polskie</a:t>
            </a:r>
          </a:p>
          <a:p>
            <a:pPr lvl="1"/>
            <a:r>
              <a:rPr lang="pl-PL" dirty="0"/>
              <a:t>Pośredniczy w przekazywaniu wniosków o nadanie obywatelstwa polskiego oraz wyrażenie zgody na zrzeczenie się obywatelstwa polskiego</a:t>
            </a:r>
          </a:p>
          <a:p>
            <a:pPr lvl="1"/>
            <a:r>
              <a:rPr lang="pl-PL" dirty="0"/>
              <a:t>Sporządza opinie dotyczące ww. wniosków </a:t>
            </a:r>
          </a:p>
          <a:p>
            <a:pPr lvl="1"/>
            <a:r>
              <a:rPr lang="pl-PL" dirty="0"/>
              <a:t>Organ wyższego stopnia w rozumieniu kpa, w sprawach nabycia i utraty obywatelstwa należących do właściwości wojewody </a:t>
            </a:r>
          </a:p>
          <a:p>
            <a:pPr lvl="1"/>
            <a:r>
              <a:rPr lang="pl-PL" dirty="0"/>
              <a:t>Wydaje zgodę na wydanie wizy krajowej w celu repatriacji </a:t>
            </a:r>
          </a:p>
          <a:p>
            <a:r>
              <a:rPr lang="pl-PL" dirty="0"/>
              <a:t>Minister właściwy ds. zagranicznych:</a:t>
            </a:r>
          </a:p>
          <a:p>
            <a:pPr lvl="1"/>
            <a:r>
              <a:rPr lang="pl-PL" dirty="0"/>
              <a:t>Za pośrednictwem konsula przekazuje informację o nadaniu obywatelstwa polskiego lub odmowie (w przypadku osób zamieszkujących za granicą)</a:t>
            </a:r>
          </a:p>
          <a:p>
            <a:pPr lvl="1"/>
            <a:r>
              <a:rPr lang="pl-PL" dirty="0"/>
              <a:t>Doręcza akt nadania obywatelstwa polskiego lub zawiadomienie o odmowie nadania </a:t>
            </a:r>
          </a:p>
          <a:p>
            <a:pPr marL="530352" lvl="1" indent="0">
              <a:buNone/>
            </a:pPr>
            <a:endParaRPr lang="pl-PL" dirty="0"/>
          </a:p>
          <a:p>
            <a:pPr lvl="1"/>
            <a:endParaRPr lang="pl-PL" dirty="0"/>
          </a:p>
        </p:txBody>
      </p:sp>
    </p:spTree>
    <p:extLst>
      <p:ext uri="{BB962C8B-B14F-4D97-AF65-F5344CB8AC3E}">
        <p14:creationId xmlns:p14="http://schemas.microsoft.com/office/powerpoint/2010/main" val="40302330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AA13A3D-536B-4CFA-BE7A-02EF0A2A5F27}"/>
              </a:ext>
            </a:extLst>
          </p:cNvPr>
          <p:cNvSpPr>
            <a:spLocks noGrp="1"/>
          </p:cNvSpPr>
          <p:nvPr>
            <p:ph type="title"/>
          </p:nvPr>
        </p:nvSpPr>
        <p:spPr>
          <a:xfrm>
            <a:off x="1371600" y="312822"/>
            <a:ext cx="9601200" cy="842210"/>
          </a:xfrm>
        </p:spPr>
        <p:txBody>
          <a:bodyPr/>
          <a:lstStyle/>
          <a:p>
            <a:r>
              <a:rPr lang="pl-PL" dirty="0"/>
              <a:t>Właściwość organów</a:t>
            </a:r>
          </a:p>
        </p:txBody>
      </p:sp>
      <p:sp>
        <p:nvSpPr>
          <p:cNvPr id="3" name="Symbol zastępczy zawartości 2">
            <a:extLst>
              <a:ext uri="{FF2B5EF4-FFF2-40B4-BE49-F238E27FC236}">
                <a16:creationId xmlns:a16="http://schemas.microsoft.com/office/drawing/2014/main" id="{16B56C37-CC37-4867-B932-D04F22F8E9C8}"/>
              </a:ext>
            </a:extLst>
          </p:cNvPr>
          <p:cNvSpPr>
            <a:spLocks noGrp="1"/>
          </p:cNvSpPr>
          <p:nvPr>
            <p:ph idx="1"/>
          </p:nvPr>
        </p:nvSpPr>
        <p:spPr>
          <a:xfrm>
            <a:off x="1371600" y="1335507"/>
            <a:ext cx="9601200" cy="5390145"/>
          </a:xfrm>
        </p:spPr>
        <p:txBody>
          <a:bodyPr>
            <a:normAutofit fontScale="85000" lnSpcReduction="10000"/>
          </a:bodyPr>
          <a:lstStyle/>
          <a:p>
            <a:r>
              <a:rPr lang="pl-PL" dirty="0"/>
              <a:t>Wojewoda:</a:t>
            </a:r>
          </a:p>
          <a:p>
            <a:pPr lvl="1"/>
            <a:r>
              <a:rPr lang="pl-PL" dirty="0"/>
              <a:t>Wydaje decyzje w sprawie uznania cudzoziemca za obywatela polskiego</a:t>
            </a:r>
          </a:p>
          <a:p>
            <a:pPr lvl="1"/>
            <a:r>
              <a:rPr lang="pl-PL" dirty="0"/>
              <a:t>Wydaje decyzje o uznaniu za repatrianta </a:t>
            </a:r>
          </a:p>
          <a:p>
            <a:pPr lvl="1"/>
            <a:r>
              <a:rPr lang="pl-PL" dirty="0"/>
              <a:t>Opiniuje wniosek o nadanie obywatelstwa</a:t>
            </a:r>
          </a:p>
          <a:p>
            <a:pPr lvl="1"/>
            <a:r>
              <a:rPr lang="pl-PL" dirty="0"/>
              <a:t>Przyjmowanie oświadczeń </a:t>
            </a:r>
          </a:p>
          <a:p>
            <a:r>
              <a:rPr lang="pl-PL" dirty="0"/>
              <a:t>Konsul</a:t>
            </a:r>
          </a:p>
          <a:p>
            <a:pPr lvl="1"/>
            <a:r>
              <a:rPr lang="pl-PL" dirty="0"/>
              <a:t>Wydaje decyzje w sprawie uznania cudzoziemca za obywatela polskiego</a:t>
            </a:r>
          </a:p>
          <a:p>
            <a:pPr lvl="1"/>
            <a:r>
              <a:rPr lang="pl-PL" dirty="0"/>
              <a:t>Wydaje wizę krajową w celu repatriacji</a:t>
            </a:r>
          </a:p>
          <a:p>
            <a:pPr lvl="1"/>
            <a:r>
              <a:rPr lang="pl-PL" dirty="0"/>
              <a:t>Przekazuje wnioski o nadanie obywatelstwa i opiniuje je</a:t>
            </a:r>
          </a:p>
          <a:p>
            <a:pPr lvl="1"/>
            <a:r>
              <a:rPr lang="pl-PL" dirty="0"/>
              <a:t>Przyjmuje wnioski o przywrócenie obywatelstwa </a:t>
            </a:r>
          </a:p>
          <a:p>
            <a:pPr lvl="1"/>
            <a:r>
              <a:rPr lang="pl-PL" dirty="0"/>
              <a:t>Przyjmowanie oświadczeń </a:t>
            </a:r>
          </a:p>
          <a:p>
            <a:r>
              <a:rPr lang="pl-PL" dirty="0"/>
              <a:t>Oświadczenia, o których mowa w ustawie (składane w związku z toczącymi się postępowaniami), w sprawach związanych z nabyciem lub utratą obywatelstwa polskiego przyjmuje do protokołu:</a:t>
            </a:r>
          </a:p>
          <a:p>
            <a:pPr lvl="1"/>
            <a:r>
              <a:rPr lang="pl-PL" dirty="0"/>
              <a:t>wojewoda właściwy ze względu na miejsce zamieszkania – od obywatela polskiego zamieszkałego na terytorium Rzeczypospolitej Polskiej oraz od cudzoziemca przebywającego legalnie na terytorium Rzeczypospolitej Polskiej, z wyłączeniem pobytu na podstawie wizy lub w ruchu bezwizowym; </a:t>
            </a:r>
          </a:p>
          <a:p>
            <a:pPr lvl="1"/>
            <a:r>
              <a:rPr lang="pl-PL" dirty="0"/>
              <a:t>konsul – od osoby zamieszkałej za granicą</a:t>
            </a:r>
          </a:p>
        </p:txBody>
      </p:sp>
    </p:spTree>
    <p:extLst>
      <p:ext uri="{BB962C8B-B14F-4D97-AF65-F5344CB8AC3E}">
        <p14:creationId xmlns:p14="http://schemas.microsoft.com/office/powerpoint/2010/main" val="23153190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3AF5C1D-BE88-407B-B89F-A4F825E6E14B}"/>
              </a:ext>
            </a:extLst>
          </p:cNvPr>
          <p:cNvSpPr>
            <a:spLocks noGrp="1"/>
          </p:cNvSpPr>
          <p:nvPr>
            <p:ph type="title"/>
          </p:nvPr>
        </p:nvSpPr>
        <p:spPr>
          <a:xfrm>
            <a:off x="1371600" y="685800"/>
            <a:ext cx="9601200" cy="842211"/>
          </a:xfrm>
        </p:spPr>
        <p:txBody>
          <a:bodyPr/>
          <a:lstStyle/>
          <a:p>
            <a:r>
              <a:rPr lang="pl-PL" dirty="0"/>
              <a:t>Prawne formy działania </a:t>
            </a:r>
          </a:p>
        </p:txBody>
      </p:sp>
      <p:sp>
        <p:nvSpPr>
          <p:cNvPr id="3" name="Symbol zastępczy zawartości 2">
            <a:extLst>
              <a:ext uri="{FF2B5EF4-FFF2-40B4-BE49-F238E27FC236}">
                <a16:creationId xmlns:a16="http://schemas.microsoft.com/office/drawing/2014/main" id="{6942F05E-E7E5-4777-BE87-61190F8CE132}"/>
              </a:ext>
            </a:extLst>
          </p:cNvPr>
          <p:cNvSpPr>
            <a:spLocks noGrp="1"/>
          </p:cNvSpPr>
          <p:nvPr>
            <p:ph idx="1"/>
          </p:nvPr>
        </p:nvSpPr>
        <p:spPr>
          <a:xfrm>
            <a:off x="1371600" y="1744579"/>
            <a:ext cx="9601200" cy="4122821"/>
          </a:xfrm>
        </p:spPr>
        <p:txBody>
          <a:bodyPr/>
          <a:lstStyle/>
          <a:p>
            <a:r>
              <a:rPr lang="pl-PL" dirty="0"/>
              <a:t>Decyzje administracyjne:</a:t>
            </a:r>
          </a:p>
          <a:p>
            <a:pPr lvl="1"/>
            <a:r>
              <a:rPr lang="pl-PL" dirty="0"/>
              <a:t>Uznanie za obywatela polskiego</a:t>
            </a:r>
          </a:p>
          <a:p>
            <a:pPr lvl="1"/>
            <a:r>
              <a:rPr lang="pl-PL" dirty="0"/>
              <a:t>Przywrócenie obywatelstwa polskiego</a:t>
            </a:r>
          </a:p>
          <a:p>
            <a:r>
              <a:rPr lang="pl-PL" dirty="0"/>
              <a:t>Postanowienia:</a:t>
            </a:r>
          </a:p>
          <a:p>
            <a:pPr lvl="1"/>
            <a:r>
              <a:rPr lang="pl-PL" dirty="0"/>
              <a:t>Nadanie obywatelstwa</a:t>
            </a:r>
          </a:p>
          <a:p>
            <a:pPr lvl="1"/>
            <a:r>
              <a:rPr lang="pl-PL" dirty="0"/>
              <a:t>Odmowa nadania obywatelstwa</a:t>
            </a:r>
          </a:p>
          <a:p>
            <a:pPr lvl="1"/>
            <a:r>
              <a:rPr lang="pl-PL" dirty="0"/>
              <a:t>Wyrażenie zgody na zrzeczenie się obywatelstwa </a:t>
            </a:r>
          </a:p>
          <a:p>
            <a:pPr lvl="1"/>
            <a:r>
              <a:rPr lang="pl-PL" dirty="0"/>
              <a:t>Odmowa wyrażenia zgody na zrzeczenie się obywatelstwa </a:t>
            </a:r>
          </a:p>
          <a:p>
            <a:pPr marL="530352" lvl="1" indent="0">
              <a:buNone/>
            </a:pPr>
            <a:endParaRPr lang="pl-PL" dirty="0"/>
          </a:p>
          <a:p>
            <a:pPr lvl="1"/>
            <a:endParaRPr lang="pl-PL" dirty="0"/>
          </a:p>
          <a:p>
            <a:endParaRPr lang="pl-PL" dirty="0"/>
          </a:p>
        </p:txBody>
      </p:sp>
    </p:spTree>
    <p:extLst>
      <p:ext uri="{BB962C8B-B14F-4D97-AF65-F5344CB8AC3E}">
        <p14:creationId xmlns:p14="http://schemas.microsoft.com/office/powerpoint/2010/main" val="1256297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D5C1E4-8D1C-4028-8D77-955FD14E4D54}"/>
              </a:ext>
            </a:extLst>
          </p:cNvPr>
          <p:cNvSpPr>
            <a:spLocks noGrp="1"/>
          </p:cNvSpPr>
          <p:nvPr>
            <p:ph type="title"/>
          </p:nvPr>
        </p:nvSpPr>
        <p:spPr>
          <a:xfrm>
            <a:off x="1371600" y="685800"/>
            <a:ext cx="9601200" cy="929640"/>
          </a:xfrm>
        </p:spPr>
        <p:txBody>
          <a:bodyPr/>
          <a:lstStyle/>
          <a:p>
            <a:r>
              <a:rPr lang="pl-PL" dirty="0"/>
              <a:t>Prawa i obowiązki </a:t>
            </a:r>
          </a:p>
        </p:txBody>
      </p:sp>
      <p:sp>
        <p:nvSpPr>
          <p:cNvPr id="3" name="Symbol zastępczy zawartości 2">
            <a:extLst>
              <a:ext uri="{FF2B5EF4-FFF2-40B4-BE49-F238E27FC236}">
                <a16:creationId xmlns:a16="http://schemas.microsoft.com/office/drawing/2014/main" id="{BA0DD9D4-731E-491A-B011-7C88743DF073}"/>
              </a:ext>
            </a:extLst>
          </p:cNvPr>
          <p:cNvSpPr>
            <a:spLocks noGrp="1"/>
          </p:cNvSpPr>
          <p:nvPr>
            <p:ph idx="1"/>
          </p:nvPr>
        </p:nvSpPr>
        <p:spPr/>
        <p:txBody>
          <a:bodyPr/>
          <a:lstStyle/>
          <a:p>
            <a:r>
              <a:rPr lang="pl-PL" dirty="0"/>
              <a:t>Obywatel polski posiadający równocześnie obywatelstwo innego państwa ma wobec Rzeczypospolitej Polskiej takie same prawa i obowiązki jak osoba posiadająca wyłącznie obywatelstwo polskie</a:t>
            </a:r>
          </a:p>
          <a:p>
            <a:r>
              <a:rPr lang="pl-PL" dirty="0"/>
              <a:t>Obywatel polski nie może wobec władz Rzeczypospolitej Polskiej powoływać się ze skutkiem prawnym na posiadane równocześnie obywatelstwo innego państwa i na wynikające z niego prawa i obowiązki</a:t>
            </a:r>
          </a:p>
        </p:txBody>
      </p:sp>
    </p:spTree>
    <p:extLst>
      <p:ext uri="{BB962C8B-B14F-4D97-AF65-F5344CB8AC3E}">
        <p14:creationId xmlns:p14="http://schemas.microsoft.com/office/powerpoint/2010/main" val="1149899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5B5F496-9FD2-44D9-B08C-86482E7825F0}"/>
              </a:ext>
            </a:extLst>
          </p:cNvPr>
          <p:cNvSpPr>
            <a:spLocks noGrp="1"/>
          </p:cNvSpPr>
          <p:nvPr>
            <p:ph type="title"/>
          </p:nvPr>
        </p:nvSpPr>
        <p:spPr>
          <a:xfrm>
            <a:off x="1371600" y="551180"/>
            <a:ext cx="9601200" cy="878840"/>
          </a:xfrm>
        </p:spPr>
        <p:txBody>
          <a:bodyPr/>
          <a:lstStyle/>
          <a:p>
            <a:r>
              <a:rPr lang="pl-PL" dirty="0"/>
              <a:t>Nabycie obywatelstwa</a:t>
            </a:r>
          </a:p>
        </p:txBody>
      </p:sp>
      <p:sp>
        <p:nvSpPr>
          <p:cNvPr id="3" name="Symbol zastępczy zawartości 2">
            <a:extLst>
              <a:ext uri="{FF2B5EF4-FFF2-40B4-BE49-F238E27FC236}">
                <a16:creationId xmlns:a16="http://schemas.microsoft.com/office/drawing/2014/main" id="{EB8B58D1-551E-4824-AC12-ED28A0269BA7}"/>
              </a:ext>
            </a:extLst>
          </p:cNvPr>
          <p:cNvSpPr>
            <a:spLocks noGrp="1"/>
          </p:cNvSpPr>
          <p:nvPr>
            <p:ph idx="1"/>
          </p:nvPr>
        </p:nvSpPr>
        <p:spPr>
          <a:xfrm>
            <a:off x="1371600" y="1852863"/>
            <a:ext cx="9601200" cy="4014537"/>
          </a:xfrm>
        </p:spPr>
        <p:txBody>
          <a:bodyPr/>
          <a:lstStyle/>
          <a:p>
            <a:r>
              <a:rPr lang="pl-PL" dirty="0"/>
              <a:t>Obywatelstwo polskie nabywa się:</a:t>
            </a:r>
          </a:p>
          <a:p>
            <a:pPr lvl="1"/>
            <a:r>
              <a:rPr lang="pl-PL" dirty="0"/>
              <a:t>z mocy prawa</a:t>
            </a:r>
          </a:p>
          <a:p>
            <a:pPr lvl="1"/>
            <a:r>
              <a:rPr lang="pl-PL" dirty="0"/>
              <a:t>przez nadanie obywatelstwa polskiego</a:t>
            </a:r>
          </a:p>
          <a:p>
            <a:pPr lvl="1"/>
            <a:r>
              <a:rPr lang="pl-PL" dirty="0"/>
              <a:t>przez uznanie za obywatela polskiego</a:t>
            </a:r>
          </a:p>
          <a:p>
            <a:pPr lvl="1"/>
            <a:r>
              <a:rPr lang="pl-PL" dirty="0"/>
              <a:t>przez przywrócenie obywatelstwa polskiego</a:t>
            </a:r>
          </a:p>
          <a:p>
            <a:pPr lvl="1"/>
            <a:endParaRPr lang="pl-PL" dirty="0"/>
          </a:p>
          <a:p>
            <a:r>
              <a:rPr lang="pl-PL" dirty="0"/>
              <a:t>Zawarcie związku małżeńskiego przez obywatela polskiego z osobą niebędącą obywatelem polskim </a:t>
            </a:r>
            <a:r>
              <a:rPr lang="pl-PL" b="1" dirty="0"/>
              <a:t>nie powoduje zmian </a:t>
            </a:r>
            <a:r>
              <a:rPr lang="pl-PL" dirty="0"/>
              <a:t>w obywatelstwie małżonków</a:t>
            </a:r>
          </a:p>
        </p:txBody>
      </p:sp>
    </p:spTree>
    <p:extLst>
      <p:ext uri="{BB962C8B-B14F-4D97-AF65-F5344CB8AC3E}">
        <p14:creationId xmlns:p14="http://schemas.microsoft.com/office/powerpoint/2010/main" val="2559973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03F6263-2587-4E31-ABF1-764350574C15}"/>
              </a:ext>
            </a:extLst>
          </p:cNvPr>
          <p:cNvSpPr>
            <a:spLocks noGrp="1"/>
          </p:cNvSpPr>
          <p:nvPr>
            <p:ph type="title"/>
          </p:nvPr>
        </p:nvSpPr>
        <p:spPr>
          <a:xfrm>
            <a:off x="1467852" y="578050"/>
            <a:ext cx="9601200" cy="929640"/>
          </a:xfrm>
        </p:spPr>
        <p:txBody>
          <a:bodyPr/>
          <a:lstStyle/>
          <a:p>
            <a:r>
              <a:rPr lang="pl-PL" dirty="0"/>
              <a:t>Z mocy prawa </a:t>
            </a:r>
          </a:p>
        </p:txBody>
      </p:sp>
      <p:sp>
        <p:nvSpPr>
          <p:cNvPr id="3" name="Symbol zastępczy zawartości 2">
            <a:extLst>
              <a:ext uri="{FF2B5EF4-FFF2-40B4-BE49-F238E27FC236}">
                <a16:creationId xmlns:a16="http://schemas.microsoft.com/office/drawing/2014/main" id="{1D3BDA44-A824-4834-970E-DDC8B43D8E95}"/>
              </a:ext>
            </a:extLst>
          </p:cNvPr>
          <p:cNvSpPr>
            <a:spLocks noGrp="1"/>
          </p:cNvSpPr>
          <p:nvPr>
            <p:ph idx="1"/>
          </p:nvPr>
        </p:nvSpPr>
        <p:spPr>
          <a:xfrm>
            <a:off x="1371600" y="1754472"/>
            <a:ext cx="9601200" cy="4353560"/>
          </a:xfrm>
        </p:spPr>
        <p:txBody>
          <a:bodyPr/>
          <a:lstStyle/>
          <a:p>
            <a:r>
              <a:rPr lang="pl-PL" dirty="0"/>
              <a:t>Obywatelstwo polskie nabywa się z mocy prawa przez:</a:t>
            </a:r>
          </a:p>
          <a:p>
            <a:pPr lvl="1"/>
            <a:r>
              <a:rPr lang="pl-PL" dirty="0"/>
              <a:t>Urodzenie</a:t>
            </a:r>
          </a:p>
          <a:p>
            <a:pPr lvl="1"/>
            <a:r>
              <a:rPr lang="pl-PL" dirty="0"/>
              <a:t>Repatriację </a:t>
            </a:r>
          </a:p>
          <a:p>
            <a:r>
              <a:rPr lang="pl-PL" dirty="0"/>
              <a:t>Urodzenie:</a:t>
            </a:r>
          </a:p>
          <a:p>
            <a:pPr lvl="1"/>
            <a:r>
              <a:rPr lang="pl-PL" dirty="0"/>
              <a:t>Prawo krwi (</a:t>
            </a:r>
            <a:r>
              <a:rPr lang="pl-PL" dirty="0" err="1"/>
              <a:t>ius</a:t>
            </a:r>
            <a:r>
              <a:rPr lang="pl-PL" dirty="0"/>
              <a:t> </a:t>
            </a:r>
            <a:r>
              <a:rPr lang="pl-PL" dirty="0" err="1"/>
              <a:t>sanguinis</a:t>
            </a:r>
            <a:r>
              <a:rPr lang="pl-PL" dirty="0"/>
              <a:t>)</a:t>
            </a:r>
          </a:p>
          <a:p>
            <a:pPr lvl="1"/>
            <a:r>
              <a:rPr lang="pl-PL" dirty="0"/>
              <a:t>Art. 34 ust. 1 KRP: Obywatelstwo polskie nabywa się przez urodzenie z rodziców będących obywatelami polskimi.</a:t>
            </a:r>
          </a:p>
          <a:p>
            <a:pPr lvl="1"/>
            <a:r>
              <a:rPr lang="pl-PL" dirty="0"/>
              <a:t>Prawo ziemi (</a:t>
            </a:r>
            <a:r>
              <a:rPr lang="pl-PL" dirty="0" err="1"/>
              <a:t>ius</a:t>
            </a:r>
            <a:r>
              <a:rPr lang="pl-PL" dirty="0"/>
              <a:t> soli)</a:t>
            </a:r>
          </a:p>
        </p:txBody>
      </p:sp>
    </p:spTree>
    <p:extLst>
      <p:ext uri="{BB962C8B-B14F-4D97-AF65-F5344CB8AC3E}">
        <p14:creationId xmlns:p14="http://schemas.microsoft.com/office/powerpoint/2010/main" val="2506562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2FD372A-DA9B-455C-9DCF-FE42713F1BC9}"/>
              </a:ext>
            </a:extLst>
          </p:cNvPr>
          <p:cNvSpPr>
            <a:spLocks noGrp="1"/>
          </p:cNvSpPr>
          <p:nvPr>
            <p:ph type="title"/>
          </p:nvPr>
        </p:nvSpPr>
        <p:spPr>
          <a:xfrm>
            <a:off x="1371600" y="685800"/>
            <a:ext cx="9601200" cy="878840"/>
          </a:xfrm>
        </p:spPr>
        <p:txBody>
          <a:bodyPr/>
          <a:lstStyle/>
          <a:p>
            <a:r>
              <a:rPr lang="pl-PL" dirty="0"/>
              <a:t>Z mocy prawa </a:t>
            </a:r>
          </a:p>
        </p:txBody>
      </p:sp>
      <p:sp>
        <p:nvSpPr>
          <p:cNvPr id="3" name="Symbol zastępczy zawartości 2">
            <a:extLst>
              <a:ext uri="{FF2B5EF4-FFF2-40B4-BE49-F238E27FC236}">
                <a16:creationId xmlns:a16="http://schemas.microsoft.com/office/drawing/2014/main" id="{2E99C75D-76B7-401A-B810-C0C0B23DCA55}"/>
              </a:ext>
            </a:extLst>
          </p:cNvPr>
          <p:cNvSpPr>
            <a:spLocks noGrp="1"/>
          </p:cNvSpPr>
          <p:nvPr>
            <p:ph idx="1"/>
          </p:nvPr>
        </p:nvSpPr>
        <p:spPr>
          <a:xfrm>
            <a:off x="1371600" y="1684421"/>
            <a:ext cx="9601200" cy="4487779"/>
          </a:xfrm>
        </p:spPr>
        <p:txBody>
          <a:bodyPr>
            <a:normAutofit/>
          </a:bodyPr>
          <a:lstStyle/>
          <a:p>
            <a:r>
              <a:rPr lang="pl-PL" dirty="0"/>
              <a:t>Małoletni nabywa obywatelstwo polskie przez urodzenie, w przypadku gdy: </a:t>
            </a:r>
          </a:p>
          <a:p>
            <a:pPr lvl="1"/>
            <a:r>
              <a:rPr lang="pl-PL" dirty="0"/>
              <a:t> co najmniej jedno z rodziców jest obywatelem polskim (</a:t>
            </a:r>
            <a:r>
              <a:rPr lang="pl-PL" dirty="0" err="1"/>
              <a:t>ius</a:t>
            </a:r>
            <a:r>
              <a:rPr lang="pl-PL" dirty="0"/>
              <a:t> </a:t>
            </a:r>
            <a:r>
              <a:rPr lang="pl-PL" dirty="0" err="1"/>
              <a:t>sanguinis</a:t>
            </a:r>
            <a:r>
              <a:rPr lang="pl-PL" dirty="0"/>
              <a:t>)</a:t>
            </a:r>
          </a:p>
          <a:p>
            <a:pPr lvl="1"/>
            <a:r>
              <a:rPr lang="pl-PL" dirty="0"/>
              <a:t> urodził się na terytorium Rzeczypospolitej Polskiej, a jego rodzice są nieznani, nie posiadają żadnego obywatelstwa lub ich obywatelstwo jest nieokreślone (</a:t>
            </a:r>
            <a:r>
              <a:rPr lang="pl-PL" dirty="0" err="1"/>
              <a:t>ius</a:t>
            </a:r>
            <a:r>
              <a:rPr lang="pl-PL" dirty="0"/>
              <a:t> soli)</a:t>
            </a:r>
          </a:p>
          <a:p>
            <a:r>
              <a:rPr lang="pl-PL" dirty="0"/>
              <a:t>Małoletni nabywa obywatelstwo polskie, gdy został znaleziony na terytorium Rzeczypospolitej Polskiej, a jego rodzice są nieznani (rozszerzenie zasady dotyczącej urodzenia dziecka na terytorium RP)</a:t>
            </a:r>
          </a:p>
          <a:p>
            <a:r>
              <a:rPr lang="pl-PL" dirty="0"/>
              <a:t>Małoletni cudzoziemiec, przysposobiony przez osobę lub osoby posiadające obywatelstwo polskie, nabywa obywatelstwo polskie, jeżeli </a:t>
            </a:r>
            <a:r>
              <a:rPr lang="pl-PL" b="1" dirty="0"/>
              <a:t>przysposobienie pełne </a:t>
            </a:r>
            <a:r>
              <a:rPr lang="pl-PL" dirty="0"/>
              <a:t>nastąpiło przed ukończeniem przez niego 16 lat. W tym przypadku przyjmuje się, że małoletni cudzoziemiec nabył obywatelstwo polskie z dniem urodzenia</a:t>
            </a:r>
          </a:p>
        </p:txBody>
      </p:sp>
    </p:spTree>
    <p:extLst>
      <p:ext uri="{BB962C8B-B14F-4D97-AF65-F5344CB8AC3E}">
        <p14:creationId xmlns:p14="http://schemas.microsoft.com/office/powerpoint/2010/main" val="1821335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625AF78-697B-4FAA-9A6D-1B32BD790F76}"/>
              </a:ext>
            </a:extLst>
          </p:cNvPr>
          <p:cNvSpPr>
            <a:spLocks noGrp="1"/>
          </p:cNvSpPr>
          <p:nvPr>
            <p:ph type="title"/>
          </p:nvPr>
        </p:nvSpPr>
        <p:spPr>
          <a:xfrm>
            <a:off x="1295400" y="457200"/>
            <a:ext cx="9601200" cy="806116"/>
          </a:xfrm>
        </p:spPr>
        <p:txBody>
          <a:bodyPr/>
          <a:lstStyle/>
          <a:p>
            <a:r>
              <a:rPr lang="pl-PL" dirty="0"/>
              <a:t>Z mocy prawa</a:t>
            </a:r>
          </a:p>
        </p:txBody>
      </p:sp>
      <p:sp>
        <p:nvSpPr>
          <p:cNvPr id="3" name="Symbol zastępczy zawartości 2">
            <a:extLst>
              <a:ext uri="{FF2B5EF4-FFF2-40B4-BE49-F238E27FC236}">
                <a16:creationId xmlns:a16="http://schemas.microsoft.com/office/drawing/2014/main" id="{BE53DC89-968C-41A5-A31D-CEB03666FE45}"/>
              </a:ext>
            </a:extLst>
          </p:cNvPr>
          <p:cNvSpPr>
            <a:spLocks noGrp="1"/>
          </p:cNvSpPr>
          <p:nvPr>
            <p:ph idx="1"/>
          </p:nvPr>
        </p:nvSpPr>
        <p:spPr>
          <a:xfrm>
            <a:off x="1371600" y="1503947"/>
            <a:ext cx="9601200" cy="4896853"/>
          </a:xfrm>
        </p:spPr>
        <p:txBody>
          <a:bodyPr>
            <a:normAutofit/>
          </a:bodyPr>
          <a:lstStyle/>
          <a:p>
            <a:r>
              <a:rPr lang="pl-PL" dirty="0"/>
              <a:t>Osoba przybywająca do Rzeczypospolitej Polskiej na podstawie wizy krajowej w celu repatriacji nabywa obywatelstwo polskie z mocy prawa z dniem przekroczenia granicy Rzeczypospolitej Polskiej </a:t>
            </a:r>
          </a:p>
          <a:p>
            <a:r>
              <a:rPr lang="pl-PL" dirty="0"/>
              <a:t>Repatriantem jest osoba, która przybyła do Rzeczypospolitej Polskiej na podstawie wizy krajowej wydanej w celu repatriacji z zamiarem osiedlenia się na stałe</a:t>
            </a:r>
          </a:p>
          <a:p>
            <a:r>
              <a:rPr lang="pl-PL" dirty="0"/>
              <a:t>Wiza krajowa w celu repatriacji może być wydana osobie polskiego pochodzenia, tj. osobie:</a:t>
            </a:r>
          </a:p>
          <a:p>
            <a:pPr lvl="1"/>
            <a:r>
              <a:rPr lang="pl-PL" dirty="0"/>
              <a:t>której co najmniej jedno z jej rodziców lub dziadków albo dwoje pradziadków było narodowości polskiej*, oraz</a:t>
            </a:r>
          </a:p>
          <a:p>
            <a:pPr lvl="1"/>
            <a:r>
              <a:rPr lang="pl-PL" dirty="0"/>
              <a:t>która wykaże swój związek z polskością</a:t>
            </a:r>
          </a:p>
          <a:p>
            <a:pPr marL="530352" lvl="1" indent="0">
              <a:buNone/>
            </a:pPr>
            <a:r>
              <a:rPr lang="pl-PL" dirty="0"/>
              <a:t>* Warunek ten uważa się za spełniony, jeżeli co najmniej jedno z rodziców lub dziadków albo dwoje pradziadków wnioskodawcy potwierdziło swoją przynależność do Narodu Polskiego przez, w szczególności, pielęgnowanie polskich tradycji i zwyczajów</a:t>
            </a:r>
          </a:p>
        </p:txBody>
      </p:sp>
    </p:spTree>
    <p:extLst>
      <p:ext uri="{BB962C8B-B14F-4D97-AF65-F5344CB8AC3E}">
        <p14:creationId xmlns:p14="http://schemas.microsoft.com/office/powerpoint/2010/main" val="2764546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625AF78-697B-4FAA-9A6D-1B32BD790F76}"/>
              </a:ext>
            </a:extLst>
          </p:cNvPr>
          <p:cNvSpPr>
            <a:spLocks noGrp="1"/>
          </p:cNvSpPr>
          <p:nvPr>
            <p:ph type="title"/>
          </p:nvPr>
        </p:nvSpPr>
        <p:spPr>
          <a:xfrm>
            <a:off x="1295400" y="457200"/>
            <a:ext cx="9601200" cy="806116"/>
          </a:xfrm>
        </p:spPr>
        <p:txBody>
          <a:bodyPr/>
          <a:lstStyle/>
          <a:p>
            <a:r>
              <a:rPr lang="pl-PL" dirty="0"/>
              <a:t>Z mocy prawa</a:t>
            </a:r>
          </a:p>
        </p:txBody>
      </p:sp>
      <p:sp>
        <p:nvSpPr>
          <p:cNvPr id="3" name="Symbol zastępczy zawartości 2">
            <a:extLst>
              <a:ext uri="{FF2B5EF4-FFF2-40B4-BE49-F238E27FC236}">
                <a16:creationId xmlns:a16="http://schemas.microsoft.com/office/drawing/2014/main" id="{BE53DC89-968C-41A5-A31D-CEB03666FE45}"/>
              </a:ext>
            </a:extLst>
          </p:cNvPr>
          <p:cNvSpPr>
            <a:spLocks noGrp="1"/>
          </p:cNvSpPr>
          <p:nvPr>
            <p:ph idx="1"/>
          </p:nvPr>
        </p:nvSpPr>
        <p:spPr>
          <a:xfrm>
            <a:off x="1295400" y="1660358"/>
            <a:ext cx="9601200" cy="4740442"/>
          </a:xfrm>
        </p:spPr>
        <p:txBody>
          <a:bodyPr>
            <a:normAutofit/>
          </a:bodyPr>
          <a:lstStyle/>
          <a:p>
            <a:r>
              <a:rPr lang="pl-PL" dirty="0"/>
              <a:t>Wiza krajowa w celu repatriacji może być wydana osobie, która spełnia łącznie następujące warunki:</a:t>
            </a:r>
          </a:p>
          <a:p>
            <a:pPr lvl="1"/>
            <a:r>
              <a:rPr lang="pl-PL" dirty="0"/>
              <a:t>jest polskiego pochodzenia</a:t>
            </a:r>
          </a:p>
          <a:p>
            <a:pPr lvl="1"/>
            <a:r>
              <a:rPr lang="pl-PL" dirty="0"/>
              <a:t>przed dniem wejścia w życie ustawy (ustawy o repatriacji) zamieszkiwała na stałe na terytorium obecnych Republiki Armenii, Republiki Azerbejdżanu, Gruzji, Republiki Kazachstanu, Republiki Kirgiskiej, Republiki Tadżykistanu, Turkmenistanu, Republiki Uzbekistanu albo azjatyckiej części Federacji Rosyjskiej</a:t>
            </a:r>
          </a:p>
          <a:p>
            <a:r>
              <a:rPr lang="pl-PL" dirty="0"/>
              <a:t>W drodze repatriacji nabywa obywatelstwo polskie również małoletni pozostający pod władzą rodzicielską repatrianta. Jednakże w przypadku, gdy repatriantem jest tylko jedno z rodziców, małoletni nabywa obywatelstwo polskie jedynie za zgodą drugiego z rodziców, wyrażoną w oświadczeniu złożonym przed konsulem (jeżeli małoletni ma ukończone 16 lat wymagane jest uzyskanie jego zgody)</a:t>
            </a:r>
          </a:p>
          <a:p>
            <a:endParaRPr lang="pl-PL" dirty="0"/>
          </a:p>
        </p:txBody>
      </p:sp>
    </p:spTree>
    <p:extLst>
      <p:ext uri="{BB962C8B-B14F-4D97-AF65-F5344CB8AC3E}">
        <p14:creationId xmlns:p14="http://schemas.microsoft.com/office/powerpoint/2010/main" val="156660893"/>
      </p:ext>
    </p:extLst>
  </p:cSld>
  <p:clrMapOvr>
    <a:masterClrMapping/>
  </p:clrMapOvr>
</p:sld>
</file>

<file path=ppt/theme/theme1.xml><?xml version="1.0" encoding="utf-8"?>
<a:theme xmlns:a="http://schemas.openxmlformats.org/drawingml/2006/main" name="Przycinanie">
  <a:themeElements>
    <a:clrScheme name="Przycinanie">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Przycinanie">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rzycinani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TotalTime>
  <Words>3496</Words>
  <Application>Microsoft Office PowerPoint</Application>
  <PresentationFormat>Panoramiczny</PresentationFormat>
  <Paragraphs>253</Paragraphs>
  <Slides>37</Slides>
  <Notes>10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37</vt:i4>
      </vt:variant>
    </vt:vector>
  </HeadingPairs>
  <TitlesOfParts>
    <vt:vector size="40" baseType="lpstr">
      <vt:lpstr>Calibri</vt:lpstr>
      <vt:lpstr>Franklin Gothic Book</vt:lpstr>
      <vt:lpstr>Przycinanie</vt:lpstr>
      <vt:lpstr>obywatelstwo</vt:lpstr>
      <vt:lpstr>Obywatelstwo</vt:lpstr>
      <vt:lpstr>Obywatelstwo – podstawy prawne  </vt:lpstr>
      <vt:lpstr>Prawa i obowiązki </vt:lpstr>
      <vt:lpstr>Nabycie obywatelstwa</vt:lpstr>
      <vt:lpstr>Z mocy prawa </vt:lpstr>
      <vt:lpstr>Z mocy prawa </vt:lpstr>
      <vt:lpstr>Z mocy prawa</vt:lpstr>
      <vt:lpstr>Z mocy prawa</vt:lpstr>
      <vt:lpstr>Uznanie za repatrianta </vt:lpstr>
      <vt:lpstr>Nadanie obywatelstwa </vt:lpstr>
      <vt:lpstr>Nadanie obywatelstwa </vt:lpstr>
      <vt:lpstr>Nadanie obywatelstwa </vt:lpstr>
      <vt:lpstr>Uznanie za obywatela polskiego </vt:lpstr>
      <vt:lpstr>Uznanie za obywatela polskiego </vt:lpstr>
      <vt:lpstr>Uznanie za obywatela polskiego </vt:lpstr>
      <vt:lpstr>Uznanie za obywatela polskiego </vt:lpstr>
      <vt:lpstr>Uznanie za obywatela polskiego </vt:lpstr>
      <vt:lpstr>Uznanie za obywatela polskiego </vt:lpstr>
      <vt:lpstr>Uznanie za obywatela polskiego </vt:lpstr>
      <vt:lpstr>Uznanie za obywatela polskiego </vt:lpstr>
      <vt:lpstr>Uznanie za obywatela polskiego </vt:lpstr>
      <vt:lpstr>Uznanie za obywatela polskiego </vt:lpstr>
      <vt:lpstr>Przywrócenie obywatelstwa polskiego </vt:lpstr>
      <vt:lpstr>Przywrócenie obywatelstwa polskiego </vt:lpstr>
      <vt:lpstr>Przywrócenie obywatelstwa polskiego </vt:lpstr>
      <vt:lpstr>Przywrócenie obywatelstwa polskiego </vt:lpstr>
      <vt:lpstr>Obywatelstwo rodziców a obywatelstwo dziecka </vt:lpstr>
      <vt:lpstr>Obywatelstwo rodziców a obywatelstwo dziecka </vt:lpstr>
      <vt:lpstr>Utrata obywatelstwa polskiego</vt:lpstr>
      <vt:lpstr>Utrata obywatelstwa polskiego</vt:lpstr>
      <vt:lpstr>Utrata obywatelstwa polskiego</vt:lpstr>
      <vt:lpstr>Potwierdzenie posiadania lub utraty obywatelstwa polskiego</vt:lpstr>
      <vt:lpstr>Rejestr centralny</vt:lpstr>
      <vt:lpstr>Właściwość organów</vt:lpstr>
      <vt:lpstr>Właściwość organów</vt:lpstr>
      <vt:lpstr>Prawne formy działania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obywatelstwo</dc:title>
  <dc:creator>Patrycja Przybyła</dc:creator>
  <cp:lastModifiedBy>Patrycja Przybyła</cp:lastModifiedBy>
  <cp:revision>32</cp:revision>
  <dcterms:created xsi:type="dcterms:W3CDTF">2020-04-20T16:42:20Z</dcterms:created>
  <dcterms:modified xsi:type="dcterms:W3CDTF">2020-04-20T19:44:29Z</dcterms:modified>
</cp:coreProperties>
</file>