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64" r:id="rId3"/>
    <p:sldId id="265" r:id="rId4"/>
    <p:sldId id="276" r:id="rId5"/>
    <p:sldId id="272" r:id="rId6"/>
    <p:sldId id="277" r:id="rId7"/>
    <p:sldId id="278" r:id="rId8"/>
    <p:sldId id="279" r:id="rId9"/>
    <p:sldId id="266" r:id="rId10"/>
    <p:sldId id="273" r:id="rId11"/>
    <p:sldId id="280" r:id="rId12"/>
    <p:sldId id="274" r:id="rId13"/>
    <p:sldId id="281" r:id="rId14"/>
    <p:sldId id="282" r:id="rId15"/>
    <p:sldId id="283" r:id="rId16"/>
    <p:sldId id="275" r:id="rId17"/>
    <p:sldId id="267" r:id="rId18"/>
    <p:sldId id="284" r:id="rId19"/>
    <p:sldId id="289" r:id="rId20"/>
    <p:sldId id="270" r:id="rId21"/>
    <p:sldId id="290" r:id="rId22"/>
    <p:sldId id="286" r:id="rId23"/>
    <p:sldId id="291" r:id="rId24"/>
    <p:sldId id="285" r:id="rId25"/>
    <p:sldId id="288" r:id="rId26"/>
    <p:sldId id="269" r:id="rId27"/>
    <p:sldId id="262" r:id="rId28"/>
    <p:sldId id="263" r:id="rId29"/>
    <p:sldId id="257" r:id="rId30"/>
    <p:sldId id="258" r:id="rId31"/>
    <p:sldId id="259" r:id="rId32"/>
    <p:sldId id="260" r:id="rId33"/>
    <p:sldId id="261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5DADC-9FED-4DED-891C-970DB813975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BEC0586-DE82-46FE-8A2F-ED6FDB71D42D}">
      <dgm:prSet phldrT="[Tekst]"/>
      <dgm:spPr/>
      <dgm:t>
        <a:bodyPr/>
        <a:lstStyle/>
        <a:p>
          <a:r>
            <a:rPr lang="pl-PL" dirty="0"/>
            <a:t>Podejście subiektywne</a:t>
          </a:r>
        </a:p>
      </dgm:t>
    </dgm:pt>
    <dgm:pt modelId="{94DF1481-D010-4950-8242-5D5AF46660B7}" type="parTrans" cxnId="{31B3DDA9-42CF-4943-ACDB-50778E8C9070}">
      <dgm:prSet/>
      <dgm:spPr/>
      <dgm:t>
        <a:bodyPr/>
        <a:lstStyle/>
        <a:p>
          <a:endParaRPr lang="pl-PL"/>
        </a:p>
      </dgm:t>
    </dgm:pt>
    <dgm:pt modelId="{DB47157D-8596-4042-BC24-AEE967B0FDF1}" type="sibTrans" cxnId="{31B3DDA9-42CF-4943-ACDB-50778E8C9070}">
      <dgm:prSet/>
      <dgm:spPr/>
      <dgm:t>
        <a:bodyPr/>
        <a:lstStyle/>
        <a:p>
          <a:endParaRPr lang="pl-PL"/>
        </a:p>
      </dgm:t>
    </dgm:pt>
    <dgm:pt modelId="{F131ED93-A441-4AC9-AC9E-0CF0254731DB}">
      <dgm:prSet phldrT="[Tekst]"/>
      <dgm:spPr/>
      <dgm:t>
        <a:bodyPr/>
        <a:lstStyle/>
        <a:p>
          <a:r>
            <a:rPr lang="pl-PL" dirty="0"/>
            <a:t> O tym, czy doszło do naruszenia dobra osobistego decydują odczucia danej osoby</a:t>
          </a:r>
        </a:p>
      </dgm:t>
    </dgm:pt>
    <dgm:pt modelId="{86277D89-ED85-4FC7-8E87-5F760CF047AE}" type="parTrans" cxnId="{F7CCCC86-C63F-4CAC-A212-BB2F71C19304}">
      <dgm:prSet/>
      <dgm:spPr/>
      <dgm:t>
        <a:bodyPr/>
        <a:lstStyle/>
        <a:p>
          <a:endParaRPr lang="pl-PL"/>
        </a:p>
      </dgm:t>
    </dgm:pt>
    <dgm:pt modelId="{8229CA08-1525-4911-9317-309CE9E224C9}" type="sibTrans" cxnId="{F7CCCC86-C63F-4CAC-A212-BB2F71C19304}">
      <dgm:prSet/>
      <dgm:spPr/>
      <dgm:t>
        <a:bodyPr/>
        <a:lstStyle/>
        <a:p>
          <a:endParaRPr lang="pl-PL"/>
        </a:p>
      </dgm:t>
    </dgm:pt>
    <dgm:pt modelId="{606157E7-425F-4A7D-B25F-DD6CB4A3CFAC}">
      <dgm:prSet phldrT="[Tekst]"/>
      <dgm:spPr/>
      <dgm:t>
        <a:bodyPr/>
        <a:lstStyle/>
        <a:p>
          <a:r>
            <a:rPr lang="pl-PL" dirty="0"/>
            <a:t>Podejście obiektywne</a:t>
          </a:r>
        </a:p>
      </dgm:t>
    </dgm:pt>
    <dgm:pt modelId="{FC889B83-A2DB-43DE-AD52-BB403D7EFB20}" type="parTrans" cxnId="{5EE1421B-C72C-4708-B14E-6DDC0D391242}">
      <dgm:prSet/>
      <dgm:spPr/>
      <dgm:t>
        <a:bodyPr/>
        <a:lstStyle/>
        <a:p>
          <a:endParaRPr lang="pl-PL"/>
        </a:p>
      </dgm:t>
    </dgm:pt>
    <dgm:pt modelId="{5BA8E467-8F93-4507-A5F4-A406C5F8D52C}" type="sibTrans" cxnId="{5EE1421B-C72C-4708-B14E-6DDC0D391242}">
      <dgm:prSet/>
      <dgm:spPr/>
      <dgm:t>
        <a:bodyPr/>
        <a:lstStyle/>
        <a:p>
          <a:endParaRPr lang="pl-PL"/>
        </a:p>
      </dgm:t>
    </dgm:pt>
    <dgm:pt modelId="{6538E551-E75B-4C3B-9838-2BBBDF7622F1}">
      <dgm:prSet phldrT="[Tekst]"/>
      <dgm:spPr/>
      <dgm:t>
        <a:bodyPr/>
        <a:lstStyle/>
        <a:p>
          <a:r>
            <a:rPr lang="pl-PL" dirty="0"/>
            <a:t>O tym, czy doszło do naruszenia dobra osobistego decyduje reakcja społeczeństwa na naruszenie</a:t>
          </a:r>
        </a:p>
      </dgm:t>
    </dgm:pt>
    <dgm:pt modelId="{4AAD7F82-CE49-49EC-98C8-9A1C7F1A00DE}" type="parTrans" cxnId="{DD7639ED-36F9-49D3-9B13-684A1A3D8295}">
      <dgm:prSet/>
      <dgm:spPr/>
      <dgm:t>
        <a:bodyPr/>
        <a:lstStyle/>
        <a:p>
          <a:endParaRPr lang="pl-PL"/>
        </a:p>
      </dgm:t>
    </dgm:pt>
    <dgm:pt modelId="{A8568FC7-28F2-471F-900D-BAB46DE733D5}" type="sibTrans" cxnId="{DD7639ED-36F9-49D3-9B13-684A1A3D8295}">
      <dgm:prSet/>
      <dgm:spPr/>
      <dgm:t>
        <a:bodyPr/>
        <a:lstStyle/>
        <a:p>
          <a:endParaRPr lang="pl-PL"/>
        </a:p>
      </dgm:t>
    </dgm:pt>
    <dgm:pt modelId="{09969746-EE75-4571-A793-F27387253CC8}">
      <dgm:prSet phldrT="[Tekst]"/>
      <dgm:spPr/>
      <dgm:t>
        <a:bodyPr/>
        <a:lstStyle/>
        <a:p>
          <a:r>
            <a:rPr lang="pl-PL" dirty="0"/>
            <a:t>Podejście mieszane</a:t>
          </a:r>
        </a:p>
      </dgm:t>
    </dgm:pt>
    <dgm:pt modelId="{23F06C68-C976-4E18-84C0-F6E9A2CD4295}" type="parTrans" cxnId="{07403090-C15C-411C-8A5C-0D4F42B3146F}">
      <dgm:prSet/>
      <dgm:spPr/>
      <dgm:t>
        <a:bodyPr/>
        <a:lstStyle/>
        <a:p>
          <a:endParaRPr lang="pl-PL"/>
        </a:p>
      </dgm:t>
    </dgm:pt>
    <dgm:pt modelId="{00AA6436-3709-4D39-A481-7592B40BF73A}" type="sibTrans" cxnId="{07403090-C15C-411C-8A5C-0D4F42B3146F}">
      <dgm:prSet/>
      <dgm:spPr/>
      <dgm:t>
        <a:bodyPr/>
        <a:lstStyle/>
        <a:p>
          <a:endParaRPr lang="pl-PL"/>
        </a:p>
      </dgm:t>
    </dgm:pt>
    <dgm:pt modelId="{0BAB360C-0672-417D-B100-0F1E986F4B69}">
      <dgm:prSet phldrT="[Tekst]"/>
      <dgm:spPr/>
      <dgm:t>
        <a:bodyPr/>
        <a:lstStyle/>
        <a:p>
          <a:r>
            <a:rPr lang="pl-PL" dirty="0"/>
            <a:t>Odczucia pokrzywdzonego/poszkodowanego</a:t>
          </a:r>
        </a:p>
      </dgm:t>
    </dgm:pt>
    <dgm:pt modelId="{35260FD7-5E82-4845-8258-CBC349CB5A46}" type="parTrans" cxnId="{BF6AB5A3-0998-46F4-9E02-05C2D0FBC97F}">
      <dgm:prSet/>
      <dgm:spPr/>
      <dgm:t>
        <a:bodyPr/>
        <a:lstStyle/>
        <a:p>
          <a:endParaRPr lang="pl-PL"/>
        </a:p>
      </dgm:t>
    </dgm:pt>
    <dgm:pt modelId="{7E322B17-73EE-486C-85E1-E106CD612607}" type="sibTrans" cxnId="{BF6AB5A3-0998-46F4-9E02-05C2D0FBC97F}">
      <dgm:prSet/>
      <dgm:spPr/>
      <dgm:t>
        <a:bodyPr/>
        <a:lstStyle/>
        <a:p>
          <a:endParaRPr lang="pl-PL"/>
        </a:p>
      </dgm:t>
    </dgm:pt>
    <dgm:pt modelId="{C918BD0E-EEB8-42BC-85CF-5A7EA8C73CF8}">
      <dgm:prSet phldrT="[Tekst]"/>
      <dgm:spPr/>
      <dgm:t>
        <a:bodyPr/>
        <a:lstStyle/>
        <a:p>
          <a:r>
            <a:rPr lang="pl-PL" dirty="0"/>
            <a:t>Kryteria zobiektywizowane</a:t>
          </a:r>
        </a:p>
      </dgm:t>
    </dgm:pt>
    <dgm:pt modelId="{2E15DAA8-3670-4485-9AA8-7DD592DCAEC2}" type="parTrans" cxnId="{545658B1-1BEC-4E2F-9454-DAD914A58846}">
      <dgm:prSet/>
      <dgm:spPr/>
      <dgm:t>
        <a:bodyPr/>
        <a:lstStyle/>
        <a:p>
          <a:endParaRPr lang="pl-PL"/>
        </a:p>
      </dgm:t>
    </dgm:pt>
    <dgm:pt modelId="{681188D8-76D7-4B19-A693-7B083C8D3FE9}" type="sibTrans" cxnId="{545658B1-1BEC-4E2F-9454-DAD914A58846}">
      <dgm:prSet/>
      <dgm:spPr/>
      <dgm:t>
        <a:bodyPr/>
        <a:lstStyle/>
        <a:p>
          <a:endParaRPr lang="pl-PL"/>
        </a:p>
      </dgm:t>
    </dgm:pt>
    <dgm:pt modelId="{459BD1B6-E100-4771-9B68-DB65380A8DA8}" type="pres">
      <dgm:prSet presAssocID="{7F55DADC-9FED-4DED-891C-970DB8139755}" presName="linearFlow" presStyleCnt="0">
        <dgm:presLayoutVars>
          <dgm:dir/>
          <dgm:animLvl val="lvl"/>
          <dgm:resizeHandles val="exact"/>
        </dgm:presLayoutVars>
      </dgm:prSet>
      <dgm:spPr/>
    </dgm:pt>
    <dgm:pt modelId="{E1D755F1-EC1B-473B-AD6F-9F8F577832AE}" type="pres">
      <dgm:prSet presAssocID="{1BEC0586-DE82-46FE-8A2F-ED6FDB71D42D}" presName="composite" presStyleCnt="0"/>
      <dgm:spPr/>
    </dgm:pt>
    <dgm:pt modelId="{DD9C784C-2C90-4068-B968-242F1ACB917E}" type="pres">
      <dgm:prSet presAssocID="{1BEC0586-DE82-46FE-8A2F-ED6FDB71D42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9D0BFBE-058C-4BCC-B82E-0ADC66BB0EC1}" type="pres">
      <dgm:prSet presAssocID="{1BEC0586-DE82-46FE-8A2F-ED6FDB71D42D}" presName="descendantText" presStyleLbl="alignAcc1" presStyleIdx="0" presStyleCnt="3">
        <dgm:presLayoutVars>
          <dgm:bulletEnabled val="1"/>
        </dgm:presLayoutVars>
      </dgm:prSet>
      <dgm:spPr/>
    </dgm:pt>
    <dgm:pt modelId="{818653FB-E7D8-4E48-92B6-DE0F4ECC213C}" type="pres">
      <dgm:prSet presAssocID="{DB47157D-8596-4042-BC24-AEE967B0FDF1}" presName="sp" presStyleCnt="0"/>
      <dgm:spPr/>
    </dgm:pt>
    <dgm:pt modelId="{28997A32-5524-4359-B2B3-A4B728FB0FFA}" type="pres">
      <dgm:prSet presAssocID="{606157E7-425F-4A7D-B25F-DD6CB4A3CFAC}" presName="composite" presStyleCnt="0"/>
      <dgm:spPr/>
    </dgm:pt>
    <dgm:pt modelId="{C299A7BC-5777-4B88-A0EB-4F174E6620BA}" type="pres">
      <dgm:prSet presAssocID="{606157E7-425F-4A7D-B25F-DD6CB4A3CFA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6EE8AB9-E98E-489E-AB60-A33822DA7C6A}" type="pres">
      <dgm:prSet presAssocID="{606157E7-425F-4A7D-B25F-DD6CB4A3CFAC}" presName="descendantText" presStyleLbl="alignAcc1" presStyleIdx="1" presStyleCnt="3">
        <dgm:presLayoutVars>
          <dgm:bulletEnabled val="1"/>
        </dgm:presLayoutVars>
      </dgm:prSet>
      <dgm:spPr/>
    </dgm:pt>
    <dgm:pt modelId="{B563E1F3-27D1-49A4-98FD-82A48E66E1C8}" type="pres">
      <dgm:prSet presAssocID="{5BA8E467-8F93-4507-A5F4-A406C5F8D52C}" presName="sp" presStyleCnt="0"/>
      <dgm:spPr/>
    </dgm:pt>
    <dgm:pt modelId="{328CEC46-A16E-4AEF-BBE3-E2BE94347EA9}" type="pres">
      <dgm:prSet presAssocID="{09969746-EE75-4571-A793-F27387253CC8}" presName="composite" presStyleCnt="0"/>
      <dgm:spPr/>
    </dgm:pt>
    <dgm:pt modelId="{B1DB8F9E-37F7-40EC-95C0-632E1148D634}" type="pres">
      <dgm:prSet presAssocID="{09969746-EE75-4571-A793-F27387253CC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D15AAAEE-0E68-48A5-9D55-99B4CCB9E82E}" type="pres">
      <dgm:prSet presAssocID="{09969746-EE75-4571-A793-F27387253CC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EE1421B-C72C-4708-B14E-6DDC0D391242}" srcId="{7F55DADC-9FED-4DED-891C-970DB8139755}" destId="{606157E7-425F-4A7D-B25F-DD6CB4A3CFAC}" srcOrd="1" destOrd="0" parTransId="{FC889B83-A2DB-43DE-AD52-BB403D7EFB20}" sibTransId="{5BA8E467-8F93-4507-A5F4-A406C5F8D52C}"/>
    <dgm:cxn modelId="{FA8ABC2C-7F83-4BB5-9799-52AAB5633D1B}" type="presOf" srcId="{0BAB360C-0672-417D-B100-0F1E986F4B69}" destId="{D15AAAEE-0E68-48A5-9D55-99B4CCB9E82E}" srcOrd="0" destOrd="0" presId="urn:microsoft.com/office/officeart/2005/8/layout/chevron2"/>
    <dgm:cxn modelId="{A405B73B-2F42-402B-98CE-15435D61A29F}" type="presOf" srcId="{F131ED93-A441-4AC9-AC9E-0CF0254731DB}" destId="{19D0BFBE-058C-4BCC-B82E-0ADC66BB0EC1}" srcOrd="0" destOrd="0" presId="urn:microsoft.com/office/officeart/2005/8/layout/chevron2"/>
    <dgm:cxn modelId="{C17F4440-54DD-4473-A32A-55C8A1791D86}" type="presOf" srcId="{7F55DADC-9FED-4DED-891C-970DB8139755}" destId="{459BD1B6-E100-4771-9B68-DB65380A8DA8}" srcOrd="0" destOrd="0" presId="urn:microsoft.com/office/officeart/2005/8/layout/chevron2"/>
    <dgm:cxn modelId="{3B63A863-6524-4934-93B7-AB8574CC3D71}" type="presOf" srcId="{6538E551-E75B-4C3B-9838-2BBBDF7622F1}" destId="{26EE8AB9-E98E-489E-AB60-A33822DA7C6A}" srcOrd="0" destOrd="0" presId="urn:microsoft.com/office/officeart/2005/8/layout/chevron2"/>
    <dgm:cxn modelId="{6C3D7445-4622-475C-B672-071C1C1CC35B}" type="presOf" srcId="{09969746-EE75-4571-A793-F27387253CC8}" destId="{B1DB8F9E-37F7-40EC-95C0-632E1148D634}" srcOrd="0" destOrd="0" presId="urn:microsoft.com/office/officeart/2005/8/layout/chevron2"/>
    <dgm:cxn modelId="{F7CCCC86-C63F-4CAC-A212-BB2F71C19304}" srcId="{1BEC0586-DE82-46FE-8A2F-ED6FDB71D42D}" destId="{F131ED93-A441-4AC9-AC9E-0CF0254731DB}" srcOrd="0" destOrd="0" parTransId="{86277D89-ED85-4FC7-8E87-5F760CF047AE}" sibTransId="{8229CA08-1525-4911-9317-309CE9E224C9}"/>
    <dgm:cxn modelId="{07403090-C15C-411C-8A5C-0D4F42B3146F}" srcId="{7F55DADC-9FED-4DED-891C-970DB8139755}" destId="{09969746-EE75-4571-A793-F27387253CC8}" srcOrd="2" destOrd="0" parTransId="{23F06C68-C976-4E18-84C0-F6E9A2CD4295}" sibTransId="{00AA6436-3709-4D39-A481-7592B40BF73A}"/>
    <dgm:cxn modelId="{BF6AB5A3-0998-46F4-9E02-05C2D0FBC97F}" srcId="{09969746-EE75-4571-A793-F27387253CC8}" destId="{0BAB360C-0672-417D-B100-0F1E986F4B69}" srcOrd="0" destOrd="0" parTransId="{35260FD7-5E82-4845-8258-CBC349CB5A46}" sibTransId="{7E322B17-73EE-486C-85E1-E106CD612607}"/>
    <dgm:cxn modelId="{31B3DDA9-42CF-4943-ACDB-50778E8C9070}" srcId="{7F55DADC-9FED-4DED-891C-970DB8139755}" destId="{1BEC0586-DE82-46FE-8A2F-ED6FDB71D42D}" srcOrd="0" destOrd="0" parTransId="{94DF1481-D010-4950-8242-5D5AF46660B7}" sibTransId="{DB47157D-8596-4042-BC24-AEE967B0FDF1}"/>
    <dgm:cxn modelId="{545658B1-1BEC-4E2F-9454-DAD914A58846}" srcId="{09969746-EE75-4571-A793-F27387253CC8}" destId="{C918BD0E-EEB8-42BC-85CF-5A7EA8C73CF8}" srcOrd="1" destOrd="0" parTransId="{2E15DAA8-3670-4485-9AA8-7DD592DCAEC2}" sibTransId="{681188D8-76D7-4B19-A693-7B083C8D3FE9}"/>
    <dgm:cxn modelId="{362DFED3-11D6-49E5-A42C-6D42B508D7B8}" type="presOf" srcId="{C918BD0E-EEB8-42BC-85CF-5A7EA8C73CF8}" destId="{D15AAAEE-0E68-48A5-9D55-99B4CCB9E82E}" srcOrd="0" destOrd="1" presId="urn:microsoft.com/office/officeart/2005/8/layout/chevron2"/>
    <dgm:cxn modelId="{DD7639ED-36F9-49D3-9B13-684A1A3D8295}" srcId="{606157E7-425F-4A7D-B25F-DD6CB4A3CFAC}" destId="{6538E551-E75B-4C3B-9838-2BBBDF7622F1}" srcOrd="0" destOrd="0" parTransId="{4AAD7F82-CE49-49EC-98C8-9A1C7F1A00DE}" sibTransId="{A8568FC7-28F2-471F-900D-BAB46DE733D5}"/>
    <dgm:cxn modelId="{20BBCAF2-279C-4340-98A6-27C977A6983E}" type="presOf" srcId="{1BEC0586-DE82-46FE-8A2F-ED6FDB71D42D}" destId="{DD9C784C-2C90-4068-B968-242F1ACB917E}" srcOrd="0" destOrd="0" presId="urn:microsoft.com/office/officeart/2005/8/layout/chevron2"/>
    <dgm:cxn modelId="{D80905FA-011E-4E76-9AFA-E7D27299BBDF}" type="presOf" srcId="{606157E7-425F-4A7D-B25F-DD6CB4A3CFAC}" destId="{C299A7BC-5777-4B88-A0EB-4F174E6620BA}" srcOrd="0" destOrd="0" presId="urn:microsoft.com/office/officeart/2005/8/layout/chevron2"/>
    <dgm:cxn modelId="{F11C04BA-0BC3-4C67-8F2C-38C2C688F764}" type="presParOf" srcId="{459BD1B6-E100-4771-9B68-DB65380A8DA8}" destId="{E1D755F1-EC1B-473B-AD6F-9F8F577832AE}" srcOrd="0" destOrd="0" presId="urn:microsoft.com/office/officeart/2005/8/layout/chevron2"/>
    <dgm:cxn modelId="{FFBDF6A1-DC0A-407A-A696-A98DEA4D2859}" type="presParOf" srcId="{E1D755F1-EC1B-473B-AD6F-9F8F577832AE}" destId="{DD9C784C-2C90-4068-B968-242F1ACB917E}" srcOrd="0" destOrd="0" presId="urn:microsoft.com/office/officeart/2005/8/layout/chevron2"/>
    <dgm:cxn modelId="{B9FCB2CE-F13B-48E0-92D0-7A23A90AA591}" type="presParOf" srcId="{E1D755F1-EC1B-473B-AD6F-9F8F577832AE}" destId="{19D0BFBE-058C-4BCC-B82E-0ADC66BB0EC1}" srcOrd="1" destOrd="0" presId="urn:microsoft.com/office/officeart/2005/8/layout/chevron2"/>
    <dgm:cxn modelId="{E09D3192-286B-4290-BE98-F20E7A87B32A}" type="presParOf" srcId="{459BD1B6-E100-4771-9B68-DB65380A8DA8}" destId="{818653FB-E7D8-4E48-92B6-DE0F4ECC213C}" srcOrd="1" destOrd="0" presId="urn:microsoft.com/office/officeart/2005/8/layout/chevron2"/>
    <dgm:cxn modelId="{D1455EB0-C734-4C9D-BD2C-87B1CC6ED1B1}" type="presParOf" srcId="{459BD1B6-E100-4771-9B68-DB65380A8DA8}" destId="{28997A32-5524-4359-B2B3-A4B728FB0FFA}" srcOrd="2" destOrd="0" presId="urn:microsoft.com/office/officeart/2005/8/layout/chevron2"/>
    <dgm:cxn modelId="{5D79B17F-AE91-4AA0-80E5-65C472A4388F}" type="presParOf" srcId="{28997A32-5524-4359-B2B3-A4B728FB0FFA}" destId="{C299A7BC-5777-4B88-A0EB-4F174E6620BA}" srcOrd="0" destOrd="0" presId="urn:microsoft.com/office/officeart/2005/8/layout/chevron2"/>
    <dgm:cxn modelId="{BCB213AE-1F58-4475-BE77-7E7A002AFA47}" type="presParOf" srcId="{28997A32-5524-4359-B2B3-A4B728FB0FFA}" destId="{26EE8AB9-E98E-489E-AB60-A33822DA7C6A}" srcOrd="1" destOrd="0" presId="urn:microsoft.com/office/officeart/2005/8/layout/chevron2"/>
    <dgm:cxn modelId="{D9949D96-A871-479C-A170-87A54EF856CF}" type="presParOf" srcId="{459BD1B6-E100-4771-9B68-DB65380A8DA8}" destId="{B563E1F3-27D1-49A4-98FD-82A48E66E1C8}" srcOrd="3" destOrd="0" presId="urn:microsoft.com/office/officeart/2005/8/layout/chevron2"/>
    <dgm:cxn modelId="{AA87E37B-FF33-499B-9C0E-799369D52C73}" type="presParOf" srcId="{459BD1B6-E100-4771-9B68-DB65380A8DA8}" destId="{328CEC46-A16E-4AEF-BBE3-E2BE94347EA9}" srcOrd="4" destOrd="0" presId="urn:microsoft.com/office/officeart/2005/8/layout/chevron2"/>
    <dgm:cxn modelId="{10149036-3D20-4862-9890-DD43108ACCBB}" type="presParOf" srcId="{328CEC46-A16E-4AEF-BBE3-E2BE94347EA9}" destId="{B1DB8F9E-37F7-40EC-95C0-632E1148D634}" srcOrd="0" destOrd="0" presId="urn:microsoft.com/office/officeart/2005/8/layout/chevron2"/>
    <dgm:cxn modelId="{93FFDF88-799B-44C3-B96C-31D8D6C1DA9B}" type="presParOf" srcId="{328CEC46-A16E-4AEF-BBE3-E2BE94347EA9}" destId="{D15AAAEE-0E68-48A5-9D55-99B4CCB9E82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C784C-2C90-4068-B968-242F1ACB917E}">
      <dsp:nvSpPr>
        <dsp:cNvPr id="0" name=""/>
        <dsp:cNvSpPr/>
      </dsp:nvSpPr>
      <dsp:spPr>
        <a:xfrm rot="5400000">
          <a:off x="-201382" y="203779"/>
          <a:ext cx="1342550" cy="9397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Podejście subiektywne</a:t>
          </a:r>
        </a:p>
      </dsp:txBody>
      <dsp:txXfrm rot="-5400000">
        <a:off x="1" y="472290"/>
        <a:ext cx="939785" cy="402765"/>
      </dsp:txXfrm>
    </dsp:sp>
    <dsp:sp modelId="{19D0BFBE-058C-4BCC-B82E-0ADC66BB0EC1}">
      <dsp:nvSpPr>
        <dsp:cNvPr id="0" name=""/>
        <dsp:cNvSpPr/>
      </dsp:nvSpPr>
      <dsp:spPr>
        <a:xfrm rot="5400000">
          <a:off x="5310413" y="-4368231"/>
          <a:ext cx="872658" cy="96139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 O tym, czy doszło do naruszenia dobra osobistego decydują odczucia danej osoby</a:t>
          </a:r>
        </a:p>
      </dsp:txBody>
      <dsp:txXfrm rot="-5400000">
        <a:off x="939785" y="44997"/>
        <a:ext cx="9571314" cy="787458"/>
      </dsp:txXfrm>
    </dsp:sp>
    <dsp:sp modelId="{C299A7BC-5777-4B88-A0EB-4F174E6620BA}">
      <dsp:nvSpPr>
        <dsp:cNvPr id="0" name=""/>
        <dsp:cNvSpPr/>
      </dsp:nvSpPr>
      <dsp:spPr>
        <a:xfrm rot="5400000">
          <a:off x="-201382" y="1348588"/>
          <a:ext cx="1342550" cy="9397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Podejście obiektywne</a:t>
          </a:r>
        </a:p>
      </dsp:txBody>
      <dsp:txXfrm rot="-5400000">
        <a:off x="1" y="1617099"/>
        <a:ext cx="939785" cy="402765"/>
      </dsp:txXfrm>
    </dsp:sp>
    <dsp:sp modelId="{26EE8AB9-E98E-489E-AB60-A33822DA7C6A}">
      <dsp:nvSpPr>
        <dsp:cNvPr id="0" name=""/>
        <dsp:cNvSpPr/>
      </dsp:nvSpPr>
      <dsp:spPr>
        <a:xfrm rot="5400000">
          <a:off x="5310413" y="-3223422"/>
          <a:ext cx="872658" cy="96139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O tym, czy doszło do naruszenia dobra osobistego decyduje reakcja społeczeństwa na naruszenie</a:t>
          </a:r>
        </a:p>
      </dsp:txBody>
      <dsp:txXfrm rot="-5400000">
        <a:off x="939785" y="1189806"/>
        <a:ext cx="9571314" cy="787458"/>
      </dsp:txXfrm>
    </dsp:sp>
    <dsp:sp modelId="{B1DB8F9E-37F7-40EC-95C0-632E1148D634}">
      <dsp:nvSpPr>
        <dsp:cNvPr id="0" name=""/>
        <dsp:cNvSpPr/>
      </dsp:nvSpPr>
      <dsp:spPr>
        <a:xfrm rot="5400000">
          <a:off x="-201382" y="2493398"/>
          <a:ext cx="1342550" cy="9397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Podejście mieszane</a:t>
          </a:r>
        </a:p>
      </dsp:txBody>
      <dsp:txXfrm rot="-5400000">
        <a:off x="1" y="2761909"/>
        <a:ext cx="939785" cy="402765"/>
      </dsp:txXfrm>
    </dsp:sp>
    <dsp:sp modelId="{D15AAAEE-0E68-48A5-9D55-99B4CCB9E82E}">
      <dsp:nvSpPr>
        <dsp:cNvPr id="0" name=""/>
        <dsp:cNvSpPr/>
      </dsp:nvSpPr>
      <dsp:spPr>
        <a:xfrm rot="5400000">
          <a:off x="5310413" y="-2078612"/>
          <a:ext cx="872658" cy="96139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Odczucia pokrzywdzonego/poszkodowanego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Kryteria zobiektywizowane</a:t>
          </a:r>
        </a:p>
      </dsp:txBody>
      <dsp:txXfrm rot="-5400000">
        <a:off x="939785" y="2334616"/>
        <a:ext cx="9571314" cy="787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4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1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4EB90BD-B6CE-46B7-997F-7313B992CCDC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77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DB9D11F-B188-461D-B23F-39381795C052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319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E6D8D9-55A2-4063-B0F3-121F44549695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91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85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49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230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78E61D-D431-422C-9764-11DAFE33AB63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24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0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578ACC-22D6-47C1-A373-4FD133E34F3C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1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6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6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8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9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7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urlSearch.seam?HitlistCaption=Odes%C5%82ania&amp;pap_group=25008645&amp;sortField=document-date&amp;filterByUniqueVersionBaseId=tru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urlSearch.seam?HitlistCaption=Odes%C5%82ania&amp;pap_group=25008629&amp;sortField=document-date&amp;filterByUniqueVersionBaseId=true" TargetMode="External"/><Relationship Id="rId2" Type="http://schemas.openxmlformats.org/officeDocument/2006/relationships/hyperlink" Target="https://sip.legalis.pl/urlSearch.seam?HitlistCaption=Odes%C5%82ania&amp;pap_group=25008628&amp;sortField=document-date&amp;filterByUniqueVersionBaseId=tru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Podmioty prawa cywilnego – osoby fizyczne. Dobra osobiste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Agnieszka </a:t>
            </a:r>
            <a:r>
              <a:rPr lang="pl-PL" dirty="0"/>
              <a:t>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118578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872B44-F3AE-403E-97B9-937C3CDB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 zdolności do czynności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C8A8C5-0B6C-4196-AF95-48A6B2066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12 </a:t>
            </a:r>
            <a:r>
              <a:rPr lang="pl-PL" dirty="0"/>
              <a:t>Nie mają zdolności do czynności prawnych </a:t>
            </a:r>
            <a:r>
              <a:rPr lang="pl-PL" u="sng" dirty="0"/>
              <a:t>osoby, które nie ukończyły lat trzynastu, oraz osoby ubezwłasnowolnione całkowicie</a:t>
            </a:r>
            <a:r>
              <a:rPr lang="pl-PL" dirty="0"/>
              <a:t>.</a:t>
            </a:r>
          </a:p>
          <a:p>
            <a:pPr marL="0" indent="0">
              <a:buNone/>
            </a:pPr>
            <a:br>
              <a:rPr lang="pl-PL" b="1" dirty="0"/>
            </a:br>
            <a:r>
              <a:rPr lang="pl-PL" b="1" dirty="0"/>
              <a:t>Art. 13 [Ubezwłasnowolnienie całkowite]</a:t>
            </a:r>
            <a:endParaRPr lang="pl-PL" dirty="0"/>
          </a:p>
          <a:p>
            <a:r>
              <a:rPr lang="pl-PL" dirty="0"/>
              <a:t>§ 1. Osoba, która ukończyła lat trzynaście, może być ubezwłasnowolniona całkowicie, jeżeli wskutek choroby psychicznej, niedorozwoju umysłowego albo innego rodzaju zaburzeń psychicznych, w szczególności pijaństwa lub narkomanii, </a:t>
            </a:r>
            <a:r>
              <a:rPr lang="pl-PL" b="1" dirty="0"/>
              <a:t>nie jest w stanie kierować swym postępowaniem</a:t>
            </a:r>
            <a:r>
              <a:rPr lang="pl-PL" dirty="0"/>
              <a:t>.</a:t>
            </a:r>
          </a:p>
          <a:p>
            <a:r>
              <a:rPr lang="pl-PL" dirty="0"/>
              <a:t>§ 2. Dla ubezwłasnowolnionego całkowicie ustanawia się </a:t>
            </a:r>
            <a:r>
              <a:rPr lang="pl-PL" dirty="0">
                <a:hlinkClick r:id="rId2"/>
              </a:rPr>
              <a:t>opiekę</a:t>
            </a:r>
            <a:r>
              <a:rPr lang="pl-PL" dirty="0"/>
              <a:t>, chyba że pozostaje on jeszcze pod władzą rodzicielską.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48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90671-DC9F-4967-B175-46C7ACCA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braku zdolności do czynności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1CCA2C-34D4-452E-93FF-B3364197F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21650"/>
          </a:xfrm>
        </p:spPr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Art. 14 § 1. Czynność prawna dokonana przez osobę, która nie ma zdolności do czynności prawnych, jest </a:t>
            </a:r>
            <a:r>
              <a:rPr lang="pl-PL" b="1" u="sng" dirty="0"/>
              <a:t>nieważna</a:t>
            </a:r>
            <a:r>
              <a:rPr lang="pl-PL" dirty="0"/>
              <a:t>.</a:t>
            </a:r>
          </a:p>
          <a:p>
            <a:r>
              <a:rPr lang="pl-PL" dirty="0"/>
              <a:t>§ 2. Jednakże gdy osoba niezdolna do czynności prawnych zawarła </a:t>
            </a:r>
            <a:r>
              <a:rPr lang="pl-PL" b="1" dirty="0"/>
              <a:t>umowę należącą do umów powszechnie zawieranych w drobnych bieżących sprawach życia codziennego,</a:t>
            </a:r>
            <a:r>
              <a:rPr lang="pl-PL" dirty="0"/>
              <a:t> umowa taka </a:t>
            </a:r>
            <a:r>
              <a:rPr lang="pl-PL" u="sng" dirty="0"/>
              <a:t>staje się ważna z chwilą jej wykonania</a:t>
            </a:r>
            <a:r>
              <a:rPr lang="pl-PL" dirty="0"/>
              <a:t>, </a:t>
            </a:r>
            <a:r>
              <a:rPr lang="pl-PL" i="1" dirty="0"/>
              <a:t>chyba że pociąga za sobą rażące pokrzywdzenie osoby niezdolnej do czynności prawnych</a:t>
            </a:r>
            <a:r>
              <a:rPr lang="pl-PL" dirty="0"/>
              <a:t>.</a:t>
            </a:r>
          </a:p>
          <a:p>
            <a:r>
              <a:rPr lang="pl-PL" b="1" dirty="0"/>
              <a:t>W imieniu osób niemających zdolności do czynności prawnych</a:t>
            </a:r>
            <a:r>
              <a:rPr lang="pl-PL" dirty="0"/>
              <a:t> dokonują tych czynności przedstawiciele ustawowi tych osób [rodzice lub opiekunowie]</a:t>
            </a:r>
          </a:p>
          <a:p>
            <a:r>
              <a:rPr lang="pl-PL" b="1" dirty="0"/>
              <a:t>Brak zdolności do czynności prawnych nie wyłącza pełnienia funkcji posłańca - </a:t>
            </a:r>
            <a:r>
              <a:rPr lang="pl-PL" dirty="0"/>
              <a:t> polega ona na przenoszeniu oświadczenia woli innej osoby,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63952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47395A-DFEA-435B-B257-3ED4C34CE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Ograniczona zdolność do czynności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BDBC11-6B70-466D-8CCB-E3B9433CF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15 </a:t>
            </a:r>
            <a:r>
              <a:rPr lang="pl-PL" dirty="0"/>
              <a:t>Ograniczoną zdolność do czynności prawnych mają </a:t>
            </a:r>
            <a:r>
              <a:rPr lang="pl-PL" u="sng" dirty="0"/>
              <a:t>małoletni, którzy ukończyli lat trzynaście, oraz osoby ubezwłasnowolnione częściowo</a:t>
            </a:r>
            <a:r>
              <a:rPr lang="pl-PL" dirty="0"/>
              <a:t>.</a:t>
            </a:r>
          </a:p>
          <a:p>
            <a:pPr marL="0" indent="0">
              <a:buNone/>
            </a:pPr>
            <a:br>
              <a:rPr lang="pl-PL" b="1" dirty="0"/>
            </a:br>
            <a:r>
              <a:rPr lang="pl-PL" b="1" dirty="0"/>
              <a:t>Art. 16 [Ubezwłasnowolnienie częściowe]</a:t>
            </a:r>
            <a:endParaRPr lang="pl-PL" dirty="0"/>
          </a:p>
          <a:p>
            <a:r>
              <a:rPr lang="pl-PL" dirty="0"/>
              <a:t>§ 1. Osoba pełnoletnia może być ubezwłasnowolniona częściowo z powodu choroby psychicznej, niedorozwoju umysłowego albo innego rodzaju zaburzeń psychicznych, w szczególności pijaństwa lub narkomanii, </a:t>
            </a:r>
            <a:r>
              <a:rPr lang="pl-PL" b="1" u="sng" dirty="0"/>
              <a:t>jeżeli stan tej osoby nie uzasadnia </a:t>
            </a:r>
            <a:r>
              <a:rPr lang="pl-PL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ubezwłasnowolnienia całkowitego</a:t>
            </a:r>
            <a:r>
              <a:rPr lang="pl-PL" b="1" u="sng" dirty="0"/>
              <a:t>, lecz potrzebna jest pomoc do prowadzenia jej spraw.</a:t>
            </a:r>
          </a:p>
          <a:p>
            <a:r>
              <a:rPr lang="pl-PL" dirty="0"/>
              <a:t>§ 2. Dla osoby ubezwłasnowolnionej częściowo </a:t>
            </a:r>
            <a:r>
              <a:rPr lang="pl-PL" dirty="0">
                <a:hlinkClick r:id="rId3"/>
              </a:rPr>
              <a:t>ustanawia się kuratelę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1926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05C790-210E-42CA-BDE2-D5A5183F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ograniczonej zdolności do czynności pranych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A1CF5B-D5AD-45A9-9875-0735888E6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1. brak kompetencji do podejmowania pewnych rodzajów czynności prawnych </a:t>
            </a:r>
            <a:r>
              <a:rPr lang="pl-PL" dirty="0"/>
              <a:t>– dotyczy czynności wyraźnie wskazanych w przepisach szczególnych np. 944 KC</a:t>
            </a:r>
            <a:endParaRPr lang="pl-PL" b="1" dirty="0"/>
          </a:p>
          <a:p>
            <a:pPr marL="0" indent="0">
              <a:buNone/>
            </a:pPr>
            <a:r>
              <a:rPr lang="pl-PL" b="1" dirty="0"/>
              <a:t>2. system kontroli nad dokonywaniem określonych postaci czynności pranych</a:t>
            </a:r>
            <a:r>
              <a:rPr lang="pl-PL" dirty="0"/>
              <a:t> – polega na konieczności uzyskania </a:t>
            </a:r>
            <a:r>
              <a:rPr lang="pl-PL" u="sng" dirty="0"/>
              <a:t>zgody przedstawiciela ustawowego </a:t>
            </a:r>
            <a:r>
              <a:rPr lang="pl-PL" dirty="0"/>
              <a:t>(rodzica, opiekuna, kuratora, doradcy tymczasowego), oraz zezwolenia sądu (w przypadku czynności, których przedstawiciel tej osoby nie mógłby sam dokonać)</a:t>
            </a:r>
            <a:r>
              <a:rPr lang="pl-PL" b="1" dirty="0"/>
              <a:t> </a:t>
            </a:r>
          </a:p>
          <a:p>
            <a:pPr marL="0" indent="0">
              <a:buNone/>
            </a:pPr>
            <a:r>
              <a:rPr lang="pl-PL" b="1" dirty="0"/>
              <a:t>3. pełna kompetencja do dokonywania pozostałych czynności prawnych </a:t>
            </a:r>
            <a:r>
              <a:rPr lang="pl-PL" dirty="0"/>
              <a:t>– tych czynności ograniczony w zdolności do czynności prawnych może dokonywać samodzielnie.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6450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238F4-A46B-4F47-A136-CCF1D079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Zgoda przedstawiciela ustawowego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3333F3-9E5E-463A-9871-DA23053D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21650"/>
          </a:xfrm>
        </p:spPr>
        <p:txBody>
          <a:bodyPr>
            <a:normAutofit fontScale="85000" lnSpcReduction="20000"/>
          </a:bodyPr>
          <a:lstStyle/>
          <a:p>
            <a:endParaRPr lang="pl-PL" dirty="0"/>
          </a:p>
          <a:p>
            <a:r>
              <a:rPr lang="pl-PL" b="1" dirty="0"/>
              <a:t>Art. 17 </a:t>
            </a:r>
            <a:r>
              <a:rPr lang="pl-PL" dirty="0"/>
              <a:t>Z zastrzeżeniem wyjątków w ustawie przewidzianych, </a:t>
            </a:r>
            <a:r>
              <a:rPr lang="pl-PL" u="sng" dirty="0"/>
              <a:t>do ważności czynności prawnej, przez którą osoba ograniczona w zdolności do czynności prawnych </a:t>
            </a:r>
            <a:r>
              <a:rPr lang="pl-PL" b="1" u="sng" dirty="0"/>
              <a:t>zaciąga zobowiązanie lub rozporządza swoim prawem</a:t>
            </a:r>
            <a:r>
              <a:rPr lang="pl-PL" dirty="0"/>
              <a:t>, potrzebna jest zgoda jej przedstawiciela ustawowego.</a:t>
            </a:r>
          </a:p>
          <a:p>
            <a:r>
              <a:rPr lang="pl-PL" b="1" dirty="0"/>
              <a:t>Art. 18 </a:t>
            </a:r>
            <a:r>
              <a:rPr lang="pl-PL" dirty="0"/>
              <a:t>§ 1. Ważność umowy, która została zawarta przez osobę ograniczoną w zdolności do czynności prawnych bez wymaganej zgody przedstawiciela ustawowego, zależy </a:t>
            </a:r>
            <a:r>
              <a:rPr lang="pl-PL" b="1" dirty="0"/>
              <a:t>od potwierdzenia umowy przez tego przedstawiciela.</a:t>
            </a:r>
          </a:p>
          <a:p>
            <a:r>
              <a:rPr lang="pl-PL" dirty="0"/>
              <a:t>§ 2. Osoba ograniczona w zdolności do czynności prawnych może </a:t>
            </a:r>
            <a:r>
              <a:rPr lang="pl-PL" b="1" dirty="0"/>
              <a:t>sama potwierdzić umowę po uzyskaniu pełnej zdolności do czynności prawnych</a:t>
            </a:r>
            <a:r>
              <a:rPr lang="pl-PL" dirty="0"/>
              <a:t>.</a:t>
            </a:r>
          </a:p>
          <a:p>
            <a:r>
              <a:rPr lang="pl-PL" dirty="0"/>
              <a:t>§ 3. Strona, która zawarła umowę z osobą ograniczoną w zdolności do czynności prawnych, nie może powoływać się na brak zgody jej przedstawiciela ustawowego. Może jednak wyznaczyć temu przedstawicielowi odpowiedni termin do potwierdzenia umowy; staje się wolna po bezskutecznym upływie wyznaczonego terminu.</a:t>
            </a:r>
          </a:p>
          <a:p>
            <a:r>
              <a:rPr lang="pl-PL" b="1" dirty="0"/>
              <a:t>Art. 19 </a:t>
            </a:r>
            <a:r>
              <a:rPr lang="pl-PL" dirty="0"/>
              <a:t>Jeżeli osoba ograniczona w zdolności do czynności prawnych dokonała sama </a:t>
            </a:r>
            <a:r>
              <a:rPr lang="pl-PL" b="1" dirty="0"/>
              <a:t>jednostronnej czynności prawnej</a:t>
            </a:r>
            <a:r>
              <a:rPr lang="pl-PL" dirty="0"/>
              <a:t>, do której ustawa wymaga zgody przedstawiciela ustawowego, czynność jest nieważna.</a:t>
            </a:r>
          </a:p>
        </p:txBody>
      </p:sp>
    </p:spTree>
    <p:extLst>
      <p:ext uri="{BB962C8B-B14F-4D97-AF65-F5344CB8AC3E}">
        <p14:creationId xmlns:p14="http://schemas.microsoft.com/office/powerpoint/2010/main" val="1386248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B3B43D-7E95-40AD-BB9A-C71796594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Pełna kompetencja Ograniczonego w zdolności do czynności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B82A57-EA5A-4146-8529-3FA880738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3287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Czynności niemające charakteru zobowiązujących lub rozporządzających (art. 17 KC </a:t>
            </a:r>
            <a:r>
              <a:rPr lang="pl-PL" i="1" dirty="0"/>
              <a:t>a contrario)</a:t>
            </a:r>
          </a:p>
          <a:p>
            <a:r>
              <a:rPr lang="pl-PL" b="1" dirty="0"/>
              <a:t>Art. 20 [Umowy w drobnych sprawach] </a:t>
            </a:r>
            <a:r>
              <a:rPr lang="pl-PL" dirty="0"/>
              <a:t>Osoba ograniczona w zdolności do czynności prawnych może bez zgody przedstawiciela ustawowego zawierać umowy należące do umów powszechnie zawieranych w drobnych bieżących sprawach życia codziennego.</a:t>
            </a:r>
          </a:p>
          <a:p>
            <a:r>
              <a:rPr lang="pl-PL" b="1" dirty="0"/>
              <a:t>Art. 21 [Rozporządzanie zarobkiem] </a:t>
            </a:r>
            <a:r>
              <a:rPr lang="pl-PL" dirty="0"/>
              <a:t>Osoba ograniczona w zdolności do czynności prawnych może bez zgody przedstawiciela ustawowego rozporządzać swoim zarobkiem, chyba że sąd opiekuńczy z ważnych powodów inaczej postanowi.</a:t>
            </a:r>
          </a:p>
          <a:p>
            <a:r>
              <a:rPr lang="pl-PL" b="1" dirty="0"/>
              <a:t>Art. 22 [Przedmioty swobodnego użytku] </a:t>
            </a:r>
            <a:r>
              <a:rPr lang="pl-PL" dirty="0"/>
              <a:t>Jeżeli przedstawiciel ustawowy osoby ograniczonej w zdolności do czynności prawnych oddał jej określone przedmioty majątkowe do swobodnego użytku, osoba ta uzyskuje pełną zdolność w zakresie czynności prawnych, które tych przedmiotów dotyczą. Wyjątek stanowią czynności prawne, do których dokonania nie wystarcza według ustawy zgoda przedstawiciela ustawowego.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746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F6CC50-A8AD-46AD-AC9C-D58CCCC9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Pełna zdolność do czynności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283E12-B5E3-445E-8B92-3EFD21A01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11 [Pełna zdolność] </a:t>
            </a:r>
            <a:r>
              <a:rPr lang="pl-PL" dirty="0"/>
              <a:t>Pełną zdolność do czynności prawnych nabywa się z chwilą uzyskania pełnoletności.</a:t>
            </a:r>
          </a:p>
          <a:p>
            <a:r>
              <a:rPr lang="pl-PL" b="1" dirty="0"/>
              <a:t>Art. 10 [Uzyskanie pełnoletności]</a:t>
            </a:r>
            <a:endParaRPr lang="pl-PL" dirty="0"/>
          </a:p>
          <a:p>
            <a:r>
              <a:rPr lang="pl-PL" dirty="0"/>
              <a:t>§ 1. Pełnoletnim jest, kto ukończył lat osiemnaście.</a:t>
            </a:r>
          </a:p>
          <a:p>
            <a:r>
              <a:rPr lang="pl-PL" dirty="0"/>
              <a:t>§ 2. Przez zawarcie małżeństwa małoletni uzyskuje pełnoletność. Nie traci jej w razie unieważnienia małżeństwa.</a:t>
            </a:r>
          </a:p>
          <a:p>
            <a:pPr lvl="1"/>
            <a:r>
              <a:rPr lang="pl-PL" dirty="0"/>
              <a:t>Art. 10 § 1 KRO  Nie może zawrzeć małżeństwa osoba niemająca ukończonych lat osiemnastu. Jednakże z ważnych powodów sąd opiekuńczy może zezwolić na zawarcie małżeństwa kobiecie, która ukończyła lat szesnaście, a z okoliczności wynika, że zawarcie małżeństwa będzie zgodne z dobrem założonej rodziny.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1052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9A1889-D24D-4217-8E98-18175A10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Indywidualizacja osób fizycznych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DE2F5B-1815-40AA-9393-6CC118DE8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Człowieka charakteryzują </a:t>
            </a:r>
            <a:r>
              <a:rPr lang="pl-PL" b="1" dirty="0"/>
              <a:t>cechy osobiste</a:t>
            </a:r>
            <a:r>
              <a:rPr lang="pl-PL" dirty="0"/>
              <a:t>, które wyróżniają go spośród innych:</a:t>
            </a:r>
          </a:p>
          <a:p>
            <a:r>
              <a:rPr lang="pl-PL" dirty="0"/>
              <a:t>Imię i nazwisko</a:t>
            </a:r>
          </a:p>
          <a:p>
            <a:r>
              <a:rPr lang="pl-PL" dirty="0"/>
              <a:t>Inne dane osobowe</a:t>
            </a:r>
          </a:p>
          <a:p>
            <a:r>
              <a:rPr lang="pl-PL" dirty="0"/>
              <a:t>Stan rodzinny</a:t>
            </a:r>
          </a:p>
          <a:p>
            <a:r>
              <a:rPr lang="pl-PL" dirty="0"/>
              <a:t>Płeć </a:t>
            </a:r>
          </a:p>
          <a:p>
            <a:r>
              <a:rPr lang="pl-PL" dirty="0"/>
              <a:t>Wiek </a:t>
            </a:r>
          </a:p>
          <a:p>
            <a:r>
              <a:rPr lang="pl-PL" dirty="0"/>
              <a:t>Stan cywilny</a:t>
            </a:r>
          </a:p>
          <a:p>
            <a:r>
              <a:rPr lang="pl-PL" dirty="0"/>
              <a:t>Miejsce zamieszkania</a:t>
            </a:r>
          </a:p>
        </p:txBody>
      </p:sp>
    </p:spTree>
    <p:extLst>
      <p:ext uri="{BB962C8B-B14F-4D97-AF65-F5344CB8AC3E}">
        <p14:creationId xmlns:p14="http://schemas.microsoft.com/office/powerpoint/2010/main" val="1595682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01C7FF-A10D-47F2-A6AF-63F0A9524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Miejsce zamieszkania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9AC51D-D264-48CC-BE78-16462A14F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/>
              <a:t>Art. 25 [Pojęcie] </a:t>
            </a:r>
            <a:r>
              <a:rPr lang="pl-PL" dirty="0"/>
              <a:t>Miejscem zamieszkania osoby fizycznej jest miejscowość, w której osoba ta </a:t>
            </a:r>
            <a:r>
              <a:rPr lang="pl-PL" b="1" dirty="0"/>
              <a:t>przebywa z zamiarem stałego pobytu</a:t>
            </a:r>
            <a:r>
              <a:rPr lang="pl-PL" dirty="0"/>
              <a:t>.</a:t>
            </a:r>
          </a:p>
          <a:p>
            <a:r>
              <a:rPr lang="pl-PL" b="1" dirty="0"/>
              <a:t>Art. 26 [Dziecko]</a:t>
            </a:r>
            <a:r>
              <a:rPr lang="pl-PL" dirty="0"/>
              <a:t>§ 1. Miejscem zamieszkania dziecka pozostającego pod władzą rodzicielską jest miejsce zamieszkania rodziców albo tego z rodziców, któremu wyłącznie przysługuje władza rodzicielska lub któremu zostało powierzone wykonywanie władzy rodzicielskiej.</a:t>
            </a:r>
          </a:p>
          <a:p>
            <a:r>
              <a:rPr lang="pl-PL" dirty="0"/>
              <a:t>§ 2. Jeżeli władza rodzicielska przysługuje na równi obojgu rodzicom mającym osobne miejsce zamieszkania, miejsce zamieszkania dziecka jest u tego z rodziców, u którego dziecko stale przebywa. Jeżeli dziecko nie przebywa stale u żadnego z rodziców, jego miejsce zamieszkania określa sąd opiekuńczy.</a:t>
            </a:r>
          </a:p>
          <a:p>
            <a:r>
              <a:rPr lang="pl-PL" b="1" dirty="0"/>
              <a:t>Art. 27 [Pupil] </a:t>
            </a:r>
            <a:r>
              <a:rPr lang="pl-PL" dirty="0"/>
              <a:t>Miejscem zamieszkania osoby pozostającej pod opieką jest miejsce zamieszkania opiekuna.</a:t>
            </a:r>
          </a:p>
          <a:p>
            <a:r>
              <a:rPr lang="pl-PL" b="1" dirty="0"/>
              <a:t>Art. 28 [Jeden domicyl] </a:t>
            </a:r>
            <a:r>
              <a:rPr lang="pl-PL" dirty="0"/>
              <a:t>Można mieć </a:t>
            </a:r>
            <a:r>
              <a:rPr lang="pl-PL" b="1" u="sng" dirty="0"/>
              <a:t>tylko jedno miejsce zamieszkania.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9235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6D58EC5-F68F-40C9-9E57-9BE9320A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DobrA</a:t>
            </a:r>
            <a:r>
              <a:rPr lang="pl-PL" dirty="0"/>
              <a:t> OSOBISTE OSÓB FIZYZNYCH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EB29E2C-FF98-4823-8BBC-6CB4E9E5F7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95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0C2BF1-D027-4B43-AAEE-7CAED99D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Podmiotowość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5FEA92-E5F7-48B9-BE35-1A8B1E4FD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Podmioty prawa cywilnego </a:t>
            </a:r>
            <a:r>
              <a:rPr lang="pl-PL" dirty="0">
                <a:sym typeface="Wingdings" panose="05000000000000000000" pitchFamily="2" charset="2"/>
              </a:rPr>
              <a:t> nosiciele prawa obowiązków cywilnoprawnych</a:t>
            </a:r>
          </a:p>
          <a:p>
            <a:r>
              <a:rPr lang="pl-PL" b="1" dirty="0"/>
              <a:t>ZDOLNOŚĆ PRAWNA – </a:t>
            </a:r>
            <a:r>
              <a:rPr lang="pl-PL" u="sng" dirty="0"/>
              <a:t>każdy </a:t>
            </a:r>
            <a:r>
              <a:rPr lang="pl-PL" dirty="0"/>
              <a:t>może być podmiotem (nosicielem praw i obowiązków). Nie przesądza to o tym, czy dane prawa lub obowiązki rzeczywiście temu podmiotowi przysługują. </a:t>
            </a:r>
          </a:p>
          <a:p>
            <a:pPr lvl="1"/>
            <a:r>
              <a:rPr lang="pl-PL" dirty="0"/>
              <a:t>JEST NIEODZOWNYM ATRYBUTEM OSOBY FIZYCZNEJ.</a:t>
            </a:r>
            <a:endParaRPr lang="pl-PL" b="1" dirty="0"/>
          </a:p>
          <a:p>
            <a:r>
              <a:rPr lang="pl-PL" b="1" dirty="0"/>
              <a:t>ZDOLNOŚĆ DO CZYNNOŚCI PRAWNYCH – </a:t>
            </a:r>
            <a:r>
              <a:rPr lang="pl-PL" dirty="0"/>
              <a:t>oznacza </a:t>
            </a:r>
            <a:r>
              <a:rPr lang="pl-PL" u="sng" dirty="0"/>
              <a:t>kwalifikację do dokonywania</a:t>
            </a:r>
            <a:r>
              <a:rPr lang="pl-PL" dirty="0"/>
              <a:t> czynności konwencjonalnych jakimi są czynności prawne. Wymaga osiągnięcia odpowiedniej dojrzałości umysłowej, niezbędnej do samodzielnego kształtowania wiążących daną osobę stosunków prawnych. </a:t>
            </a:r>
          </a:p>
          <a:p>
            <a:pPr lvl="1"/>
            <a:r>
              <a:rPr lang="pl-PL" dirty="0"/>
              <a:t>NIE JEST NIEODZOWNYM ATRYBUTEM OSOBY FIZYCZNEJ.</a:t>
            </a:r>
          </a:p>
        </p:txBody>
      </p:sp>
    </p:spTree>
    <p:extLst>
      <p:ext uri="{BB962C8B-B14F-4D97-AF65-F5344CB8AC3E}">
        <p14:creationId xmlns:p14="http://schemas.microsoft.com/office/powerpoint/2010/main" val="3754963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A4F322-AA37-4468-A711-8C88AD9C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Dobra osobiste osób fizycznych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41A65E-DC1E-4CD4-A1A1-87ACEF0D4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23. K.C. Dobra osobiste człowieka, jak </a:t>
            </a:r>
            <a:r>
              <a:rPr lang="pl-PL" b="1" u="sng" dirty="0"/>
              <a:t>w szczególności </a:t>
            </a:r>
            <a:r>
              <a:rPr lang="pl-PL" dirty="0"/>
              <a:t>zdrowie, wolność, cześć, swoboda sumienia, nazwisko lub pseudonim, wizerunek, tajemnica korespondencji, nietykalność mieszkania, twórczość naukowa, artystyczna, wynalazcza i racjonalizatorska, pozostają pod ochroną prawa cywilnego niezależnie od ochrony przewidzianej w innych przepisach</a:t>
            </a:r>
          </a:p>
          <a:p>
            <a:r>
              <a:rPr lang="pl-PL" dirty="0"/>
              <a:t>Brak definicji legalnej,</a:t>
            </a:r>
          </a:p>
          <a:p>
            <a:r>
              <a:rPr lang="pl-PL" dirty="0"/>
              <a:t>Atrybut każdej osoby fizycznej,</a:t>
            </a:r>
          </a:p>
          <a:p>
            <a:r>
              <a:rPr lang="pl-PL" dirty="0"/>
              <a:t>Dobra nieodłącznie związane z człowiekiem,</a:t>
            </a:r>
          </a:p>
          <a:p>
            <a:r>
              <a:rPr lang="pl-PL" dirty="0"/>
              <a:t>Dobra niemajątkowe (ale pośrednio mogą wpływać na sytuację ekonomiczną), niezbywalne, niedziedziczne,</a:t>
            </a:r>
          </a:p>
        </p:txBody>
      </p:sp>
    </p:spTree>
    <p:extLst>
      <p:ext uri="{BB962C8B-B14F-4D97-AF65-F5344CB8AC3E}">
        <p14:creationId xmlns:p14="http://schemas.microsoft.com/office/powerpoint/2010/main" val="2885435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461AB8-6FC3-4956-88FC-56FD2376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63494"/>
            <a:ext cx="8610600" cy="1293028"/>
          </a:xfrm>
        </p:spPr>
        <p:txBody>
          <a:bodyPr/>
          <a:lstStyle/>
          <a:p>
            <a:r>
              <a:rPr lang="pl-PL" dirty="0"/>
              <a:t>DEFINICJE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8B731F-AF35-4767-AD98-7E9AD9CDE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6522"/>
            <a:ext cx="10820400" cy="456216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„niemajątkowe wartości, jakie dla każdego człowieka przedstawiają jego fizyczna i psychiczna integralność oraz przejawy jego twórczej działalności” </a:t>
            </a:r>
            <a:r>
              <a:rPr lang="pl-PL" i="1" dirty="0"/>
              <a:t>J. Panowicz-Lipska,</a:t>
            </a:r>
          </a:p>
          <a:p>
            <a:r>
              <a:rPr lang="pl-PL" dirty="0"/>
              <a:t>„dobra osobiste to wartości obejmujące fizyczną i psychiczną integralność człowieka, jego indywidualność</a:t>
            </a:r>
            <a:r>
              <a:rPr lang="pl-PL" i="1" dirty="0"/>
              <a:t> </a:t>
            </a:r>
            <a:r>
              <a:rPr lang="pl-PL" dirty="0"/>
              <a:t>oraz godność i pozycję w społeczeństwie, stanowiącą przesłankę samorealizacji osoby ludzkiej” </a:t>
            </a:r>
            <a:r>
              <a:rPr lang="pl-PL" i="1" dirty="0"/>
              <a:t>Z. Radwański,</a:t>
            </a:r>
            <a:endParaRPr lang="pl-PL" dirty="0"/>
          </a:p>
          <a:p>
            <a:r>
              <a:rPr lang="pl-PL" dirty="0"/>
              <a:t>„Dobrami osobistymi są powszechnie uznane w społeczeństwie wartości niemajątkowe, związane ściśle z osobą człowieka i będące przejawem godności osoby ludzkiej obejmujące przede wszystkim integralność fizyczną i psychiczną oraz indywidualność człowieka” </a:t>
            </a:r>
            <a:r>
              <a:rPr lang="pl-PL" i="1" dirty="0"/>
              <a:t>P. Machnikowski, </a:t>
            </a:r>
          </a:p>
          <a:p>
            <a:r>
              <a:rPr lang="pl-PL" b="1" i="1" dirty="0"/>
              <a:t>SN 6.05.2010r., II CSK 640/09 </a:t>
            </a:r>
            <a:r>
              <a:rPr lang="pl-PL" dirty="0"/>
              <a:t>„dobra osobiste, ujmowane są w kategoriach obiektywnych, jako wartości o charakterze niemajątkowym, ściśle wiązane z człowiekiem, decydujące o jego bycie, pozycji w społeczeństwie, będące wyrazem odrębności fizycznej i psychicznej oraz możliwości twórczych, powszechnie uznane w społeczeństwie i akceptowane przez system prawny. Nierozerwalne związanie tych wartości, jako zespołu cech właściwych człowiekowi, stanowiących o jego walorach, z jednostką ludzką wskazuje na ich bezwzględny charakter, towarzyszący mu przez całe życie, niezależnie od sytuacji w jakiej znajduje się w danej chwili”</a:t>
            </a:r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val="2386887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661FF0-43EB-4CF4-97F5-40388C5F7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Istota naruszenia dóbr osobistych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0B757F87-6087-474E-B5BE-72C9D84F8B7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94863" y="2329032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971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4D43C4-EDA8-4C97-8B21-8A994F60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Interes idealny człowieka zdatny do ochrony w ramach dóbr osobistych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415302-91E5-4CFE-990F-0F11880E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Cechy konstytuujące indywidualny charakter interesu:</a:t>
            </a:r>
          </a:p>
          <a:p>
            <a:pPr marL="0" indent="0">
              <a:buNone/>
            </a:pPr>
            <a:r>
              <a:rPr lang="pl-PL" dirty="0"/>
              <a:t>1 powinien być związany z samym uprawnionym, a nie z dobrostanem innej osoby, której uprawniony współczuje,</a:t>
            </a:r>
          </a:p>
          <a:p>
            <a:pPr marL="0" indent="0">
              <a:buNone/>
            </a:pPr>
            <a:r>
              <a:rPr lang="pl-PL" dirty="0"/>
              <a:t>2. Nie powinien być interpersonalny – jego byt nie zależy od woli innej osoby (jak w przypadku więzi międzyludzkiej),</a:t>
            </a:r>
          </a:p>
          <a:p>
            <a:pPr marL="0" indent="0">
              <a:buNone/>
            </a:pPr>
            <a:r>
              <a:rPr lang="pl-PL" dirty="0"/>
              <a:t>3. Powinien być zindywidualizowany – nie wspólny, ogólny publiczny, </a:t>
            </a:r>
          </a:p>
          <a:p>
            <a:pPr marL="0" indent="0">
              <a:buNone/>
            </a:pPr>
            <a:r>
              <a:rPr lang="pl-PL" dirty="0"/>
              <a:t>4. Powinien być „własny”, a nie cudzy – czyli nadający się do poddania woli uprawnionego, a w szczególności wykonywaniu przez niego roszczeń zakazowych, i do wyrażania zgody na zachowanie innych w stosunku do niego. </a:t>
            </a:r>
          </a:p>
        </p:txBody>
      </p:sp>
    </p:spTree>
    <p:extLst>
      <p:ext uri="{BB962C8B-B14F-4D97-AF65-F5344CB8AC3E}">
        <p14:creationId xmlns:p14="http://schemas.microsoft.com/office/powerpoint/2010/main" val="2607939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85A40C-3A52-445C-B84A-E728039E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dóbr osobistych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E7A307-DBF4-4BFB-A560-ECBF32D50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24. § 1. Ten, czyje dobro osobiste </a:t>
            </a:r>
            <a:r>
              <a:rPr lang="pl-PL" b="1" dirty="0"/>
              <a:t>zostaje zagrożone </a:t>
            </a:r>
            <a:r>
              <a:rPr lang="pl-PL" dirty="0"/>
              <a:t>cudzym działaniem, może żądać zaniechania tego działania, </a:t>
            </a:r>
            <a:r>
              <a:rPr lang="pl-PL" u="sng" dirty="0"/>
              <a:t>chyba że nie jest ono bezprawne</a:t>
            </a:r>
            <a:r>
              <a:rPr lang="pl-PL" dirty="0"/>
              <a:t>. </a:t>
            </a:r>
          </a:p>
          <a:p>
            <a:r>
              <a:rPr lang="pl-PL" dirty="0"/>
              <a:t>W razie </a:t>
            </a:r>
            <a:r>
              <a:rPr lang="pl-PL" b="1" dirty="0"/>
              <a:t>dokonanego naruszenia </a:t>
            </a:r>
            <a:r>
              <a:rPr lang="pl-PL" dirty="0"/>
              <a:t>może on także żądać, ażeby osoba, która dopuściła się naruszenia, dopełniła czynności potrzebnych do usunięcia jego skutków, w szczególności ażeby złożyła oświadczenie odpowiedniej treści i w odpowiedniej formie. </a:t>
            </a:r>
          </a:p>
          <a:p>
            <a:r>
              <a:rPr lang="pl-PL" dirty="0"/>
              <a:t>Na zasadach przewidzianych w kodeksie może on również żądać zadośćuczynienia pieniężnego lub zapłaty odpowiedniej sumy pieniężnej na wskazany cel społeczny.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0451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Okoliczności uchylające bezprawność</a:t>
            </a:r>
          </a:p>
        </p:txBody>
      </p:sp>
      <p:sp>
        <p:nvSpPr>
          <p:cNvPr id="5" name="Symbol zastępczy zawartości 3"/>
          <p:cNvSpPr txBox="1">
            <a:spLocks noGrp="1"/>
          </p:cNvSpPr>
          <p:nvPr>
            <p:ph idx="1"/>
          </p:nvPr>
        </p:nvSpPr>
        <p:spPr>
          <a:xfrm>
            <a:off x="1775521" y="4221088"/>
            <a:ext cx="3537398" cy="1988490"/>
          </a:xfrm>
          <a:prstGeom prst="ellipse">
            <a:avLst/>
          </a:prstGeom>
          <a:ln w="19050" cap="rnd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700" dirty="0"/>
              <a:t>WYKONYWANIE PRAWA PODMIOTOWEGO</a:t>
            </a:r>
          </a:p>
        </p:txBody>
      </p:sp>
      <p:sp>
        <p:nvSpPr>
          <p:cNvPr id="4" name="Symbol zastępczy zawartości 3"/>
          <p:cNvSpPr txBox="1">
            <a:spLocks/>
          </p:cNvSpPr>
          <p:nvPr/>
        </p:nvSpPr>
        <p:spPr>
          <a:xfrm>
            <a:off x="1703512" y="1964747"/>
            <a:ext cx="3528392" cy="1800200"/>
          </a:xfrm>
          <a:prstGeom prst="ellipse">
            <a:avLst/>
          </a:prstGeom>
          <a:ln w="19050" cap="rnd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700" dirty="0"/>
              <a:t>DZIAŁANIE W RAMACH PORZĄDKU PRAWNEGO</a:t>
            </a:r>
          </a:p>
        </p:txBody>
      </p:sp>
      <p:sp>
        <p:nvSpPr>
          <p:cNvPr id="6" name="Symbol zastępczy zawartości 3"/>
          <p:cNvSpPr txBox="1">
            <a:spLocks/>
          </p:cNvSpPr>
          <p:nvPr/>
        </p:nvSpPr>
        <p:spPr>
          <a:xfrm>
            <a:off x="5473838" y="1964747"/>
            <a:ext cx="3430474" cy="1800200"/>
          </a:xfrm>
          <a:prstGeom prst="ellipse">
            <a:avLst/>
          </a:prstGeom>
          <a:ln w="19050" cap="rnd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700" dirty="0"/>
              <a:t>ZGODA POKRZYWDZONEGO</a:t>
            </a:r>
          </a:p>
        </p:txBody>
      </p:sp>
      <p:sp>
        <p:nvSpPr>
          <p:cNvPr id="7" name="Symbol zastępczy zawartości 3"/>
          <p:cNvSpPr txBox="1">
            <a:spLocks/>
          </p:cNvSpPr>
          <p:nvPr/>
        </p:nvSpPr>
        <p:spPr>
          <a:xfrm>
            <a:off x="5591944" y="4221088"/>
            <a:ext cx="3312368" cy="1988490"/>
          </a:xfrm>
          <a:prstGeom prst="ellipse">
            <a:avLst/>
          </a:prstGeom>
          <a:ln w="19050" cap="rnd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700" dirty="0"/>
              <a:t>DZIAŁANIE W OBRONIE UZASADNIONEGO INTERESU PUBLICZNEGO</a:t>
            </a:r>
          </a:p>
        </p:txBody>
      </p:sp>
    </p:spTree>
    <p:extLst>
      <p:ext uri="{BB962C8B-B14F-4D97-AF65-F5344CB8AC3E}">
        <p14:creationId xmlns:p14="http://schemas.microsoft.com/office/powerpoint/2010/main" val="730093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6D5FE7-DAB8-4701-B046-091D27AD5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Kazusy 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5361CE0-41A7-4899-8175-7311AF062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2230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do metody rozwiązywania kazusów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Ocena sytuacji prawnej klienta:</a:t>
            </a:r>
          </a:p>
          <a:p>
            <a:pPr marL="457200" indent="-457200">
              <a:buAutoNum type="arabicPeriod"/>
            </a:pPr>
            <a:r>
              <a:rPr lang="pl-PL" dirty="0"/>
              <a:t>Kto się domaga?</a:t>
            </a:r>
          </a:p>
          <a:p>
            <a:pPr marL="457200" indent="-457200">
              <a:buAutoNum type="arabicPeriod"/>
            </a:pPr>
            <a:r>
              <a:rPr lang="pl-PL" dirty="0"/>
              <a:t>Czego?</a:t>
            </a:r>
          </a:p>
          <a:p>
            <a:pPr marL="457200" indent="-457200">
              <a:buAutoNum type="arabicPeriod"/>
            </a:pPr>
            <a:r>
              <a:rPr lang="pl-PL" dirty="0"/>
              <a:t>Od kogo?</a:t>
            </a:r>
          </a:p>
          <a:p>
            <a:pPr marL="457200" indent="-457200">
              <a:buAutoNum type="arabicPeriod"/>
            </a:pPr>
            <a:r>
              <a:rPr lang="pl-PL" dirty="0"/>
              <a:t>Na jakiej podstawie?</a:t>
            </a:r>
          </a:p>
        </p:txBody>
      </p:sp>
    </p:spTree>
    <p:extLst>
      <p:ext uri="{BB962C8B-B14F-4D97-AF65-F5344CB8AC3E}">
        <p14:creationId xmlns:p14="http://schemas.microsoft.com/office/powerpoint/2010/main" val="369807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 faktyczny a sposób przedstawienia rozwiązania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pl-PL" dirty="0"/>
              <a:t>Podstawa roszczenia </a:t>
            </a:r>
          </a:p>
          <a:p>
            <a:pPr lvl="1"/>
            <a:r>
              <a:rPr lang="pl-PL" dirty="0"/>
              <a:t>(jaka jest potencjalna podstawa roszczenia/uprawnienia </a:t>
            </a:r>
            <a:r>
              <a:rPr lang="pl-PL" dirty="0" err="1"/>
              <a:t>prawokształtujacego</a:t>
            </a:r>
            <a:r>
              <a:rPr lang="pl-PL" dirty="0"/>
              <a:t>)</a:t>
            </a:r>
          </a:p>
          <a:p>
            <a:pPr marL="457200" indent="-457200">
              <a:buAutoNum type="alphaUcPeriod"/>
            </a:pPr>
            <a:r>
              <a:rPr lang="pl-PL" dirty="0"/>
              <a:t>Przesłanki </a:t>
            </a:r>
          </a:p>
          <a:p>
            <a:pPr lvl="1"/>
            <a:r>
              <a:rPr lang="pl-PL" dirty="0"/>
              <a:t>(jakie muszą być spełnione, aby roszczenie/uprawnienie </a:t>
            </a:r>
            <a:r>
              <a:rPr lang="pl-PL" dirty="0" err="1"/>
              <a:t>prawokształtujące</a:t>
            </a:r>
            <a:r>
              <a:rPr lang="pl-PL" dirty="0"/>
              <a:t> mogło być zasadne)</a:t>
            </a:r>
          </a:p>
          <a:p>
            <a:pPr marL="457200" indent="-457200">
              <a:buAutoNum type="alphaUcPeriod"/>
            </a:pPr>
            <a:r>
              <a:rPr lang="pl-PL" dirty="0"/>
              <a:t>Subsumpcja </a:t>
            </a:r>
          </a:p>
          <a:p>
            <a:pPr lvl="1"/>
            <a:r>
              <a:rPr lang="pl-PL" dirty="0"/>
              <a:t>(czy te przesłanki są spełnione)</a:t>
            </a:r>
          </a:p>
          <a:p>
            <a:pPr marL="457200" indent="-457200">
              <a:buAutoNum type="alphaUcPeriod"/>
            </a:pPr>
            <a:r>
              <a:rPr lang="pl-PL" dirty="0"/>
              <a:t>Odpowiedź </a:t>
            </a:r>
          </a:p>
          <a:p>
            <a:pPr lvl="1"/>
            <a:r>
              <a:rPr lang="pl-PL" dirty="0"/>
              <a:t>(czy roszczenie/uprawnienie </a:t>
            </a:r>
            <a:r>
              <a:rPr lang="pl-PL" dirty="0" err="1"/>
              <a:t>prawokształtujące</a:t>
            </a:r>
            <a:r>
              <a:rPr lang="pl-PL" dirty="0"/>
              <a:t> jest zasadne)</a:t>
            </a:r>
          </a:p>
        </p:txBody>
      </p:sp>
    </p:spTree>
    <p:extLst>
      <p:ext uri="{BB962C8B-B14F-4D97-AF65-F5344CB8AC3E}">
        <p14:creationId xmlns:p14="http://schemas.microsoft.com/office/powerpoint/2010/main" val="3528635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Ewa jest w 10 tygodniu ciąży ciąży, ojciec dziecka Adam wyjeżdża na rok do pracy w Japonii i jeszcze przed urodzeniem się dziecka chce podarować córce nieruchomość gruntową. W dniu 25.01.2017r. zawarto w formie aktu notarialnego umowę darowizny, podczas której obdarowaną córkę reprezentowała matka Ewa. Samolot, którym Adam leciał do Japonii 10 dni później rozbił się nad północna Syberią. </a:t>
            </a:r>
          </a:p>
          <a:p>
            <a:pPr marL="457200" indent="-457200" algn="just">
              <a:buAutoNum type="arabicPeriod"/>
            </a:pPr>
            <a:r>
              <a:rPr lang="pl-PL" dirty="0"/>
              <a:t>Czy umowa darowizny jest ważna?</a:t>
            </a:r>
          </a:p>
          <a:p>
            <a:pPr marL="457200" indent="-457200" algn="just">
              <a:buAutoNum type="arabicPeriod"/>
            </a:pPr>
            <a:r>
              <a:rPr lang="pl-PL" dirty="0"/>
              <a:t>Czy matka może reprezentować </a:t>
            </a:r>
            <a:r>
              <a:rPr lang="pl-PL" dirty="0" err="1"/>
              <a:t>nasciturusa</a:t>
            </a:r>
            <a:r>
              <a:rPr lang="pl-PL" dirty="0"/>
              <a:t> przy czynnościach prawnych?</a:t>
            </a:r>
          </a:p>
        </p:txBody>
      </p:sp>
    </p:spTree>
    <p:extLst>
      <p:ext uri="{BB962C8B-B14F-4D97-AF65-F5344CB8AC3E}">
        <p14:creationId xmlns:p14="http://schemas.microsoft.com/office/powerpoint/2010/main" val="127985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7D1BA5-DB52-4EDE-96F9-27DB927B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Prawna - początek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7F173-044B-40F8-B09F-225CA9AC8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8 § 1. </a:t>
            </a:r>
            <a:r>
              <a:rPr lang="pl-PL" dirty="0"/>
              <a:t>Każdy człowiek od chwili urodzenia ma zdolność prawną, </a:t>
            </a:r>
          </a:p>
          <a:p>
            <a:r>
              <a:rPr lang="pl-PL" dirty="0"/>
              <a:t>Określenie „człowiek” odnosi się do każdej istoty żywej wyposażonej w ludzki genotyp (której rodzicami są ludzie – art. 62-86 KRO)</a:t>
            </a:r>
          </a:p>
          <a:p>
            <a:r>
              <a:rPr lang="pl-PL" dirty="0"/>
              <a:t>Urodzenie następuje po oddzieleniu dziecka od ustroju matki, nawet gdy pępowina nie została jeszcze przecięta. Jeśli dziecko wykazuje jakiekolwiek przejawy życia – urodziło się żywe. </a:t>
            </a:r>
          </a:p>
          <a:p>
            <a:r>
              <a:rPr lang="pl-PL" b="1" dirty="0"/>
              <a:t>Art. 9 [Domniemanie urodzenia się żywym] </a:t>
            </a:r>
            <a:r>
              <a:rPr lang="pl-PL" dirty="0"/>
              <a:t>W razie urodzenia się dziecka domniemywa się, że przyszło ono na świat żywe.</a:t>
            </a:r>
          </a:p>
          <a:p>
            <a:r>
              <a:rPr lang="pl-PL" dirty="0"/>
              <a:t>Martwe urodzenie a poronienie – Rozporządzenie Ministra Zdrowia z dnia 9 listopada 2015r. w sprawie rodzajów, zakresu i wzorów dokumentacji medycznej oraz jej przetwarzania (Dz.U. 2015 poz. 2069.)</a:t>
            </a:r>
          </a:p>
        </p:txBody>
      </p:sp>
    </p:spTree>
    <p:extLst>
      <p:ext uri="{BB962C8B-B14F-4D97-AF65-F5344CB8AC3E}">
        <p14:creationId xmlns:p14="http://schemas.microsoft.com/office/powerpoint/2010/main" val="3772790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Andrzej ma 20 lat, ale z powodu choroby umysłowej zatrzymał się na poziomie rozwoju 8 latka. Mieszka z matką, która się nim opiekuje. Andrzej porusza się sam po okolicznych ulicach. Pewnego dnia wstąpił do salonu sprzedaży telefonów komórkowych, gdzie podpisał umowę na usługi telekomunikacyjne i zakup telefonu, zgodnie z którą miał płacić 200 zł. miesięcznie przez 3 lata. Matka Andrzeja jest ubogą osobą i nie stać jej na taki wydatek, chciałaby uwolnić się od tej umowy.</a:t>
            </a:r>
          </a:p>
          <a:p>
            <a:pPr marL="457200" indent="-457200">
              <a:buAutoNum type="arabicPeriod"/>
            </a:pPr>
            <a:r>
              <a:rPr lang="pl-PL" dirty="0"/>
              <a:t>Czy Andrzej posiada pełną zdolność do czynności prawnych?</a:t>
            </a:r>
          </a:p>
          <a:p>
            <a:pPr marL="457200" indent="-457200">
              <a:buAutoNum type="arabicPeriod"/>
            </a:pPr>
            <a:r>
              <a:rPr lang="pl-PL" dirty="0"/>
              <a:t>Czy umowa jest ważna?</a:t>
            </a:r>
          </a:p>
          <a:p>
            <a:pPr marL="457200" indent="-457200">
              <a:buAutoNum type="arabicPeriod"/>
            </a:pPr>
            <a:r>
              <a:rPr lang="pl-PL" dirty="0"/>
              <a:t>Czy matka Andrzeja jest jego przedstawicielem ustawowym?</a:t>
            </a:r>
          </a:p>
          <a:p>
            <a:pPr marL="457200" indent="-457200">
              <a:buAutoNum type="arabicPeriod"/>
            </a:pPr>
            <a:r>
              <a:rPr lang="pl-PL" dirty="0"/>
              <a:t>Czy w tym przypadku można uznać, że Andrzej jest ubezwłasnowolniony z powodu choroby?</a:t>
            </a:r>
          </a:p>
        </p:txBody>
      </p:sp>
    </p:spTree>
    <p:extLst>
      <p:ext uri="{BB962C8B-B14F-4D97-AF65-F5344CB8AC3E}">
        <p14:creationId xmlns:p14="http://schemas.microsoft.com/office/powerpoint/2010/main" val="3891031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AB była sławną aktorką. Zmarła w 1993 r. Jej jedyną spadkobierczynią była córka. Rok po śmierci uprawnionej, LH Sp. z o.o. zarejestrowała słowny znak towarowy AB (odpowiadający imieniu i nazwisku aktorki). Następnie, Spółka LH na podstawie historii życia i twórczości AB wyprodukowała musical nazywając go imieniem i nazwiskiem artystki. Dodatkowo Spółka LH udzieliła producentowi samochodów zgody na oznaczenie serii samochodów nazwą AB, a także wytwórcy kosmetyków na umieszczenie analogicznej nazwy na limitowanej linii kosmetyków. Z tego tytułu spółka LH uzyskała łącznie wynagrodzenie w kwocie 1 mln. zł. Spadkobierczyni AB zastanawia się na podjęciem kroków prawnych odnośnie tej sytuacji.  </a:t>
            </a:r>
          </a:p>
        </p:txBody>
      </p:sp>
    </p:spTree>
    <p:extLst>
      <p:ext uri="{BB962C8B-B14F-4D97-AF65-F5344CB8AC3E}">
        <p14:creationId xmlns:p14="http://schemas.microsoft.com/office/powerpoint/2010/main" val="1093575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spocie reklamowym został wykorzystany powszechnie znany slogan z filmu „Rejs”: „Na każdym zebraniu jest taka sytuacja, że ktoś musi zacząć pierwszy” Dodatkowo spot został wyprodukowany w konwencji czarno-białej, a aktorzy ucharakteryzowani w taki sposób, że przypominali aktorów z filmu. Twórcy spotu reklamowego nie zwrócili się do autora scenariusza filmu „Rejs” o zgodę na wykorzystanie wskazanego zdania w spocie reklamowym. Nie uzyskał on także z tego tytułu żadnego wynagrodzenia. </a:t>
            </a:r>
          </a:p>
        </p:txBody>
      </p:sp>
    </p:spTree>
    <p:extLst>
      <p:ext uri="{BB962C8B-B14F-4D97-AF65-F5344CB8AC3E}">
        <p14:creationId xmlns:p14="http://schemas.microsoft.com/office/powerpoint/2010/main" val="3872484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5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trakcie debaty politycznej relacjonowanej przez telewizję, jeden z jej uczestników – parlamentarzysta – zaczął wygłaszać tezy pochwalne nawiązujące do nazizmu. W odpowiedzi na to inny uczestnik nazwał go „idiotą” co oburzyło autora pierwotnych twierdzeń. </a:t>
            </a:r>
          </a:p>
          <a:p>
            <a:pPr marL="457200" indent="-457200">
              <a:buAutoNum type="arabicPeriod"/>
            </a:pPr>
            <a:r>
              <a:rPr lang="pl-PL" dirty="0"/>
              <a:t>Czy doszło do naruszenia dobra osobistego autora kontrowersyjnej tezy? Ewentualnie jakiego?</a:t>
            </a:r>
          </a:p>
          <a:p>
            <a:pPr marL="457200" indent="-457200">
              <a:buAutoNum type="arabicPeriod"/>
            </a:pPr>
            <a:r>
              <a:rPr lang="pl-PL" dirty="0"/>
              <a:t>Jak powinna wyglądać obrona pozwanego?</a:t>
            </a:r>
          </a:p>
        </p:txBody>
      </p:sp>
    </p:spTree>
    <p:extLst>
      <p:ext uri="{BB962C8B-B14F-4D97-AF65-F5344CB8AC3E}">
        <p14:creationId xmlns:p14="http://schemas.microsoft.com/office/powerpoint/2010/main" val="289319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ADA3CE-C51B-49B4-B0F4-C5EA2336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Status prawny </a:t>
            </a:r>
            <a:r>
              <a:rPr lang="pl-PL" i="1" dirty="0" err="1"/>
              <a:t>nasciturusa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FD65C4-7D6C-47A5-9B8F-6EDACDC03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Nie jest obecnie wyraźnie określony w przepisach prawnych, </a:t>
            </a:r>
          </a:p>
          <a:p>
            <a:r>
              <a:rPr lang="pl-PL" dirty="0"/>
              <a:t>Art. 8 § 2. Zdolność prawną ma również dziecko poczęte; jednakże prawa i zobowiązania majątkowe uzyskuje ono pod warunkiem, że urodzi się żywe. (dodany ustawą z dnia 7.01.1993 r. o planowaniu rodziny, ochronie płodu ludzkiego i warunkach dopuszczalności przerywania ciąży – Dz.U. Nr. 17, poz. 78 ze zm., a następnie skreślony ustawą z dnia 30.08.1996 r. o zmianie ww. ustawy)</a:t>
            </a:r>
          </a:p>
          <a:p>
            <a:r>
              <a:rPr lang="pl-PL" dirty="0"/>
              <a:t>Koncepcje ochrony </a:t>
            </a:r>
            <a:r>
              <a:rPr lang="pl-PL" i="1" dirty="0" err="1"/>
              <a:t>nasciturusa</a:t>
            </a:r>
            <a:r>
              <a:rPr lang="pl-PL" i="1" dirty="0"/>
              <a:t> </a:t>
            </a:r>
            <a:r>
              <a:rPr lang="pl-PL" dirty="0"/>
              <a:t>prawie cywilnym </a:t>
            </a:r>
          </a:p>
          <a:p>
            <a:pPr lvl="1"/>
            <a:r>
              <a:rPr lang="pl-PL" dirty="0"/>
              <a:t>Uregulowania szczególne (art. 927 par. 2 w zw. 972 KC, 446(1) KC, 75 KRO)</a:t>
            </a:r>
          </a:p>
          <a:p>
            <a:pPr lvl="1"/>
            <a:r>
              <a:rPr lang="pl-PL" dirty="0"/>
              <a:t>Zasada </a:t>
            </a:r>
            <a:r>
              <a:rPr lang="pl-PL" i="1" dirty="0"/>
              <a:t>nasciturus pro </a:t>
            </a:r>
            <a:r>
              <a:rPr lang="pl-PL" i="1" dirty="0" err="1"/>
              <a:t>iam</a:t>
            </a:r>
            <a:r>
              <a:rPr lang="pl-PL" i="1" dirty="0"/>
              <a:t> </a:t>
            </a:r>
            <a:r>
              <a:rPr lang="pl-PL" i="1" dirty="0" err="1"/>
              <a:t>nato</a:t>
            </a:r>
            <a:r>
              <a:rPr lang="pl-PL" i="1" dirty="0"/>
              <a:t> </a:t>
            </a:r>
            <a:r>
              <a:rPr lang="pl-PL" i="1" dirty="0" err="1"/>
              <a:t>habetur</a:t>
            </a:r>
            <a:r>
              <a:rPr lang="pl-PL" i="1" dirty="0"/>
              <a:t>, </a:t>
            </a:r>
            <a:r>
              <a:rPr lang="pl-PL" i="1" dirty="0" err="1"/>
              <a:t>quotiens</a:t>
            </a:r>
            <a:r>
              <a:rPr lang="pl-PL" i="1" dirty="0"/>
              <a:t> de </a:t>
            </a:r>
            <a:r>
              <a:rPr lang="pl-PL" i="1" dirty="0" err="1"/>
              <a:t>commodis</a:t>
            </a:r>
            <a:r>
              <a:rPr lang="pl-PL" i="1" dirty="0"/>
              <a:t> </a:t>
            </a:r>
            <a:r>
              <a:rPr lang="pl-PL" i="1" dirty="0" err="1"/>
              <a:t>eius</a:t>
            </a:r>
            <a:r>
              <a:rPr lang="pl-PL" i="1" dirty="0"/>
              <a:t> </a:t>
            </a:r>
            <a:r>
              <a:rPr lang="pl-PL" i="1" dirty="0" err="1"/>
              <a:t>agitur</a:t>
            </a:r>
            <a:r>
              <a:rPr lang="pl-PL" i="1" dirty="0"/>
              <a:t> (</a:t>
            </a:r>
            <a:r>
              <a:rPr lang="pl-PL" i="1" dirty="0" err="1"/>
              <a:t>quaeritur</a:t>
            </a:r>
            <a:r>
              <a:rPr lang="pl-PL" i="1" dirty="0"/>
              <a:t>)</a:t>
            </a:r>
            <a:endParaRPr lang="pl-PL" dirty="0"/>
          </a:p>
          <a:p>
            <a:r>
              <a:rPr lang="pl-PL" b="1" dirty="0"/>
              <a:t>Warunkowa zdolność prawna </a:t>
            </a:r>
            <a:r>
              <a:rPr lang="pl-PL" b="1" dirty="0" err="1"/>
              <a:t>nasciturusa</a:t>
            </a:r>
            <a:r>
              <a:rPr lang="pl-PL" dirty="0"/>
              <a:t> – pod warunkiem zwieszającym, że </a:t>
            </a:r>
            <a:r>
              <a:rPr lang="pl-PL" dirty="0" err="1"/>
              <a:t>nastciturus</a:t>
            </a:r>
            <a:r>
              <a:rPr lang="pl-PL" dirty="0"/>
              <a:t> urodzi się żywy. </a:t>
            </a: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542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512403-E501-47F7-B97D-4E0AE29DD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Ustanie zdolności prawnej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518A6F-6D4A-4510-B17B-2CD6C098E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Śmierć – </a:t>
            </a:r>
            <a:r>
              <a:rPr lang="pl-PL" dirty="0"/>
              <a:t>zgon następuje w chwili śmierci mózgowej, polegającej na trwałym i nieodwracalnym ustaniu czynności mózgu oraz nieodwracalnym zatrzymaniu krążenia (art. 9 i 9a ustawy z 1.07.2005 r. o pobieraniu przechowywaniu i przeszczepianiu komórek, tkanek i narządów)</a:t>
            </a:r>
            <a:endParaRPr lang="pl-PL" b="1" dirty="0"/>
          </a:p>
          <a:p>
            <a:pPr lvl="1"/>
            <a:r>
              <a:rPr lang="pl-PL" dirty="0"/>
              <a:t>Ustanie bytu osoby fizycznej,</a:t>
            </a:r>
          </a:p>
          <a:p>
            <a:pPr lvl="1"/>
            <a:r>
              <a:rPr lang="pl-PL" dirty="0"/>
              <a:t>Prawa i obowiązki osoby zmarłej gasną lub przechodzą na inne podmioty, </a:t>
            </a:r>
          </a:p>
          <a:p>
            <a:pPr lvl="1"/>
            <a:r>
              <a:rPr lang="pl-PL" dirty="0"/>
              <a:t>Zmiana w sytuacji prawnej ciała ludzkiego</a:t>
            </a:r>
          </a:p>
          <a:p>
            <a:pPr lvl="1"/>
            <a:r>
              <a:rPr lang="pl-PL" dirty="0"/>
              <a:t>Dowodem śmierci człowieka jest akt zgonu, </a:t>
            </a:r>
          </a:p>
          <a:p>
            <a:r>
              <a:rPr lang="pl-PL" b="1" dirty="0"/>
              <a:t>Stwierdzenie zgonu – </a:t>
            </a:r>
            <a:r>
              <a:rPr lang="pl-PL" dirty="0"/>
              <a:t>wydaje sąd gdy akt zgonu nie został sporządzony, a w wyniku postępowania dowodowego dojdzie do wniosku że śmierć osoby jest niewątpliwa (art. 535 KPC) Oznacza w postanowieniu chwilę śmierci, a jeśli nie da się jej ustalić chwilę najbardziej </a:t>
            </a:r>
            <a:r>
              <a:rPr lang="pl-PL" dirty="0" err="1"/>
              <a:t>prawodpodobną</a:t>
            </a:r>
            <a:r>
              <a:rPr lang="pl-PL" dirty="0"/>
              <a:t>, </a:t>
            </a:r>
            <a:endParaRPr lang="pl-PL" b="1" dirty="0"/>
          </a:p>
          <a:p>
            <a:r>
              <a:rPr lang="pl-PL" b="1" dirty="0"/>
              <a:t>Uznanie za zmarłego</a:t>
            </a:r>
          </a:p>
        </p:txBody>
      </p:sp>
    </p:spTree>
    <p:extLst>
      <p:ext uri="{BB962C8B-B14F-4D97-AF65-F5344CB8AC3E}">
        <p14:creationId xmlns:p14="http://schemas.microsoft.com/office/powerpoint/2010/main" val="292111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98794B-65CF-46D4-84FF-88B94CD1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Uznanie za zmarłego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8178D8-5598-4196-8B1A-DB44BD68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Postanowienie wydaje sąd w przypadku </a:t>
            </a:r>
            <a:r>
              <a:rPr lang="pl-PL" b="1" dirty="0"/>
              <a:t>zaginięcia człowieka.</a:t>
            </a:r>
            <a:endParaRPr lang="pl-PL" dirty="0"/>
          </a:p>
          <a:p>
            <a:pPr marL="0" indent="0">
              <a:buNone/>
            </a:pPr>
            <a:br>
              <a:rPr lang="pl-PL" b="1" dirty="0"/>
            </a:br>
            <a:r>
              <a:rPr lang="pl-PL" b="1" dirty="0"/>
              <a:t>Art. 29 [Przesłanki uznania za zmarłego]</a:t>
            </a:r>
            <a:endParaRPr lang="pl-PL" dirty="0"/>
          </a:p>
          <a:p>
            <a:r>
              <a:rPr lang="pl-PL" dirty="0"/>
              <a:t>§ 1. Zaginiony może być uznany za zmarłego, jeżeli upłynęło </a:t>
            </a:r>
            <a:r>
              <a:rPr lang="pl-PL" b="1" dirty="0"/>
              <a:t>lat dziesięć </a:t>
            </a:r>
            <a:r>
              <a:rPr lang="pl-PL" dirty="0"/>
              <a:t>od końca roku kalendarzowego, w którym według istniejących wiadomości jeszcze żył; jednakże gdyby w chwili uznania za zmarłego zaginiony ukończył </a:t>
            </a:r>
            <a:r>
              <a:rPr lang="pl-PL" u="sng" dirty="0"/>
              <a:t>lat siedemdziesiąt, wystarcza upływ lat pięciu</a:t>
            </a:r>
            <a:r>
              <a:rPr lang="pl-PL" dirty="0"/>
              <a:t>.</a:t>
            </a:r>
          </a:p>
          <a:p>
            <a:r>
              <a:rPr lang="pl-PL" dirty="0"/>
              <a:t>§ 2. Uznanie za zmarłego nie może nastąpić przed końcem roku kalendarzowego, w którym zaginiony ukończyłby </a:t>
            </a:r>
            <a:r>
              <a:rPr lang="pl-PL" u="sng" dirty="0"/>
              <a:t>lat dwadzieścia trzy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863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F0CF15-51B8-44E0-BD79-1F4F4873A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Szczególne okoliczności uznania za zmarłego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9B2E6D-963A-47ED-828E-D3D877EB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Art. 30 [Zdarzenia szczególne]</a:t>
            </a:r>
            <a:endParaRPr lang="pl-PL" dirty="0"/>
          </a:p>
          <a:p>
            <a:r>
              <a:rPr lang="pl-PL" dirty="0"/>
              <a:t>§ 1. Kto </a:t>
            </a:r>
            <a:r>
              <a:rPr lang="pl-PL" u="sng" dirty="0"/>
              <a:t>zaginął w czasie podróży powietrznej lub morskiej w związku z katastrofą statku lub okrętu albo w związku z innym szczególnym zdarzeniem</a:t>
            </a:r>
            <a:r>
              <a:rPr lang="pl-PL" dirty="0"/>
              <a:t>, ten może być uznany za zmarłego po upływie </a:t>
            </a:r>
            <a:r>
              <a:rPr lang="pl-PL" b="1" dirty="0"/>
              <a:t>sześciu miesięcy od dnia, w którym nastąpiła katastrofa albo inne szczególne zdarzenie</a:t>
            </a:r>
            <a:r>
              <a:rPr lang="pl-PL" dirty="0"/>
              <a:t>.</a:t>
            </a:r>
          </a:p>
          <a:p>
            <a:r>
              <a:rPr lang="pl-PL" dirty="0"/>
              <a:t>§ 2. Jeżeli nie można stwierdzić katastrofy statku lub okrętu, bieg terminu sześciomiesięcznego rozpoczyna się z upływem roku od dnia, w którym statek lub okręt miał przybyć do portu przeznaczenia, a jeżeli nie miał portu przeznaczenia - z upływem lat dwóch od dnia, w którym była ostatnia o nim wiadomość.</a:t>
            </a:r>
          </a:p>
          <a:p>
            <a:r>
              <a:rPr lang="pl-PL" dirty="0"/>
              <a:t>§ 3. Kto zaginął w związku z bezpośrednim niebezpieczeństwem dla życia nieprzewidzianym w paragrafach poprzedzających, ten może być uznany za zmarłego po upływie </a:t>
            </a:r>
            <a:r>
              <a:rPr lang="pl-PL" b="1" dirty="0"/>
              <a:t>roku od dnia, w którym niebezpieczeństwo ustało albo według okoliczności powinno było ustać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714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E8845D-81A7-4218-8050-3B9C28ECF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E0E9DB-3651-4CDC-98BB-7B38D8D7D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Art. 31 [Domniemanie śmierci]</a:t>
            </a:r>
            <a:endParaRPr lang="pl-PL" dirty="0"/>
          </a:p>
          <a:p>
            <a:r>
              <a:rPr lang="pl-PL" dirty="0"/>
              <a:t>§ 1. Domniemywa się, że zaginiony zmarł w chwili oznaczonej w orzeczeniu o uznaniu za zmarłego </a:t>
            </a:r>
          </a:p>
          <a:p>
            <a:r>
              <a:rPr lang="pl-PL" dirty="0"/>
              <a:t>§ 2. Jako chwilę domniemanej śmierci zaginionego oznacza się chwilę, która według okoliczności jest najbardziej prawdopodobna, a w braku wszelkich danych - pierwszy dzień terminu, z którego upływem uznanie za zmarłego stało się możliwe.</a:t>
            </a:r>
          </a:p>
          <a:p>
            <a:r>
              <a:rPr lang="pl-PL" dirty="0"/>
              <a:t>§ 3. Jeżeli w orzeczeniu o uznaniu za zmarłego czas śmierci został oznaczony tylko datą dnia, za chwilę domniemanej śmierci zaginionego uważa się koniec tego dnia.</a:t>
            </a:r>
          </a:p>
          <a:p>
            <a:r>
              <a:rPr lang="pl-PL" b="1" dirty="0"/>
              <a:t>Art. 32 [Równoczesność śmierci] </a:t>
            </a:r>
            <a:r>
              <a:rPr lang="pl-PL" dirty="0"/>
              <a:t>Jeżeli kilka osób utraciło życie podczas grożącego im wspólnie niebezpieczeństwa, domniemywa się, że zmarły jednocześnie.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232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5DDF2-9695-4190-B80E-7DD236516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do czynności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022E9D-74D9-4777-BCB1-9EE8AAAD5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 przysługuje każdemu człowiekowi w równym stopniu,</a:t>
            </a:r>
          </a:p>
          <a:p>
            <a:r>
              <a:rPr lang="pl-PL" dirty="0"/>
              <a:t>Wymaga od osób fizycznych osiągnięcia odpowiedniej dojrzałości i sprawności umysłowej,</a:t>
            </a:r>
          </a:p>
          <a:p>
            <a:r>
              <a:rPr lang="pl-PL" dirty="0"/>
              <a:t>Można wyróżnić następujące stany człowieka związane ze zdolnością do czynności prawnych:</a:t>
            </a:r>
          </a:p>
          <a:p>
            <a:pPr marL="914400" lvl="1" indent="-457200">
              <a:buAutoNum type="arabicPeriod"/>
            </a:pPr>
            <a:r>
              <a:rPr lang="pl-PL" dirty="0"/>
              <a:t>Brak zdolności do czynności prawnych</a:t>
            </a:r>
          </a:p>
          <a:p>
            <a:pPr marL="914400" lvl="1" indent="-457200">
              <a:buAutoNum type="arabicPeriod"/>
            </a:pPr>
            <a:r>
              <a:rPr lang="pl-PL" dirty="0"/>
              <a:t>Ograniczoną zdolność do czynności prawnych</a:t>
            </a:r>
          </a:p>
          <a:p>
            <a:pPr marL="914400" lvl="1" indent="-457200">
              <a:buAutoNum type="arabicPeriod"/>
            </a:pPr>
            <a:r>
              <a:rPr lang="pl-PL" dirty="0"/>
              <a:t>Pełną zdolność do czynności prawnych </a:t>
            </a:r>
          </a:p>
        </p:txBody>
      </p:sp>
    </p:spTree>
    <p:extLst>
      <p:ext uri="{BB962C8B-B14F-4D97-AF65-F5344CB8AC3E}">
        <p14:creationId xmlns:p14="http://schemas.microsoft.com/office/powerpoint/2010/main" val="2603837604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</Template>
  <TotalTime>367</TotalTime>
  <Words>2301</Words>
  <Application>Microsoft Office PowerPoint</Application>
  <PresentationFormat>Panoramiczny</PresentationFormat>
  <Paragraphs>173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7" baseType="lpstr">
      <vt:lpstr>Arial</vt:lpstr>
      <vt:lpstr>Century Gothic</vt:lpstr>
      <vt:lpstr>Wingdings 3</vt:lpstr>
      <vt:lpstr>Para</vt:lpstr>
      <vt:lpstr>Podmioty prawa cywilnego – osoby fizyczne. Dobra osobiste</vt:lpstr>
      <vt:lpstr>Podmiotowość człowieka</vt:lpstr>
      <vt:lpstr>Zdolność Prawna - początek</vt:lpstr>
      <vt:lpstr>Status prawny nasciturusa</vt:lpstr>
      <vt:lpstr>Ustanie zdolności prawnej</vt:lpstr>
      <vt:lpstr>Uznanie za zmarłego</vt:lpstr>
      <vt:lpstr>Szczególne okoliczności uznania za zmarłego</vt:lpstr>
      <vt:lpstr>Prezentacja programu PowerPoint</vt:lpstr>
      <vt:lpstr>Zdolność do czynności prawnych</vt:lpstr>
      <vt:lpstr>Brak zdolności do czynności prawnych</vt:lpstr>
      <vt:lpstr>Skutki braku zdolności do czynności prawnych</vt:lpstr>
      <vt:lpstr>Ograniczona zdolność do czynności prawnych</vt:lpstr>
      <vt:lpstr>Skutki ograniczonej zdolności do czynności pranych</vt:lpstr>
      <vt:lpstr>Zgoda przedstawiciela ustawowego </vt:lpstr>
      <vt:lpstr>Pełna kompetencja Ograniczonego w zdolności do czynności prawnych</vt:lpstr>
      <vt:lpstr>Pełna zdolność do czynności prawnych</vt:lpstr>
      <vt:lpstr>Indywidualizacja osób fizycznych </vt:lpstr>
      <vt:lpstr>Miejsce zamieszkania</vt:lpstr>
      <vt:lpstr>DobrA OSOBISTE OSÓB FIZYZNYCH</vt:lpstr>
      <vt:lpstr>Dobra osobiste osób fizycznych</vt:lpstr>
      <vt:lpstr>DEFINICJE </vt:lpstr>
      <vt:lpstr>Istota naruszenia dóbr osobistych</vt:lpstr>
      <vt:lpstr>Interes idealny człowieka zdatny do ochrony w ramach dóbr osobistych</vt:lpstr>
      <vt:lpstr>Ochrona dóbr osobistych</vt:lpstr>
      <vt:lpstr>Okoliczności uchylające bezprawność</vt:lpstr>
      <vt:lpstr>Kazusy </vt:lpstr>
      <vt:lpstr>Wprowadzenie do metody rozwiązywania kazusów</vt:lpstr>
      <vt:lpstr>Stan faktyczny a sposób przedstawienia rozwiązania</vt:lpstr>
      <vt:lpstr>Kazus 1</vt:lpstr>
      <vt:lpstr>Kazus 2</vt:lpstr>
      <vt:lpstr>Kazus 3</vt:lpstr>
      <vt:lpstr>Kazus 4</vt:lpstr>
      <vt:lpstr>Kazus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Podmioty prawa cywilnego</dc:title>
  <dc:creator>Agnieszka Agnieszka</dc:creator>
  <cp:lastModifiedBy>Agnieszka Agnieszka</cp:lastModifiedBy>
  <cp:revision>27</cp:revision>
  <dcterms:created xsi:type="dcterms:W3CDTF">2017-03-05T15:48:11Z</dcterms:created>
  <dcterms:modified xsi:type="dcterms:W3CDTF">2019-03-11T08:32:20Z</dcterms:modified>
</cp:coreProperties>
</file>