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838787"/>
        </a:solidFill>
        <a:effectLst/>
        <a:uFillTx/>
        <a:latin typeface="Avenir Next Medium"/>
        <a:ea typeface="Avenir Next Medium"/>
        <a:cs typeface="Avenir Next Medium"/>
        <a:sym typeface="Avenir Next Medium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venir Next Medium"/>
          <a:ea typeface="Avenir Next Medium"/>
          <a:cs typeface="Avenir Next Medium"/>
        </a:font>
        <a:schemeClr val="accent1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1">
              <a:hueOff val="178262"/>
              <a:satOff val="-8651"/>
              <a:lumOff val="-7254"/>
              <a:alpha val="29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chemeClr val="accent6">
              <a:alpha val="25000"/>
            </a:scheme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01D73"/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8187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-239254"/>
              <a:lumOff val="-139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EB9B">
              <a:alpha val="26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889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D4EB9B">
                  <a:alpha val="26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47882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>
              <a:alpha val="75000"/>
            </a:srgbClr>
          </a:solidFill>
        </a:fill>
      </a:tcStyle>
    </a:wholeTbl>
    <a:band2H>
      <a:tcTxStyle/>
      <a:tcStyle>
        <a:tcBdr/>
        <a:fill>
          <a:solidFill>
            <a:srgbClr val="686A6A">
              <a:alpha val="85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222222"/>
              </a:solidFill>
              <a:prstDash val="solid"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miter lim="400000"/>
            </a:ln>
          </a:top>
          <a:bottom>
            <a:ln w="254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86A6A">
              <a:alpha val="85000"/>
            </a:srgbClr>
          </a:solidFill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22222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3D3D3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222222"/>
              </a:solidFill>
              <a:prstDash val="solid"/>
              <a:miter lim="400000"/>
            </a:ln>
          </a:bottom>
          <a:insideH>
            <a:ln w="25400" cap="flat">
              <a:solidFill>
                <a:srgbClr val="22222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Medium"/>
          <a:ea typeface="Avenir Next Medium"/>
          <a:cs typeface="Avenir Next Medium"/>
        </a:font>
        <a:srgbClr val="838787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CDEE0">
              <a:alpha val="18000"/>
            </a:srgbClr>
          </a:solidFill>
        </a:fill>
      </a:tcStyle>
    </a:band2H>
    <a:firstCol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63500" cap="flat">
              <a:solidFill>
                <a:srgbClr val="5F6568"/>
              </a:solidFill>
              <a:prstDash val="solid"/>
              <a:miter lim="400000"/>
            </a:ln>
          </a:right>
          <a:top>
            <a:ln w="25400" cap="flat">
              <a:solidFill>
                <a:srgbClr val="5F6568"/>
              </a:solidFill>
              <a:prstDash val="solid"/>
              <a:miter lim="400000"/>
            </a:ln>
          </a:top>
          <a:bottom>
            <a:ln w="254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63500" cap="flat">
              <a:solidFill>
                <a:srgbClr val="5F6568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 Next Demi Bold"/>
          <a:ea typeface="Avenir Next Demi Bold"/>
          <a:cs typeface="Avenir Next Demi Bold"/>
        </a:font>
        <a:srgbClr val="A6AAA9"/>
      </a:tcTxStyle>
      <a:tcStyle>
        <a:tcBdr>
          <a:left>
            <a:ln w="25400" cap="flat">
              <a:solidFill>
                <a:srgbClr val="5F6568"/>
              </a:solidFill>
              <a:prstDash val="solid"/>
              <a:miter lim="400000"/>
            </a:ln>
          </a:left>
          <a:right>
            <a:ln w="25400" cap="flat">
              <a:solidFill>
                <a:srgbClr val="5F6568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63500" cap="flat">
              <a:solidFill>
                <a:srgbClr val="5F6568"/>
              </a:solidFill>
              <a:prstDash val="solid"/>
              <a:miter lim="400000"/>
            </a:ln>
          </a:bottom>
          <a:insideH>
            <a:ln w="25400" cap="flat">
              <a:solidFill>
                <a:srgbClr val="5F6568"/>
              </a:solidFill>
              <a:prstDash val="solid"/>
              <a:miter lim="400000"/>
            </a:ln>
          </a:insideH>
          <a:insideV>
            <a:ln w="25400" cap="flat">
              <a:solidFill>
                <a:srgbClr val="5F6568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1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3 Up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Image"/>
          <p:cNvSpPr>
            <a:spLocks noGrp="1"/>
          </p:cNvSpPr>
          <p:nvPr>
            <p:ph type="pic" sz="half" idx="13"/>
          </p:nvPr>
        </p:nvSpPr>
        <p:spPr>
          <a:xfrm>
            <a:off x="5463161" y="-90805"/>
            <a:ext cx="8585201" cy="504380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2" name="Image"/>
          <p:cNvSpPr>
            <a:spLocks noGrp="1"/>
          </p:cNvSpPr>
          <p:nvPr>
            <p:ph type="pic" sz="half" idx="14"/>
          </p:nvPr>
        </p:nvSpPr>
        <p:spPr>
          <a:xfrm>
            <a:off x="5918717" y="4660900"/>
            <a:ext cx="7669766" cy="5219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3" name="Image"/>
          <p:cNvSpPr>
            <a:spLocks noGrp="1"/>
          </p:cNvSpPr>
          <p:nvPr>
            <p:ph type="pic" idx="15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allout"/>
          <p:cNvSpPr/>
          <p:nvPr/>
        </p:nvSpPr>
        <p:spPr>
          <a:xfrm>
            <a:off x="469900" y="2362200"/>
            <a:ext cx="12065000" cy="52292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2"/>
                  <a:pt x="0" y="516"/>
                </a:cubicBezTo>
                <a:lnTo>
                  <a:pt x="0" y="18789"/>
                </a:lnTo>
                <a:cubicBezTo>
                  <a:pt x="0" y="19073"/>
                  <a:pt x="100" y="19305"/>
                  <a:pt x="224" y="19305"/>
                </a:cubicBezTo>
                <a:lnTo>
                  <a:pt x="17228" y="19305"/>
                </a:lnTo>
                <a:lnTo>
                  <a:pt x="17850" y="21600"/>
                </a:lnTo>
                <a:lnTo>
                  <a:pt x="18471" y="19305"/>
                </a:lnTo>
                <a:lnTo>
                  <a:pt x="21376" y="19305"/>
                </a:lnTo>
                <a:cubicBezTo>
                  <a:pt x="21500" y="19305"/>
                  <a:pt x="21600" y="19073"/>
                  <a:pt x="21600" y="18789"/>
                </a:cubicBezTo>
                <a:lnTo>
                  <a:pt x="21600" y="516"/>
                </a:lnTo>
                <a:cubicBezTo>
                  <a:pt x="21600" y="232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8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pPr>
            <a:endParaRPr/>
          </a:p>
        </p:txBody>
      </p:sp>
      <p:sp>
        <p:nvSpPr>
          <p:cNvPr id="122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889000" y="2908300"/>
            <a:ext cx="11226800" cy="1297944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23" name="Johnny Appleseed"/>
          <p:cNvSpPr txBox="1">
            <a:spLocks noGrp="1"/>
          </p:cNvSpPr>
          <p:nvPr>
            <p:ph type="body" sz="quarter" idx="14"/>
          </p:nvPr>
        </p:nvSpPr>
        <p:spPr>
          <a:xfrm>
            <a:off x="406400" y="7789333"/>
            <a:ext cx="12192000" cy="86360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6000"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24" name="Text"/>
          <p:cNvSpPr txBox="1">
            <a:spLocks noGrp="1"/>
          </p:cNvSpPr>
          <p:nvPr>
            <p:ph type="body" sz="quarter" idx="15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Quote Al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ype a quote here."/>
          <p:cNvSpPr txBox="1">
            <a:spLocks noGrp="1"/>
          </p:cNvSpPr>
          <p:nvPr>
            <p:ph type="body" sz="quarter" idx="13"/>
          </p:nvPr>
        </p:nvSpPr>
        <p:spPr>
          <a:xfrm>
            <a:off x="5892800" y="2641600"/>
            <a:ext cx="6705600" cy="2501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400" cap="all">
                <a:solidFill>
                  <a:srgbClr val="FFFFFF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Type a quote here.</a:t>
            </a:r>
          </a:p>
        </p:txBody>
      </p:sp>
      <p:sp>
        <p:nvSpPr>
          <p:cNvPr id="133" name="Image"/>
          <p:cNvSpPr>
            <a:spLocks noGrp="1"/>
          </p:cNvSpPr>
          <p:nvPr>
            <p:ph type="pic" idx="14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Johnny Appleseed"/>
          <p:cNvSpPr txBox="1">
            <a:spLocks noGrp="1"/>
          </p:cNvSpPr>
          <p:nvPr>
            <p:ph type="body" sz="quarter" idx="15"/>
          </p:nvPr>
        </p:nvSpPr>
        <p:spPr>
          <a:xfrm>
            <a:off x="5892800" y="7789333"/>
            <a:ext cx="6705600" cy="863604"/>
          </a:xfrm>
          <a:prstGeom prst="rect">
            <a:avLst/>
          </a:prstGeom>
        </p:spPr>
        <p:txBody>
          <a:bodyPr anchor="ctr">
            <a:spAutoFit/>
          </a:bodyPr>
          <a:lstStyle>
            <a:lvl1pPr marL="0" indent="0" defTabSz="457200">
              <a:spcBef>
                <a:spcPts val="0"/>
              </a:spcBef>
              <a:buClrTx/>
              <a:buSzTx/>
              <a:buFontTx/>
              <a:buNone/>
              <a:defRPr sz="6000">
                <a:solidFill>
                  <a:srgbClr val="232323"/>
                </a:solidFill>
                <a:latin typeface="+mn-lt"/>
                <a:ea typeface="+mn-ea"/>
                <a:cs typeface="+mn-cs"/>
                <a:sym typeface="DIN Condensed"/>
              </a:defRPr>
            </a:lvl1pPr>
          </a:lstStyle>
          <a:p>
            <a:r>
              <a:t>Johnny Appleseed</a:t>
            </a:r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Freeform 12"/>
          <p:cNvSpPr/>
          <p:nvPr/>
        </p:nvSpPr>
        <p:spPr>
          <a:xfrm>
            <a:off x="710077" y="8455020"/>
            <a:ext cx="7026666" cy="1309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65" name="Freeform 11"/>
          <p:cNvSpPr/>
          <p:nvPr/>
        </p:nvSpPr>
        <p:spPr>
          <a:xfrm>
            <a:off x="690797" y="8446593"/>
            <a:ext cx="5248643" cy="1327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66" name="Right Triangle 13"/>
          <p:cNvSpPr/>
          <p:nvPr/>
        </p:nvSpPr>
        <p:spPr>
          <a:xfrm>
            <a:off x="-8594" y="8236449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65023" tIns="65023" rIns="65023" bIns="65023" anchor="ctr"/>
          <a:lstStyle/>
          <a:p>
            <a:pPr algn="ctr" defTabSz="1300480">
              <a:spcBef>
                <a:spcPts val="0"/>
              </a:spcBef>
              <a:defRPr sz="240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67" name="Straight Connector 14"/>
          <p:cNvSpPr/>
          <p:nvPr/>
        </p:nvSpPr>
        <p:spPr>
          <a:xfrm>
            <a:off x="-13138" y="8231448"/>
            <a:ext cx="4843392" cy="1542236"/>
          </a:xfrm>
          <a:prstGeom prst="line">
            <a:avLst/>
          </a:prstGeom>
          <a:ln w="12700">
            <a:solidFill>
              <a:srgbClr val="5699AD"/>
            </a:solidFill>
            <a:miter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468642" y="9268753"/>
            <a:ext cx="349893" cy="364056"/>
          </a:xfrm>
          <a:prstGeom prst="rect">
            <a:avLst/>
          </a:prstGeom>
        </p:spPr>
        <p:txBody>
          <a:bodyPr lIns="65023" tIns="65023" rIns="65023" bIns="65023" anchor="b"/>
          <a:lstStyle>
            <a:lvl1pPr defTabSz="1300480">
              <a:lnSpc>
                <a:spcPct val="100000"/>
              </a:lnSpc>
              <a:defRPr sz="1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Freeform 12"/>
          <p:cNvSpPr/>
          <p:nvPr/>
        </p:nvSpPr>
        <p:spPr>
          <a:xfrm>
            <a:off x="710077" y="8455020"/>
            <a:ext cx="7026666" cy="13099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28"/>
                </a:moveTo>
                <a:lnTo>
                  <a:pt x="21600" y="21600"/>
                </a:lnTo>
                <a:lnTo>
                  <a:pt x="16039" y="21600"/>
                </a:lnTo>
                <a:lnTo>
                  <a:pt x="3" y="0"/>
                </a:lnTo>
              </a:path>
            </a:pathLst>
          </a:custGeom>
          <a:solidFill>
            <a:srgbClr val="9DCADC">
              <a:alpha val="40000"/>
            </a:srgbClr>
          </a:solidFill>
          <a:ln w="12700">
            <a:miter lim="400000"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76" name="Freeform 11"/>
          <p:cNvSpPr/>
          <p:nvPr/>
        </p:nvSpPr>
        <p:spPr>
          <a:xfrm>
            <a:off x="690797" y="8446593"/>
            <a:ext cx="5248643" cy="13275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21490"/>
                </a:lnTo>
                <a:lnTo>
                  <a:pt x="17057" y="21600"/>
                </a:lnTo>
                <a:lnTo>
                  <a:pt x="46" y="147"/>
                </a:lnTo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77" name="Right Triangle 13"/>
          <p:cNvSpPr/>
          <p:nvPr/>
        </p:nvSpPr>
        <p:spPr>
          <a:xfrm>
            <a:off x="-8594" y="8236449"/>
            <a:ext cx="4838848" cy="15372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lnTo>
                  <a:pt x="21600" y="21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</a:blipFill>
          <a:ln w="12700">
            <a:miter lim="400000"/>
          </a:ln>
        </p:spPr>
        <p:txBody>
          <a:bodyPr lIns="65023" tIns="65023" rIns="65023" bIns="65023" anchor="ctr"/>
          <a:lstStyle/>
          <a:p>
            <a:pPr algn="ctr" defTabSz="1300480">
              <a:spcBef>
                <a:spcPts val="0"/>
              </a:spcBef>
              <a:defRPr sz="2400">
                <a:solidFill>
                  <a:srgbClr val="FFFFFF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78" name="Straight Connector 14"/>
          <p:cNvSpPr/>
          <p:nvPr/>
        </p:nvSpPr>
        <p:spPr>
          <a:xfrm>
            <a:off x="-13138" y="8231448"/>
            <a:ext cx="4843392" cy="1542236"/>
          </a:xfrm>
          <a:prstGeom prst="line">
            <a:avLst/>
          </a:prstGeom>
          <a:ln w="12700">
            <a:solidFill>
              <a:srgbClr val="5699AD"/>
            </a:solidFill>
            <a:miter/>
          </a:ln>
        </p:spPr>
        <p:txBody>
          <a:bodyPr lIns="65023" tIns="65023" rIns="65023" bIns="65023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179" name="Body Level One…"/>
          <p:cNvSpPr txBox="1">
            <a:spLocks noGrp="1"/>
          </p:cNvSpPr>
          <p:nvPr>
            <p:ph type="body" idx="1"/>
          </p:nvPr>
        </p:nvSpPr>
        <p:spPr>
          <a:xfrm>
            <a:off x="650239" y="2106777"/>
            <a:ext cx="11704322" cy="6436926"/>
          </a:xfrm>
          <a:prstGeom prst="rect">
            <a:avLst/>
          </a:prstGeom>
        </p:spPr>
        <p:txBody>
          <a:bodyPr lIns="65023" tIns="65023" rIns="65023" bIns="65023"/>
          <a:lstStyle>
            <a:lvl1pPr marL="470069" indent="-360341" defTabSz="1300480">
              <a:spcBef>
                <a:spcPts val="500"/>
              </a:spcBef>
              <a:buClr>
                <a:srgbClr val="2DA2BF"/>
              </a:buClr>
              <a:buSzPct val="68000"/>
              <a:buFontTx/>
              <a:buChar char=""/>
              <a:defRPr sz="38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  <a:lvl2pPr marL="770878" indent="-377686" defTabSz="1300480">
              <a:spcBef>
                <a:spcPts val="500"/>
              </a:spcBef>
              <a:buClr>
                <a:srgbClr val="2DA2BF"/>
              </a:buClr>
              <a:buSzPct val="100000"/>
              <a:buFontTx/>
              <a:buChar char="◦"/>
              <a:defRPr sz="38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2pPr>
            <a:lvl3pPr marL="1044593" indent="-413657" defTabSz="1300480">
              <a:spcBef>
                <a:spcPts val="500"/>
              </a:spcBef>
              <a:buClr>
                <a:srgbClr val="2DA2BF"/>
              </a:buClr>
              <a:buSzPct val="100000"/>
              <a:buFontTx/>
              <a:buChar char="●"/>
              <a:defRPr sz="38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3pPr>
            <a:lvl4pPr marL="1371600" indent="-457200" defTabSz="1300480">
              <a:spcBef>
                <a:spcPts val="500"/>
              </a:spcBef>
              <a:buClr>
                <a:srgbClr val="2DA2BF"/>
              </a:buClr>
              <a:buSzPct val="100000"/>
              <a:buFontTx/>
              <a:buChar char="●"/>
              <a:defRPr sz="38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4pPr>
            <a:lvl5pPr marL="1625600" indent="-482600" defTabSz="1300480">
              <a:spcBef>
                <a:spcPts val="500"/>
              </a:spcBef>
              <a:buClr>
                <a:srgbClr val="2DA2BF"/>
              </a:buClr>
              <a:buSzPct val="100000"/>
              <a:buFontTx/>
              <a:buChar char="●"/>
              <a:defRPr sz="38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0" name="Title Text"/>
          <p:cNvSpPr txBox="1">
            <a:spLocks noGrp="1"/>
          </p:cNvSpPr>
          <p:nvPr>
            <p:ph type="title"/>
          </p:nvPr>
        </p:nvSpPr>
        <p:spPr>
          <a:xfrm>
            <a:off x="650239" y="390596"/>
            <a:ext cx="11704322" cy="1625601"/>
          </a:xfrm>
          <a:prstGeom prst="rect">
            <a:avLst/>
          </a:prstGeom>
        </p:spPr>
        <p:txBody>
          <a:bodyPr lIns="65023" tIns="65023" rIns="65023" bIns="65023" anchor="ctr"/>
          <a:lstStyle>
            <a:lvl1pPr defTabSz="1300480">
              <a:lnSpc>
                <a:spcPct val="100000"/>
              </a:lnSpc>
              <a:spcBef>
                <a:spcPts val="0"/>
              </a:spcBef>
              <a:defRPr sz="5800" b="1" cap="none">
                <a:solidFill>
                  <a:srgbClr val="464646"/>
                </a:solidFill>
                <a:effectLst>
                  <a:outerShdw blurRad="38100" dist="25400" dir="5400000" rotWithShape="0">
                    <a:srgbClr val="000000">
                      <a:alpha val="25000"/>
                    </a:srgbClr>
                  </a:outerShdw>
                </a:effectLst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t>Title Text</a:t>
            </a:r>
          </a:p>
        </p:txBody>
      </p:sp>
      <p:sp>
        <p:nvSpPr>
          <p:cNvPr id="1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468642" y="9268753"/>
            <a:ext cx="349893" cy="364056"/>
          </a:xfrm>
          <a:prstGeom prst="rect">
            <a:avLst/>
          </a:prstGeom>
        </p:spPr>
        <p:txBody>
          <a:bodyPr lIns="65023" tIns="65023" rIns="65023" bIns="65023" anchor="b"/>
          <a:lstStyle>
            <a:lvl1pPr defTabSz="1300480">
              <a:lnSpc>
                <a:spcPct val="100000"/>
              </a:lnSpc>
              <a:defRPr sz="1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Horizont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Image"/>
          <p:cNvSpPr>
            <a:spLocks noGrp="1"/>
          </p:cNvSpPr>
          <p:nvPr>
            <p:ph type="pic" idx="13"/>
          </p:nvPr>
        </p:nvSpPr>
        <p:spPr>
          <a:xfrm>
            <a:off x="-914400" y="-12700"/>
            <a:ext cx="14814645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Line"/>
          <p:cNvSpPr>
            <a:spLocks noGrp="1"/>
          </p:cNvSpPr>
          <p:nvPr>
            <p:ph type="body" sz="quarter" idx="14"/>
          </p:nvPr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</a:ln>
        </p:spPr>
        <p:txBody>
          <a:bodyPr anchor="ctr">
            <a:noAutofit/>
          </a:bodyPr>
          <a:lstStyle/>
          <a:p>
            <a:pPr marL="0" indent="0" defTabSz="457200">
              <a:spcBef>
                <a:spcPts val="0"/>
              </a:spcBef>
              <a:buClrTx/>
              <a:buSzTx/>
              <a:buFontTx/>
              <a:buNone/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4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2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Line"/>
          <p:cNvSpPr/>
          <p:nvPr/>
        </p:nvSpPr>
        <p:spPr>
          <a:xfrm flipV="1">
            <a:off x="406400" y="6140894"/>
            <a:ext cx="12192000" cy="263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4" name="Title Text"/>
          <p:cNvSpPr txBox="1">
            <a:spLocks noGrp="1"/>
          </p:cNvSpPr>
          <p:nvPr>
            <p:ph type="title"/>
          </p:nvPr>
        </p:nvSpPr>
        <p:spPr>
          <a:xfrm>
            <a:off x="406400" y="6426200"/>
            <a:ext cx="121920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35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6400" y="4267200"/>
            <a:ext cx="121920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61859" y="4191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- Centre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Text"/>
          <p:cNvSpPr txBox="1">
            <a:spLocks noGrp="1"/>
          </p:cNvSpPr>
          <p:nvPr>
            <p:ph type="title"/>
          </p:nvPr>
        </p:nvSpPr>
        <p:spPr>
          <a:xfrm>
            <a:off x="406400" y="4038600"/>
            <a:ext cx="12192000" cy="45212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 - Vertical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Line"/>
          <p:cNvSpPr/>
          <p:nvPr/>
        </p:nvSpPr>
        <p:spPr>
          <a:xfrm flipV="1">
            <a:off x="5892800" y="6141012"/>
            <a:ext cx="6705600" cy="145"/>
          </a:xfrm>
          <a:prstGeom prst="line">
            <a:avLst/>
          </a:prstGeom>
          <a:ln w="381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2" name="Image"/>
          <p:cNvSpPr>
            <a:spLocks noGrp="1"/>
          </p:cNvSpPr>
          <p:nvPr>
            <p:ph type="pic" idx="13"/>
          </p:nvPr>
        </p:nvSpPr>
        <p:spPr>
          <a:xfrm>
            <a:off x="-1016000" y="-12700"/>
            <a:ext cx="8860898" cy="977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5892800" y="6426200"/>
            <a:ext cx="6705600" cy="27051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17000"/>
            </a:lvl1pPr>
          </a:lstStyle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5892800" y="4267200"/>
            <a:ext cx="6705600" cy="1803400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4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94440" y="431800"/>
            <a:ext cx="406898" cy="4572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</a:lvl1pPr>
            <a:lvl2pPr>
              <a:buClr>
                <a:schemeClr val="accent1"/>
              </a:buClr>
              <a:buChar char="▸"/>
            </a:lvl2pPr>
            <a:lvl3pPr>
              <a:buClr>
                <a:schemeClr val="accent1"/>
              </a:buClr>
              <a:buChar char="▸"/>
            </a:lvl3pPr>
            <a:lvl4pPr>
              <a:buClr>
                <a:schemeClr val="accent1"/>
              </a:buClr>
              <a:buChar char="▸"/>
            </a:lvl4pPr>
            <a:lvl5pPr>
              <a:buClr>
                <a:schemeClr val="accent1"/>
              </a:buClr>
              <a:buChar char="▸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"/>
          <p:cNvSpPr txBox="1"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</a:t>
            </a:r>
          </a:p>
        </p:txBody>
      </p:sp>
      <p:sp>
        <p:nvSpPr>
          <p:cNvPr id="92" name="Image"/>
          <p:cNvSpPr>
            <a:spLocks noGrp="1"/>
          </p:cNvSpPr>
          <p:nvPr>
            <p:ph type="pic" idx="14"/>
          </p:nvPr>
        </p:nvSpPr>
        <p:spPr>
          <a:xfrm>
            <a:off x="6665377" y="1219200"/>
            <a:ext cx="7445457" cy="8216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6299200" cy="7239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06400" y="2743200"/>
            <a:ext cx="6299200" cy="6108700"/>
          </a:xfrm>
          <a:prstGeom prst="rect">
            <a:avLst/>
          </a:prstGeom>
        </p:spPr>
        <p:txBody>
          <a:bodyPr/>
          <a:lstStyle>
            <a:lvl1pPr>
              <a:buClr>
                <a:schemeClr val="accent1"/>
              </a:buClr>
              <a:buChar char="▸"/>
              <a:defRPr sz="2800"/>
            </a:lvl1pPr>
            <a:lvl2pPr>
              <a:buClr>
                <a:schemeClr val="accent1"/>
              </a:buClr>
              <a:buChar char="▸"/>
              <a:defRPr sz="2800"/>
            </a:lvl2pPr>
            <a:lvl3pPr>
              <a:buClr>
                <a:schemeClr val="accent1"/>
              </a:buClr>
              <a:buChar char="▸"/>
              <a:defRPr sz="2800"/>
            </a:lvl3pPr>
            <a:lvl4pPr>
              <a:buClr>
                <a:schemeClr val="accent1"/>
              </a:buClr>
              <a:buChar char="▸"/>
              <a:defRPr sz="2800"/>
            </a:lvl4pPr>
            <a:lvl5pPr>
              <a:buClr>
                <a:schemeClr val="accent1"/>
              </a:buClr>
              <a:buChar char="▸"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1pPr>
      <a:lvl2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2pPr>
      <a:lvl3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3pPr>
      <a:lvl4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4pPr>
      <a:lvl5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5pPr>
      <a:lvl6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6pPr>
      <a:lvl7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7pPr>
      <a:lvl8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8pPr>
      <a:lvl9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solidFill>
            <a:schemeClr val="accent1"/>
          </a:solidFill>
          <a:uFillTx/>
          <a:latin typeface="+mn-lt"/>
          <a:ea typeface="+mn-ea"/>
          <a:cs typeface="+mn-cs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>
            <a:satOff val="-4060"/>
          </a:schemeClr>
        </a:buClr>
        <a:buSzPct val="104999"/>
        <a:buFont typeface="Avenir Next"/>
        <a:buChar char="‣"/>
        <a:tabLst/>
        <a:defRPr sz="3400" b="0" i="0" u="none" strike="noStrike" cap="none" spc="0" baseline="0"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odstawy procesu karnego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50520">
              <a:defRPr sz="10200"/>
            </a:lvl1pPr>
          </a:lstStyle>
          <a:p>
            <a:r>
              <a:rPr dirty="0" err="1"/>
              <a:t>Podstawy</a:t>
            </a:r>
            <a:r>
              <a:t> procesu karnego</a:t>
            </a:r>
          </a:p>
        </p:txBody>
      </p:sp>
      <p:sp>
        <p:nvSpPr>
          <p:cNvPr id="191" name="helena zielińska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helena zielińska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Ustawowy cel procesu karnego - art. 2 par. 1 KP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Ustawowy cel procesu karnego - art. 2 par. 1 KPK</a:t>
            </a:r>
          </a:p>
        </p:txBody>
      </p:sp>
      <p:sp>
        <p:nvSpPr>
          <p:cNvPr id="215" name="Wykrycie i pociągnięcie do odpowiedzialności karnej sprawcy przestępstwa oraz aby osoba niewinna nie poniosła tej odpowiedzialnośc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Wykrycie i pociągnięcie do odpowiedzialności karnej sprawcy</a:t>
            </a:r>
            <a:r>
              <a:t> przestępstwa oraz aby osoba niewinna nie poniosła tej odpowiedzialności</a:t>
            </a:r>
          </a:p>
          <a:p>
            <a:pPr algn="just"/>
            <a:r>
              <a:t>Trafne zastosowanie środków przewidzianych w prawie karnym oraz ujawnienie okoliczności sprzyjających popełnieniu przestępstwa zmierzające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 do zapobiegania przestępstw oraz umacniania poszanowania prawa i zasad współżycia społecznego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Ustawowy cel procesu karnego - art. 2 par. 1 KPK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Ustawowy cel procesu karnego - art. 2 par. 1 KPK</a:t>
            </a:r>
          </a:p>
        </p:txBody>
      </p:sp>
      <p:sp>
        <p:nvSpPr>
          <p:cNvPr id="218" name="Uwzględnienie prawnie chronionych interesów pokrzywdzonego przy jednoczesnym poszanowaniu jego godnośc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t>Uwzględnienie prawnie chronionych interesów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pokrzywdzonego</a:t>
            </a:r>
            <a:r>
              <a:t> przy jednoczesnym poszanowaniu jego godności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Rozstrzygnięcie sprawy w rozsądnym terminie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el procesu karnego jako realizacja dyrektywy trafnej reakcj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spcBef>
                <a:spcPts val="1900"/>
              </a:spcBef>
              <a:defRPr sz="4200"/>
            </a:lvl1pPr>
          </a:lstStyle>
          <a:p>
            <a:r>
              <a:t>Cel procesu karnego jako realizacja dyrektywy trafnej reakcji</a:t>
            </a:r>
          </a:p>
        </p:txBody>
      </p:sp>
      <p:sp>
        <p:nvSpPr>
          <p:cNvPr id="221" name="Dyrektywa trafnej reakcji: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Dyrektywa trafnej reakcji: 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nikt niewinny nie poniesie odpowiedzialności, 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nikt winny nie poniesie większej odpowiedzialności niż na to zasłużył,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nikt winny nie powinien uniknąć odpowiedzialności,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nikt winny nie powinien ponieść odpowiedzialności mniejszej niż na to zasłużył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el procesu karnego jako realizacja dyrektywy trafnej reakcj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8940">
              <a:spcBef>
                <a:spcPts val="1900"/>
              </a:spcBef>
              <a:defRPr sz="4200"/>
            </a:lvl1pPr>
          </a:lstStyle>
          <a:p>
            <a:r>
              <a:t>Cel procesu karnego jako realizacja dyrektywy trafnej reakcji</a:t>
            </a:r>
          </a:p>
        </p:txBody>
      </p:sp>
      <p:sp>
        <p:nvSpPr>
          <p:cNvPr id="224" name="“każdy i tylko ten, kto jest winien popełnienia przestępstwa, powinien za to ponieść odpowiedzialność tylko taką, na jaką wedle prawa zasłużył”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i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“każdy i tylko ten, kto jest winien popełnienia przestępstwa, powinien za to ponieść odpowiedzialność tylko taką, na jaką wedle prawa zasłużył”</a:t>
            </a:r>
          </a:p>
          <a:p>
            <a:r>
              <a:t>nie zawsze to wystarczy - ważny jest zawsze sposób prowadzenia procesu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el procesu karnego implementacja norm karnomaterialy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38150">
              <a:spcBef>
                <a:spcPts val="2100"/>
              </a:spcBef>
              <a:defRPr sz="4500"/>
            </a:lvl1pPr>
          </a:lstStyle>
          <a:p>
            <a:r>
              <a:t>Cel procesu karnego implementacja norm karnomaterialych</a:t>
            </a:r>
          </a:p>
        </p:txBody>
      </p:sp>
      <p:sp>
        <p:nvSpPr>
          <p:cNvPr id="227" name="rozstrzygnięcie o przedmiocie procesu - w tym ujęciu cel procesu karnego jest zakotwiczony w prawie materialny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rozstrzygnięcie o przedmiocie procesu - w tym ujęciu cel procesu karnego jest zakotwiczony w prawie materialnym</a:t>
            </a:r>
          </a:p>
          <a:p>
            <a:pPr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osiągnięcie sprawiedliwości materialnej 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Cel procesu karnego jako osiągnięcie sprawiedliwości materialnej i proceduralnej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 defTabSz="315468">
              <a:spcBef>
                <a:spcPts val="1500"/>
              </a:spcBef>
              <a:defRPr sz="3240"/>
            </a:pPr>
            <a:r>
              <a:t>Cel procesu karnego jako osiągnięcie sprawiedliwości materialnej i proceduralnej</a:t>
            </a:r>
          </a:p>
        </p:txBody>
      </p:sp>
      <p:sp>
        <p:nvSpPr>
          <p:cNvPr id="230" name="Sprawiedliwość karnomaterialna - do odpowiedzialności karnej może zostać pociągnięty jedynie sprawca, któremu udowodniono popełnienie przestępstw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22275" indent="-422275" defTabSz="554990">
              <a:spcBef>
                <a:spcPts val="2600"/>
              </a:spcBef>
              <a:defRPr sz="3230"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Sprawiedliwość karnomaterialna -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do odpowiedzialności karnej może zostać pociągnięty jedynie sprawca, któremu udowodniono popełnienie przestępstwa </a:t>
            </a:r>
          </a:p>
          <a:p>
            <a:pPr marL="422275" indent="-422275" defTabSz="554990">
              <a:spcBef>
                <a:spcPts val="2600"/>
              </a:spcBef>
              <a:defRPr sz="3230"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Sprawiedliwość procesowa - </a:t>
            </a: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ukształtowanie przepisów prawa karnego w sposób, który pozwoli na sprawiedliwe rozstrzygnięcie o przedmiocie procesu. W tym pojęciu rozstrzygnięcie sprawy będzie sprawiedliwe, jeżeli nastąpi na podstawie  przepisów procesowych ukształtowanych według wymienionych wymogów - prawo do sprawiedliwego rozpatrzenia sprawy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Jakie są funkcje procesu karnego?"/>
          <p:cNvSpPr txBox="1">
            <a:spLocks noGrp="1"/>
          </p:cNvSpPr>
          <p:nvPr>
            <p:ph type="body" idx="13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r>
              <a:t>Jakie są funkcje procesu karnego?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Funkcje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Funkcje procesu karnego</a:t>
            </a:r>
          </a:p>
        </p:txBody>
      </p:sp>
      <p:sp>
        <p:nvSpPr>
          <p:cNvPr id="235" name="Prakseologiczna - ukształtowanie procesu karnego w sposób pozwalający na osiągnięcie jego celów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Prakseologiczna - </a:t>
            </a:r>
            <a:r>
              <a:rPr b="0">
                <a:latin typeface="Lucida Sans Unicode"/>
                <a:ea typeface="Lucida Sans Unicode"/>
                <a:cs typeface="Lucida Sans Unicode"/>
                <a:sym typeface="Lucida Sans Unicode"/>
              </a:rPr>
              <a:t>ukształtowanie procesu karnego w sposób pozwalający na osiągnięcie jego celów</a:t>
            </a:r>
          </a:p>
          <a:p>
            <a:pPr algn="just"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Gwarancyjna - </a:t>
            </a:r>
            <a:r>
              <a:rPr b="0">
                <a:latin typeface="Lucida Sans Unicode"/>
                <a:ea typeface="Lucida Sans Unicode"/>
                <a:cs typeface="Lucida Sans Unicode"/>
                <a:sym typeface="Lucida Sans Unicode"/>
              </a:rPr>
              <a:t>prawo karne procesowe chroni uczestników procesu karnego przed niezgodną z prawem działalnością organów procesowych</a:t>
            </a:r>
          </a:p>
          <a:p>
            <a:pPr algn="just"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Porządkująca - </a:t>
            </a:r>
            <a:r>
              <a:rPr b="0">
                <a:latin typeface="Lucida Sans Unicode"/>
                <a:ea typeface="Lucida Sans Unicode"/>
                <a:cs typeface="Lucida Sans Unicode"/>
                <a:sym typeface="Lucida Sans Unicode"/>
              </a:rPr>
              <a:t>przepisy prawa karnego procesowego wyznaczają porządek czynności, ich sekwencję, odgrywają rolę koordynatora czynności procesowych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Jakie są etapy procesu karnego?"/>
          <p:cNvSpPr txBox="1">
            <a:spLocks noGrp="1"/>
          </p:cNvSpPr>
          <p:nvPr>
            <p:ph type="body" idx="13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r>
              <a:t>Jakie są etapy procesu karnego?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40" name="etapy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etapy procesu karnego</a:t>
            </a:r>
          </a:p>
        </p:txBody>
      </p:sp>
      <p:grpSp>
        <p:nvGrpSpPr>
          <p:cNvPr id="251" name="Content Placeholder 3"/>
          <p:cNvGrpSpPr/>
          <p:nvPr/>
        </p:nvGrpSpPr>
        <p:grpSpPr>
          <a:xfrm>
            <a:off x="406401" y="2047584"/>
            <a:ext cx="12030390" cy="6580171"/>
            <a:chOff x="-91311" y="0"/>
            <a:chExt cx="12030389" cy="6580169"/>
          </a:xfrm>
        </p:grpSpPr>
        <p:sp>
          <p:nvSpPr>
            <p:cNvPr id="241" name="Arrow"/>
            <p:cNvSpPr/>
            <p:nvPr/>
          </p:nvSpPr>
          <p:spPr>
            <a:xfrm>
              <a:off x="884505" y="0"/>
              <a:ext cx="10170066" cy="658016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CCDFE8"/>
            </a:solidFill>
            <a:ln w="12700" cap="flat">
              <a:noFill/>
              <a:miter lim="400000"/>
            </a:ln>
            <a:effectLst/>
          </p:spPr>
          <p:txBody>
            <a:bodyPr wrap="square" lIns="65023" tIns="65023" rIns="65023" bIns="65023" numCol="1" anchor="t">
              <a:noAutofit/>
            </a:bodyPr>
            <a:lstStyle/>
            <a:p>
              <a:pPr defTabSz="1300480">
                <a:spcBef>
                  <a:spcPts val="500"/>
                </a:spcBef>
                <a:defRPr sz="3800">
                  <a:solidFill>
                    <a:srgbClr val="000000"/>
                  </a:solidFill>
                  <a:latin typeface="Lucida Sans Unicode"/>
                  <a:ea typeface="Lucida Sans Unicode"/>
                  <a:cs typeface="Lucida Sans Unicode"/>
                  <a:sym typeface="Lucida Sans Unicode"/>
                </a:defRPr>
              </a:pPr>
              <a:endParaRPr/>
            </a:p>
          </p:txBody>
        </p:sp>
        <p:grpSp>
          <p:nvGrpSpPr>
            <p:cNvPr id="244" name="Group"/>
            <p:cNvGrpSpPr/>
            <p:nvPr/>
          </p:nvGrpSpPr>
          <p:grpSpPr>
            <a:xfrm>
              <a:off x="-91311" y="1974049"/>
              <a:ext cx="3942476" cy="2632068"/>
              <a:chOff x="-91311" y="0"/>
              <a:chExt cx="3942475" cy="2632067"/>
            </a:xfrm>
          </p:grpSpPr>
          <p:sp>
            <p:nvSpPr>
              <p:cNvPr id="242" name="Rounded Rectangle"/>
              <p:cNvSpPr/>
              <p:nvPr/>
            </p:nvSpPr>
            <p:spPr>
              <a:xfrm>
                <a:off x="0" y="0"/>
                <a:ext cx="3851164" cy="2632067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762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ctr" defTabSz="1390791">
                  <a:lnSpc>
                    <a:spcPct val="90000"/>
                  </a:lnSpc>
                  <a:spcBef>
                    <a:spcPts val="1600"/>
                  </a:spcBef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pPr>
                <a:endParaRPr/>
              </a:p>
            </p:txBody>
          </p:sp>
          <p:sp>
            <p:nvSpPr>
              <p:cNvPr id="243" name="Postępowanie przygotowawcze"/>
              <p:cNvSpPr txBox="1"/>
              <p:nvPr/>
            </p:nvSpPr>
            <p:spPr>
              <a:xfrm>
                <a:off x="-91311" y="455357"/>
                <a:ext cx="3813989" cy="172135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9210" tIns="119210" rIns="119210" bIns="119210" numCol="1" anchor="ctr">
                <a:noAutofit/>
              </a:bodyPr>
              <a:lstStyle>
                <a:lvl1pPr marL="458862" indent="-349134" algn="ctr" defTabSz="1390791">
                  <a:lnSpc>
                    <a:spcPct val="90000"/>
                  </a:lnSpc>
                  <a:spcBef>
                    <a:spcPts val="1300"/>
                  </a:spcBef>
                  <a:buClr>
                    <a:srgbClr val="2DA2BF"/>
                  </a:buClr>
                  <a:buSzPct val="68000"/>
                  <a:buChar char=""/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lvl1pPr>
              </a:lstStyle>
              <a:p>
                <a:r>
                  <a:rPr dirty="0" err="1"/>
                  <a:t>Postępowanie</a:t>
                </a:r>
                <a:r>
                  <a:rPr dirty="0"/>
                  <a:t> </a:t>
                </a:r>
                <a:r>
                  <a:rPr dirty="0" err="1"/>
                  <a:t>przygotowawcze</a:t>
                </a:r>
                <a:endParaRPr dirty="0"/>
              </a:p>
            </p:txBody>
          </p:sp>
        </p:grpSp>
        <p:grpSp>
          <p:nvGrpSpPr>
            <p:cNvPr id="247" name="Group"/>
            <p:cNvGrpSpPr/>
            <p:nvPr/>
          </p:nvGrpSpPr>
          <p:grpSpPr>
            <a:xfrm>
              <a:off x="4043956" y="1974049"/>
              <a:ext cx="3851165" cy="2632067"/>
              <a:chOff x="0" y="0"/>
              <a:chExt cx="3851163" cy="2632066"/>
            </a:xfrm>
          </p:grpSpPr>
          <p:sp>
            <p:nvSpPr>
              <p:cNvPr id="245" name="Rounded Rectangle"/>
              <p:cNvSpPr/>
              <p:nvPr/>
            </p:nvSpPr>
            <p:spPr>
              <a:xfrm>
                <a:off x="0" y="0"/>
                <a:ext cx="3851164" cy="2632067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762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ctr" defTabSz="1390791">
                  <a:lnSpc>
                    <a:spcPct val="90000"/>
                  </a:lnSpc>
                  <a:spcBef>
                    <a:spcPts val="1600"/>
                  </a:spcBef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pPr>
                <a:endParaRPr/>
              </a:p>
            </p:txBody>
          </p:sp>
          <p:sp>
            <p:nvSpPr>
              <p:cNvPr id="246" name="Postępowanie sądowe"/>
              <p:cNvSpPr txBox="1"/>
              <p:nvPr/>
            </p:nvSpPr>
            <p:spPr>
              <a:xfrm>
                <a:off x="128487" y="695685"/>
                <a:ext cx="3594190" cy="12406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9210" tIns="119210" rIns="119210" bIns="119210" numCol="1" anchor="ctr">
                <a:noAutofit/>
              </a:bodyPr>
              <a:lstStyle>
                <a:lvl1pPr marL="458862" indent="-349134" algn="ctr" defTabSz="1390791">
                  <a:lnSpc>
                    <a:spcPct val="90000"/>
                  </a:lnSpc>
                  <a:spcBef>
                    <a:spcPts val="1300"/>
                  </a:spcBef>
                  <a:buClr>
                    <a:srgbClr val="2DA2BF"/>
                  </a:buClr>
                  <a:buSzPct val="68000"/>
                  <a:buChar char=""/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lvl1pPr>
              </a:lstStyle>
              <a:p>
                <a:r>
                  <a:t>Postępowanie sądowe</a:t>
                </a:r>
              </a:p>
            </p:txBody>
          </p:sp>
        </p:grpSp>
        <p:grpSp>
          <p:nvGrpSpPr>
            <p:cNvPr id="250" name="Group"/>
            <p:cNvGrpSpPr/>
            <p:nvPr/>
          </p:nvGrpSpPr>
          <p:grpSpPr>
            <a:xfrm>
              <a:off x="8087913" y="1974049"/>
              <a:ext cx="3851165" cy="2632067"/>
              <a:chOff x="0" y="0"/>
              <a:chExt cx="3851163" cy="2632066"/>
            </a:xfrm>
          </p:grpSpPr>
          <p:sp>
            <p:nvSpPr>
              <p:cNvPr id="248" name="Rounded Rectangle"/>
              <p:cNvSpPr/>
              <p:nvPr/>
            </p:nvSpPr>
            <p:spPr>
              <a:xfrm>
                <a:off x="0" y="0"/>
                <a:ext cx="3851164" cy="2632067"/>
              </a:xfrm>
              <a:prstGeom prst="roundRect">
                <a:avLst>
                  <a:gd name="adj" fmla="val 16667"/>
                </a:avLst>
              </a:prstGeom>
              <a:solidFill>
                <a:srgbClr val="2DA2BF"/>
              </a:solidFill>
              <a:ln w="76200" cap="flat">
                <a:solidFill>
                  <a:srgbClr val="FFFFFF"/>
                </a:solidFill>
                <a:prstDash val="solid"/>
                <a:round/>
              </a:ln>
              <a:effectLst/>
            </p:spPr>
            <p:txBody>
              <a:bodyPr wrap="square" lIns="65023" tIns="65023" rIns="65023" bIns="65023" numCol="1" anchor="ctr">
                <a:noAutofit/>
              </a:bodyPr>
              <a:lstStyle/>
              <a:p>
                <a:pPr algn="ctr" defTabSz="1390791">
                  <a:lnSpc>
                    <a:spcPct val="90000"/>
                  </a:lnSpc>
                  <a:spcBef>
                    <a:spcPts val="1600"/>
                  </a:spcBef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pPr>
                <a:endParaRPr/>
              </a:p>
            </p:txBody>
          </p:sp>
          <p:sp>
            <p:nvSpPr>
              <p:cNvPr id="249" name="Postępowanie odwoławcze"/>
              <p:cNvSpPr txBox="1"/>
              <p:nvPr/>
            </p:nvSpPr>
            <p:spPr>
              <a:xfrm>
                <a:off x="128487" y="695685"/>
                <a:ext cx="3594190" cy="124069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119210" tIns="119210" rIns="119210" bIns="119210" numCol="1" anchor="ctr">
                <a:noAutofit/>
              </a:bodyPr>
              <a:lstStyle>
                <a:lvl1pPr marL="458862" indent="-349134" algn="ctr" defTabSz="1390791">
                  <a:lnSpc>
                    <a:spcPct val="90000"/>
                  </a:lnSpc>
                  <a:spcBef>
                    <a:spcPts val="1300"/>
                  </a:spcBef>
                  <a:buClr>
                    <a:srgbClr val="2DA2BF"/>
                  </a:buClr>
                  <a:buSzPct val="68000"/>
                  <a:buChar char=""/>
                  <a:defRPr sz="3000">
                    <a:solidFill>
                      <a:srgbClr val="FFFFFF"/>
                    </a:solidFill>
                    <a:latin typeface="Lucida Sans Unicode"/>
                    <a:ea typeface="Lucida Sans Unicode"/>
                    <a:cs typeface="Lucida Sans Unicode"/>
                    <a:sym typeface="Lucida Sans Unicode"/>
                  </a:defRPr>
                </a:lvl1pPr>
              </a:lstStyle>
              <a:p>
                <a:r>
                  <a:t>Postępowanie odwoławcze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ylabus - plan zajęć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Sylabus - plan zajęć</a:t>
            </a:r>
          </a:p>
        </p:txBody>
      </p:sp>
      <p:sp>
        <p:nvSpPr>
          <p:cNvPr id="194" name="1. Pojęcie i przebieg procesu karnego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 algn="just">
              <a:buClrTx/>
              <a:buSzTx/>
              <a:buFontTx/>
              <a:buNone/>
            </a:pPr>
            <a:r>
              <a:t>1. Pojęcie i przebieg procesu karnego. </a:t>
            </a:r>
          </a:p>
          <a:p>
            <a:pPr marL="0" indent="0" algn="just">
              <a:buClrTx/>
              <a:buSzTx/>
              <a:buFontTx/>
              <a:buNone/>
            </a:pPr>
            <a:r>
              <a:t>2. Uczestnicy postępowania karnego. Prawa oskarżonego (podejrzanego)  w toku procesu karnego. Prawo do obrony. Obrońca.</a:t>
            </a:r>
          </a:p>
          <a:p>
            <a:pPr marL="0" indent="0" algn="just">
              <a:buClrTx/>
              <a:buSzTx/>
              <a:buFontTx/>
              <a:buNone/>
            </a:pPr>
            <a:r>
              <a:t>3. Dowody - pojęcie, rodzaje. Przesłuchanie świadka.</a:t>
            </a:r>
          </a:p>
          <a:p>
            <a:pPr marL="0" indent="0" algn="just">
              <a:buClrTx/>
              <a:buSzTx/>
              <a:buFontTx/>
              <a:buNone/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4.</a:t>
            </a:r>
            <a:r>
              <a:t>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Kolokwium zaliczeniowe - forma pisemna, dwa pytania opisowe z problematyki poruszonej na zajęciach.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54" name="Postępowanie przygotowawcz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Postępowanie przygotowawcze</a:t>
            </a:r>
          </a:p>
        </p:txBody>
      </p:sp>
      <p:sp>
        <p:nvSpPr>
          <p:cNvPr id="255" name="Dochodzenie lub śledztwo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1155" indent="-351155" algn="just" defTabSz="461518">
              <a:spcBef>
                <a:spcPts val="2200"/>
              </a:spcBef>
              <a:defRPr sz="2686"/>
            </a:pPr>
            <a:r>
              <a:t>Dochodzenie lub śledztwo</a:t>
            </a:r>
          </a:p>
          <a:p>
            <a:pPr marL="351155" indent="-351155" algn="just" defTabSz="461518">
              <a:spcBef>
                <a:spcPts val="2200"/>
              </a:spcBef>
              <a:defRPr sz="2686"/>
            </a:pPr>
            <a:r>
              <a:t>Fazy: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in rem —&gt; in personam —&gt;</a:t>
            </a:r>
            <a:r>
              <a:t> Gdy organy stwierdzą, że wyjaśniły już wszystkie okoliczności w sprawie i zebrały wystarczającą ilość materiału dowodowego, wydają postanowienie o zamknięciu śledztwa (w dochodzeniu nie trzeba wydawać takiego postanowienia) i:</a:t>
            </a:r>
          </a:p>
          <a:p>
            <a:pPr marL="828212" indent="-717849" algn="just" defTabSz="461518">
              <a:spcBef>
                <a:spcPts val="2200"/>
              </a:spcBef>
              <a:buClrTx/>
              <a:buSzPct val="100000"/>
              <a:buFont typeface="Arial"/>
              <a:buChar char="•"/>
              <a:defRPr sz="2686"/>
            </a:pPr>
            <a:r>
              <a:t>wnoszą do sądu akt oskarżenia;</a:t>
            </a:r>
          </a:p>
          <a:p>
            <a:pPr marL="828212" indent="-717849" algn="just" defTabSz="461518">
              <a:spcBef>
                <a:spcPts val="2200"/>
              </a:spcBef>
              <a:buClrTx/>
              <a:buSzPct val="100000"/>
              <a:buFont typeface="Arial"/>
              <a:buChar char="•"/>
              <a:defRPr sz="2686"/>
            </a:pPr>
            <a:r>
              <a:t>wydają postanowienie o umorzeniu postępowania przygotowawczego;</a:t>
            </a:r>
          </a:p>
          <a:p>
            <a:pPr marL="828212" indent="-717849" algn="just" defTabSz="461518">
              <a:spcBef>
                <a:spcPts val="2200"/>
              </a:spcBef>
              <a:buClrTx/>
              <a:buSzPct val="100000"/>
              <a:buFont typeface="Arial"/>
              <a:buChar char="•"/>
              <a:defRPr sz="2686"/>
            </a:pPr>
            <a:r>
              <a:t>kierują sprawę do sądu z wnioskiem o umorzenie postępowania i zastosowanie środków zabezpieczających, jeżeli uznają, że podejrzany dopuścił się czynu w stanie niepoczytalności.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58" name="Postępowanie sądow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Postępowanie sądowe</a:t>
            </a:r>
          </a:p>
        </p:txBody>
      </p:sp>
      <p:sp>
        <p:nvSpPr>
          <p:cNvPr id="259" name="Wstępna kontrola oskarżenia —&gt;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75590" indent="-275590" algn="just" defTabSz="362204">
              <a:spcBef>
                <a:spcPts val="1700"/>
              </a:spcBef>
              <a:defRPr sz="2108"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Wstępna kontrola oskarżenia —&gt; </a:t>
            </a:r>
          </a:p>
          <a:p>
            <a:pPr marL="275590" indent="-275590" algn="just" defTabSz="362204">
              <a:spcBef>
                <a:spcPts val="1700"/>
              </a:spcBef>
              <a:defRPr sz="2108"/>
            </a:pPr>
            <a:r>
              <a:t>ocena wymogów formalnych aktu oskarżenia (podstawy do umorzenia, braki formalne)</a:t>
            </a:r>
          </a:p>
          <a:p>
            <a:pPr marL="275590" indent="-275590" algn="just" defTabSz="362204">
              <a:spcBef>
                <a:spcPts val="1700"/>
              </a:spcBef>
              <a:defRPr sz="2108"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Rozprawa —&gt; </a:t>
            </a:r>
          </a:p>
          <a:p>
            <a:pPr marL="275590" indent="-275590" algn="just" defTabSz="362204">
              <a:spcBef>
                <a:spcPts val="1700"/>
              </a:spcBef>
              <a:defRPr sz="2108"/>
            </a:pPr>
            <a:r>
              <a:t>przeprowadzenie dowodów,  mowy końcowe, wyrokowanie</a:t>
            </a:r>
          </a:p>
          <a:p>
            <a:pPr marL="275590" indent="-275590" algn="just" defTabSz="362204">
              <a:spcBef>
                <a:spcPts val="1700"/>
              </a:spcBef>
              <a:defRPr sz="2108"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t>Wyrokowanie, rodzaje wyroków:</a:t>
            </a:r>
          </a:p>
          <a:p>
            <a:pPr marL="0" indent="0" algn="just" defTabSz="362204">
              <a:spcBef>
                <a:spcPts val="1700"/>
              </a:spcBef>
              <a:buClrTx/>
              <a:buSzTx/>
              <a:buFontTx/>
              <a:buNone/>
              <a:defRPr sz="2046"/>
            </a:pPr>
            <a:r>
              <a:t>•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skazujący</a:t>
            </a:r>
            <a:r>
              <a:t> – wydawany jest wtedy, gdy sąd uzna winę oskarżonego</a:t>
            </a:r>
          </a:p>
          <a:p>
            <a:pPr marL="0" indent="0" algn="just" defTabSz="362204">
              <a:spcBef>
                <a:spcPts val="1700"/>
              </a:spcBef>
              <a:buClrTx/>
              <a:buSzTx/>
              <a:buFontTx/>
              <a:buNone/>
              <a:defRPr sz="2046"/>
            </a:pPr>
            <a:r>
              <a:t>•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uniewinniający</a:t>
            </a:r>
            <a:r>
              <a:t> – wydawany jest wtedy, gdy zostanie wykazane, że oskarżony nie popełnił przestępstwa albo gdy nie ma wystarczających dowodów, aby wydać wyrok skazujący</a:t>
            </a:r>
          </a:p>
          <a:p>
            <a:pPr marL="0" indent="0" algn="just" defTabSz="362204">
              <a:spcBef>
                <a:spcPts val="1700"/>
              </a:spcBef>
              <a:buClrTx/>
              <a:buSzTx/>
              <a:buFontTx/>
              <a:buNone/>
              <a:defRPr sz="2046"/>
            </a:pPr>
            <a:r>
              <a:t>•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warunkowo umarzający</a:t>
            </a:r>
            <a:r>
              <a:t> postępowanie – wydawany jest wtedy, gdy sąd postanowi wykorzystać instytucję warunkowego umorzenia postępowania</a:t>
            </a:r>
          </a:p>
          <a:p>
            <a:pPr marL="0" indent="0" algn="just" defTabSz="362204">
              <a:spcBef>
                <a:spcPts val="1700"/>
              </a:spcBef>
              <a:buClrTx/>
              <a:buSzTx/>
              <a:buFontTx/>
              <a:buNone/>
              <a:defRPr sz="2046"/>
            </a:pPr>
            <a:r>
              <a:t>•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umarzający</a:t>
            </a:r>
            <a:r>
              <a:t> – wydawany jest wtedy, gdy prowadzenie procesu sądowego jest niedopuszczalne, przykładowo wtedy, gdy dojdzie do przedawnienia lub śmierci osoby oskarżonej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62" name="Postępowanie odwoławcz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Postępowanie odwoławcze</a:t>
            </a:r>
          </a:p>
        </p:txBody>
      </p:sp>
      <p:sp>
        <p:nvSpPr>
          <p:cNvPr id="263" name="Zwyczajne środki odwoławcze: apelacja i zażaleni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Zwyczajne środki odwoławcze: apelacja i zażalenie</a:t>
            </a:r>
          </a:p>
          <a:p>
            <a:r>
              <a:t>Nadzwyczajne środki odwoławcze: kasacja, skarga na wyrok sądu odwoławczego (od tzw. wyroku kasatoryjnego)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Jakie są tryby procesu karnego?"/>
          <p:cNvSpPr txBox="1">
            <a:spLocks noGrp="1"/>
          </p:cNvSpPr>
          <p:nvPr>
            <p:ph type="body" idx="13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r>
              <a:t>Jakie są tryby procesu karnego?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Text</a:t>
            </a:r>
          </a:p>
        </p:txBody>
      </p:sp>
      <p:sp>
        <p:nvSpPr>
          <p:cNvPr id="268" name="tryby ścigania w procesie karnym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 defTabSz="467359">
              <a:spcBef>
                <a:spcPts val="2200"/>
              </a:spcBef>
              <a:defRPr sz="4800"/>
            </a:lvl1pPr>
          </a:lstStyle>
          <a:p>
            <a:r>
              <a:rPr dirty="0" err="1"/>
              <a:t>tryby</a:t>
            </a:r>
            <a:r>
              <a:rPr dirty="0"/>
              <a:t> </a:t>
            </a:r>
            <a:r>
              <a:rPr dirty="0" err="1"/>
              <a:t>ścigania</a:t>
            </a:r>
            <a:r>
              <a:rPr dirty="0"/>
              <a:t> w </a:t>
            </a:r>
            <a:r>
              <a:rPr dirty="0" err="1"/>
              <a:t>procesie</a:t>
            </a:r>
            <a:r>
              <a:rPr dirty="0"/>
              <a:t> </a:t>
            </a:r>
            <a:r>
              <a:rPr dirty="0" err="1"/>
              <a:t>karnym</a:t>
            </a:r>
            <a:endParaRPr dirty="0"/>
          </a:p>
        </p:txBody>
      </p:sp>
      <p:sp>
        <p:nvSpPr>
          <p:cNvPr id="269" name="pole tekstowe 3"/>
          <p:cNvSpPr txBox="1"/>
          <p:nvPr/>
        </p:nvSpPr>
        <p:spPr>
          <a:xfrm>
            <a:off x="1523129" y="3256828"/>
            <a:ext cx="4790537" cy="612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>
              <a:lnSpc>
                <a:spcPct val="80000"/>
              </a:lnSpc>
              <a:spcBef>
                <a:spcPts val="2300"/>
              </a:spcBef>
              <a:defRPr sz="33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PUBLICZNOSKARGOWY</a:t>
            </a:r>
          </a:p>
        </p:txBody>
      </p:sp>
      <p:sp>
        <p:nvSpPr>
          <p:cNvPr id="270" name="pole tekstowe 4"/>
          <p:cNvSpPr txBox="1"/>
          <p:nvPr/>
        </p:nvSpPr>
        <p:spPr>
          <a:xfrm>
            <a:off x="7566535" y="3256826"/>
            <a:ext cx="5033624" cy="6126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>
              <a:lnSpc>
                <a:spcPct val="80000"/>
              </a:lnSpc>
              <a:spcBef>
                <a:spcPts val="2300"/>
              </a:spcBef>
              <a:defRPr sz="33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PRYWATNOSKARGOWY</a:t>
            </a:r>
          </a:p>
        </p:txBody>
      </p:sp>
      <p:sp>
        <p:nvSpPr>
          <p:cNvPr id="271" name="Łącznik: łamany 6"/>
          <p:cNvSpPr/>
          <p:nvPr/>
        </p:nvSpPr>
        <p:spPr>
          <a:xfrm rot="5400000">
            <a:off x="4676832" y="934172"/>
            <a:ext cx="961415" cy="322490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2" name="Łącznik: łamany 13"/>
          <p:cNvSpPr/>
          <p:nvPr/>
        </p:nvSpPr>
        <p:spPr>
          <a:xfrm rot="16200000" flipH="1">
            <a:off x="7960307" y="875601"/>
            <a:ext cx="961414" cy="3342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3" name="pole tekstowe 16"/>
          <p:cNvSpPr txBox="1"/>
          <p:nvPr/>
        </p:nvSpPr>
        <p:spPr>
          <a:xfrm>
            <a:off x="306923" y="5400019"/>
            <a:ext cx="2757838" cy="523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algn="ctr" defTabSz="1300480">
              <a:spcBef>
                <a:spcPts val="0"/>
              </a:spcBef>
              <a:defRPr sz="2400" b="1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t>bezwarunkowy</a:t>
            </a:r>
          </a:p>
        </p:txBody>
      </p:sp>
      <p:sp>
        <p:nvSpPr>
          <p:cNvPr id="274" name="pole tekstowe 17"/>
          <p:cNvSpPr txBox="1"/>
          <p:nvPr/>
        </p:nvSpPr>
        <p:spPr>
          <a:xfrm>
            <a:off x="4403196" y="5400019"/>
            <a:ext cx="2228737" cy="5239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 defTabSz="1300480">
              <a:spcBef>
                <a:spcPts val="0"/>
              </a:spcBef>
              <a:defRPr sz="2400" b="1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lvl1pPr>
          </a:lstStyle>
          <a:p>
            <a:r>
              <a:t>warunkowy</a:t>
            </a:r>
          </a:p>
        </p:txBody>
      </p:sp>
      <p:sp>
        <p:nvSpPr>
          <p:cNvPr id="275" name="Łącznik: łamany 19"/>
          <p:cNvSpPr/>
          <p:nvPr/>
        </p:nvSpPr>
        <p:spPr>
          <a:xfrm rot="5400000">
            <a:off x="1670132" y="3825220"/>
            <a:ext cx="961415" cy="19578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6" name="Łącznik: łamany 39"/>
          <p:cNvSpPr/>
          <p:nvPr/>
        </p:nvSpPr>
        <p:spPr>
          <a:xfrm rot="16200000" flipH="1">
            <a:off x="3629164" y="3839810"/>
            <a:ext cx="961415" cy="19483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7" name="Łącznik: łamany 44"/>
          <p:cNvSpPr/>
          <p:nvPr/>
        </p:nvSpPr>
        <p:spPr>
          <a:xfrm rot="5400000">
            <a:off x="3733747" y="5504622"/>
            <a:ext cx="961415" cy="18036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8" name="Łącznik: łamany 45"/>
          <p:cNvSpPr/>
          <p:nvPr/>
        </p:nvSpPr>
        <p:spPr>
          <a:xfrm rot="16200000" flipH="1">
            <a:off x="5609762" y="5431833"/>
            <a:ext cx="961415" cy="19483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10800" y="0"/>
                </a:lnTo>
                <a:lnTo>
                  <a:pt x="10800" y="21600"/>
                </a:lnTo>
                <a:lnTo>
                  <a:pt x="21600" y="21600"/>
                </a:lnTo>
              </a:path>
            </a:pathLst>
          </a:custGeom>
          <a:ln w="76200">
            <a:solidFill>
              <a:srgbClr val="000000"/>
            </a:solidFill>
            <a:tailEnd type="triangle"/>
          </a:ln>
          <a:effectLst>
            <a:outerShdw blurRad="63500" dist="50800" dir="5400000" rotWithShape="0">
              <a:srgbClr val="000000">
                <a:alpha val="35000"/>
              </a:srgbClr>
            </a:outerShdw>
          </a:effectLst>
        </p:spPr>
        <p:txBody>
          <a:bodyPr lIns="65023" tIns="65023" rIns="65023" bIns="65023" anchor="ctr"/>
          <a:lstStyle/>
          <a:p>
            <a:pPr defTabSz="1300480">
              <a:spcBef>
                <a:spcPts val="0"/>
              </a:spcBef>
              <a:defRPr sz="2400">
                <a:solidFill>
                  <a:srgbClr val="000000"/>
                </a:solidFill>
                <a:latin typeface="Lucida Sans Unicode"/>
                <a:ea typeface="Lucida Sans Unicode"/>
                <a:cs typeface="Lucida Sans Unicode"/>
                <a:sym typeface="Lucida Sans Unicode"/>
              </a:defRPr>
            </a:pPr>
            <a:endParaRPr/>
          </a:p>
        </p:txBody>
      </p:sp>
      <p:sp>
        <p:nvSpPr>
          <p:cNvPr id="279" name="pole tekstowe 48"/>
          <p:cNvSpPr txBox="1"/>
          <p:nvPr/>
        </p:nvSpPr>
        <p:spPr>
          <a:xfrm>
            <a:off x="640594" y="6900237"/>
            <a:ext cx="4432207" cy="1351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>
              <a:spcBef>
                <a:spcPts val="2800"/>
              </a:spcBef>
              <a:defRPr sz="1600"/>
            </a:pPr>
            <a:r>
              <a:t>uzależniony od </a:t>
            </a:r>
            <a:r>
              <a:rPr b="1">
                <a:latin typeface="Lucida Sans Unicode"/>
                <a:ea typeface="Lucida Sans Unicode"/>
                <a:cs typeface="Lucida Sans Unicode"/>
                <a:sym typeface="Lucida Sans Unicode"/>
              </a:rPr>
              <a:t>wniosku </a:t>
            </a:r>
            <a:r>
              <a:t>pokrzywdzonego</a:t>
            </a:r>
          </a:p>
          <a:p>
            <a:pPr>
              <a:spcBef>
                <a:spcPts val="2800"/>
              </a:spcBef>
              <a:defRPr sz="1600"/>
            </a:pPr>
            <a:r>
              <a:t>(z chwilą złożenia wniosku postępowanie toczy się z urzędu)</a:t>
            </a:r>
          </a:p>
        </p:txBody>
      </p:sp>
      <p:sp>
        <p:nvSpPr>
          <p:cNvPr id="280" name="pole tekstowe 53"/>
          <p:cNvSpPr txBox="1"/>
          <p:nvPr/>
        </p:nvSpPr>
        <p:spPr>
          <a:xfrm>
            <a:off x="5202847" y="6900237"/>
            <a:ext cx="3757050" cy="16313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>
              <a:spcBef>
                <a:spcPts val="2800"/>
              </a:spcBef>
              <a:defRPr sz="1600"/>
            </a:pPr>
            <a:r>
              <a:t>uzależniony od </a:t>
            </a:r>
            <a:r>
              <a:rPr b="1">
                <a:latin typeface="Lucida Sans Unicode"/>
                <a:ea typeface="Lucida Sans Unicode"/>
                <a:cs typeface="Lucida Sans Unicode"/>
                <a:sym typeface="Lucida Sans Unicode"/>
              </a:rPr>
              <a:t>zezwolenia</a:t>
            </a:r>
            <a:r>
              <a:t>  właściwego organu</a:t>
            </a:r>
            <a:endParaRPr u="sng"/>
          </a:p>
          <a:p>
            <a:pPr>
              <a:spcBef>
                <a:spcPts val="2800"/>
              </a:spcBef>
              <a:defRPr sz="1600"/>
            </a:pPr>
            <a:r>
              <a:t>wszystkie przypadki uchylenia immunitetów procesowych</a:t>
            </a:r>
          </a:p>
        </p:txBody>
      </p:sp>
      <p:sp>
        <p:nvSpPr>
          <p:cNvPr id="281" name="pole tekstowe 54"/>
          <p:cNvSpPr txBox="1"/>
          <p:nvPr/>
        </p:nvSpPr>
        <p:spPr>
          <a:xfrm>
            <a:off x="7263332" y="3840121"/>
            <a:ext cx="5421118" cy="26155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/>
          <a:p>
            <a:pPr>
              <a:spcBef>
                <a:spcPts val="2800"/>
              </a:spcBef>
              <a:defRPr sz="1700"/>
            </a:pPr>
            <a:r>
              <a:t>1) Postępowanie prowadzone na skutek </a:t>
            </a:r>
            <a:r>
              <a:rPr b="1">
                <a:latin typeface="Lucida Sans Unicode"/>
                <a:ea typeface="Lucida Sans Unicode"/>
                <a:cs typeface="Lucida Sans Unicode"/>
                <a:sym typeface="Lucida Sans Unicode"/>
              </a:rPr>
              <a:t>prywatnego aktu oskarżenia</a:t>
            </a:r>
            <a:r>
              <a:t>  wniesionego przez pokrzywdzonego, który staje się oskarżycielem prywatnym.</a:t>
            </a:r>
          </a:p>
          <a:p>
            <a:pPr>
              <a:spcBef>
                <a:spcPts val="2800"/>
              </a:spcBef>
              <a:defRPr sz="1700"/>
            </a:pPr>
            <a:r>
              <a:t>2) Oskarżyciel publiczny może wszcząć lub wstąpić do postępowania, jeżeli wymaga tego interes społeczny.</a:t>
            </a:r>
          </a:p>
        </p:txBody>
      </p:sp>
      <p:sp>
        <p:nvSpPr>
          <p:cNvPr id="282" name="pole tekstowe 15"/>
          <p:cNvSpPr txBox="1"/>
          <p:nvPr/>
        </p:nvSpPr>
        <p:spPr>
          <a:xfrm>
            <a:off x="284145" y="3840121"/>
            <a:ext cx="6764850" cy="422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5023" tIns="65023" rIns="65023" bIns="65023">
            <a:spAutoFit/>
          </a:bodyPr>
          <a:lstStyle>
            <a:lvl1pPr>
              <a:spcBef>
                <a:spcPts val="2800"/>
              </a:spcBef>
              <a:defRPr sz="1700"/>
            </a:lvl1pPr>
          </a:lstStyle>
          <a:p>
            <a:r>
              <a:t>Postępowanie prowadzone z własnej inicjatywy organu ścigania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85" name="tryb publicznoskarg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tryb publicznoskargowy</a:t>
            </a:r>
          </a:p>
        </p:txBody>
      </p:sp>
      <p:sp>
        <p:nvSpPr>
          <p:cNvPr id="286" name="Przestępstwa ścigane z urzędu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Przestępstwa ścigane z urzędu</a:t>
            </a:r>
          </a:p>
          <a:p>
            <a:pPr algn="just"/>
            <a:r>
              <a:t>Organy ścigania są zobligowane do podjęcia odpowiednich czynności zmierzających do ścigania karnego, skoro tylko powezmą informację o możliwości popełnienia przestępstwa</a:t>
            </a:r>
          </a:p>
          <a:p>
            <a:r>
              <a:t>Ściganie niezależnie od woli pokrzywdzonego</a:t>
            </a:r>
          </a:p>
          <a:p>
            <a:r>
              <a:t>Większość spraw karnych jest inicjowana w tym trybie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89" name="tryb publicznoskarg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tryb publicznoskargowy</a:t>
            </a:r>
          </a:p>
        </p:txBody>
      </p:sp>
      <p:sp>
        <p:nvSpPr>
          <p:cNvPr id="290" name="Przestępstwa ścigane na wniosek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940" indent="-408940" defTabSz="537463">
              <a:spcBef>
                <a:spcPts val="2500"/>
              </a:spcBef>
              <a:defRPr sz="3128"/>
            </a:pPr>
            <a:r>
              <a:t>Przestępstwa ścigane na wniosek</a:t>
            </a:r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t>W sprawach o przestępstwa ścigane na wniosek, postępowanie w chwilą złożenia wniosku toczy się z urzędu→ art. 12 k.p.k.</a:t>
            </a:r>
            <a:endParaRPr sz="2760"/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Względnie wnioskowe </a:t>
            </a:r>
            <a:r>
              <a:t>- wniosek o ściganie jest wymagany ze względu na osobisty stosunek łączący sprawcę z pokrzywdzonym</a:t>
            </a:r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Bezwględnie wnioskowe</a:t>
            </a:r>
            <a:r>
              <a:t> - ścigane dopiero po złożeniu wniosku przez pokrzywdzonego, niezależnie od relacji łączącej pokrzywdzonego z podejrzanym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93" name="tryb prywatnoskarg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tryb prywatnoskargowy</a:t>
            </a:r>
          </a:p>
        </p:txBody>
      </p:sp>
      <p:sp>
        <p:nvSpPr>
          <p:cNvPr id="294" name="Zakres przestępstw ściganych z oskarżenia prywatnego jest podyktowany szczególnym rodzajem dóbr prawnych o ściśle osobistym charakterz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08940" indent="-408940" defTabSz="537463">
              <a:spcBef>
                <a:spcPts val="2500"/>
              </a:spcBef>
              <a:defRPr sz="3128"/>
            </a:pPr>
            <a:r>
              <a:t>Zakres przestępstw ściganych z oskarżenia prywatnego jest podyktowany szczególnym rodzajem dóbr prawnych o ściśle osobistym charakterze</a:t>
            </a:r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t>Karalność jest uzależniona od woli dysponenta danego dobra i leży przede wszystkim w jego interesie, a tylko pośrednio w interesie społecznym</a:t>
            </a:r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t>Oskarżyciel prywatny (art. 59-61 k.p.k.)</a:t>
            </a:r>
          </a:p>
          <a:p>
            <a:pPr marL="408940" indent="-408940" defTabSz="537463">
              <a:spcBef>
                <a:spcPts val="2500"/>
              </a:spcBef>
              <a:defRPr sz="3128"/>
            </a:pPr>
            <a:r>
              <a:t>Odrębna procedura→ </a:t>
            </a:r>
            <a:r>
              <a:rPr b="1">
                <a:latin typeface="Lucida Sans Unicode"/>
                <a:ea typeface="Lucida Sans Unicode"/>
                <a:cs typeface="Lucida Sans Unicode"/>
                <a:sym typeface="Lucida Sans Unicode"/>
              </a:rPr>
              <a:t>postępowanie szczególne </a:t>
            </a:r>
            <a:r>
              <a:t>(art. 485-499 k.p.k.)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297" name="tryb prywatnoskarg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tryb prywatnoskargowy</a:t>
            </a:r>
          </a:p>
        </p:txBody>
      </p:sp>
      <p:sp>
        <p:nvSpPr>
          <p:cNvPr id="298" name="Zniesławienie (art. 212 § 4 k.k.)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68934" indent="-368934" defTabSz="484886">
              <a:spcBef>
                <a:spcPts val="2300"/>
              </a:spcBef>
              <a:defRPr sz="2822"/>
            </a:pPr>
            <a:r>
              <a:t>Zniesławienie (art. 212 § 4 k.k.)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Zniewaga (art. 216 § 5 k.k.)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Naruszenie nietykalności cielesnej (art. 217 § 3 k.k.)</a:t>
            </a:r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Naruszenie narządów ciała lub rozstrój zdrowia, trwające nie dłużej niż 7 dni, chyba że pokrzywdzonym jest osoba najbliższa zamieszkująca wspólnie ze sprawcą (art. 157 § 2 i 4 k.k.),</a:t>
            </a:r>
            <a:endParaRPr sz="2324"/>
          </a:p>
          <a:p>
            <a:pPr marL="368934" indent="-368934" defTabSz="484886">
              <a:spcBef>
                <a:spcPts val="2300"/>
              </a:spcBef>
              <a:defRPr sz="2822"/>
            </a:pPr>
            <a:r>
              <a:t>Nieumyślne uszkodzenie ciała inne niż powodujące ciężki uszczerbek na zdrowiu, trwające nie dłużej niż 7 dni, chyba że pokrzywdzonym jest osoba najbliższa zamieszkująca wspólnie ze sprawcą (art. 157 § 3 i 4 k.k.).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Text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</a:t>
            </a:r>
          </a:p>
        </p:txBody>
      </p:sp>
      <p:sp>
        <p:nvSpPr>
          <p:cNvPr id="301" name="tryb postępowani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tryb postępowania</a:t>
            </a:r>
          </a:p>
        </p:txBody>
      </p:sp>
      <p:sp>
        <p:nvSpPr>
          <p:cNvPr id="302" name="Postępowanie zwyczajne - typowy przebieg procesu karnego w danym systemie prawny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35609" indent="-435609" defTabSz="572516">
              <a:spcBef>
                <a:spcPts val="2700"/>
              </a:spcBef>
              <a:defRPr sz="3332"/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Postępowanie zwyczajne -</a:t>
            </a:r>
            <a:r>
              <a:t> </a:t>
            </a:r>
            <a:r>
              <a:rPr>
                <a:latin typeface="Lucida Sans Unicode"/>
                <a:ea typeface="Lucida Sans Unicode"/>
                <a:cs typeface="Lucida Sans Unicode"/>
                <a:sym typeface="Lucida Sans Unicode"/>
              </a:rPr>
              <a:t>typowy przebieg procesu karnego w danym systemie prawnym</a:t>
            </a:r>
          </a:p>
          <a:p>
            <a:pPr marL="435609" indent="-435609" defTabSz="572516">
              <a:spcBef>
                <a:spcPts val="2700"/>
              </a:spcBef>
              <a:defRPr sz="3332"/>
            </a:pP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Postępowanie szczególne </a:t>
            </a:r>
            <a:r>
              <a:t>- </a:t>
            </a:r>
            <a:r>
              <a:rPr>
                <a:latin typeface="Lucida Sans Unicode"/>
                <a:ea typeface="Lucida Sans Unicode"/>
                <a:cs typeface="Lucida Sans Unicode"/>
                <a:sym typeface="Lucida Sans Unicode"/>
              </a:rPr>
              <a:t>modyfikacja przebiegu postępowania zwyczajnego w zakresie formalizmu procesowego:</a:t>
            </a:r>
          </a:p>
          <a:p>
            <a:pPr marL="821622" indent="-714089" defTabSz="572516">
              <a:spcBef>
                <a:spcPts val="2700"/>
              </a:spcBef>
              <a:buClr>
                <a:srgbClr val="2DA2BF"/>
              </a:buClr>
              <a:buSzPct val="68000"/>
              <a:buFontTx/>
              <a:buAutoNum type="arabicPeriod"/>
              <a:defRPr sz="3136"/>
            </a:pPr>
            <a:r>
              <a:t>Postępowanie </a:t>
            </a:r>
            <a:r>
              <a:rPr u="sng"/>
              <a:t>nakazowe </a:t>
            </a:r>
            <a:r>
              <a:t>(art. 500-507 k.p.k.)</a:t>
            </a:r>
            <a:endParaRPr u="sng"/>
          </a:p>
          <a:p>
            <a:pPr marL="821622" indent="-714089" defTabSz="572516">
              <a:spcBef>
                <a:spcPts val="2700"/>
              </a:spcBef>
              <a:buClr>
                <a:srgbClr val="2DA2BF"/>
              </a:buClr>
              <a:buSzPct val="68000"/>
              <a:buFontTx/>
              <a:buAutoNum type="arabicPeriod"/>
              <a:defRPr sz="3136"/>
            </a:pPr>
            <a:r>
              <a:t>Postępowanie </a:t>
            </a:r>
            <a:r>
              <a:rPr u="sng"/>
              <a:t>przyspieszone</a:t>
            </a:r>
            <a:r>
              <a:t> (art. 517a-517j k.p.k.)</a:t>
            </a:r>
            <a:endParaRPr u="sng"/>
          </a:p>
          <a:p>
            <a:pPr marL="821622" indent="-714089" defTabSz="572516">
              <a:spcBef>
                <a:spcPts val="2700"/>
              </a:spcBef>
              <a:buClr>
                <a:srgbClr val="2DA2BF"/>
              </a:buClr>
              <a:buSzPct val="68000"/>
              <a:buFontTx/>
              <a:buAutoNum type="arabicPeriod"/>
              <a:defRPr sz="3136"/>
            </a:pPr>
            <a:r>
              <a:t>Postępowanie </a:t>
            </a:r>
            <a:r>
              <a:rPr u="sng"/>
              <a:t>prywatnoskargowe</a:t>
            </a:r>
            <a:r>
              <a:t> (art. 485-499 k.p.k.)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zym jest proces karny?"/>
          <p:cNvSpPr txBox="1"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Czym jest proces karny?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Dziękuję za uwagę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700"/>
            </a:lvl1pPr>
          </a:lstStyle>
          <a:p>
            <a:r>
              <a:t>Dziękuję za uwagę 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ojęcie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pojęcie procesu karnego</a:t>
            </a:r>
          </a:p>
        </p:txBody>
      </p:sp>
      <p:sp>
        <p:nvSpPr>
          <p:cNvPr id="199" name="Ustawowo uregulowana działalność procesowa - ustawodawca wskazuje, że zachowanie uczestników procesu może odbywać się wyłącznie w sposób przewidziany w ustawie, co legitymizuje zachowanie uczestników procesu jako ich działalność wykonywaną w procesie karnym.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Ustawowo uregulowana działalność procesowa</a:t>
            </a:r>
            <a:r>
              <a:t> - ustawodawca wskazuje, że zachowanie uczestników procesu może odbywać się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wyłącznie</a:t>
            </a:r>
            <a:r>
              <a:t> w sposób przewidziany w ustawie, co legitymizuje zachowanie uczestników procesu jako ich działalność wykonywaną w procesie karnym. 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ojęcie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pojęcie procesu karnego</a:t>
            </a:r>
          </a:p>
        </p:txBody>
      </p:sp>
      <p:sp>
        <p:nvSpPr>
          <p:cNvPr id="202" name="proces karny w znaczeniu normatywnym i ogólnym: wzorzec postępowania dla uczestników, model normatywn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t>proces karny w znaczeniu normatywnym i ogólnym: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wzorzec postępowania dla uczestników, model normatywny</a:t>
            </a:r>
          </a:p>
          <a:p>
            <a:pPr algn="just"/>
            <a:r>
              <a:t>proces karny w znaczeniu konkretnym i rzeczywistym: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działalność procesowa odbywająca się w określonej sprawie</a:t>
            </a:r>
          </a:p>
          <a:p>
            <a:pPr algn="just"/>
            <a:r>
              <a:t>proces karny w znaczeniu rzeczywistym: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obraz działalności prowadzonej w określonych sprawach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co jest przedmiotem procesu karnego?"/>
          <p:cNvSpPr txBox="1">
            <a:spLocks noGrp="1"/>
          </p:cNvSpPr>
          <p:nvPr>
            <p:ph type="body" idx="13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r>
              <a:t>co jest przedmiotem procesu karnego?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rzedmiot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Przedmiot procesu karnego</a:t>
            </a:r>
          </a:p>
        </p:txBody>
      </p:sp>
      <p:sp>
        <p:nvSpPr>
          <p:cNvPr id="207" name="Przedmiot główny: kwestia odpowiedzialności karnej oskarżonego za zarzucony czy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529936" indent="-529936" algn="just">
              <a:buClrTx/>
              <a:buSzPct val="100000"/>
              <a:buFontTx/>
              <a:buChar char="➢"/>
              <a:defRPr b="1"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b="0">
                <a:latin typeface="Avenir Next Medium"/>
                <a:ea typeface="Avenir Next Medium"/>
                <a:cs typeface="Avenir Next Medium"/>
                <a:sym typeface="Avenir Next Medium"/>
              </a:rPr>
              <a:t>Przedmiot główny: </a:t>
            </a:r>
            <a:r>
              <a:t>kwestia odpowiedzialności karnej oskarżonego za zarzucony czyn </a:t>
            </a:r>
            <a:endParaRPr sz="3000"/>
          </a:p>
          <a:p>
            <a:pPr marL="529936" indent="-529936" algn="just">
              <a:buClrTx/>
              <a:buSzPct val="100000"/>
              <a:buFontTx/>
              <a:buChar char="➢"/>
            </a:pPr>
            <a:r>
              <a:t>Przedmioty uboczne: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np. przy postępowaniach następczych czy incydentalnych: </a:t>
            </a:r>
            <a:r>
              <a:t>w postępowaniu o zastosowanie tymczasowego aresztowania przedmiotem postępowania będzie kwestia zastosowania tego środka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łówny przedmiot procesu karneg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główny przedmiot procesu karnego</a:t>
            </a:r>
          </a:p>
        </p:txBody>
      </p:sp>
      <p:sp>
        <p:nvSpPr>
          <p:cNvPr id="210" name="Zarzut oskarżenia stanowi jedynie hipotezę oceny określonego zdarzenia, która może, ale nie musi zostać potwierdzona w procesie karnym - proces niejako dąży do jej udowodnienia lub obaleni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algn="just"/>
            <a:r>
              <a:t>Zarzut oskarżenia stanowi jedynie hipotezę oceny określonego zdarzenia, która może, ale nie musi zostać potwierdzona w procesie karnym - </a:t>
            </a:r>
            <a:r>
              <a:rPr b="1">
                <a:latin typeface="Avenir Next"/>
                <a:ea typeface="Avenir Next"/>
                <a:cs typeface="Avenir Next"/>
                <a:sym typeface="Avenir Next"/>
              </a:rPr>
              <a:t>proces niejako dąży do jej udowodnienia lub obalenia</a:t>
            </a:r>
          </a:p>
          <a:p>
            <a:pPr algn="just"/>
            <a:r>
              <a:t>Odpowiedzialnością karną jest powinność poniesienia przez konkretną osobę określonych konsekwencji prawnych za konkretne przestępstwo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Jakie są cele procesu karnego?"/>
          <p:cNvSpPr txBox="1">
            <a:spLocks noGrp="1"/>
          </p:cNvSpPr>
          <p:nvPr>
            <p:ph type="body" idx="13"/>
          </p:nvPr>
        </p:nvSpPr>
        <p:spPr>
          <a:xfrm>
            <a:off x="889000" y="2908300"/>
            <a:ext cx="11226800" cy="2493775"/>
          </a:xfrm>
          <a:prstGeom prst="rect">
            <a:avLst/>
          </a:prstGeom>
        </p:spPr>
        <p:txBody>
          <a:bodyPr/>
          <a:lstStyle/>
          <a:p>
            <a:r>
              <a:t>Jakie są cele procesu karnego?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838787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222222"/>
      </a:dk2>
      <a:lt2>
        <a:srgbClr val="A6AAA9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DIN Condensed"/>
        <a:ea typeface="DIN Condensed"/>
        <a:cs typeface="DIN Condensed"/>
      </a:majorFont>
      <a:minorFont>
        <a:latin typeface="DIN Condensed"/>
        <a:ea typeface="DIN Condensed"/>
        <a:cs typeface="DIN Condensed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800" b="0" i="0" u="none" strike="noStrike" cap="all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838787"/>
            </a:solidFill>
            <a:effectLst/>
            <a:uFillTx/>
            <a:latin typeface="Avenir Next Medium"/>
            <a:ea typeface="Avenir Next Medium"/>
            <a:cs typeface="Avenir Next Medium"/>
            <a:sym typeface="Avenir Nex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1258</Words>
  <Application>Microsoft Office PowerPoint</Application>
  <PresentationFormat>Niestandardowy</PresentationFormat>
  <Paragraphs>123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9" baseType="lpstr">
      <vt:lpstr>Arial</vt:lpstr>
      <vt:lpstr>Avenir Next</vt:lpstr>
      <vt:lpstr>Avenir Next Medium</vt:lpstr>
      <vt:lpstr>DIN Alternate</vt:lpstr>
      <vt:lpstr>DIN Condensed</vt:lpstr>
      <vt:lpstr>Helvetica</vt:lpstr>
      <vt:lpstr>Helvetica Neue</vt:lpstr>
      <vt:lpstr>Lucida Sans Unicode</vt:lpstr>
      <vt:lpstr>New_Template7</vt:lpstr>
      <vt:lpstr>Podstawy procesu karnego</vt:lpstr>
      <vt:lpstr>Sylabus - plan zajęć</vt:lpstr>
      <vt:lpstr>Prezentacja programu PowerPoint</vt:lpstr>
      <vt:lpstr>pojęcie procesu karnego</vt:lpstr>
      <vt:lpstr>pojęcie procesu karnego</vt:lpstr>
      <vt:lpstr>Prezentacja programu PowerPoint</vt:lpstr>
      <vt:lpstr>Przedmiot procesu karnego</vt:lpstr>
      <vt:lpstr>główny przedmiot procesu karnego</vt:lpstr>
      <vt:lpstr>Prezentacja programu PowerPoint</vt:lpstr>
      <vt:lpstr>Ustawowy cel procesu karnego - art. 2 par. 1 KPK</vt:lpstr>
      <vt:lpstr>Ustawowy cel procesu karnego - art. 2 par. 1 KPK</vt:lpstr>
      <vt:lpstr>Cel procesu karnego jako realizacja dyrektywy trafnej reakcji</vt:lpstr>
      <vt:lpstr>Cel procesu karnego jako realizacja dyrektywy trafnej reakcji</vt:lpstr>
      <vt:lpstr>Cel procesu karnego implementacja norm karnomaterialych</vt:lpstr>
      <vt:lpstr>Cel procesu karnego jako osiągnięcie sprawiedliwości materialnej i proceduralnej</vt:lpstr>
      <vt:lpstr>Prezentacja programu PowerPoint</vt:lpstr>
      <vt:lpstr>Funkcje procesu karnego</vt:lpstr>
      <vt:lpstr>Prezentacja programu PowerPoint</vt:lpstr>
      <vt:lpstr>etapy procesu karnego</vt:lpstr>
      <vt:lpstr>Postępowanie przygotowawcze</vt:lpstr>
      <vt:lpstr>Postępowanie sądowe</vt:lpstr>
      <vt:lpstr>Postępowanie odwoławcze</vt:lpstr>
      <vt:lpstr>Prezentacja programu PowerPoint</vt:lpstr>
      <vt:lpstr>tryby ścigania w procesie karnym</vt:lpstr>
      <vt:lpstr>tryb publicznoskargowy</vt:lpstr>
      <vt:lpstr>tryb publicznoskargowy</vt:lpstr>
      <vt:lpstr>tryb prywatnoskargowy</vt:lpstr>
      <vt:lpstr>tryb prywatnoskargowy</vt:lpstr>
      <vt:lpstr>tryb postępowania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</dc:title>
  <cp:lastModifiedBy>DZP</cp:lastModifiedBy>
  <cp:revision>1</cp:revision>
  <dcterms:modified xsi:type="dcterms:W3CDTF">2019-10-21T16:39:03Z</dcterms:modified>
</cp:coreProperties>
</file>