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CE0F1"/>
          </a:solidFill>
        </a:fill>
      </a:tcStyle>
    </a:wholeTbl>
    <a:band2H>
      <a:tcTxStyle b="def" i="def"/>
      <a:tcStyle>
        <a:tcBdr/>
        <a:fill>
          <a:solidFill>
            <a:srgbClr val="E7F0F8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D9E8D1"/>
          </a:solidFill>
        </a:fill>
      </a:tcStyle>
    </a:wholeTbl>
    <a:band2H>
      <a:tcTxStyle b="def" i="def"/>
      <a:tcStyle>
        <a:tcBdr/>
        <a:fill>
          <a:solidFill>
            <a:srgbClr val="EDF4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EACBD1"/>
          </a:solidFill>
        </a:fill>
      </a:tcStyle>
    </a:wholeTbl>
    <a:band2H>
      <a:tcTxStyle b="def" i="def"/>
      <a:tcStyle>
        <a:tcBdr/>
        <a:fill>
          <a:solidFill>
            <a:srgbClr val="F5E7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 b="def" i="def"/>
      <a:tcStyle>
        <a:tcBdr/>
        <a:fill>
          <a:solidFill>
            <a:srgbClr val="83878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 b="def" i="def"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508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254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9" name="Shape 18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&amp; Subtitl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"/>
          <p:cNvSpPr/>
          <p:nvPr/>
        </p:nvSpPr>
        <p:spPr>
          <a:xfrm flipV="1">
            <a:off x="406400" y="6140894"/>
            <a:ext cx="12192000" cy="264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16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b="0" cap="all" sz="17000">
                <a:solidFill>
                  <a:schemeClr val="accent1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17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lide Number"/>
          <p:cNvSpPr txBox="1"/>
          <p:nvPr>
            <p:ph type="sldNum" sz="quarter" idx="2"/>
          </p:nvPr>
        </p:nvSpPr>
        <p:spPr>
          <a:xfrm>
            <a:off x="12194441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110" name="Body Level One…"/>
          <p:cNvSpPr txBox="1"/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7582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12027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16472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20917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Body Level One…"/>
          <p:cNvSpPr txBox="1"/>
          <p:nvPr>
            <p:ph type="body" idx="13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444500" indent="-444500" defTabSz="584200"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112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Image"/>
          <p:cNvSpPr/>
          <p:nvPr>
            <p:ph type="pic" sz="half" idx="13"/>
          </p:nvPr>
        </p:nvSpPr>
        <p:spPr>
          <a:xfrm>
            <a:off x="5463161" y="-90806"/>
            <a:ext cx="8585201" cy="50438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0" name="Image"/>
          <p:cNvSpPr/>
          <p:nvPr>
            <p:ph type="pic" sz="half" idx="14"/>
          </p:nvPr>
        </p:nvSpPr>
        <p:spPr>
          <a:xfrm>
            <a:off x="5918717" y="4660900"/>
            <a:ext cx="7669766" cy="5219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1" name="Image"/>
          <p:cNvSpPr/>
          <p:nvPr>
            <p:ph type="pic" idx="15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2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130" name="Callout"/>
          <p:cNvSpPr/>
          <p:nvPr/>
        </p:nvSpPr>
        <p:spPr>
          <a:xfrm>
            <a:off x="469900" y="2362200"/>
            <a:ext cx="12065001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</a:defRPr>
            </a:pPr>
          </a:p>
        </p:txBody>
      </p:sp>
      <p:sp>
        <p:nvSpPr>
          <p:cNvPr id="131" name="Body Level One…"/>
          <p:cNvSpPr txBox="1"/>
          <p:nvPr>
            <p:ph type="body" sz="quarter" idx="1"/>
          </p:nvPr>
        </p:nvSpPr>
        <p:spPr>
          <a:xfrm>
            <a:off x="889000" y="2908300"/>
            <a:ext cx="11226800" cy="1297945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584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1673411" indent="-1228911" defTabSz="584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2117911" indent="-1228911" defTabSz="584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2562411" indent="-1228911" defTabSz="584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3006911" indent="-1228911" defTabSz="584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2" name="Johnny Appleseed"/>
          <p:cNvSpPr txBox="1"/>
          <p:nvPr>
            <p:ph type="body" sz="quarter" idx="13"/>
          </p:nvPr>
        </p:nvSpPr>
        <p:spPr>
          <a:xfrm>
            <a:off x="406400" y="7789333"/>
            <a:ext cx="12192000" cy="863605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0" indent="0" algn="r" defTabSz="584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838787"/>
                </a:solidFill>
                <a:latin typeface="DIN Condensed"/>
                <a:ea typeface="DIN Condensed"/>
                <a:cs typeface="DIN Condensed"/>
                <a:sym typeface="DIN Condensed"/>
              </a:defRPr>
            </a:pPr>
          </a:p>
        </p:txBody>
      </p:sp>
      <p:sp>
        <p:nvSpPr>
          <p:cNvPr id="133" name="Text"/>
          <p:cNvSpPr txBox="1"/>
          <p:nvPr>
            <p:ph type="body" sz="quarter" idx="14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0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pPr>
          </a:p>
        </p:txBody>
      </p:sp>
      <p:sp>
        <p:nvSpPr>
          <p:cNvPr id="134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 Al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Body Level One…"/>
          <p:cNvSpPr txBox="1"/>
          <p:nvPr>
            <p:ph type="body" sz="quarter" idx="1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584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1673411" indent="-1228911" defTabSz="584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2117911" indent="-1228911" defTabSz="584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2562411" indent="-1228911" defTabSz="584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3006911" indent="-1228911" defTabSz="584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2" name="Image"/>
          <p:cNvSpPr/>
          <p:nvPr>
            <p:ph type="pic" idx="13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3" name="Johnny Appleseed"/>
          <p:cNvSpPr txBox="1"/>
          <p:nvPr>
            <p:ph type="body" sz="quarter" idx="14"/>
          </p:nvPr>
        </p:nvSpPr>
        <p:spPr>
          <a:xfrm>
            <a:off x="5892800" y="7789333"/>
            <a:ext cx="6705600" cy="863605"/>
          </a:xfrm>
          <a:prstGeom prst="rect">
            <a:avLst/>
          </a:prstGeom>
        </p:spPr>
        <p:txBody>
          <a:bodyPr lIns="50800" tIns="50800" rIns="50800" bIns="50800" anchor="ctr"/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DIN Condensed"/>
                <a:ea typeface="DIN Condensed"/>
                <a:cs typeface="DIN Condensed"/>
                <a:sym typeface="DIN Condensed"/>
              </a:defRPr>
            </a:pPr>
          </a:p>
        </p:txBody>
      </p:sp>
      <p:sp>
        <p:nvSpPr>
          <p:cNvPr id="144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Image"/>
          <p:cNvSpPr/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2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Horizont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Image"/>
          <p:cNvSpPr/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6" name="Body Level One…"/>
          <p:cNvSpPr txBox="1"/>
          <p:nvPr>
            <p:ph type="body" sz="quarter" idx="1"/>
          </p:nvPr>
        </p:nvSpPr>
        <p:spPr>
          <a:xfrm>
            <a:off x="406400" y="6140894"/>
            <a:ext cx="12192000" cy="264"/>
          </a:xfrm>
          <a:prstGeom prst="rect">
            <a:avLst/>
          </a:prstGeom>
          <a:ln w="38100">
            <a:solidFill>
              <a:srgbClr val="A6AAA9"/>
            </a:solidFill>
          </a:ln>
        </p:spPr>
        <p:txBody>
          <a:bodyPr lIns="50800" tIns="50800" rIns="50800" bIns="50800" anchor="ctr"/>
          <a:lstStyle>
            <a:lvl1pPr marL="444500" indent="-444500" defTabSz="584200">
              <a:spcBef>
                <a:spcPts val="2800"/>
              </a:spcBef>
              <a:buClr>
                <a:srgbClr val="39A3D5"/>
              </a:buClr>
              <a:buSzPct val="104999"/>
              <a:buFont typeface="Avenir Next"/>
              <a:buChar char="‣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889000" indent="-444500" defTabSz="584200">
              <a:spcBef>
                <a:spcPts val="2800"/>
              </a:spcBef>
              <a:buClr>
                <a:srgbClr val="39A3D5"/>
              </a:buClr>
              <a:buSzPct val="104999"/>
              <a:buFont typeface="Avenir Next"/>
              <a:buChar char="‣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1333500" indent="-444500" defTabSz="584200">
              <a:spcBef>
                <a:spcPts val="2800"/>
              </a:spcBef>
              <a:buClr>
                <a:srgbClr val="39A3D5"/>
              </a:buClr>
              <a:buSzPct val="104999"/>
              <a:buFont typeface="Avenir Next"/>
              <a:buChar char="‣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1778000" indent="-444500" defTabSz="584200">
              <a:spcBef>
                <a:spcPts val="2800"/>
              </a:spcBef>
              <a:buClr>
                <a:srgbClr val="39A3D5"/>
              </a:buClr>
              <a:buSzPct val="104999"/>
              <a:buFont typeface="Avenir Next"/>
              <a:buChar char="‣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2222500" indent="-444500" defTabSz="584200">
              <a:spcBef>
                <a:spcPts val="2800"/>
              </a:spcBef>
              <a:buClr>
                <a:srgbClr val="39A3D5"/>
              </a:buClr>
              <a:buSzPct val="104999"/>
              <a:buFont typeface="Avenir Next"/>
              <a:buChar char="‣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b="0" cap="all" sz="17000">
                <a:solidFill>
                  <a:schemeClr val="accent1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28" name="Body Level One…"/>
          <p:cNvSpPr txBox="1"/>
          <p:nvPr>
            <p:ph type="body" sz="quarter" idx="14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pPr>
          </a:p>
        </p:txBody>
      </p:sp>
      <p:sp>
        <p:nvSpPr>
          <p:cNvPr id="29" name="Slide Number"/>
          <p:cNvSpPr txBox="1"/>
          <p:nvPr>
            <p:ph type="sldNum" sz="quarter" idx="2"/>
          </p:nvPr>
        </p:nvSpPr>
        <p:spPr>
          <a:xfrm>
            <a:off x="12194441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Line"/>
          <p:cNvSpPr/>
          <p:nvPr/>
        </p:nvSpPr>
        <p:spPr>
          <a:xfrm flipV="1">
            <a:off x="406400" y="6140894"/>
            <a:ext cx="12192000" cy="264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37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b="0" cap="all" sz="17000">
                <a:solidFill>
                  <a:schemeClr val="accent1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12161860" y="4191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Centr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Text"/>
          <p:cNvSpPr txBox="1"/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b="0" cap="all" sz="17000">
                <a:solidFill>
                  <a:schemeClr val="accent1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47" name="Slide Number"/>
          <p:cNvSpPr txBox="1"/>
          <p:nvPr>
            <p:ph type="sldNum" sz="quarter" idx="2"/>
          </p:nvPr>
        </p:nvSpPr>
        <p:spPr>
          <a:xfrm>
            <a:off x="12194441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Vertic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Line"/>
          <p:cNvSpPr/>
          <p:nvPr/>
        </p:nvSpPr>
        <p:spPr>
          <a:xfrm flipV="1">
            <a:off x="5892800" y="6141011"/>
            <a:ext cx="6705600" cy="146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55" name="Image"/>
          <p:cNvSpPr/>
          <p:nvPr>
            <p:ph type="pic" idx="13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6" name="Title Text"/>
          <p:cNvSpPr txBox="1"/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b="0" cap="all" sz="17000">
                <a:solidFill>
                  <a:schemeClr val="accent1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584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xfrm>
            <a:off x="12194441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66" name="Body Level One…"/>
          <p:cNvSpPr txBox="1"/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7582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12027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16472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20917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spcBef>
                <a:spcPts val="2800"/>
              </a:spcBef>
              <a:defRPr b="0" cap="all" sz="6000">
                <a:solidFill>
                  <a:schemeClr val="accent1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76" name="Body Level One…"/>
          <p:cNvSpPr txBox="1"/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7582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12027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16472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20917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spcBef>
                <a:spcPts val="2800"/>
              </a:spcBef>
              <a:defRPr b="0" cap="all" sz="6000">
                <a:solidFill>
                  <a:schemeClr val="accent1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78" name="Body Level One…"/>
          <p:cNvSpPr txBox="1"/>
          <p:nvPr>
            <p:ph type="body" idx="13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444500" indent="-444500" defTabSz="584200"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7582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12027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16472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20917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spcBef>
                <a:spcPts val="2800"/>
              </a:spcBef>
              <a:defRPr b="0" cap="all" sz="6000">
                <a:solidFill>
                  <a:schemeClr val="accent1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89" name="Body Level One…"/>
          <p:cNvSpPr txBox="1"/>
          <p:nvPr>
            <p:ph type="body" idx="13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444500" indent="-444500" defTabSz="584200"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Bullets &amp; 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98" name="Body Level One…"/>
          <p:cNvSpPr txBox="1"/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7582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12027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16472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2091764" indent="-313764" defTabSz="457200">
              <a:lnSpc>
                <a:spcPct val="80000"/>
              </a:lnSpc>
              <a:spcBef>
                <a:spcPts val="0"/>
              </a:spcBef>
              <a:buClrTx/>
              <a:buSzPct val="104999"/>
              <a:buFontTx/>
              <a:buChar char="‣"/>
              <a:defRPr cap="all" spc="120"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Image"/>
          <p:cNvSpPr/>
          <p:nvPr>
            <p:ph type="pic" idx="13"/>
          </p:nvPr>
        </p:nvSpPr>
        <p:spPr>
          <a:xfrm>
            <a:off x="6665376" y="1219200"/>
            <a:ext cx="7445459" cy="8216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0" name="Title Text"/>
          <p:cNvSpPr txBox="1"/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spcBef>
                <a:spcPts val="2800"/>
              </a:spcBef>
              <a:defRPr b="0" cap="all" sz="6000">
                <a:solidFill>
                  <a:schemeClr val="accent1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101" name="Body Level One…"/>
          <p:cNvSpPr txBox="1"/>
          <p:nvPr>
            <p:ph type="body" sz="half" idx="14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444500" indent="-444500" defTabSz="584200"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102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584200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2"/>
          <p:cNvSpPr/>
          <p:nvPr/>
        </p:nvSpPr>
        <p:spPr>
          <a:xfrm>
            <a:off x="710076" y="8455020"/>
            <a:ext cx="7026667" cy="1309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9DCADC">
              <a:alpha val="40000"/>
            </a:srgb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</a:p>
        </p:txBody>
      </p:sp>
      <p:sp>
        <p:nvSpPr>
          <p:cNvPr id="3" name="Freeform 11"/>
          <p:cNvSpPr/>
          <p:nvPr/>
        </p:nvSpPr>
        <p:spPr>
          <a:xfrm>
            <a:off x="690797" y="8446592"/>
            <a:ext cx="5248643" cy="13275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</a:p>
        </p:txBody>
      </p:sp>
      <p:sp>
        <p:nvSpPr>
          <p:cNvPr id="4" name="Right Triangle 13"/>
          <p:cNvSpPr/>
          <p:nvPr/>
        </p:nvSpPr>
        <p:spPr>
          <a:xfrm>
            <a:off x="-8595" y="8236449"/>
            <a:ext cx="4838849" cy="153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300480">
              <a:spcBef>
                <a:spcPts val="0"/>
              </a:spcBef>
              <a:defRPr sz="240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</a:p>
        </p:txBody>
      </p:sp>
      <p:sp>
        <p:nvSpPr>
          <p:cNvPr id="5" name="Straight Connector 14"/>
          <p:cNvSpPr/>
          <p:nvPr/>
        </p:nvSpPr>
        <p:spPr>
          <a:xfrm>
            <a:off x="-13139" y="8231448"/>
            <a:ext cx="4843394" cy="1542236"/>
          </a:xfrm>
          <a:prstGeom prst="line">
            <a:avLst/>
          </a:prstGeom>
          <a:ln w="12700">
            <a:solidFill>
              <a:srgbClr val="5699AD"/>
            </a:solidFill>
            <a:miter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6" name="Body Level One…"/>
          <p:cNvSpPr txBox="1"/>
          <p:nvPr>
            <p:ph type="body" idx="1"/>
          </p:nvPr>
        </p:nvSpPr>
        <p:spPr>
          <a:xfrm>
            <a:off x="650238" y="2106777"/>
            <a:ext cx="11704324" cy="6436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Title Text"/>
          <p:cNvSpPr txBox="1"/>
          <p:nvPr>
            <p:ph type="title"/>
          </p:nvPr>
        </p:nvSpPr>
        <p:spPr>
          <a:xfrm>
            <a:off x="650238" y="390595"/>
            <a:ext cx="11704324" cy="1625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12468645" y="9268755"/>
            <a:ext cx="349891" cy="364054"/>
          </a:xfrm>
          <a:prstGeom prst="rect">
            <a:avLst/>
          </a:prstGeom>
          <a:ln w="12700">
            <a:miter lim="400000"/>
          </a:ln>
        </p:spPr>
        <p:txBody>
          <a:bodyPr wrap="none" lIns="65022" tIns="65022" rIns="65022" bIns="65022" anchor="b">
            <a:spAutoFit/>
          </a:bodyPr>
          <a:lstStyle>
            <a:lvl1pPr algn="r" defTabSz="1300480">
              <a:spcBef>
                <a:spcPts val="0"/>
              </a:spcBef>
              <a:defRPr sz="1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</p:sldLayoutIdLst>
  <p:transition xmlns:p14="http://schemas.microsoft.com/office/powerpoint/2010/main" spd="med" advClick="1"/>
  <p:txStyles>
    <p:titleStyle>
      <a:lvl1pPr marL="0" marR="0" indent="0" algn="l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800" u="none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Lucida Sans Unicode"/>
          <a:ea typeface="Lucida Sans Unicode"/>
          <a:cs typeface="Lucida Sans Unicode"/>
          <a:sym typeface="Lucida Sans Unicode"/>
        </a:defRPr>
      </a:lvl1pPr>
      <a:lvl2pPr marL="0" marR="0" indent="0" algn="l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800" u="none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Lucida Sans Unicode"/>
          <a:ea typeface="Lucida Sans Unicode"/>
          <a:cs typeface="Lucida Sans Unicode"/>
          <a:sym typeface="Lucida Sans Unicode"/>
        </a:defRPr>
      </a:lvl2pPr>
      <a:lvl3pPr marL="0" marR="0" indent="0" algn="l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800" u="none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Lucida Sans Unicode"/>
          <a:ea typeface="Lucida Sans Unicode"/>
          <a:cs typeface="Lucida Sans Unicode"/>
          <a:sym typeface="Lucida Sans Unicode"/>
        </a:defRPr>
      </a:lvl3pPr>
      <a:lvl4pPr marL="0" marR="0" indent="0" algn="l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800" u="none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Lucida Sans Unicode"/>
          <a:ea typeface="Lucida Sans Unicode"/>
          <a:cs typeface="Lucida Sans Unicode"/>
          <a:sym typeface="Lucida Sans Unicode"/>
        </a:defRPr>
      </a:lvl4pPr>
      <a:lvl5pPr marL="0" marR="0" indent="0" algn="l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800" u="none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Lucida Sans Unicode"/>
          <a:ea typeface="Lucida Sans Unicode"/>
          <a:cs typeface="Lucida Sans Unicode"/>
          <a:sym typeface="Lucida Sans Unicode"/>
        </a:defRPr>
      </a:lvl5pPr>
      <a:lvl6pPr marL="0" marR="0" indent="0" algn="l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800" u="none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Lucida Sans Unicode"/>
          <a:ea typeface="Lucida Sans Unicode"/>
          <a:cs typeface="Lucida Sans Unicode"/>
          <a:sym typeface="Lucida Sans Unicode"/>
        </a:defRPr>
      </a:lvl6pPr>
      <a:lvl7pPr marL="0" marR="0" indent="0" algn="l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800" u="none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Lucida Sans Unicode"/>
          <a:ea typeface="Lucida Sans Unicode"/>
          <a:cs typeface="Lucida Sans Unicode"/>
          <a:sym typeface="Lucida Sans Unicode"/>
        </a:defRPr>
      </a:lvl7pPr>
      <a:lvl8pPr marL="0" marR="0" indent="0" algn="l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800" u="none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Lucida Sans Unicode"/>
          <a:ea typeface="Lucida Sans Unicode"/>
          <a:cs typeface="Lucida Sans Unicode"/>
          <a:sym typeface="Lucida Sans Unicode"/>
        </a:defRPr>
      </a:lvl8pPr>
      <a:lvl9pPr marL="0" marR="0" indent="0" algn="l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800" u="none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Lucida Sans Unicode"/>
          <a:ea typeface="Lucida Sans Unicode"/>
          <a:cs typeface="Lucida Sans Unicode"/>
          <a:sym typeface="Lucida Sans Unicode"/>
        </a:defRPr>
      </a:lvl9pPr>
    </p:titleStyle>
    <p:bodyStyle>
      <a:lvl1pPr marL="470068" marR="0" indent="-360340" algn="l" defTabSz="130048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2DA2BF"/>
        </a:buClr>
        <a:buSzPct val="68000"/>
        <a:buFont typeface="Euphemia UCAS"/>
        <a:buChar char="}"/>
        <a:tabLst/>
        <a:defRPr b="0" baseline="0" cap="none" i="0" spc="0" strike="noStrike" sz="3800" u="none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1pPr>
      <a:lvl2pPr marL="770877" marR="0" indent="-377686" algn="l" defTabSz="130048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2DA2BF"/>
        </a:buClr>
        <a:buSzPct val="100000"/>
        <a:buFont typeface="Euphemia UCAS"/>
        <a:buChar char="◦"/>
        <a:tabLst/>
        <a:defRPr b="0" baseline="0" cap="none" i="0" spc="0" strike="noStrike" sz="3800" u="none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2pPr>
      <a:lvl3pPr marL="1044593" marR="0" indent="-413657" algn="l" defTabSz="130048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2DA2BF"/>
        </a:buClr>
        <a:buSzPct val="100000"/>
        <a:buFont typeface="Euphemia UCAS"/>
        <a:buChar char="●"/>
        <a:tabLst/>
        <a:defRPr b="0" baseline="0" cap="none" i="0" spc="0" strike="noStrike" sz="3800" u="none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3pPr>
      <a:lvl4pPr marL="1371600" marR="0" indent="-457200" algn="l" defTabSz="130048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2DA2BF"/>
        </a:buClr>
        <a:buSzPct val="100000"/>
        <a:buFont typeface="Euphemia UCAS"/>
        <a:buChar char="●"/>
        <a:tabLst/>
        <a:defRPr b="0" baseline="0" cap="none" i="0" spc="0" strike="noStrike" sz="3800" u="none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4pPr>
      <a:lvl5pPr marL="1625600" marR="0" indent="-482600" algn="l" defTabSz="130048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2DA2BF"/>
        </a:buClr>
        <a:buSzPct val="100000"/>
        <a:buFont typeface="Euphemia UCAS"/>
        <a:buChar char="●"/>
        <a:tabLst/>
        <a:defRPr b="0" baseline="0" cap="none" i="0" spc="0" strike="noStrike" sz="3800" u="none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5pPr>
      <a:lvl6pPr marL="2719294" marR="0" indent="-496794" algn="l" defTabSz="130048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2DA2BF"/>
        </a:buClr>
        <a:buSzPct val="104999"/>
        <a:buFont typeface="Euphemia UCAS"/>
        <a:buChar char="‣"/>
        <a:tabLst/>
        <a:defRPr b="0" baseline="0" cap="none" i="0" spc="0" strike="noStrike" sz="3800" u="none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6pPr>
      <a:lvl7pPr marL="3163794" marR="0" indent="-496794" algn="l" defTabSz="130048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2DA2BF"/>
        </a:buClr>
        <a:buSzPct val="104999"/>
        <a:buFont typeface="Euphemia UCAS"/>
        <a:buChar char="‣"/>
        <a:tabLst/>
        <a:defRPr b="0" baseline="0" cap="none" i="0" spc="0" strike="noStrike" sz="3800" u="none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7pPr>
      <a:lvl8pPr marL="3608294" marR="0" indent="-496794" algn="l" defTabSz="130048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2DA2BF"/>
        </a:buClr>
        <a:buSzPct val="104999"/>
        <a:buFont typeface="Euphemia UCAS"/>
        <a:buChar char="‣"/>
        <a:tabLst/>
        <a:defRPr b="0" baseline="0" cap="none" i="0" spc="0" strike="noStrike" sz="3800" u="none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8pPr>
      <a:lvl9pPr marL="4052794" marR="0" indent="-496794" algn="l" defTabSz="130048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2DA2BF"/>
        </a:buClr>
        <a:buSzPct val="104999"/>
        <a:buFont typeface="Euphemia UCAS"/>
        <a:buChar char="‣"/>
        <a:tabLst/>
        <a:defRPr b="0" baseline="0" cap="none" i="0" spc="0" strike="noStrike" sz="3800" u="none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9pPr>
    </p:bodyStyle>
    <p:otherStyle>
      <a:lvl1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1pPr>
      <a:lvl2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2pPr>
      <a:lvl3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3pPr>
      <a:lvl4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4pPr>
      <a:lvl5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5pPr>
      <a:lvl6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6pPr>
      <a:lvl7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7pPr>
      <a:lvl8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8pPr>
      <a:lvl9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odstawy procesu karnego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350520">
              <a:defRPr sz="10200"/>
            </a:lvl1pPr>
          </a:lstStyle>
          <a:p>
            <a:pPr>
              <a:defRPr>
                <a:effectLst/>
              </a:defRPr>
            </a:pPr>
            <a:r>
              <a:t>Podstawy procesu karnego</a:t>
            </a:r>
          </a:p>
        </p:txBody>
      </p:sp>
      <p:sp>
        <p:nvSpPr>
          <p:cNvPr id="192" name="helena zielińska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helena zielińska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trony postępowani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Strony postępowania</a:t>
            </a:r>
          </a:p>
        </p:txBody>
      </p:sp>
      <p:sp>
        <p:nvSpPr>
          <p:cNvPr id="224" name="Body Level One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573786" indent="-485775" defTabSz="368045">
              <a:spcBef>
                <a:spcPts val="1700"/>
              </a:spcBef>
              <a:buClr>
                <a:srgbClr val="222222"/>
              </a:buClr>
              <a:buSzPct val="100000"/>
              <a:buFont typeface="Helvetica"/>
              <a:buChar char="•"/>
              <a:defRPr sz="214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Strony czynne i bierne:</a:t>
            </a:r>
          </a:p>
          <a:p>
            <a:pPr lvl="1" marL="861822" indent="-485775" defTabSz="368045">
              <a:spcBef>
                <a:spcPts val="1700"/>
              </a:spcBef>
              <a:buClr>
                <a:srgbClr val="222222"/>
              </a:buClr>
              <a:buFont typeface="Helvetica"/>
              <a:defRPr sz="214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strona czynna – podmiot, który występuje do organu procesowego z żądaniem rozstrzygnięcia kwestii odpowiedzialności prawnej. Zaliczyć tu trzeba: pokrzywdzonego i oskarżyciela;</a:t>
            </a:r>
          </a:p>
          <a:p>
            <a:pPr lvl="1" marL="861822" indent="-485775" defTabSz="368045">
              <a:spcBef>
                <a:spcPts val="1700"/>
              </a:spcBef>
              <a:buClr>
                <a:srgbClr val="222222"/>
              </a:buClr>
              <a:buFont typeface="Helvetica"/>
              <a:defRPr sz="214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strona bierna – podmiot przeciwko któremu skierowane jest żądanie rozstrzygnięcia o odpowiedzialności prawnej. Zaliczyć tu trzeba: podejrzanego w postępowaniu przygotowawczym, oskarżonego w postępowaniu jurysdykcyjnym i skazanego w postępowaniu wykonawczym.</a:t>
            </a:r>
          </a:p>
          <a:p>
            <a:pPr marL="573786" indent="-485775" defTabSz="368045">
              <a:spcBef>
                <a:spcPts val="1700"/>
              </a:spcBef>
              <a:buClr>
                <a:srgbClr val="222222"/>
              </a:buClr>
              <a:buSzPct val="100000"/>
              <a:buFont typeface="Helvetica"/>
              <a:buChar char="•"/>
              <a:defRPr sz="214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Strony zastępcze i strony nowe:</a:t>
            </a:r>
          </a:p>
          <a:p>
            <a:pPr lvl="1" marL="861822" indent="-485775" defTabSz="368045">
              <a:spcBef>
                <a:spcPts val="1700"/>
              </a:spcBef>
              <a:buClr>
                <a:srgbClr val="222222"/>
              </a:buClr>
              <a:buFont typeface="Helvetica"/>
              <a:defRPr sz="214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strona zastępcza – podmiot mogący wykonywać prawa przysługujące pokrzywdzonemu, który zmarł zanim został stroną procesu.</a:t>
            </a:r>
          </a:p>
          <a:p>
            <a:pPr lvl="1" marL="861822" indent="-485775" defTabSz="368045">
              <a:spcBef>
                <a:spcPts val="1700"/>
              </a:spcBef>
              <a:buClr>
                <a:srgbClr val="222222"/>
              </a:buClr>
              <a:buFont typeface="Helvetica"/>
              <a:defRPr sz="214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strona nowa – podmiot mogący wykonywać prawa przysługujące pokrzywdzonemu, który zmarł będąc już stroną procesu.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rzedstawiciele str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Przedstawiciele stron</a:t>
            </a:r>
          </a:p>
        </p:txBody>
      </p:sp>
      <p:sp>
        <p:nvSpPr>
          <p:cNvPr id="227" name="Body Level One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44500" indent="-444500" defTabSz="584200"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Obrońca</a:t>
            </a:r>
          </a:p>
          <a:p>
            <a:pPr marL="444500" indent="-444500" defTabSz="584200"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Pełnomocnik</a:t>
            </a:r>
          </a:p>
          <a:p>
            <a:pPr marL="0" indent="0" defTabSz="584200">
              <a:spcBef>
                <a:spcPts val="2800"/>
              </a:spcBef>
              <a:buClrTx/>
              <a:buSzTx/>
              <a:buFontTx/>
              <a:buNone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  <a:p>
            <a:pPr marL="0" indent="0" defTabSz="584200">
              <a:spcBef>
                <a:spcPts val="2800"/>
              </a:spcBef>
              <a:buClrTx/>
              <a:buSzTx/>
              <a:buFontTx/>
              <a:buNone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Kto może mieć obrońcę, a kto pełnomocnika?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ozostali uczestnicy postępowani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Pozostali uczestnicy postępowania</a:t>
            </a:r>
          </a:p>
        </p:txBody>
      </p:sp>
      <p:sp>
        <p:nvSpPr>
          <p:cNvPr id="230" name="Body Level One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44500" indent="-444500" defTabSz="584200"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Przedstawiciel społeczny</a:t>
            </a:r>
          </a:p>
          <a:p>
            <a:pPr marL="444500" indent="-444500" defTabSz="584200"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Osobowe źródło dowodowe</a:t>
            </a:r>
          </a:p>
          <a:p>
            <a:pPr marL="444500" indent="-444500" defTabSz="584200"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Pracownicy organów (np. protokolant)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rzedmiot procesu karneg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Uczestnicy procesu karnego</a:t>
            </a:r>
          </a:p>
        </p:txBody>
      </p:sp>
      <p:sp>
        <p:nvSpPr>
          <p:cNvPr id="233" name="Przedmiot główny: kwestia odpowiedzialności karnej oskarżonego za zarzucony czyn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57200" indent="-317500">
              <a:lnSpc>
                <a:spcPct val="100000"/>
              </a:lnSpc>
              <a:buClr>
                <a:srgbClr val="222222"/>
              </a:buClr>
              <a:buSzPct val="100000"/>
              <a:buFont typeface="Helvetica"/>
              <a:buChar char="•"/>
              <a:defRPr cap="none" spc="0" sz="1400">
                <a:solidFill>
                  <a:srgbClr val="222222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  <a:p>
            <a:pPr marL="457200" indent="-317500">
              <a:lnSpc>
                <a:spcPts val="3400"/>
              </a:lnSpc>
              <a:spcBef>
                <a:spcPts val="1200"/>
              </a:spcBef>
              <a:buClr>
                <a:srgbClr val="333333"/>
              </a:buClr>
              <a:buSzPct val="100000"/>
              <a:buFont typeface="Times New Roman"/>
              <a:buChar char="•"/>
              <a:defRPr cap="none" spc="0" sz="1466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Obrońca. </a:t>
            </a:r>
            <a:br>
              <a:rPr sz="12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</a:br>
            <a:endParaRPr sz="1200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Jakie są cele procesu karnego?"/>
          <p:cNvSpPr txBox="1"/>
          <p:nvPr>
            <p:ph type="body" sz="half" idx="1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>
            <a:lvl1pPr defTabSz="578358">
              <a:defRPr sz="9306"/>
            </a:lvl1pPr>
          </a:lstStyle>
          <a:p>
            <a:pPr/>
            <a:r>
              <a:t>Od którego momentu mówimy o oskarżonym?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Jakie są funkcje procesu karnego?"/>
          <p:cNvSpPr txBox="1"/>
          <p:nvPr>
            <p:ph type="body" sz="half" idx="1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>
            <a:lvl1pPr defTabSz="578358">
              <a:defRPr sz="9306"/>
            </a:lvl1pPr>
          </a:lstStyle>
          <a:p>
            <a:pPr/>
            <a:r>
              <a:t>Jakie prawa ma oskarżony?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Funkcje procesu karneg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Prawa oskarżonego (podejrzanego)</a:t>
            </a:r>
          </a:p>
        </p:txBody>
      </p:sp>
      <p:sp>
        <p:nvSpPr>
          <p:cNvPr id="240" name="Prakseologiczna - ukształtowanie procesu karnego w sposób pozwalający na osiągnięcie jego celów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814870" indent="-697523" defTabSz="490727">
              <a:lnSpc>
                <a:spcPct val="100000"/>
              </a:lnSpc>
              <a:spcBef>
                <a:spcPts val="2300"/>
              </a:spcBef>
              <a:buClr>
                <a:srgbClr val="222222"/>
              </a:buClr>
              <a:buSzPct val="100000"/>
              <a:buFont typeface="Helvetica Neue"/>
              <a:buChar char="•"/>
              <a:defRPr cap="none" spc="0" sz="285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prawo do obrony,</a:t>
            </a:r>
            <a:r>
              <a:t> w tym do korzystania z pomocy obrońcy</a:t>
            </a:r>
          </a:p>
          <a:p>
            <a:pPr marL="814870" indent="-697523" defTabSz="490727">
              <a:lnSpc>
                <a:spcPct val="100000"/>
              </a:lnSpc>
              <a:spcBef>
                <a:spcPts val="2300"/>
              </a:spcBef>
              <a:buClr>
                <a:srgbClr val="222222"/>
              </a:buClr>
              <a:buSzPct val="100000"/>
              <a:buFont typeface="Helvetica Neue"/>
              <a:buChar char="•"/>
              <a:defRPr cap="none" spc="0" sz="285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prawo do składania wyjaśnień, odmowy składania wyjaśnień, odmowy odpowiedzi na pytania</a:t>
            </a:r>
          </a:p>
          <a:p>
            <a:pPr marL="814870" indent="-697523" defTabSz="490727">
              <a:lnSpc>
                <a:spcPct val="100000"/>
              </a:lnSpc>
              <a:spcBef>
                <a:spcPts val="2300"/>
              </a:spcBef>
              <a:buClr>
                <a:srgbClr val="222222"/>
              </a:buClr>
              <a:buSzPct val="100000"/>
              <a:buFont typeface="Helvetica Neue"/>
              <a:buChar char="•"/>
              <a:defRPr cap="none" spc="0" sz="285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prawo do składania wniosków dowodowych</a:t>
            </a:r>
          </a:p>
          <a:p>
            <a:pPr marL="814870" indent="-697523" defTabSz="490727">
              <a:lnSpc>
                <a:spcPct val="100000"/>
              </a:lnSpc>
              <a:spcBef>
                <a:spcPts val="2300"/>
              </a:spcBef>
              <a:buClr>
                <a:srgbClr val="222222"/>
              </a:buClr>
              <a:buSzPct val="100000"/>
              <a:buFont typeface="Helvetica Neue"/>
              <a:buChar char="•"/>
              <a:defRPr cap="none" spc="0" sz="285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prawo dostępu do akt sprawy</a:t>
            </a:r>
          </a:p>
          <a:p>
            <a:pPr marL="814870" indent="-697523" defTabSz="490727">
              <a:lnSpc>
                <a:spcPct val="100000"/>
              </a:lnSpc>
              <a:spcBef>
                <a:spcPts val="2300"/>
              </a:spcBef>
              <a:buClr>
                <a:srgbClr val="222222"/>
              </a:buClr>
              <a:buSzPct val="100000"/>
              <a:buFont typeface="Helvetica Neue"/>
              <a:buChar char="•"/>
              <a:defRPr cap="none" spc="0" sz="285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prawo do uczestniczenia w postępowaniu dowodowym, w tym do zadawania pytań osobom przesłuchiwanym</a:t>
            </a:r>
          </a:p>
          <a:p>
            <a:pPr marL="814870" indent="-697523" defTabSz="490727">
              <a:lnSpc>
                <a:spcPct val="100000"/>
              </a:lnSpc>
              <a:spcBef>
                <a:spcPts val="2300"/>
              </a:spcBef>
              <a:buClr>
                <a:srgbClr val="222222"/>
              </a:buClr>
              <a:buSzPct val="100000"/>
              <a:buFont typeface="Helvetica Neue"/>
              <a:buChar char="•"/>
              <a:defRPr cap="none" spc="0" sz="285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prawo do zaskarżenia wyroku (apelacja, kasacja) oraz innych postanowień (zażalenia)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Jakie są etapy procesu karnego?"/>
          <p:cNvSpPr txBox="1"/>
          <p:nvPr>
            <p:ph type="body" sz="half" idx="1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>
            <a:lvl1pPr defTabSz="578358">
              <a:defRPr sz="9306"/>
            </a:lvl1pPr>
          </a:lstStyle>
          <a:p>
            <a:pPr/>
            <a:r>
              <a:t>Czy oskarżony może kłamać?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Oskarżony w przeciwieństwie do świadków nie jest pouczany o odpowiedzialności karnej za składanie fałszywych zeznań co wiąże się z ewentualną odpowiedzialnością karną. Oznacza to, że oskarżony może kłamać w swojej obroni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 defTabSz="584200">
              <a:spcBef>
                <a:spcPts val="2800"/>
              </a:spcBef>
              <a:buClrTx/>
              <a:buSzTx/>
              <a:buFontTx/>
              <a:buNone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Oskarżony</a:t>
            </a:r>
            <a:r>
              <a:t> w przeciwieństwie do świadków nie jest pouczany o odpowiedzialności karnej za składanie fałszywych zeznań co wiąże się z ewentualną odpowiedzialnością karną. Oznacza to, że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oskarżony może kłamać</a:t>
            </a:r>
            <a:r>
              <a:t> w swojej obronie. </a:t>
            </a:r>
          </a:p>
          <a:p>
            <a:pPr marL="0" indent="0" algn="ctr" defTabSz="584200">
              <a:spcBef>
                <a:spcPts val="2800"/>
              </a:spcBef>
              <a:buClrTx/>
              <a:buSzTx/>
              <a:buFontTx/>
              <a:buNone/>
              <a:defRPr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Oskarżony</a:t>
            </a:r>
            <a:r>
              <a:t> ma prawo składać wyjaśnienia, co do każdego przeprowadzanego dowodu (art. 175 § 2 KPK)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Jakie są funkcje procesu karnego?"/>
          <p:cNvSpPr txBox="1"/>
          <p:nvPr>
            <p:ph type="body" sz="half" idx="1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>
            <a:lvl1pPr defTabSz="578358">
              <a:defRPr sz="9306"/>
            </a:lvl1pPr>
          </a:lstStyle>
          <a:p>
            <a:pPr/>
            <a:r>
              <a:t>Czym jest prawo do obrony?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ylabus - plan zajęć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Sylabus - plan zajęć</a:t>
            </a:r>
          </a:p>
        </p:txBody>
      </p:sp>
      <p:sp>
        <p:nvSpPr>
          <p:cNvPr id="195" name="1. Pojęcie i przebieg procesu karnego.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algn="just" defTabSz="584200">
              <a:lnSpc>
                <a:spcPct val="100000"/>
              </a:lnSpc>
              <a:spcBef>
                <a:spcPts val="2800"/>
              </a:spcBef>
              <a:defRPr cap="none" spc="0" sz="3400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1. Pojęcie i przebieg procesu karnego. </a:t>
            </a:r>
          </a:p>
          <a:p>
            <a:pPr algn="just" defTabSz="584200">
              <a:lnSpc>
                <a:spcPct val="100000"/>
              </a:lnSpc>
              <a:spcBef>
                <a:spcPts val="2800"/>
              </a:spcBef>
              <a:defRPr b="1" cap="none" spc="0" sz="34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2. Uczestnicy postępowania karnego. Prawa oskarżonego (podejrzanego)  w toku procesu karnego. Prawo do obrony. Obrońca.</a:t>
            </a:r>
          </a:p>
          <a:p>
            <a:pPr algn="just" defTabSz="584200">
              <a:lnSpc>
                <a:spcPct val="100000"/>
              </a:lnSpc>
              <a:spcBef>
                <a:spcPts val="2800"/>
              </a:spcBef>
              <a:defRPr cap="none" spc="0" sz="3400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3. Dowody - pojęcie, rodzaje. Przesłuchanie świadka.</a:t>
            </a:r>
          </a:p>
          <a:p>
            <a:pPr algn="just" defTabSz="584200">
              <a:lnSpc>
                <a:spcPct val="100000"/>
              </a:lnSpc>
              <a:spcBef>
                <a:spcPts val="2800"/>
              </a:spcBef>
              <a:defRPr b="1" cap="none" spc="0" sz="34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4.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</a:t>
            </a:r>
            <a:r>
              <a:t>Kolokwium zaliczeniowe - forma pisemna, dwa pytania opisowe z problematyki poruszonej na zajęciach.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rawo do obron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Prawo do obrony</a:t>
            </a:r>
          </a:p>
        </p:txBody>
      </p:sp>
      <p:sp>
        <p:nvSpPr>
          <p:cNvPr id="249" name="Body Level One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44500" indent="-444500" defTabSz="584200"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b="1" sz="2100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Konstytucja RP</a:t>
            </a:r>
          </a:p>
          <a:p>
            <a:pPr marL="0" indent="0" defTabSz="584200">
              <a:spcBef>
                <a:spcPts val="2800"/>
              </a:spcBef>
              <a:buClrTx/>
              <a:buSzTx/>
              <a:buFontTx/>
              <a:buNone/>
              <a:defRPr sz="21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1.</a:t>
            </a:r>
            <a:r>
              <a:t> Odpowiedzialności karnej podlega ten tylko, kto dopuścił się czynu zabronionego pod groźbą kary przez ustawę obowiązującą w czasie jego popełnienia. Zasada ta nie stoi na przeszkodzie ukaraniu za czyn, który w czasie jego popełnienia stanowił przestępstwo w myśl prawa międzynarodowego.</a:t>
            </a:r>
          </a:p>
          <a:p>
            <a:pPr marL="0" indent="0" defTabSz="584200">
              <a:spcBef>
                <a:spcPts val="2800"/>
              </a:spcBef>
              <a:buClrTx/>
              <a:buSzTx/>
              <a:buFontTx/>
              <a:buNone/>
              <a:defRPr sz="21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2.</a:t>
            </a:r>
            <a:r>
              <a:t> 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Każdy, przeciw komu prowadzone jest postępowanie karne, ma prawo do obrony we wszystkich stadiach postępowania. Może on w szczególności wybrać obrońcę lub na zasadach określonych w ustawie korzystać z obrońcy z urzędu.</a:t>
            </a:r>
            <a:endParaRPr b="1">
              <a:latin typeface="Avenir Next"/>
              <a:ea typeface="Avenir Next"/>
              <a:cs typeface="Avenir Next"/>
              <a:sym typeface="Avenir Next"/>
            </a:endParaRPr>
          </a:p>
          <a:p>
            <a:pPr marL="0" indent="0" defTabSz="584200">
              <a:spcBef>
                <a:spcPts val="2800"/>
              </a:spcBef>
              <a:buClrTx/>
              <a:buSzTx/>
              <a:buFontTx/>
              <a:buNone/>
              <a:defRPr sz="21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3.</a:t>
            </a:r>
            <a:r>
              <a:t> Każdego uważa się za niewinnego, dopóki jego wina nie zostanie stwierdzona prawomocnym wyrokiem sądu.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rawo do obron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Prawo do obrony</a:t>
            </a:r>
          </a:p>
        </p:txBody>
      </p:sp>
      <p:sp>
        <p:nvSpPr>
          <p:cNvPr id="252" name="Body Level One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200025" indent="-200025" defTabSz="262889">
              <a:spcBef>
                <a:spcPts val="1200"/>
              </a:spcBef>
              <a:buClr>
                <a:schemeClr val="accent1"/>
              </a:buClr>
              <a:buSzPct val="104999"/>
              <a:buFont typeface="Avenir Next"/>
              <a:buChar char="▸"/>
              <a:defRPr b="1" sz="1440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Kodeks postępowania karnego</a:t>
            </a: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Prawo do obrony</a:t>
            </a:r>
            <a:endParaRPr b="1">
              <a:latin typeface="Avenir Next"/>
              <a:ea typeface="Avenir Next"/>
              <a:cs typeface="Avenir Next"/>
              <a:sym typeface="Avenir Next"/>
            </a:endParaRP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Art. 6.  Oskarżonemu przysługuje prawo do obrony, w tym prawo do korzystania z pomocy obrońcy, o czym należy go pouczyć.</a:t>
            </a: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Art. 77. Oskarżony może mieć jednocześnie nie więcej niż trzech obrońców.</a:t>
            </a:r>
            <a:endParaRPr b="1">
              <a:latin typeface="Avenir Next"/>
              <a:ea typeface="Avenir Next"/>
              <a:cs typeface="Avenir Next"/>
              <a:sym typeface="Avenir Next"/>
            </a:endParaRP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Obrona z wyboru</a:t>
            </a:r>
            <a:endParaRPr b="1">
              <a:latin typeface="Avenir Next"/>
              <a:ea typeface="Avenir Next"/>
              <a:cs typeface="Avenir Next"/>
              <a:sym typeface="Avenir Next"/>
            </a:endParaRP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Art. 83.</a:t>
            </a: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§ 1. Obrońcę ustanawia oskarżony; do czasu ustanowienia obrońcy przez oskarżonego pozbawionego wolności, obrońcę może ustanowić inna osoba, o czym niezwłocznie zawiadamia się oskarżonego.</a:t>
            </a: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§ 2. Upoważnienie do obrony może być udzielone na piśmie albo przez oświadczenie do protokołu organu prowadzącego postępowanie karne.</a:t>
            </a:r>
            <a:endParaRPr b="1">
              <a:latin typeface="Avenir Next"/>
              <a:ea typeface="Avenir Next"/>
              <a:cs typeface="Avenir Next"/>
              <a:sym typeface="Avenir Next"/>
            </a:endParaRP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Obrona z urzędu</a:t>
            </a:r>
            <a:endParaRPr b="1">
              <a:latin typeface="Avenir Next"/>
              <a:ea typeface="Avenir Next"/>
              <a:cs typeface="Avenir Next"/>
              <a:sym typeface="Avenir Next"/>
            </a:endParaRP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Art. 78.</a:t>
            </a:r>
            <a:endParaRPr b="1">
              <a:latin typeface="Avenir Next"/>
              <a:ea typeface="Avenir Next"/>
              <a:cs typeface="Avenir Next"/>
              <a:sym typeface="Avenir Next"/>
            </a:endParaRP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§ 1. Oskarżony, który nie ma obrońcy z wyboru, może żądać, aby mu wyznaczono obrońcę z urzędu, jeżeli w sposób należyty wykaże, że nie jest w stanie ponieść kosztów obrony bez uszczerbku dla niezbędnego utrzymania siebie i rodziny.</a:t>
            </a: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44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§ 2. Sąd może cofnąć wyznaczenie obrońcy, jeżeli okaże się, że nie istnieją okoliczności, na podstawie których go wyznaczono.</a:t>
            </a:r>
          </a:p>
          <a:p>
            <a:pPr marL="0" indent="0" algn="just" defTabSz="205739">
              <a:spcBef>
                <a:spcPts val="0"/>
              </a:spcBef>
              <a:buClrTx/>
              <a:buSzTx/>
              <a:buFontTx/>
              <a:buNone/>
              <a:defRPr sz="1440">
                <a:latin typeface="Tahoma"/>
                <a:ea typeface="Tahoma"/>
                <a:cs typeface="Tahoma"/>
                <a:sym typeface="Tahoma"/>
              </a:defRPr>
            </a:pPr>
            <a:r>
              <a:t> </a:t>
            </a:r>
            <a:endParaRPr b="1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Jakie są funkcje procesu karnego?"/>
          <p:cNvSpPr txBox="1"/>
          <p:nvPr>
            <p:ph type="body" sz="half" idx="1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>
            <a:lvl1pPr defTabSz="578358">
              <a:defRPr sz="9306"/>
            </a:lvl1pPr>
          </a:lstStyle>
          <a:p>
            <a:pPr/>
            <a:r>
              <a:t>Kiedy wymagana jest obrona obligatoryjna?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rawo do obron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Prawo do obrony</a:t>
            </a:r>
          </a:p>
        </p:txBody>
      </p:sp>
      <p:sp>
        <p:nvSpPr>
          <p:cNvPr id="257" name="Body Level One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200025" indent="-200025" defTabSz="262889">
              <a:spcBef>
                <a:spcPts val="1200"/>
              </a:spcBef>
              <a:buClr>
                <a:schemeClr val="accent1"/>
              </a:buClr>
              <a:buSzPct val="104999"/>
              <a:buFont typeface="Avenir Next"/>
              <a:buChar char="▸"/>
              <a:defRPr b="1" sz="1350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529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Obowiązkowy udział obrońcy</a:t>
            </a:r>
            <a:endParaRPr b="1">
              <a:latin typeface="Avenir Next"/>
              <a:ea typeface="Avenir Next"/>
              <a:cs typeface="Avenir Next"/>
              <a:sym typeface="Avenir Next"/>
            </a:endParaRP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529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Art. 79.</a:t>
            </a: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529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§ 1. W postępowaniu karnym oskarżony musi mieć obrońcę, jeżeli:</a:t>
            </a:r>
          </a:p>
          <a:p>
            <a:pPr marL="409847" indent="-346982" defTabSz="262889">
              <a:spcBef>
                <a:spcPts val="1200"/>
              </a:spcBef>
              <a:buClrTx/>
              <a:buSzPct val="100000"/>
              <a:buFont typeface="Tahoma"/>
              <a:buAutoNum type="arabicPeriod" startAt="1"/>
              <a:defRPr sz="1529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jest nieletni,</a:t>
            </a:r>
          </a:p>
          <a:p>
            <a:pPr marL="409847" indent="-346982" defTabSz="262889">
              <a:spcBef>
                <a:spcPts val="1200"/>
              </a:spcBef>
              <a:buClrTx/>
              <a:buSzPct val="100000"/>
              <a:buFont typeface="Tahoma"/>
              <a:buAutoNum type="arabicPeriod" startAt="1"/>
              <a:defRPr sz="1529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jest głuchy, niemy lub niewidomy,</a:t>
            </a:r>
          </a:p>
          <a:p>
            <a:pPr marL="409847" indent="-346982" defTabSz="262889">
              <a:spcBef>
                <a:spcPts val="1200"/>
              </a:spcBef>
              <a:buClrTx/>
              <a:buSzPct val="100000"/>
              <a:buFont typeface="Tahoma"/>
              <a:buAutoNum type="arabicPeriod" startAt="1"/>
              <a:defRPr sz="1529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zachodzi uzasadniona wątpliwość co do jego poczytalności.</a:t>
            </a: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529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§ 2. Oskarżony musi mieć obrońcę również wtedy, gdy sąd uzna to za niezbędne ze względu na okoliczności utrudniające obronę.</a:t>
            </a: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529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§ 3. W wypadkach, o których mowa w § 1 i 2, udział obrońcy jest obowiązkowy w rozprawie oraz w tych posiedzeniach, w których obowiązkowy jest udział oskarżonego.</a:t>
            </a: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529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§ 4. Jeżeli w toku postępowania biegli lekarze psychiatrzy stwierdzą, że poczytalność oskarżonego zarówno w chwili popełnienia zarzucanego mu czynu, jak i w czasie postępowania nie budzi wątpliwości, udział obrońcy w dalszym postępowaniu nie jest obowiązkowy. Prezes sądu, a na rozprawie sąd, może wówczas cofnąć wyznaczenie obrońcy.</a:t>
            </a:r>
          </a:p>
          <a:p>
            <a:pPr marL="0" indent="0" defTabSz="262889">
              <a:spcBef>
                <a:spcPts val="1200"/>
              </a:spcBef>
              <a:buClrTx/>
              <a:buSzTx/>
              <a:buFontTx/>
              <a:buNone/>
              <a:defRPr sz="1529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Art. 80.Oskarżony musi mieć obrońcę w postępowaniu przed sądem okręgowym jako sądem pierwszej instancji, jeżeli zarzucono mu zbrodnię lub jest pozbawiony wolności. W takim wypadku udział obrońcy w rozprawie głównej jest obowiązkowy, a w rozprawie apelacyjnej i kasacyjnej, jeżeli prezes sądu lub sąd uzna to za konieczne.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rawo do obron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Prawo do obrony</a:t>
            </a:r>
          </a:p>
        </p:txBody>
      </p:sp>
      <p:sp>
        <p:nvSpPr>
          <p:cNvPr id="260" name="Body Level One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defTabSz="584200">
              <a:spcBef>
                <a:spcPts val="2800"/>
              </a:spcBef>
              <a:buClrTx/>
              <a:buSzTx/>
              <a:buFontTx/>
              <a:buNone/>
              <a:defRPr sz="2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Art. 81.</a:t>
            </a:r>
            <a:endParaRPr b="1">
              <a:latin typeface="Avenir Next"/>
              <a:ea typeface="Avenir Next"/>
              <a:cs typeface="Avenir Next"/>
              <a:sym typeface="Avenir Next"/>
            </a:endParaRPr>
          </a:p>
          <a:p>
            <a:pPr marL="0" indent="0" defTabSz="584200">
              <a:spcBef>
                <a:spcPts val="2800"/>
              </a:spcBef>
              <a:buClrTx/>
              <a:buSzTx/>
              <a:buFontTx/>
              <a:buNone/>
              <a:defRPr sz="2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§ 1. Jeżeli w warunkach określonych w art. 78 § 1, art. 79 § 1 i 2 oraz art. 80 oskarżony nie ma obrońcy z wyboru, prezes sądu właściwego do rozpoznania sprawy wyznacza mu obrońcę z urzędu.</a:t>
            </a:r>
          </a:p>
          <a:p>
            <a:pPr marL="0" indent="0" defTabSz="584200">
              <a:spcBef>
                <a:spcPts val="2800"/>
              </a:spcBef>
              <a:buClrTx/>
              <a:buSzTx/>
              <a:buFontTx/>
              <a:buNone/>
              <a:defRPr sz="2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§ 2. Na uzasadniony wniosek oskarżonego lub jego obrońcy prezes sądu właściwego do rozpoznania sprawy może wyznaczyć nowego obrońcę w miejsce dotychczasowego.</a:t>
            </a:r>
          </a:p>
          <a:p>
            <a:pPr marL="0" indent="0" algn="just" defTabSz="457200">
              <a:spcBef>
                <a:spcPts val="0"/>
              </a:spcBef>
              <a:buClrTx/>
              <a:buSzTx/>
              <a:buFontTx/>
              <a:buNone/>
              <a:defRPr sz="2500">
                <a:latin typeface="Tahoma"/>
                <a:ea typeface="Tahoma"/>
                <a:cs typeface="Tahoma"/>
                <a:sym typeface="Tahoma"/>
              </a:defRPr>
            </a:pPr>
            <a:r>
              <a:t> </a:t>
            </a:r>
            <a:endParaRPr b="1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Jakie są funkcje procesu karnego?"/>
          <p:cNvSpPr txBox="1"/>
          <p:nvPr>
            <p:ph type="body" sz="half" idx="1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>
            <a:lvl1pPr defTabSz="578358">
              <a:defRPr sz="9306"/>
            </a:lvl1pPr>
          </a:lstStyle>
          <a:p>
            <a:pPr/>
            <a:r>
              <a:t>Kiedy Dopuszczamy obronę z urzędu?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Funkcje procesu karneg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Prawo do obrony</a:t>
            </a:r>
          </a:p>
        </p:txBody>
      </p:sp>
      <p:sp>
        <p:nvSpPr>
          <p:cNvPr id="265" name="Prakseologiczna - ukształtowanie procesu karnego w sposób pozwalający na osiągnięcie jego celów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defTabSz="403097">
              <a:lnSpc>
                <a:spcPct val="100000"/>
              </a:lnSpc>
              <a:spcBef>
                <a:spcPts val="1900"/>
              </a:spcBef>
              <a:defRPr cap="none" spc="0" sz="234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 sz="828"/>
          </a:p>
          <a:p>
            <a:pPr defTabSz="403097">
              <a:lnSpc>
                <a:spcPct val="100000"/>
              </a:lnSpc>
              <a:spcBef>
                <a:spcPts val="1900"/>
              </a:spcBef>
              <a:defRPr cap="none" spc="0" sz="234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Także w postępowaniu przygotowawczym, tj. przed wniesieniem do sądu aktu oskarżenia,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podejrzany może ubiegać się o obrońcę z urzędu. </a:t>
            </a:r>
            <a:endParaRPr sz="828"/>
          </a:p>
          <a:p>
            <a:pPr defTabSz="403097">
              <a:lnSpc>
                <a:spcPct val="100000"/>
              </a:lnSpc>
              <a:spcBef>
                <a:spcPts val="1900"/>
              </a:spcBef>
              <a:defRPr cap="none" spc="0" sz="234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Aby go otrzymać musi jednak wykazać, że nie jest w stanie ponieść kosztów obrony bez uszczerbku dla niezbędnego utrzymania siebie i rodziny (art. 78 § 1 k.p.k). </a:t>
            </a:r>
            <a:endParaRPr sz="828">
              <a:solidFill>
                <a:srgbClr val="000000"/>
              </a:solidFill>
            </a:endParaRPr>
          </a:p>
          <a:p>
            <a:pPr defTabSz="403097">
              <a:lnSpc>
                <a:spcPct val="100000"/>
              </a:lnSpc>
              <a:spcBef>
                <a:spcPts val="1900"/>
              </a:spcBef>
              <a:defRPr cap="none" spc="0" sz="234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Oznacza to sytuację, gdy podejrzanego nie stać na opłacenie obrońcy z wyboru, lub posiada wprawdzie środki finansowe, ale opłacenie kosztów obrony z wyboru wiązałoby się z pogorszeniem sytuacji bytowej jego rodziny (wykluczone byłoby zapewnienie im minimalnego poziomu utrzymania). </a:t>
            </a:r>
          </a:p>
          <a:p>
            <a:pPr defTabSz="403097">
              <a:lnSpc>
                <a:spcPct val="100000"/>
              </a:lnSpc>
              <a:spcBef>
                <a:spcPts val="1900"/>
              </a:spcBef>
              <a:defRPr cap="none" spc="0" sz="2346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Należy dołączyć do wniosku dokumenty np.: odcinki renty czy emerytury, dokumenty ponoszonych wydatków, dokumentację lekarską. Na zarządzenie o odmowie przyznania obrońcy z urzędu przysługuje zażalenie. </a:t>
            </a:r>
            <a:endParaRPr sz="828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Jakie są funkcje procesu karnego?"/>
          <p:cNvSpPr txBox="1"/>
          <p:nvPr>
            <p:ph type="body" sz="half" idx="1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/>
          <a:p>
            <a:pPr/>
            <a:r>
              <a:t>Kim jest obrońca?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Obrońc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Obrońca</a:t>
            </a:r>
          </a:p>
        </p:txBody>
      </p:sp>
      <p:sp>
        <p:nvSpPr>
          <p:cNvPr id="270" name="Body Level One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231808" indent="-231808" defTabSz="397256">
              <a:spcBef>
                <a:spcPts val="1900"/>
              </a:spcBef>
              <a:buClrTx/>
              <a:buSzPct val="100000"/>
              <a:buFontTx/>
              <a:buChar char="•"/>
              <a:defRPr sz="231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uczestnik postępowania przygotowawczego (dochodzenia, śledztwa) lub procesu,</a:t>
            </a:r>
          </a:p>
          <a:p>
            <a:pPr marL="231808" indent="-231808" defTabSz="397256">
              <a:spcBef>
                <a:spcPts val="1900"/>
              </a:spcBef>
              <a:buClrTx/>
              <a:buSzPct val="100000"/>
              <a:buFontTx/>
              <a:buChar char="•"/>
              <a:defRPr sz="231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występuje w imieniu oskarżonego na podstawie udzielonego pełnomocnictwa (obrona z wyboru) lub decyzji sądu (obrona z urzędu), </a:t>
            </a:r>
          </a:p>
          <a:p>
            <a:pPr marL="231808" indent="-231808" defTabSz="397256">
              <a:spcBef>
                <a:spcPts val="1900"/>
              </a:spcBef>
              <a:buClrTx/>
              <a:buSzPct val="100000"/>
              <a:buFontTx/>
              <a:buChar char="•"/>
              <a:defRPr sz="231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zobowiązany jest podejmować wszelkie działania prawem przewidziane takie jak zgłaszanie wniosków dowodowych czy zaskarżanie czynności organów postępowania, w celu doprowadzenia do uniewinnienia oskarżonego lub do orzeczenia jak najniższego wymiaru kary,</a:t>
            </a:r>
          </a:p>
          <a:p>
            <a:pPr marL="231808" indent="-231808" defTabSz="397256">
              <a:spcBef>
                <a:spcPts val="1900"/>
              </a:spcBef>
              <a:buClrTx/>
              <a:buSzPct val="100000"/>
              <a:buFontTx/>
              <a:buChar char="•"/>
              <a:defRPr sz="231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podejmuje czynności na korzyść oskarżonego, </a:t>
            </a:r>
          </a:p>
          <a:p>
            <a:pPr marL="231808" indent="-231808" defTabSz="397256">
              <a:spcBef>
                <a:spcPts val="1900"/>
              </a:spcBef>
              <a:buClrTx/>
              <a:buSzPct val="100000"/>
              <a:buFontTx/>
              <a:buChar char="•"/>
              <a:defRPr sz="231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wszelkie czynności podjęte przez obrońcę odnoszą taki skutek, jakby podjął je sam oskarżony, </a:t>
            </a:r>
          </a:p>
          <a:p>
            <a:pPr marL="231808" indent="-231808" defTabSz="397256">
              <a:spcBef>
                <a:spcPts val="1900"/>
              </a:spcBef>
              <a:buClrTx/>
              <a:buSzPct val="100000"/>
              <a:buFontTx/>
              <a:buChar char="•"/>
              <a:defRPr sz="2312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obrońcą może być radca prawny lub adwokat (art. 82 kodeksu postępowania karnego).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Jakie są funkcje procesu karnego?"/>
          <p:cNvSpPr txBox="1"/>
          <p:nvPr>
            <p:ph type="body" sz="half" idx="1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>
            <a:lvl1pPr defTabSz="578358">
              <a:defRPr sz="9306"/>
            </a:lvl1pPr>
          </a:lstStyle>
          <a:p>
            <a:pPr/>
            <a:r>
              <a:t>czy obrońca może działać wbrew woli oskarżonego?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zym jest proces karny?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350520">
              <a:defRPr sz="5640"/>
            </a:lvl1pPr>
          </a:lstStyle>
          <a:p>
            <a:pPr/>
            <a:r>
              <a:t>o czym mówiliśmy na poprzednich zajęciach?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Jakie są funkcje procesu karnego?"/>
          <p:cNvSpPr txBox="1"/>
          <p:nvPr>
            <p:ph type="body" sz="half" idx="1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>
            <a:lvl1pPr defTabSz="578358">
              <a:defRPr sz="9306"/>
            </a:lvl1pPr>
          </a:lstStyle>
          <a:p>
            <a:pPr/>
            <a:r>
              <a:t>Jakie są obowiązki oskarżonego?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Funkcje procesu karneg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Obowiązki oskarżonego (podejrzanego)</a:t>
            </a:r>
          </a:p>
        </p:txBody>
      </p:sp>
      <p:sp>
        <p:nvSpPr>
          <p:cNvPr id="277" name="Prakseologiczna - ukształtowanie procesu karnego w sposób pozwalający na osiągnięcie jego celów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834272" indent="-714130" defTabSz="502412">
              <a:lnSpc>
                <a:spcPct val="100000"/>
              </a:lnSpc>
              <a:spcBef>
                <a:spcPts val="2400"/>
              </a:spcBef>
              <a:buClr>
                <a:srgbClr val="222222"/>
              </a:buClr>
              <a:buSzPct val="100000"/>
              <a:buFont typeface="Helvetica Neue"/>
              <a:buChar char="•"/>
              <a:defRPr cap="none" spc="0" sz="2924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stawianie się na każde wezwanie sądu,</a:t>
            </a:r>
          </a:p>
          <a:p>
            <a:pPr marL="834272" indent="-714130" defTabSz="502412">
              <a:lnSpc>
                <a:spcPct val="100000"/>
              </a:lnSpc>
              <a:spcBef>
                <a:spcPts val="2400"/>
              </a:spcBef>
              <a:buClr>
                <a:srgbClr val="222222"/>
              </a:buClr>
              <a:buSzPct val="100000"/>
              <a:buFont typeface="Helvetica Neue"/>
              <a:buChar char="•"/>
              <a:defRPr cap="none" spc="0" sz="2924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informowanie o każdej zmianie swojego adresu.</a:t>
            </a:r>
          </a:p>
          <a:p>
            <a:pPr marL="393192" indent="-273050" defTabSz="393192">
              <a:lnSpc>
                <a:spcPct val="100000"/>
              </a:lnSpc>
              <a:buClr>
                <a:srgbClr val="222222"/>
              </a:buClr>
              <a:buSzPct val="100000"/>
              <a:buFont typeface="Helvetica Neue"/>
              <a:buChar char="•"/>
              <a:defRPr cap="none" spc="0" sz="1118">
                <a:solidFill>
                  <a:srgbClr val="222222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marL="393192" indent="-273050" defTabSz="393192">
              <a:lnSpc>
                <a:spcPct val="100000"/>
              </a:lnSpc>
              <a:buClr>
                <a:srgbClr val="222222"/>
              </a:buClr>
              <a:buSzPct val="100000"/>
              <a:buFont typeface="Helvetica Neue"/>
              <a:buChar char="•"/>
              <a:defRPr cap="none" spc="0" sz="1118">
                <a:solidFill>
                  <a:srgbClr val="222222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marL="393192" indent="-273050" defTabSz="393192">
              <a:lnSpc>
                <a:spcPct val="100000"/>
              </a:lnSpc>
              <a:buClr>
                <a:srgbClr val="222222"/>
              </a:buClr>
              <a:buSzPct val="100000"/>
              <a:buFont typeface="Helvetica Neue"/>
              <a:buChar char="•"/>
              <a:defRPr cap="none" spc="0" sz="1118">
                <a:solidFill>
                  <a:srgbClr val="222222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marL="393192" indent="-273050" defTabSz="393192">
              <a:lnSpc>
                <a:spcPct val="100000"/>
              </a:lnSpc>
              <a:buClr>
                <a:srgbClr val="222222"/>
              </a:buClr>
              <a:buSzPct val="100000"/>
              <a:buFont typeface="Helvetica Neue"/>
              <a:buChar char="•"/>
              <a:defRPr cap="none" spc="0" sz="1118">
                <a:solidFill>
                  <a:srgbClr val="222222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502412">
              <a:lnSpc>
                <a:spcPct val="100000"/>
              </a:lnSpc>
              <a:spcBef>
                <a:spcPts val="2400"/>
              </a:spcBef>
              <a:defRPr cap="none" spc="0" sz="2924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Zauważyć należy, że postępowanie przed sądem po złożeniu wyjaśnień przez oskarżonego może się toczyć również bez jego udziału.</a:t>
            </a:r>
          </a:p>
          <a:p>
            <a:pPr defTabSz="502412">
              <a:lnSpc>
                <a:spcPct val="100000"/>
              </a:lnSpc>
              <a:spcBef>
                <a:spcPts val="2400"/>
              </a:spcBef>
              <a:defRPr cap="none" spc="0" sz="2924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Sytuacja taka może mieć miejsce w przypadku gdy oskarżony powiadomiony o terminie rozprawy nie stawi się na jej kolejny termin, nie usprawiedliwi swojego niestawiennictwa i nie złoży wniosku o odroczenie rozprawy.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Dziękuję za uwagę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700"/>
            </a:lvl1pPr>
          </a:lstStyle>
          <a:p>
            <a:pPr>
              <a:defRPr>
                <a:effectLst/>
              </a:defRPr>
            </a:pPr>
            <a:r>
              <a:t>Dziękuję za uwagę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ojęcie procesu karnego"/>
          <p:cNvSpPr txBox="1"/>
          <p:nvPr>
            <p:ph type="title"/>
          </p:nvPr>
        </p:nvSpPr>
        <p:spPr>
          <a:xfrm>
            <a:off x="406400" y="259080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pojęcie procesu karnego</a:t>
            </a:r>
          </a:p>
        </p:txBody>
      </p:sp>
      <p:sp>
        <p:nvSpPr>
          <p:cNvPr id="200" name="Przedmiot procesu karnego"/>
          <p:cNvSpPr txBox="1"/>
          <p:nvPr/>
        </p:nvSpPr>
        <p:spPr>
          <a:xfrm>
            <a:off x="406400" y="3441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 defTabSz="467359">
              <a:lnSpc>
                <a:spcPct val="80000"/>
              </a:lnSpc>
              <a:spcBef>
                <a:spcPts val="2200"/>
              </a:spcBef>
              <a:defRPr cap="all" sz="4800">
                <a:solidFill>
                  <a:schemeClr val="accent1"/>
                </a:solidFill>
              </a:defRPr>
            </a:lvl1pPr>
          </a:lstStyle>
          <a:p>
            <a:pPr/>
            <a:r>
              <a:t>Przedmiot procesu karnego</a:t>
            </a:r>
          </a:p>
        </p:txBody>
      </p:sp>
      <p:sp>
        <p:nvSpPr>
          <p:cNvPr id="201" name="Przedmiot procesu karnego"/>
          <p:cNvSpPr txBox="1"/>
          <p:nvPr/>
        </p:nvSpPr>
        <p:spPr>
          <a:xfrm>
            <a:off x="406400" y="42926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 defTabSz="467359">
              <a:lnSpc>
                <a:spcPct val="80000"/>
              </a:lnSpc>
              <a:spcBef>
                <a:spcPts val="2200"/>
              </a:spcBef>
              <a:defRPr cap="all" sz="4800">
                <a:solidFill>
                  <a:schemeClr val="accent1"/>
                </a:solidFill>
              </a:defRPr>
            </a:lvl1pPr>
          </a:lstStyle>
          <a:p>
            <a:pPr/>
            <a:r>
              <a:t>cele procesu karnego</a:t>
            </a:r>
          </a:p>
        </p:txBody>
      </p:sp>
      <p:sp>
        <p:nvSpPr>
          <p:cNvPr id="202" name="Przedmiot procesu karnego"/>
          <p:cNvSpPr txBox="1"/>
          <p:nvPr/>
        </p:nvSpPr>
        <p:spPr>
          <a:xfrm>
            <a:off x="406400" y="51435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 defTabSz="467359">
              <a:lnSpc>
                <a:spcPct val="80000"/>
              </a:lnSpc>
              <a:spcBef>
                <a:spcPts val="2200"/>
              </a:spcBef>
              <a:defRPr cap="all" sz="4800">
                <a:solidFill>
                  <a:schemeClr val="accent1"/>
                </a:solidFill>
              </a:defRPr>
            </a:lvl1pPr>
          </a:lstStyle>
          <a:p>
            <a:pPr/>
            <a:r>
              <a:t>Funkcje procesu karnego</a:t>
            </a:r>
          </a:p>
        </p:txBody>
      </p:sp>
      <p:sp>
        <p:nvSpPr>
          <p:cNvPr id="203" name="Przedmiot procesu karnego"/>
          <p:cNvSpPr txBox="1"/>
          <p:nvPr/>
        </p:nvSpPr>
        <p:spPr>
          <a:xfrm>
            <a:off x="406400" y="59944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 defTabSz="467359">
              <a:lnSpc>
                <a:spcPct val="80000"/>
              </a:lnSpc>
              <a:spcBef>
                <a:spcPts val="2200"/>
              </a:spcBef>
              <a:defRPr cap="all" sz="4800">
                <a:solidFill>
                  <a:schemeClr val="accent1"/>
                </a:solidFill>
              </a:defRPr>
            </a:lvl1pPr>
          </a:lstStyle>
          <a:p>
            <a:pPr/>
            <a:r>
              <a:t>etapy procesu karnego</a:t>
            </a:r>
          </a:p>
        </p:txBody>
      </p:sp>
      <p:sp>
        <p:nvSpPr>
          <p:cNvPr id="204" name="Przedmiot procesu karnego"/>
          <p:cNvSpPr txBox="1"/>
          <p:nvPr/>
        </p:nvSpPr>
        <p:spPr>
          <a:xfrm>
            <a:off x="406400" y="68453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 defTabSz="467359">
              <a:lnSpc>
                <a:spcPct val="80000"/>
              </a:lnSpc>
              <a:spcBef>
                <a:spcPts val="2200"/>
              </a:spcBef>
              <a:defRPr cap="all" sz="4800">
                <a:solidFill>
                  <a:schemeClr val="accent1"/>
                </a:solidFill>
              </a:defRPr>
            </a:lvl1pPr>
          </a:lstStyle>
          <a:p>
            <a:pPr/>
            <a:r>
              <a:t>tryby procesu karnego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o jest przedmiotem procesu karnego?"/>
          <p:cNvSpPr txBox="1"/>
          <p:nvPr>
            <p:ph type="body" sz="half" idx="1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>
            <a:lvl1pPr defTabSz="578358">
              <a:defRPr sz="9306"/>
            </a:lvl1pPr>
          </a:lstStyle>
          <a:p>
            <a:pPr/>
            <a:r>
              <a:t>Kto uczestniczy w procesie karnym?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łówny przedmiot procesu karneg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Uczestnicy procesu karnego</a:t>
            </a:r>
          </a:p>
        </p:txBody>
      </p:sp>
      <p:sp>
        <p:nvSpPr>
          <p:cNvPr id="209" name="Zarzut oskarżenia stanowi jedynie hipotezę oceny określonego zdarzenia, która może, ale nie musi zostać potwierdzona w procesie karnym - proces niejako dąży do jej udowodnienia lub obalenia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 algn="just" defTabSz="584200">
              <a:lnSpc>
                <a:spcPct val="100000"/>
              </a:lnSpc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cap="none" spc="0" sz="3400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Organ procesowy</a:t>
            </a:r>
            <a:r>
              <a:t> - ma określoną przez przepisy prawa strukturę organizacyjną oraz wyposażony jest w odpowiednie uprawnienia i obowiązki.</a:t>
            </a:r>
          </a:p>
          <a:p>
            <a:pPr marL="444500" indent="-444500" algn="just" defTabSz="584200">
              <a:lnSpc>
                <a:spcPct val="100000"/>
              </a:lnSpc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cap="none" i="1" spc="0" sz="34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„organy państwowe uprawnione do wydawania decyzji w określonych etapach procesu, niezależnie od innych uprawnień”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83992A"/>
              </a:buClr>
              <a:buFont typeface="Arial"/>
              <a:defRPr cap="none" i="1" spc="0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     </a:t>
            </a:r>
            <a:r>
              <a:rPr i="0"/>
              <a:t>(</a:t>
            </a:r>
            <a:r>
              <a:rPr i="0"/>
              <a:t>S. Waltoś, Proces karny. Zarys systemu, Warszawa 2016, s. 154)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łówny przedmiot procesu karneg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Organy procesowy</a:t>
            </a:r>
          </a:p>
        </p:txBody>
      </p:sp>
      <p:sp>
        <p:nvSpPr>
          <p:cNvPr id="212" name="Text"/>
          <p:cNvSpPr txBox="1"/>
          <p:nvPr/>
        </p:nvSpPr>
        <p:spPr>
          <a:xfrm>
            <a:off x="6295897" y="4673599"/>
            <a:ext cx="413005" cy="35560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/>
          </a:p>
        </p:txBody>
      </p:sp>
      <p:sp>
        <p:nvSpPr>
          <p:cNvPr id="213" name="Organy postępowania przygotowawczego…"/>
          <p:cNvSpPr/>
          <p:nvPr/>
        </p:nvSpPr>
        <p:spPr>
          <a:xfrm>
            <a:off x="927100" y="3582541"/>
            <a:ext cx="2863454" cy="2588518"/>
          </a:xfrm>
          <a:prstGeom prst="ellipse">
            <a:avLst/>
          </a:prstGeom>
          <a:solidFill>
            <a:srgbClr val="838787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600">
                <a:solidFill>
                  <a:srgbClr val="FFFFFF"/>
                </a:solidFill>
              </a:defRPr>
            </a:pPr>
            <a:r>
              <a:t>Organy postępowania przygotowawczego</a:t>
            </a:r>
          </a:p>
          <a:p>
            <a:pPr algn="ctr">
              <a:defRPr sz="2600">
                <a:solidFill>
                  <a:srgbClr val="FFFFFF"/>
                </a:solidFill>
              </a:defRPr>
            </a:pPr>
            <a:r>
              <a:t>(Policja, prokuratura, sądy)</a:t>
            </a:r>
          </a:p>
        </p:txBody>
      </p:sp>
      <p:sp>
        <p:nvSpPr>
          <p:cNvPr id="214" name="Organy postępowania sądowego…"/>
          <p:cNvSpPr/>
          <p:nvPr/>
        </p:nvSpPr>
        <p:spPr>
          <a:xfrm>
            <a:off x="5448300" y="3582541"/>
            <a:ext cx="2863454" cy="2588518"/>
          </a:xfrm>
          <a:prstGeom prst="ellipse">
            <a:avLst/>
          </a:prstGeom>
          <a:solidFill>
            <a:srgbClr val="838787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600">
                <a:solidFill>
                  <a:srgbClr val="FFFFFF"/>
                </a:solidFill>
              </a:defRPr>
            </a:pPr>
            <a:r>
              <a:t>Organy postępowania sądowego</a:t>
            </a:r>
          </a:p>
          <a:p>
            <a:pPr algn="ctr">
              <a:defRPr sz="2600">
                <a:solidFill>
                  <a:srgbClr val="FFFFFF"/>
                </a:solidFill>
              </a:defRPr>
            </a:pPr>
            <a:r>
              <a:t>(Sądy)</a:t>
            </a:r>
          </a:p>
        </p:txBody>
      </p:sp>
      <p:sp>
        <p:nvSpPr>
          <p:cNvPr id="215" name="Organy postępowania wykonawczego…"/>
          <p:cNvSpPr/>
          <p:nvPr/>
        </p:nvSpPr>
        <p:spPr>
          <a:xfrm>
            <a:off x="9969500" y="3582541"/>
            <a:ext cx="2863454" cy="2588518"/>
          </a:xfrm>
          <a:prstGeom prst="ellipse">
            <a:avLst/>
          </a:prstGeom>
          <a:solidFill>
            <a:srgbClr val="838787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600">
                <a:solidFill>
                  <a:srgbClr val="FFFFFF"/>
                </a:solidFill>
              </a:defRPr>
            </a:pPr>
            <a:r>
              <a:t>Organy postępowania wykonawczego</a:t>
            </a:r>
          </a:p>
          <a:p>
            <a:pPr algn="ctr">
              <a:defRPr sz="2600">
                <a:solidFill>
                  <a:srgbClr val="FFFFFF"/>
                </a:solidFill>
              </a:defRPr>
            </a:pPr>
            <a:r>
              <a:t>(Służba więzienna)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el procesu karnego jako osiągnięcie sprawiedliwości materialnej i proceduralnej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defTabSz="315468">
              <a:lnSpc>
                <a:spcPct val="80000"/>
              </a:lnSpc>
              <a:spcBef>
                <a:spcPts val="1500"/>
              </a:spcBef>
              <a:defRPr b="0" cap="all" sz="3200">
                <a:solidFill>
                  <a:schemeClr val="accent1"/>
                </a:solidFill>
                <a:effectLst/>
                <a:latin typeface="DIN Condensed"/>
                <a:ea typeface="DIN Condensed"/>
                <a:cs typeface="DIN Condensed"/>
                <a:sym typeface="DIN Condensed"/>
              </a:defRPr>
            </a:pPr>
            <a:r>
              <a:t>Organy procesowe</a:t>
            </a:r>
          </a:p>
        </p:txBody>
      </p:sp>
      <p:pic>
        <p:nvPicPr>
          <p:cNvPr id="218" name="Obraz 3" descr="Obraz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4701" y="2209800"/>
            <a:ext cx="11215398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łówny przedmiot procesu karneg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>
              <a:defRPr>
                <a:effectLst/>
              </a:defRPr>
            </a:pPr>
            <a:r>
              <a:t>Strony postępowania</a:t>
            </a:r>
          </a:p>
        </p:txBody>
      </p:sp>
      <p:sp>
        <p:nvSpPr>
          <p:cNvPr id="221" name="Zarzut oskarżenia stanowi jedynie hipotezę oceny określonego zdarzenia, która może, ale nie musi zostać potwierdzona w procesie karnym - proces niejako dąży do jej udowodnienia lub obalenia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655755" indent="-555171" defTabSz="420624">
              <a:lnSpc>
                <a:spcPct val="100000"/>
              </a:lnSpc>
              <a:spcBef>
                <a:spcPts val="2000"/>
              </a:spcBef>
              <a:buClr>
                <a:srgbClr val="222222"/>
              </a:buClr>
              <a:buSzPct val="100000"/>
              <a:buFont typeface="Helvetica"/>
              <a:buChar char="•"/>
              <a:defRPr b="1" cap="none" spc="0" sz="2448">
                <a:latin typeface="Avenir Next"/>
                <a:ea typeface="Avenir Next"/>
                <a:cs typeface="Avenir Next"/>
                <a:sym typeface="Avenir Next"/>
              </a:defRPr>
            </a:pPr>
            <a:r>
              <a:t>uczestnik postępowania, który działa we własnym imieniu, posiadający interes prawny w określonym rozstrzygnięciu co do przedmiotu procesu</a:t>
            </a:r>
          </a:p>
          <a:p>
            <a:pPr marL="655755" indent="-555171" defTabSz="420624">
              <a:lnSpc>
                <a:spcPct val="100000"/>
              </a:lnSpc>
              <a:spcBef>
                <a:spcPts val="2000"/>
              </a:spcBef>
              <a:buClr>
                <a:srgbClr val="222222"/>
              </a:buClr>
              <a:buSzPct val="100000"/>
              <a:buFont typeface="Helvetica"/>
              <a:buChar char="•"/>
              <a:defRPr cap="none" spc="0" sz="2448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Strony zasadnicze i strony szczególne:</a:t>
            </a:r>
          </a:p>
          <a:p>
            <a:pPr lvl="1" marL="984939" indent="-555171" defTabSz="420624">
              <a:lnSpc>
                <a:spcPct val="100000"/>
              </a:lnSpc>
              <a:spcBef>
                <a:spcPts val="2000"/>
              </a:spcBef>
              <a:buClr>
                <a:srgbClr val="222222"/>
              </a:buClr>
              <a:buSzPct val="100000"/>
              <a:buFont typeface="Helvetica"/>
              <a:buChar char="◦"/>
              <a:defRPr cap="none" spc="0" sz="2448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strona zasadnicza – podmiot, który występuje w trybie zwyczajnym, jak również w większości trybów szczególnych. Są to:</a:t>
            </a:r>
          </a:p>
          <a:p>
            <a:pPr lvl="2" marL="1314123" indent="-555171" defTabSz="420624">
              <a:lnSpc>
                <a:spcPct val="100000"/>
              </a:lnSpc>
              <a:spcBef>
                <a:spcPts val="2000"/>
              </a:spcBef>
              <a:buClr>
                <a:srgbClr val="222222"/>
              </a:buClr>
              <a:buSzPct val="100000"/>
              <a:buFont typeface="Helvetica"/>
              <a:buChar char="▪"/>
              <a:defRPr cap="none" spc="0" sz="2448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w postępowaniu przygotowawczym: podejrzany i pokrzywdzony,</a:t>
            </a:r>
          </a:p>
          <a:p>
            <a:pPr lvl="2" marL="1314123" indent="-555171" defTabSz="420624">
              <a:lnSpc>
                <a:spcPct val="100000"/>
              </a:lnSpc>
              <a:spcBef>
                <a:spcPts val="2000"/>
              </a:spcBef>
              <a:buClr>
                <a:srgbClr val="222222"/>
              </a:buClr>
              <a:buSzPct val="100000"/>
              <a:buFont typeface="Helvetica"/>
              <a:buChar char="▪"/>
              <a:defRPr cap="none" spc="0" sz="2448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w postępowaniu jurysdykcyjnym: oskarżyciel i oskarżony;</a:t>
            </a:r>
          </a:p>
          <a:p>
            <a:pPr lvl="1" marL="984939" indent="-555171" defTabSz="420624">
              <a:lnSpc>
                <a:spcPct val="100000"/>
              </a:lnSpc>
              <a:spcBef>
                <a:spcPts val="2000"/>
              </a:spcBef>
              <a:buClr>
                <a:srgbClr val="222222"/>
              </a:buClr>
              <a:buSzPct val="100000"/>
              <a:buFont typeface="Helvetica"/>
              <a:buChar char="◦"/>
              <a:defRPr cap="none" spc="0" sz="2448"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strona szczególna – podmioty występujące tylko w określonym trybie szczególnym, związane wyłącznie z tym trybem. W postępowaniu karnym skarbowym są nim interwenient, a w postępowaniu z nieletnimi stronami są nieletni, rodzice lub opiekun nieletniego, prokurator.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222222"/>
      </a:dk1>
      <a:lt1>
        <a:srgbClr val="222222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