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8" r:id="rId2"/>
    <p:sldId id="277" r:id="rId3"/>
    <p:sldId id="279" r:id="rId4"/>
    <p:sldId id="266" r:id="rId5"/>
    <p:sldId id="271" r:id="rId6"/>
    <p:sldId id="272" r:id="rId7"/>
    <p:sldId id="282" r:id="rId8"/>
    <p:sldId id="283" r:id="rId9"/>
    <p:sldId id="284" r:id="rId10"/>
    <p:sldId id="285" r:id="rId11"/>
    <p:sldId id="257" r:id="rId12"/>
    <p:sldId id="258" r:id="rId13"/>
    <p:sldId id="260" r:id="rId14"/>
    <p:sldId id="261" r:id="rId15"/>
    <p:sldId id="262" r:id="rId16"/>
    <p:sldId id="263" r:id="rId17"/>
    <p:sldId id="264" r:id="rId18"/>
    <p:sldId id="265" r:id="rId19"/>
    <p:sldId id="287" r:id="rId20"/>
    <p:sldId id="267" r:id="rId21"/>
    <p:sldId id="268" r:id="rId22"/>
    <p:sldId id="269" r:id="rId23"/>
    <p:sldId id="270" r:id="rId24"/>
    <p:sldId id="288" r:id="rId25"/>
    <p:sldId id="289" r:id="rId26"/>
    <p:sldId id="273" r:id="rId27"/>
    <p:sldId id="274" r:id="rId28"/>
    <p:sldId id="275" r:id="rId29"/>
    <p:sldId id="281" r:id="rId30"/>
    <p:sldId id="286" r:id="rId31"/>
    <p:sldId id="276" r:id="rId32"/>
    <p:sldId id="290" r:id="rId3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C878D2-8323-4165-BE46-6AD6D5F893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9951D0-20FD-4E49-9FF5-C310F6FAFA80}">
      <dgm:prSet phldrT="[Tekst]"/>
      <dgm:spPr/>
      <dgm:t>
        <a:bodyPr/>
        <a:lstStyle/>
        <a:p>
          <a:r>
            <a:rPr lang="pl-PL" dirty="0"/>
            <a:t>Kryterium sposobu sporządzenia</a:t>
          </a:r>
        </a:p>
        <a:p>
          <a:r>
            <a:rPr lang="pl-PL" dirty="0"/>
            <a:t>(forma szczególna)</a:t>
          </a:r>
        </a:p>
      </dgm:t>
    </dgm:pt>
    <dgm:pt modelId="{606C098E-FD9C-42C9-9DCD-3C8848DF8F73}" type="parTrans" cxnId="{9EA9198E-F616-455C-B212-251EC86E13F3}">
      <dgm:prSet/>
      <dgm:spPr/>
      <dgm:t>
        <a:bodyPr/>
        <a:lstStyle/>
        <a:p>
          <a:endParaRPr lang="pl-PL"/>
        </a:p>
      </dgm:t>
    </dgm:pt>
    <dgm:pt modelId="{E9318CCA-62A9-4200-97CA-6CB80F705D1A}" type="sibTrans" cxnId="{9EA9198E-F616-455C-B212-251EC86E13F3}">
      <dgm:prSet/>
      <dgm:spPr/>
      <dgm:t>
        <a:bodyPr/>
        <a:lstStyle/>
        <a:p>
          <a:endParaRPr lang="pl-PL"/>
        </a:p>
      </dgm:t>
    </dgm:pt>
    <dgm:pt modelId="{B8C96D39-0704-4BC6-B3A8-619DF8104FDD}">
      <dgm:prSet phldrT="[Tekst]"/>
      <dgm:spPr/>
      <dgm:t>
        <a:bodyPr/>
        <a:lstStyle/>
        <a:p>
          <a:r>
            <a:rPr lang="pl-PL" dirty="0"/>
            <a:t>Forma pisemna</a:t>
          </a:r>
        </a:p>
      </dgm:t>
    </dgm:pt>
    <dgm:pt modelId="{E550D470-31C5-4220-A21A-19C7AB1F1AEA}" type="parTrans" cxnId="{77137B69-E2F5-4E60-A69B-09B1E3925854}">
      <dgm:prSet/>
      <dgm:spPr/>
      <dgm:t>
        <a:bodyPr/>
        <a:lstStyle/>
        <a:p>
          <a:endParaRPr lang="pl-PL"/>
        </a:p>
      </dgm:t>
    </dgm:pt>
    <dgm:pt modelId="{4D530684-CAB1-43A7-8368-D9F9FE093E08}" type="sibTrans" cxnId="{77137B69-E2F5-4E60-A69B-09B1E3925854}">
      <dgm:prSet/>
      <dgm:spPr/>
      <dgm:t>
        <a:bodyPr/>
        <a:lstStyle/>
        <a:p>
          <a:endParaRPr lang="pl-PL"/>
        </a:p>
      </dgm:t>
    </dgm:pt>
    <dgm:pt modelId="{CC7C4B87-511D-4859-9451-0ADC041BBE7E}">
      <dgm:prSet phldrT="[Tekst]"/>
      <dgm:spPr/>
      <dgm:t>
        <a:bodyPr/>
        <a:lstStyle/>
        <a:p>
          <a:r>
            <a:rPr lang="pl-PL" dirty="0"/>
            <a:t>Postacie kwalifikowane formy pisemnej</a:t>
          </a:r>
        </a:p>
      </dgm:t>
    </dgm:pt>
    <dgm:pt modelId="{12F84323-0548-430D-B353-BA394DD8A468}" type="parTrans" cxnId="{3B1A2634-D28C-44B4-A018-E88F4C32B67B}">
      <dgm:prSet/>
      <dgm:spPr/>
      <dgm:t>
        <a:bodyPr/>
        <a:lstStyle/>
        <a:p>
          <a:endParaRPr lang="pl-PL"/>
        </a:p>
      </dgm:t>
    </dgm:pt>
    <dgm:pt modelId="{1B174C27-F921-4911-84FC-BC7CF6F6B73F}" type="sibTrans" cxnId="{3B1A2634-D28C-44B4-A018-E88F4C32B67B}">
      <dgm:prSet/>
      <dgm:spPr/>
      <dgm:t>
        <a:bodyPr/>
        <a:lstStyle/>
        <a:p>
          <a:endParaRPr lang="pl-PL"/>
        </a:p>
      </dgm:t>
    </dgm:pt>
    <dgm:pt modelId="{D7C30842-9678-4553-BBE0-35C5F40F8D46}">
      <dgm:prSet phldrT="[Tekst]"/>
      <dgm:spPr/>
      <dgm:t>
        <a:bodyPr/>
        <a:lstStyle/>
        <a:p>
          <a:r>
            <a:rPr lang="pl-PL" dirty="0"/>
            <a:t>Forma</a:t>
          </a:r>
          <a:r>
            <a:rPr lang="pl-PL" baseline="0" dirty="0"/>
            <a:t> elektroniczna,</a:t>
          </a:r>
        </a:p>
        <a:p>
          <a:r>
            <a:rPr lang="pl-PL" b="1" baseline="0" dirty="0">
              <a:solidFill>
                <a:srgbClr val="FF0000"/>
              </a:solidFill>
            </a:rPr>
            <a:t>Forma dokumentowa</a:t>
          </a:r>
          <a:endParaRPr lang="pl-PL" b="1" dirty="0">
            <a:solidFill>
              <a:srgbClr val="FF0000"/>
            </a:solidFill>
          </a:endParaRPr>
        </a:p>
      </dgm:t>
    </dgm:pt>
    <dgm:pt modelId="{806FD549-8653-44A5-B7B8-F6D1173C017B}" type="parTrans" cxnId="{EC60217E-21E6-4635-8965-5DD4A31B08E2}">
      <dgm:prSet/>
      <dgm:spPr/>
      <dgm:t>
        <a:bodyPr/>
        <a:lstStyle/>
        <a:p>
          <a:endParaRPr lang="pl-PL"/>
        </a:p>
      </dgm:t>
    </dgm:pt>
    <dgm:pt modelId="{B8A0D758-317C-4336-A160-4D58E4268162}" type="sibTrans" cxnId="{EC60217E-21E6-4635-8965-5DD4A31B08E2}">
      <dgm:prSet/>
      <dgm:spPr/>
      <dgm:t>
        <a:bodyPr/>
        <a:lstStyle/>
        <a:p>
          <a:endParaRPr lang="pl-PL"/>
        </a:p>
      </dgm:t>
    </dgm:pt>
    <dgm:pt modelId="{79DCAF00-734E-4E65-B51B-EC593B2E0FB0}" type="pres">
      <dgm:prSet presAssocID="{EEC878D2-8323-4165-BE46-6AD6D5F893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B7E1137-EB82-45EE-8B47-E5A522FFB7D1}" type="pres">
      <dgm:prSet presAssocID="{6A9951D0-20FD-4E49-9FF5-C310F6FAFA80}" presName="hierRoot1" presStyleCnt="0">
        <dgm:presLayoutVars>
          <dgm:hierBranch val="init"/>
        </dgm:presLayoutVars>
      </dgm:prSet>
      <dgm:spPr/>
    </dgm:pt>
    <dgm:pt modelId="{3D04472A-72BD-44C0-80ED-13539C2880BA}" type="pres">
      <dgm:prSet presAssocID="{6A9951D0-20FD-4E49-9FF5-C310F6FAFA80}" presName="rootComposite1" presStyleCnt="0"/>
      <dgm:spPr/>
    </dgm:pt>
    <dgm:pt modelId="{C04BC560-4CB0-4D02-89C6-408804CD833E}" type="pres">
      <dgm:prSet presAssocID="{6A9951D0-20FD-4E49-9FF5-C310F6FAFA80}" presName="rootText1" presStyleLbl="node0" presStyleIdx="0" presStyleCnt="1" custLinFactNeighborX="-5911" custLinFactNeighborY="68378">
        <dgm:presLayoutVars>
          <dgm:chPref val="3"/>
        </dgm:presLayoutVars>
      </dgm:prSet>
      <dgm:spPr/>
    </dgm:pt>
    <dgm:pt modelId="{202A8B17-B610-402B-A1EC-561A02F3AA28}" type="pres">
      <dgm:prSet presAssocID="{6A9951D0-20FD-4E49-9FF5-C310F6FAFA80}" presName="rootConnector1" presStyleLbl="node1" presStyleIdx="0" presStyleCnt="0"/>
      <dgm:spPr/>
    </dgm:pt>
    <dgm:pt modelId="{41A722A5-02BD-417C-A7EF-089F8D78079A}" type="pres">
      <dgm:prSet presAssocID="{6A9951D0-20FD-4E49-9FF5-C310F6FAFA80}" presName="hierChild2" presStyleCnt="0"/>
      <dgm:spPr/>
    </dgm:pt>
    <dgm:pt modelId="{18A531FF-1D6D-49F6-A87C-75E043217E34}" type="pres">
      <dgm:prSet presAssocID="{E550D470-31C5-4220-A21A-19C7AB1F1AEA}" presName="Name37" presStyleLbl="parChTrans1D2" presStyleIdx="0" presStyleCnt="3"/>
      <dgm:spPr/>
    </dgm:pt>
    <dgm:pt modelId="{5CB8D1CB-27BA-47CD-B198-B1054A8D05CF}" type="pres">
      <dgm:prSet presAssocID="{B8C96D39-0704-4BC6-B3A8-619DF8104FDD}" presName="hierRoot2" presStyleCnt="0">
        <dgm:presLayoutVars>
          <dgm:hierBranch val="init"/>
        </dgm:presLayoutVars>
      </dgm:prSet>
      <dgm:spPr/>
    </dgm:pt>
    <dgm:pt modelId="{E315250F-1B29-4EE6-AF1A-856731BBC0E7}" type="pres">
      <dgm:prSet presAssocID="{B8C96D39-0704-4BC6-B3A8-619DF8104FDD}" presName="rootComposite" presStyleCnt="0"/>
      <dgm:spPr/>
    </dgm:pt>
    <dgm:pt modelId="{631CAD89-64FF-41B5-B1A5-C26BB407A5CE}" type="pres">
      <dgm:prSet presAssocID="{B8C96D39-0704-4BC6-B3A8-619DF8104FDD}" presName="rootText" presStyleLbl="node2" presStyleIdx="0" presStyleCnt="3" custLinFactNeighborX="-6316" custLinFactNeighborY="48197">
        <dgm:presLayoutVars>
          <dgm:chPref val="3"/>
        </dgm:presLayoutVars>
      </dgm:prSet>
      <dgm:spPr/>
    </dgm:pt>
    <dgm:pt modelId="{0C3E7E5C-A070-4918-A41D-464F0A1CCE97}" type="pres">
      <dgm:prSet presAssocID="{B8C96D39-0704-4BC6-B3A8-619DF8104FDD}" presName="rootConnector" presStyleLbl="node2" presStyleIdx="0" presStyleCnt="3"/>
      <dgm:spPr/>
    </dgm:pt>
    <dgm:pt modelId="{52750821-1730-4320-8738-254E56D2E7BF}" type="pres">
      <dgm:prSet presAssocID="{B8C96D39-0704-4BC6-B3A8-619DF8104FDD}" presName="hierChild4" presStyleCnt="0"/>
      <dgm:spPr/>
    </dgm:pt>
    <dgm:pt modelId="{8FDCC27D-A217-4BF6-9CF8-B299FB90254C}" type="pres">
      <dgm:prSet presAssocID="{B8C96D39-0704-4BC6-B3A8-619DF8104FDD}" presName="hierChild5" presStyleCnt="0"/>
      <dgm:spPr/>
    </dgm:pt>
    <dgm:pt modelId="{9F27C0C0-1F45-4911-97EB-1E0BAAEFF42A}" type="pres">
      <dgm:prSet presAssocID="{12F84323-0548-430D-B353-BA394DD8A468}" presName="Name37" presStyleLbl="parChTrans1D2" presStyleIdx="1" presStyleCnt="3"/>
      <dgm:spPr/>
    </dgm:pt>
    <dgm:pt modelId="{67224E6A-458B-4085-92D8-39C5403B2855}" type="pres">
      <dgm:prSet presAssocID="{CC7C4B87-511D-4859-9451-0ADC041BBE7E}" presName="hierRoot2" presStyleCnt="0">
        <dgm:presLayoutVars>
          <dgm:hierBranch val="init"/>
        </dgm:presLayoutVars>
      </dgm:prSet>
      <dgm:spPr/>
    </dgm:pt>
    <dgm:pt modelId="{E7D3CCFB-CC1F-4210-AA64-5C067DEFDBCA}" type="pres">
      <dgm:prSet presAssocID="{CC7C4B87-511D-4859-9451-0ADC041BBE7E}" presName="rootComposite" presStyleCnt="0"/>
      <dgm:spPr/>
    </dgm:pt>
    <dgm:pt modelId="{4A51C0CA-1264-4EA8-BCD4-9A44AC0E0E04}" type="pres">
      <dgm:prSet presAssocID="{CC7C4B87-511D-4859-9451-0ADC041BBE7E}" presName="rootText" presStyleLbl="node2" presStyleIdx="1" presStyleCnt="3" custLinFactNeighborX="-5911" custLinFactNeighborY="64512">
        <dgm:presLayoutVars>
          <dgm:chPref val="3"/>
        </dgm:presLayoutVars>
      </dgm:prSet>
      <dgm:spPr/>
    </dgm:pt>
    <dgm:pt modelId="{5830221C-B255-4C9A-BF3D-1D4A17919E65}" type="pres">
      <dgm:prSet presAssocID="{CC7C4B87-511D-4859-9451-0ADC041BBE7E}" presName="rootConnector" presStyleLbl="node2" presStyleIdx="1" presStyleCnt="3"/>
      <dgm:spPr/>
    </dgm:pt>
    <dgm:pt modelId="{306BB695-73C7-40AE-A181-56826D2E91E2}" type="pres">
      <dgm:prSet presAssocID="{CC7C4B87-511D-4859-9451-0ADC041BBE7E}" presName="hierChild4" presStyleCnt="0"/>
      <dgm:spPr/>
    </dgm:pt>
    <dgm:pt modelId="{FE0BD69E-28C8-4F7B-B773-C0B120C2D68E}" type="pres">
      <dgm:prSet presAssocID="{CC7C4B87-511D-4859-9451-0ADC041BBE7E}" presName="hierChild5" presStyleCnt="0"/>
      <dgm:spPr/>
    </dgm:pt>
    <dgm:pt modelId="{27B79219-D538-4A98-8F65-BBAEE96BAF0A}" type="pres">
      <dgm:prSet presAssocID="{806FD549-8653-44A5-B7B8-F6D1173C017B}" presName="Name37" presStyleLbl="parChTrans1D2" presStyleIdx="2" presStyleCnt="3"/>
      <dgm:spPr/>
    </dgm:pt>
    <dgm:pt modelId="{F479672B-0F65-4076-A697-2D7DD283815D}" type="pres">
      <dgm:prSet presAssocID="{D7C30842-9678-4553-BBE0-35C5F40F8D46}" presName="hierRoot2" presStyleCnt="0">
        <dgm:presLayoutVars>
          <dgm:hierBranch val="init"/>
        </dgm:presLayoutVars>
      </dgm:prSet>
      <dgm:spPr/>
    </dgm:pt>
    <dgm:pt modelId="{BA7156C3-69EF-43B9-A2D6-7989F28B1511}" type="pres">
      <dgm:prSet presAssocID="{D7C30842-9678-4553-BBE0-35C5F40F8D46}" presName="rootComposite" presStyleCnt="0"/>
      <dgm:spPr/>
    </dgm:pt>
    <dgm:pt modelId="{C958B903-F570-4835-9AC3-B8E1E228D06E}" type="pres">
      <dgm:prSet presAssocID="{D7C30842-9678-4553-BBE0-35C5F40F8D46}" presName="rootText" presStyleLbl="node2" presStyleIdx="2" presStyleCnt="3" custLinFactNeighborX="-1933" custLinFactNeighborY="31622">
        <dgm:presLayoutVars>
          <dgm:chPref val="3"/>
        </dgm:presLayoutVars>
      </dgm:prSet>
      <dgm:spPr/>
    </dgm:pt>
    <dgm:pt modelId="{B4D3AED1-8A9E-4D5C-A666-5F0BAA28B4CE}" type="pres">
      <dgm:prSet presAssocID="{D7C30842-9678-4553-BBE0-35C5F40F8D46}" presName="rootConnector" presStyleLbl="node2" presStyleIdx="2" presStyleCnt="3"/>
      <dgm:spPr/>
    </dgm:pt>
    <dgm:pt modelId="{478BAD2F-B9CF-4167-9FEB-E5E7DDEA18E3}" type="pres">
      <dgm:prSet presAssocID="{D7C30842-9678-4553-BBE0-35C5F40F8D46}" presName="hierChild4" presStyleCnt="0"/>
      <dgm:spPr/>
    </dgm:pt>
    <dgm:pt modelId="{6D98C8FF-AE95-489A-961F-7F6A643D2807}" type="pres">
      <dgm:prSet presAssocID="{D7C30842-9678-4553-BBE0-35C5F40F8D46}" presName="hierChild5" presStyleCnt="0"/>
      <dgm:spPr/>
    </dgm:pt>
    <dgm:pt modelId="{1ADC1543-09AE-41F9-B100-65DCE67751FF}" type="pres">
      <dgm:prSet presAssocID="{6A9951D0-20FD-4E49-9FF5-C310F6FAFA80}" presName="hierChild3" presStyleCnt="0"/>
      <dgm:spPr/>
    </dgm:pt>
  </dgm:ptLst>
  <dgm:cxnLst>
    <dgm:cxn modelId="{3B1A2634-D28C-44B4-A018-E88F4C32B67B}" srcId="{6A9951D0-20FD-4E49-9FF5-C310F6FAFA80}" destId="{CC7C4B87-511D-4859-9451-0ADC041BBE7E}" srcOrd="1" destOrd="0" parTransId="{12F84323-0548-430D-B353-BA394DD8A468}" sibTransId="{1B174C27-F921-4911-84FC-BC7CF6F6B73F}"/>
    <dgm:cxn modelId="{4A4FD134-24BF-4ECC-AD8E-DCC8658D8A3D}" type="presOf" srcId="{6A9951D0-20FD-4E49-9FF5-C310F6FAFA80}" destId="{202A8B17-B610-402B-A1EC-561A02F3AA28}" srcOrd="1" destOrd="0" presId="urn:microsoft.com/office/officeart/2005/8/layout/orgChart1"/>
    <dgm:cxn modelId="{17642238-3A8B-4038-8169-3B435DA071A9}" type="presOf" srcId="{6A9951D0-20FD-4E49-9FF5-C310F6FAFA80}" destId="{C04BC560-4CB0-4D02-89C6-408804CD833E}" srcOrd="0" destOrd="0" presId="urn:microsoft.com/office/officeart/2005/8/layout/orgChart1"/>
    <dgm:cxn modelId="{527B9844-F982-407B-9DCE-D12F1A74CE41}" type="presOf" srcId="{EEC878D2-8323-4165-BE46-6AD6D5F89398}" destId="{79DCAF00-734E-4E65-B51B-EC593B2E0FB0}" srcOrd="0" destOrd="0" presId="urn:microsoft.com/office/officeart/2005/8/layout/orgChart1"/>
    <dgm:cxn modelId="{15745369-86C8-4D70-995D-93FC2744D9A9}" type="presOf" srcId="{B8C96D39-0704-4BC6-B3A8-619DF8104FDD}" destId="{0C3E7E5C-A070-4918-A41D-464F0A1CCE97}" srcOrd="1" destOrd="0" presId="urn:microsoft.com/office/officeart/2005/8/layout/orgChart1"/>
    <dgm:cxn modelId="{77137B69-E2F5-4E60-A69B-09B1E3925854}" srcId="{6A9951D0-20FD-4E49-9FF5-C310F6FAFA80}" destId="{B8C96D39-0704-4BC6-B3A8-619DF8104FDD}" srcOrd="0" destOrd="0" parTransId="{E550D470-31C5-4220-A21A-19C7AB1F1AEA}" sibTransId="{4D530684-CAB1-43A7-8368-D9F9FE093E08}"/>
    <dgm:cxn modelId="{592FBC53-A04F-4119-82CE-0FD61E131498}" type="presOf" srcId="{D7C30842-9678-4553-BBE0-35C5F40F8D46}" destId="{B4D3AED1-8A9E-4D5C-A666-5F0BAA28B4CE}" srcOrd="1" destOrd="0" presId="urn:microsoft.com/office/officeart/2005/8/layout/orgChart1"/>
    <dgm:cxn modelId="{EC60217E-21E6-4635-8965-5DD4A31B08E2}" srcId="{6A9951D0-20FD-4E49-9FF5-C310F6FAFA80}" destId="{D7C30842-9678-4553-BBE0-35C5F40F8D46}" srcOrd="2" destOrd="0" parTransId="{806FD549-8653-44A5-B7B8-F6D1173C017B}" sibTransId="{B8A0D758-317C-4336-A160-4D58E4268162}"/>
    <dgm:cxn modelId="{9EA9198E-F616-455C-B212-251EC86E13F3}" srcId="{EEC878D2-8323-4165-BE46-6AD6D5F89398}" destId="{6A9951D0-20FD-4E49-9FF5-C310F6FAFA80}" srcOrd="0" destOrd="0" parTransId="{606C098E-FD9C-42C9-9DCD-3C8848DF8F73}" sibTransId="{E9318CCA-62A9-4200-97CA-6CB80F705D1A}"/>
    <dgm:cxn modelId="{FEA6A290-DF06-48B4-9024-8A81F74E59D0}" type="presOf" srcId="{B8C96D39-0704-4BC6-B3A8-619DF8104FDD}" destId="{631CAD89-64FF-41B5-B1A5-C26BB407A5CE}" srcOrd="0" destOrd="0" presId="urn:microsoft.com/office/officeart/2005/8/layout/orgChart1"/>
    <dgm:cxn modelId="{75BBE898-644B-4A4D-AB03-27433BB90973}" type="presOf" srcId="{E550D470-31C5-4220-A21A-19C7AB1F1AEA}" destId="{18A531FF-1D6D-49F6-A87C-75E043217E34}" srcOrd="0" destOrd="0" presId="urn:microsoft.com/office/officeart/2005/8/layout/orgChart1"/>
    <dgm:cxn modelId="{3D213DC3-9465-4098-ACD2-B984242F99AD}" type="presOf" srcId="{D7C30842-9678-4553-BBE0-35C5F40F8D46}" destId="{C958B903-F570-4835-9AC3-B8E1E228D06E}" srcOrd="0" destOrd="0" presId="urn:microsoft.com/office/officeart/2005/8/layout/orgChart1"/>
    <dgm:cxn modelId="{B6371BE7-695D-4564-BD90-6BABAD9355DF}" type="presOf" srcId="{CC7C4B87-511D-4859-9451-0ADC041BBE7E}" destId="{4A51C0CA-1264-4EA8-BCD4-9A44AC0E0E04}" srcOrd="0" destOrd="0" presId="urn:microsoft.com/office/officeart/2005/8/layout/orgChart1"/>
    <dgm:cxn modelId="{4D412AEA-BD1B-456E-A8AD-59A8AD838DEE}" type="presOf" srcId="{12F84323-0548-430D-B353-BA394DD8A468}" destId="{9F27C0C0-1F45-4911-97EB-1E0BAAEFF42A}" srcOrd="0" destOrd="0" presId="urn:microsoft.com/office/officeart/2005/8/layout/orgChart1"/>
    <dgm:cxn modelId="{7B608CF5-F7A0-41C9-B9A8-BF5D62180BBB}" type="presOf" srcId="{806FD549-8653-44A5-B7B8-F6D1173C017B}" destId="{27B79219-D538-4A98-8F65-BBAEE96BAF0A}" srcOrd="0" destOrd="0" presId="urn:microsoft.com/office/officeart/2005/8/layout/orgChart1"/>
    <dgm:cxn modelId="{B988FCFD-F29E-47D8-833A-F0381D3013F5}" type="presOf" srcId="{CC7C4B87-511D-4859-9451-0ADC041BBE7E}" destId="{5830221C-B255-4C9A-BF3D-1D4A17919E65}" srcOrd="1" destOrd="0" presId="urn:microsoft.com/office/officeart/2005/8/layout/orgChart1"/>
    <dgm:cxn modelId="{DB100C8D-3968-4F1C-8C44-A1080B1E684B}" type="presParOf" srcId="{79DCAF00-734E-4E65-B51B-EC593B2E0FB0}" destId="{EB7E1137-EB82-45EE-8B47-E5A522FFB7D1}" srcOrd="0" destOrd="0" presId="urn:microsoft.com/office/officeart/2005/8/layout/orgChart1"/>
    <dgm:cxn modelId="{0BEC5B44-CB61-4964-86BE-3D4A242FE59D}" type="presParOf" srcId="{EB7E1137-EB82-45EE-8B47-E5A522FFB7D1}" destId="{3D04472A-72BD-44C0-80ED-13539C2880BA}" srcOrd="0" destOrd="0" presId="urn:microsoft.com/office/officeart/2005/8/layout/orgChart1"/>
    <dgm:cxn modelId="{D3235ED6-E28D-4CB2-9758-62F1B2CD7F09}" type="presParOf" srcId="{3D04472A-72BD-44C0-80ED-13539C2880BA}" destId="{C04BC560-4CB0-4D02-89C6-408804CD833E}" srcOrd="0" destOrd="0" presId="urn:microsoft.com/office/officeart/2005/8/layout/orgChart1"/>
    <dgm:cxn modelId="{58129DD4-3852-46E0-8A10-43C7BF045498}" type="presParOf" srcId="{3D04472A-72BD-44C0-80ED-13539C2880BA}" destId="{202A8B17-B610-402B-A1EC-561A02F3AA28}" srcOrd="1" destOrd="0" presId="urn:microsoft.com/office/officeart/2005/8/layout/orgChart1"/>
    <dgm:cxn modelId="{5C05FDC0-35F0-42F2-AB67-BE4E73F0380B}" type="presParOf" srcId="{EB7E1137-EB82-45EE-8B47-E5A522FFB7D1}" destId="{41A722A5-02BD-417C-A7EF-089F8D78079A}" srcOrd="1" destOrd="0" presId="urn:microsoft.com/office/officeart/2005/8/layout/orgChart1"/>
    <dgm:cxn modelId="{79EF3F88-7487-4355-AAEE-862CAE9F6D38}" type="presParOf" srcId="{41A722A5-02BD-417C-A7EF-089F8D78079A}" destId="{18A531FF-1D6D-49F6-A87C-75E043217E34}" srcOrd="0" destOrd="0" presId="urn:microsoft.com/office/officeart/2005/8/layout/orgChart1"/>
    <dgm:cxn modelId="{9AC584BA-EE5D-4389-BF28-A929E5DA83FA}" type="presParOf" srcId="{41A722A5-02BD-417C-A7EF-089F8D78079A}" destId="{5CB8D1CB-27BA-47CD-B198-B1054A8D05CF}" srcOrd="1" destOrd="0" presId="urn:microsoft.com/office/officeart/2005/8/layout/orgChart1"/>
    <dgm:cxn modelId="{154EC61C-830F-47FD-8273-D0D58F809193}" type="presParOf" srcId="{5CB8D1CB-27BA-47CD-B198-B1054A8D05CF}" destId="{E315250F-1B29-4EE6-AF1A-856731BBC0E7}" srcOrd="0" destOrd="0" presId="urn:microsoft.com/office/officeart/2005/8/layout/orgChart1"/>
    <dgm:cxn modelId="{1825F2F6-F322-4C31-81E1-953795EDFCA0}" type="presParOf" srcId="{E315250F-1B29-4EE6-AF1A-856731BBC0E7}" destId="{631CAD89-64FF-41B5-B1A5-C26BB407A5CE}" srcOrd="0" destOrd="0" presId="urn:microsoft.com/office/officeart/2005/8/layout/orgChart1"/>
    <dgm:cxn modelId="{71D81A38-86DB-492A-907D-E82A2F46F320}" type="presParOf" srcId="{E315250F-1B29-4EE6-AF1A-856731BBC0E7}" destId="{0C3E7E5C-A070-4918-A41D-464F0A1CCE97}" srcOrd="1" destOrd="0" presId="urn:microsoft.com/office/officeart/2005/8/layout/orgChart1"/>
    <dgm:cxn modelId="{430D21EB-E8A4-43A7-B904-FD8CC43A9806}" type="presParOf" srcId="{5CB8D1CB-27BA-47CD-B198-B1054A8D05CF}" destId="{52750821-1730-4320-8738-254E56D2E7BF}" srcOrd="1" destOrd="0" presId="urn:microsoft.com/office/officeart/2005/8/layout/orgChart1"/>
    <dgm:cxn modelId="{FA27A2BE-E05C-47A3-87CE-4A8A8F87532C}" type="presParOf" srcId="{5CB8D1CB-27BA-47CD-B198-B1054A8D05CF}" destId="{8FDCC27D-A217-4BF6-9CF8-B299FB90254C}" srcOrd="2" destOrd="0" presId="urn:microsoft.com/office/officeart/2005/8/layout/orgChart1"/>
    <dgm:cxn modelId="{CFE88E2E-005A-4716-ADF1-B46D77B8D217}" type="presParOf" srcId="{41A722A5-02BD-417C-A7EF-089F8D78079A}" destId="{9F27C0C0-1F45-4911-97EB-1E0BAAEFF42A}" srcOrd="2" destOrd="0" presId="urn:microsoft.com/office/officeart/2005/8/layout/orgChart1"/>
    <dgm:cxn modelId="{68CC02BB-C21D-4046-90A6-0B4CCFA8E04A}" type="presParOf" srcId="{41A722A5-02BD-417C-A7EF-089F8D78079A}" destId="{67224E6A-458B-4085-92D8-39C5403B2855}" srcOrd="3" destOrd="0" presId="urn:microsoft.com/office/officeart/2005/8/layout/orgChart1"/>
    <dgm:cxn modelId="{62A321BA-827A-4D95-930F-2BE04171ECE4}" type="presParOf" srcId="{67224E6A-458B-4085-92D8-39C5403B2855}" destId="{E7D3CCFB-CC1F-4210-AA64-5C067DEFDBCA}" srcOrd="0" destOrd="0" presId="urn:microsoft.com/office/officeart/2005/8/layout/orgChart1"/>
    <dgm:cxn modelId="{38C52076-2AFD-4BED-ACCD-1A81FF75AC74}" type="presParOf" srcId="{E7D3CCFB-CC1F-4210-AA64-5C067DEFDBCA}" destId="{4A51C0CA-1264-4EA8-BCD4-9A44AC0E0E04}" srcOrd="0" destOrd="0" presId="urn:microsoft.com/office/officeart/2005/8/layout/orgChart1"/>
    <dgm:cxn modelId="{1D3A50CD-CA48-41B1-891C-72CC55E1B7D7}" type="presParOf" srcId="{E7D3CCFB-CC1F-4210-AA64-5C067DEFDBCA}" destId="{5830221C-B255-4C9A-BF3D-1D4A17919E65}" srcOrd="1" destOrd="0" presId="urn:microsoft.com/office/officeart/2005/8/layout/orgChart1"/>
    <dgm:cxn modelId="{CFEA3D41-7641-4889-B5DD-755E048B143E}" type="presParOf" srcId="{67224E6A-458B-4085-92D8-39C5403B2855}" destId="{306BB695-73C7-40AE-A181-56826D2E91E2}" srcOrd="1" destOrd="0" presId="urn:microsoft.com/office/officeart/2005/8/layout/orgChart1"/>
    <dgm:cxn modelId="{2AC620A8-64F9-4FAD-B58E-3EE26CD00702}" type="presParOf" srcId="{67224E6A-458B-4085-92D8-39C5403B2855}" destId="{FE0BD69E-28C8-4F7B-B773-C0B120C2D68E}" srcOrd="2" destOrd="0" presId="urn:microsoft.com/office/officeart/2005/8/layout/orgChart1"/>
    <dgm:cxn modelId="{B18E312D-C0F3-4113-8804-9559C8CE5B46}" type="presParOf" srcId="{41A722A5-02BD-417C-A7EF-089F8D78079A}" destId="{27B79219-D538-4A98-8F65-BBAEE96BAF0A}" srcOrd="4" destOrd="0" presId="urn:microsoft.com/office/officeart/2005/8/layout/orgChart1"/>
    <dgm:cxn modelId="{F0F3BA54-BBFE-419E-84DA-94B07B617A4B}" type="presParOf" srcId="{41A722A5-02BD-417C-A7EF-089F8D78079A}" destId="{F479672B-0F65-4076-A697-2D7DD283815D}" srcOrd="5" destOrd="0" presId="urn:microsoft.com/office/officeart/2005/8/layout/orgChart1"/>
    <dgm:cxn modelId="{B40173D1-308E-4C76-9D2D-0C7FCBD7EC62}" type="presParOf" srcId="{F479672B-0F65-4076-A697-2D7DD283815D}" destId="{BA7156C3-69EF-43B9-A2D6-7989F28B1511}" srcOrd="0" destOrd="0" presId="urn:microsoft.com/office/officeart/2005/8/layout/orgChart1"/>
    <dgm:cxn modelId="{19689E4D-383F-490C-9D1C-418E119AAB11}" type="presParOf" srcId="{BA7156C3-69EF-43B9-A2D6-7989F28B1511}" destId="{C958B903-F570-4835-9AC3-B8E1E228D06E}" srcOrd="0" destOrd="0" presId="urn:microsoft.com/office/officeart/2005/8/layout/orgChart1"/>
    <dgm:cxn modelId="{E4D8DEC5-37AF-414B-B5EA-0A904F761426}" type="presParOf" srcId="{BA7156C3-69EF-43B9-A2D6-7989F28B1511}" destId="{B4D3AED1-8A9E-4D5C-A666-5F0BAA28B4CE}" srcOrd="1" destOrd="0" presId="urn:microsoft.com/office/officeart/2005/8/layout/orgChart1"/>
    <dgm:cxn modelId="{D4DC86EE-B398-4060-B046-3C9D0D67B347}" type="presParOf" srcId="{F479672B-0F65-4076-A697-2D7DD283815D}" destId="{478BAD2F-B9CF-4167-9FEB-E5E7DDEA18E3}" srcOrd="1" destOrd="0" presId="urn:microsoft.com/office/officeart/2005/8/layout/orgChart1"/>
    <dgm:cxn modelId="{AC7D768D-EB6F-4FFF-B257-AEAAF2A3C547}" type="presParOf" srcId="{F479672B-0F65-4076-A697-2D7DD283815D}" destId="{6D98C8FF-AE95-489A-961F-7F6A643D2807}" srcOrd="2" destOrd="0" presId="urn:microsoft.com/office/officeart/2005/8/layout/orgChart1"/>
    <dgm:cxn modelId="{02CFAAEA-1FBA-4B7C-A5A6-818B241E431A}" type="presParOf" srcId="{EB7E1137-EB82-45EE-8B47-E5A522FFB7D1}" destId="{1ADC1543-09AE-41F9-B100-65DCE67751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B79219-D538-4A98-8F65-BBAEE96BAF0A}">
      <dsp:nvSpPr>
        <dsp:cNvPr id="0" name=""/>
        <dsp:cNvSpPr/>
      </dsp:nvSpPr>
      <dsp:spPr>
        <a:xfrm>
          <a:off x="3614999" y="2417148"/>
          <a:ext cx="27362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36296" y="45720"/>
              </a:lnTo>
              <a:lnTo>
                <a:pt x="2736296" y="1031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27C0C0-1F45-4911-97EB-1E0BAAEFF42A}">
      <dsp:nvSpPr>
        <dsp:cNvPr id="0" name=""/>
        <dsp:cNvSpPr/>
      </dsp:nvSpPr>
      <dsp:spPr>
        <a:xfrm>
          <a:off x="3569279" y="2462868"/>
          <a:ext cx="91440" cy="330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08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A531FF-1D6D-49F6-A87C-75E043217E34}">
      <dsp:nvSpPr>
        <dsp:cNvPr id="0" name=""/>
        <dsp:cNvSpPr/>
      </dsp:nvSpPr>
      <dsp:spPr>
        <a:xfrm>
          <a:off x="1094711" y="2462868"/>
          <a:ext cx="2520287" cy="238855"/>
        </a:xfrm>
        <a:custGeom>
          <a:avLst/>
          <a:gdLst/>
          <a:ahLst/>
          <a:cxnLst/>
          <a:rect l="0" t="0" r="0" b="0"/>
          <a:pathLst>
            <a:path>
              <a:moveTo>
                <a:pt x="2520287" y="0"/>
              </a:moveTo>
              <a:lnTo>
                <a:pt x="2520287" y="8965"/>
              </a:lnTo>
              <a:lnTo>
                <a:pt x="0" y="8965"/>
              </a:lnTo>
              <a:lnTo>
                <a:pt x="0" y="238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BC560-4CB0-4D02-89C6-408804CD833E}">
      <dsp:nvSpPr>
        <dsp:cNvPr id="0" name=""/>
        <dsp:cNvSpPr/>
      </dsp:nvSpPr>
      <dsp:spPr>
        <a:xfrm>
          <a:off x="2520287" y="1368156"/>
          <a:ext cx="2189422" cy="1094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Kryterium sposobu sporządzenia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(forma szczególna)</a:t>
          </a:r>
        </a:p>
      </dsp:txBody>
      <dsp:txXfrm>
        <a:off x="2520287" y="1368156"/>
        <a:ext cx="2189422" cy="1094711"/>
      </dsp:txXfrm>
    </dsp:sp>
    <dsp:sp modelId="{631CAD89-64FF-41B5-B1A5-C26BB407A5CE}">
      <dsp:nvSpPr>
        <dsp:cNvPr id="0" name=""/>
        <dsp:cNvSpPr/>
      </dsp:nvSpPr>
      <dsp:spPr>
        <a:xfrm>
          <a:off x="0" y="2701723"/>
          <a:ext cx="2189422" cy="1094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Forma pisemna</a:t>
          </a:r>
        </a:p>
      </dsp:txBody>
      <dsp:txXfrm>
        <a:off x="0" y="2701723"/>
        <a:ext cx="2189422" cy="1094711"/>
      </dsp:txXfrm>
    </dsp:sp>
    <dsp:sp modelId="{4A51C0CA-1264-4EA8-BCD4-9A44AC0E0E04}">
      <dsp:nvSpPr>
        <dsp:cNvPr id="0" name=""/>
        <dsp:cNvSpPr/>
      </dsp:nvSpPr>
      <dsp:spPr>
        <a:xfrm>
          <a:off x="2520287" y="2793720"/>
          <a:ext cx="2189422" cy="1094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Postacie kwalifikowane formy pisemnej</a:t>
          </a:r>
        </a:p>
      </dsp:txBody>
      <dsp:txXfrm>
        <a:off x="2520287" y="2793720"/>
        <a:ext cx="2189422" cy="1094711"/>
      </dsp:txXfrm>
    </dsp:sp>
    <dsp:sp modelId="{C958B903-F570-4835-9AC3-B8E1E228D06E}">
      <dsp:nvSpPr>
        <dsp:cNvPr id="0" name=""/>
        <dsp:cNvSpPr/>
      </dsp:nvSpPr>
      <dsp:spPr>
        <a:xfrm>
          <a:off x="5256584" y="2520275"/>
          <a:ext cx="2189422" cy="1094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Forma</a:t>
          </a:r>
          <a:r>
            <a:rPr lang="pl-PL" sz="1900" kern="1200" baseline="0" dirty="0"/>
            <a:t> elektroniczna,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baseline="0" dirty="0">
              <a:solidFill>
                <a:srgbClr val="FF0000"/>
              </a:solidFill>
            </a:rPr>
            <a:t>Forma dokumentowa</a:t>
          </a:r>
          <a:endParaRPr lang="pl-PL" sz="1900" b="1" kern="1200" dirty="0">
            <a:solidFill>
              <a:srgbClr val="FF0000"/>
            </a:solidFill>
          </a:endParaRPr>
        </a:p>
      </dsp:txBody>
      <dsp:txXfrm>
        <a:off x="5256584" y="2520275"/>
        <a:ext cx="2189422" cy="1094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38E19-238A-44EE-A784-2C932E90F120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493B8-9CF5-4A7D-A09D-3800C8DF3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7669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80E2B-786A-44EE-AE1D-AE71334BA7F2}" type="slidenum">
              <a:rPr lang="pl-PL" smtClean="0"/>
              <a:t>31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45E2B2-A762-41A6-A729-6EC79DC30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9EC84C7-C76D-4D26-8421-DC431610C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7011653-5079-4E54-A9AF-7B0622801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83CD84-1948-4CDF-B719-3B0A680D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EB9FEAA-4C3C-4BB7-9F0F-2D6A4BDF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11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B38CE8-35D5-42AC-A9C5-66991995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6F304C1-BB0B-4CC9-8B32-ECD29B271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EDA6C34-6DF1-4100-8D7D-38F9E025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05AB40-1CAD-4FF1-ABC8-EB442931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7ABC25-F52F-4973-B588-DD8BA61B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696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6727C88-BF49-4D97-8923-83393F2FA9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89058A8-19CA-42BF-A077-0AAA073C6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34D6963-B32C-4BC6-89DC-88014DCCF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36E27F-D49C-4D8C-AA78-930E1D00F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71B0FC-48F7-45F8-B5CC-83260C9A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27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ECD1C8-192B-47C3-A650-23052B6CF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D02188-70DD-4353-B379-2C7122698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B695B5A-0E29-4530-9B0E-123ABF15F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3120554-9C3D-49A4-9B46-7F809868B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AB9174-0BBB-48D4-B442-F4A16454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720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242953-A4DF-4CC8-957D-E33146CDE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43FF5E9-B954-4F7A-958D-8B29C00D6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412052-65F9-4124-88B1-1C2A31F8B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49CCDE4-3CF7-4E87-A097-823301C1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795986-6D05-43EC-AEE9-C1AE190A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46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C1F704-17CF-41DF-863D-A984E20DF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96F109-70E0-4EC1-86C2-0CA5461F3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8A2A43F-1A6C-4BBC-88DA-F44B6BA66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ED83B49-73BF-463D-AB3B-74D497E54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1FC542-F5AB-4297-A21A-244C61D93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1D9E7C8-8B4D-4BDB-9434-FFFFA09B7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139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7E83B9-683E-4A8C-9E44-A7F8AFF7B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E45AA5-51F2-44A1-8D4C-2DC58791E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3B4F0E6-E9FD-4724-8585-9BCABCF99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8ADC05E-8754-4D8A-939D-234FB0B19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176D70E-67AD-4B41-B9D9-07FE3F12B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34119ED-5EEA-4701-AF0A-7F2CB8C5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996130B-57C4-49B0-A2D4-7EB426571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C39B9DE-9823-480B-A805-EBB60B52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96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B553E2-EEB3-4423-ACD5-FDB8A99C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451AB33-B6E2-495B-9054-AA9881C9A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DAE09AD-6659-4A38-A19B-265F9B96B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3CE0B69-BC78-4ED4-B322-302111587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48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90D5E26-3E06-41C2-A914-4EE976357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C35AF90-C708-46AA-B485-DC3734B2E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DBEA0AE-113D-4460-9588-96D2C20CE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946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9E6C78-6EBC-4AD7-9EB2-A86CD318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A53438-D617-436E-811F-47106DF5B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BBE09AC-7493-4F33-8805-FDF808627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A81CEA0-1E29-47E2-8391-B5B804407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2830758-077F-4B8F-B24C-1DADFCA6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D41C563-16D4-4422-80DB-3AF424FDB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082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85EE1-37A8-45B0-9FA2-31A9F94A1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F340338-16A1-43F1-8131-E6B06C74DE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ACBA45A-7EB1-4C3B-86B4-CB77AA01C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7202C9C-B574-4A74-A69D-DF93E676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B026190-C434-498E-9872-5F56D74FB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AD3685C-5775-4742-9A8B-97C84104D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674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6A2B965-96E9-4BE4-92B4-D03EA18C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DE91EA-E704-4ACA-B900-56C129946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3A1DE4A-6899-478C-B85A-71272502A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D666E-C45E-4823-ACBE-FD9697D63443}" type="datetimeFigureOut">
              <a:rPr lang="pl-PL" smtClean="0"/>
              <a:t>26.11.2019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45025C-30C8-4551-857A-9B103F9AE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3AD03A4-4AAA-4995-A643-DA59771E7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1096-5E37-42FF-85E1-7E2756D4F5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801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Pożyczka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Art. 720 [Pojęcie; forma]</a:t>
            </a:r>
          </a:p>
          <a:p>
            <a:pPr>
              <a:buNone/>
            </a:pPr>
            <a:r>
              <a:rPr lang="pl-PL" dirty="0"/>
              <a:t>§ 1. Przez umowę pożyczki </a:t>
            </a:r>
            <a:r>
              <a:rPr lang="pl-PL" b="1" dirty="0"/>
              <a:t>dający</a:t>
            </a:r>
            <a:r>
              <a:rPr lang="pl-PL" dirty="0"/>
              <a:t> </a:t>
            </a:r>
            <a:r>
              <a:rPr lang="pl-PL" b="1" dirty="0"/>
              <a:t>pożyczkę</a:t>
            </a:r>
            <a:r>
              <a:rPr lang="pl-PL" dirty="0"/>
              <a:t> </a:t>
            </a:r>
            <a:r>
              <a:rPr lang="pl-PL" dirty="0">
                <a:solidFill>
                  <a:srgbClr val="FF0000"/>
                </a:solidFill>
              </a:rPr>
              <a:t>zobowiązuje się </a:t>
            </a:r>
            <a:r>
              <a:rPr lang="pl-PL" b="1" dirty="0">
                <a:solidFill>
                  <a:srgbClr val="FF0000"/>
                </a:solidFill>
              </a:rPr>
              <a:t>przenieść na własność </a:t>
            </a:r>
            <a:r>
              <a:rPr lang="pl-PL" dirty="0">
                <a:solidFill>
                  <a:srgbClr val="FF0000"/>
                </a:solidFill>
              </a:rPr>
              <a:t>biorącego określoną ilość pieniędzy albo rzeczy oznaczonych tylko co do gatunku</a:t>
            </a:r>
            <a:r>
              <a:rPr lang="pl-PL" dirty="0"/>
              <a:t>, a </a:t>
            </a:r>
            <a:r>
              <a:rPr lang="pl-PL" b="1" dirty="0"/>
              <a:t>biorący</a:t>
            </a:r>
            <a:r>
              <a:rPr lang="pl-PL" dirty="0"/>
              <a:t> zobowiązuje się </a:t>
            </a:r>
            <a:r>
              <a:rPr lang="pl-PL" dirty="0">
                <a:solidFill>
                  <a:srgbClr val="FF0000"/>
                </a:solidFill>
              </a:rPr>
              <a:t>zwrócić </a:t>
            </a:r>
            <a:r>
              <a:rPr lang="pl-PL" b="1" dirty="0">
                <a:solidFill>
                  <a:srgbClr val="FF0000"/>
                </a:solidFill>
              </a:rPr>
              <a:t>tę samą </a:t>
            </a:r>
            <a:r>
              <a:rPr lang="pl-PL" dirty="0">
                <a:solidFill>
                  <a:srgbClr val="FF0000"/>
                </a:solidFill>
              </a:rPr>
              <a:t>ilość pieniędzy albo tę samą ilość rzeczy tego samego gatunku i tej samej jakości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§ 2. Umowa pożyczki, której wartość przekracza tysiąc złotych, wymaga zachowania formy dokumentowej.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Pożyczka a kredyt bankowy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Umową zbliżoną do pożyczki pieniężnej jest </a:t>
            </a:r>
            <a:r>
              <a:rPr lang="pl-PL" b="1" dirty="0"/>
              <a:t>umowa o kredyt bankowy. </a:t>
            </a:r>
          </a:p>
          <a:p>
            <a:pPr algn="just"/>
            <a:r>
              <a:rPr lang="pl-PL" b="1" dirty="0"/>
              <a:t>Treść umowy kredytu.</a:t>
            </a:r>
            <a:r>
              <a:rPr lang="pl-PL" dirty="0"/>
              <a:t> Zgodnie z art. 69 ust. 1 </a:t>
            </a:r>
            <a:r>
              <a:rPr lang="pl-PL" dirty="0" err="1"/>
              <a:t>PrBank</a:t>
            </a:r>
            <a:r>
              <a:rPr lang="pl-PL" dirty="0"/>
              <a:t> przez umowę kredytu </a:t>
            </a:r>
            <a:r>
              <a:rPr lang="pl-PL" b="1" dirty="0"/>
              <a:t>bank</a:t>
            </a:r>
            <a:r>
              <a:rPr lang="pl-PL" dirty="0"/>
              <a:t> zobowiązuje się oddać do dyspozycji kredytobiorcy, na czas oznaczony w umowie, określoną kwotę środków pieniężnych, a kredytobiorca zobowiązuje się do korzystania z niej na warunkach określonych w umowie, do zwrotu kwoty wykorzystanego kredytu wraz z odsetkami, w umownym terminie spłaty oraz do zapłaty prowizji od przyznanego kredytu.</a:t>
            </a:r>
          </a:p>
          <a:p>
            <a:r>
              <a:rPr lang="pl-PL" b="1" dirty="0"/>
              <a:t> Umowa kredytowa</a:t>
            </a:r>
            <a:r>
              <a:rPr lang="pl-PL" dirty="0"/>
              <a:t> powinna być z mocy art. 69 ust. 2 </a:t>
            </a:r>
            <a:r>
              <a:rPr lang="pl-PL" dirty="0" err="1"/>
              <a:t>PrBank</a:t>
            </a:r>
            <a:r>
              <a:rPr lang="pl-PL" dirty="0"/>
              <a:t> zawarta na piśmie (forma </a:t>
            </a:r>
            <a:r>
              <a:rPr lang="pl-PL" i="1" dirty="0"/>
              <a:t>ad </a:t>
            </a:r>
            <a:r>
              <a:rPr lang="pl-PL" i="1" dirty="0" err="1"/>
              <a:t>probationem</a:t>
            </a:r>
            <a:r>
              <a:rPr lang="pl-PL" dirty="0"/>
              <a:t>, zob. art. 74 KC).</a:t>
            </a:r>
          </a:p>
          <a:p>
            <a:r>
              <a:rPr lang="pl-PL" dirty="0"/>
              <a:t>Umowa kredytu jest umową </a:t>
            </a:r>
            <a:r>
              <a:rPr lang="pl-PL" b="1" dirty="0"/>
              <a:t>kauzalną, konsensualną, dwustronnie zobowiązującą i odpłatną. </a:t>
            </a:r>
            <a:r>
              <a:rPr lang="pl-PL" dirty="0"/>
              <a:t>Jest umową wzajemną, ponieważ zobowiązanie kredytodawcy (banku) do udostępnienia środków pieniężnych jest odpowiednikiem zobowiązania kredytobiorcy do zapłacenia oprocentowania i </a:t>
            </a:r>
            <a:r>
              <a:rPr lang="pl-PL" dirty="0" err="1"/>
              <a:t>prowizj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>
              <a:buNone/>
            </a:pPr>
            <a:r>
              <a:rPr lang="pl-PL" dirty="0"/>
              <a:t>Art. 876 [Pojęcie; forma] </a:t>
            </a:r>
          </a:p>
          <a:p>
            <a:pPr>
              <a:buNone/>
            </a:pPr>
            <a:r>
              <a:rPr lang="pl-PL" dirty="0"/>
              <a:t>§ 1. Przez umowę poręczenia </a:t>
            </a:r>
            <a:r>
              <a:rPr lang="pl-PL" b="1" dirty="0">
                <a:solidFill>
                  <a:srgbClr val="FF0000"/>
                </a:solidFill>
              </a:rPr>
              <a:t>poręczyciel</a:t>
            </a:r>
            <a:r>
              <a:rPr lang="pl-PL" dirty="0"/>
              <a:t> zobowiązuje się względem wierzyciela wykonać zobowiązanie na wypadek, gdyby dłużnik zobowiązania nie wykonał.</a:t>
            </a:r>
          </a:p>
          <a:p>
            <a:pPr>
              <a:buNone/>
            </a:pPr>
            <a:r>
              <a:rPr lang="pl-PL" dirty="0"/>
              <a:t>§ 2. Oświadczenie poręczyciela powinno być </a:t>
            </a:r>
            <a:r>
              <a:rPr lang="pl-PL" b="1" dirty="0">
                <a:solidFill>
                  <a:srgbClr val="FF0000"/>
                </a:solidFill>
              </a:rPr>
              <a:t>pod rygorem nieważności </a:t>
            </a:r>
            <a:r>
              <a:rPr lang="pl-PL" b="1" dirty="0"/>
              <a:t>złożone na piśmie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Przedmiotem umowy poręczenia jest obowiązek spełnienia świadczenia przez poręczyciela w sytuacji, gdy dłużnik z zobowiązania głównego nie spełnia swojego świadczenia. </a:t>
            </a:r>
            <a:r>
              <a:rPr lang="pl-PL" b="1" dirty="0"/>
              <a:t>Poręczyciel zobowiązuje się spełnić </a:t>
            </a:r>
            <a:r>
              <a:rPr lang="pl-PL" b="1" dirty="0">
                <a:solidFill>
                  <a:srgbClr val="FF0000"/>
                </a:solidFill>
              </a:rPr>
              <a:t>własne zobowiązanie</a:t>
            </a:r>
            <a:r>
              <a:rPr lang="pl-PL" b="1" dirty="0"/>
              <a:t>, choć zaspokaja w ten sposób także </a:t>
            </a:r>
            <a:r>
              <a:rPr lang="pl-PL" b="1" dirty="0">
                <a:solidFill>
                  <a:srgbClr val="FF0000"/>
                </a:solidFill>
              </a:rPr>
              <a:t>cudzy dług</a:t>
            </a:r>
            <a:r>
              <a:rPr lang="pl-PL" b="1" dirty="0"/>
              <a:t>.</a:t>
            </a:r>
          </a:p>
          <a:p>
            <a:pPr algn="just"/>
            <a:r>
              <a:rPr lang="pl-PL" dirty="0"/>
              <a:t>Zobowiązanie to powinno być w umowie oznaczone. </a:t>
            </a:r>
          </a:p>
          <a:p>
            <a:pPr algn="just"/>
            <a:r>
              <a:rPr lang="pl-PL" dirty="0"/>
              <a:t>Dla ważności umowy poręczenia konieczne jest złożenie przez </a:t>
            </a:r>
            <a:r>
              <a:rPr lang="pl-PL" b="1" dirty="0"/>
              <a:t>poręczyciela</a:t>
            </a:r>
            <a:r>
              <a:rPr lang="pl-PL" dirty="0"/>
              <a:t> </a:t>
            </a:r>
            <a:r>
              <a:rPr lang="pl-PL" b="1" dirty="0">
                <a:solidFill>
                  <a:srgbClr val="FF0000"/>
                </a:solidFill>
              </a:rPr>
              <a:t>pisemnego oświadczenia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Oświadczenie wierzyciela, składające się na umowę poręczenia, nie wymaga szczególnej formy</a:t>
            </a:r>
          </a:p>
          <a:p>
            <a:pPr algn="just"/>
            <a:r>
              <a:rPr lang="pl-PL" dirty="0"/>
              <a:t>Dla umowy poręczenia nie są przewidziane ograniczenia podmiotowe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Poręczenie może zabezpieczać każde zobowiązanie wynikające zarówno z umów, jak i jednostronnej czynności prawnej lub innego zdarzenia, które powoduje powstanie zobowiązania np. czynu niedozwolonego. </a:t>
            </a:r>
          </a:p>
          <a:p>
            <a:pPr algn="just"/>
            <a:r>
              <a:rPr lang="pl-PL" dirty="0"/>
              <a:t>Poręczenie jest </a:t>
            </a:r>
            <a:r>
              <a:rPr lang="pl-PL" b="1" dirty="0"/>
              <a:t>umową akcesoryjną</a:t>
            </a:r>
            <a:r>
              <a:rPr lang="pl-PL" dirty="0"/>
              <a:t> w stosunku do wierzytelności, którą zabezpiecza </a:t>
            </a:r>
            <a:r>
              <a:rPr lang="pl-PL" dirty="0">
                <a:sym typeface="Wingdings" pitchFamily="2" charset="2"/>
              </a:rPr>
              <a:t> </a:t>
            </a:r>
            <a:r>
              <a:rPr lang="pl-PL" b="1" dirty="0">
                <a:solidFill>
                  <a:srgbClr val="FF0000"/>
                </a:solidFill>
              </a:rPr>
              <a:t>zobowiązanie poręczyciela wynikające z umowy poręczenia zależy od istnienia wierzytelności, którą zabezpiecza poręczenie. 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       </a:t>
            </a:r>
            <a:r>
              <a:rPr lang="pl-PL" dirty="0"/>
              <a:t>Jeżeli nastąpi zaspokojenie wierzytelności przez dłużnika lub osobę trzecią albo wierzytelność wygaśnie z innych powodów z zaspokojeniem wierzyciela lub bez jego zaspokojenia, to </a:t>
            </a:r>
            <a:r>
              <a:rPr lang="pl-PL" b="1" dirty="0"/>
              <a:t>zobowiązanie poręczyciela wygasa</a:t>
            </a:r>
            <a:r>
              <a:rPr lang="pl-PL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pl-PL" dirty="0"/>
              <a:t>      Poręczyciel może (art. 883 § 1 KC) podnieść przeciwko wierzycielowi wszelkie zarzuty, jakie przysługują dłużnikowi głównemu.</a:t>
            </a:r>
          </a:p>
          <a:p>
            <a:pPr algn="just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Wyjątek od zasady akcesoryjności</a:t>
            </a:r>
            <a:r>
              <a:rPr lang="pl-PL" dirty="0"/>
              <a:t>:</a:t>
            </a:r>
          </a:p>
          <a:p>
            <a:pPr algn="just">
              <a:buNone/>
            </a:pPr>
            <a:r>
              <a:rPr lang="pl-PL" dirty="0"/>
              <a:t>Art. 877 [Brak zdolności dłużnika]</a:t>
            </a:r>
          </a:p>
          <a:p>
            <a:pPr algn="just">
              <a:buNone/>
            </a:pPr>
            <a:r>
              <a:rPr lang="pl-PL" dirty="0"/>
              <a:t>W razie poręczenia za dług </a:t>
            </a:r>
            <a:r>
              <a:rPr lang="pl-PL" b="1" dirty="0"/>
              <a:t>osoby, która nie mogła się zobowiązać z powodu braku zdolności do czynności prawnych</a:t>
            </a:r>
            <a:r>
              <a:rPr lang="pl-PL" dirty="0"/>
              <a:t>, </a:t>
            </a:r>
            <a:r>
              <a:rPr lang="pl-PL" b="1" dirty="0">
                <a:solidFill>
                  <a:srgbClr val="FF0000"/>
                </a:solidFill>
              </a:rPr>
              <a:t>poręczyciel powinien spełnić świadczenie jako dłużnik główny, </a:t>
            </a:r>
            <a:r>
              <a:rPr lang="pl-PL" dirty="0">
                <a:solidFill>
                  <a:srgbClr val="002060"/>
                </a:solidFill>
              </a:rPr>
              <a:t>jeżeli w chwili poręczenia o braku zdolności tej osoby </a:t>
            </a:r>
            <a:r>
              <a:rPr lang="pl-PL" b="1" dirty="0">
                <a:solidFill>
                  <a:srgbClr val="002060"/>
                </a:solidFill>
              </a:rPr>
              <a:t>wiedział</a:t>
            </a:r>
            <a:r>
              <a:rPr lang="pl-PL" dirty="0">
                <a:solidFill>
                  <a:srgbClr val="002060"/>
                </a:solidFill>
              </a:rPr>
              <a:t> lub z </a:t>
            </a:r>
            <a:r>
              <a:rPr lang="pl-PL" b="1" dirty="0">
                <a:solidFill>
                  <a:srgbClr val="002060"/>
                </a:solidFill>
              </a:rPr>
              <a:t>łatwością mógł się dowiedzieć. </a:t>
            </a:r>
          </a:p>
          <a:p>
            <a:pPr algn="just">
              <a:buNone/>
            </a:pPr>
            <a:endParaRPr lang="pl-PL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Art. 878 [Dług przyszły]</a:t>
            </a:r>
          </a:p>
          <a:p>
            <a:pPr>
              <a:buNone/>
            </a:pPr>
            <a:r>
              <a:rPr lang="pl-PL" dirty="0"/>
              <a:t>§ 1. Można poręczyć </a:t>
            </a:r>
            <a:r>
              <a:rPr lang="pl-PL" b="1" dirty="0"/>
              <a:t>za dług przyszły </a:t>
            </a:r>
            <a:r>
              <a:rPr lang="pl-PL" dirty="0"/>
              <a:t>do </a:t>
            </a:r>
            <a:r>
              <a:rPr lang="pl-PL" b="1" dirty="0"/>
              <a:t>wysokości z góry oznaczonej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§ 2. </a:t>
            </a:r>
            <a:r>
              <a:rPr lang="pl-PL" b="1" dirty="0"/>
              <a:t>Bezterminowe poręczenie za dług przyszły </a:t>
            </a:r>
            <a:r>
              <a:rPr lang="pl-PL" dirty="0"/>
              <a:t>może być </a:t>
            </a:r>
            <a:r>
              <a:rPr lang="pl-PL" b="1" dirty="0"/>
              <a:t>przed powstaniem długu odwołane w każdym czasie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879 [Zakres poręczenia]</a:t>
            </a:r>
          </a:p>
          <a:p>
            <a:pPr algn="just">
              <a:buNone/>
            </a:pPr>
            <a:r>
              <a:rPr lang="pl-PL" dirty="0"/>
              <a:t>§ 1. O zakresie zobowiązania poręczyciela rozstrzyga </a:t>
            </a:r>
            <a:r>
              <a:rPr lang="pl-PL" dirty="0" err="1"/>
              <a:t>każdoczesny</a:t>
            </a:r>
            <a:r>
              <a:rPr lang="pl-PL" dirty="0"/>
              <a:t> zakres zobowiązania dłużnika.</a:t>
            </a:r>
          </a:p>
          <a:p>
            <a:pPr algn="just">
              <a:buNone/>
            </a:pPr>
            <a:r>
              <a:rPr lang="pl-PL" dirty="0"/>
              <a:t>§ 2. Jednakże </a:t>
            </a:r>
            <a:r>
              <a:rPr lang="pl-PL" b="1" dirty="0"/>
              <a:t>czynność prawna dokonana przez dłużnika z wierzycielem </a:t>
            </a:r>
            <a:r>
              <a:rPr lang="pl-PL" b="1" u="sng" dirty="0"/>
              <a:t>po udzieleniu poręczenia </a:t>
            </a:r>
            <a:r>
              <a:rPr lang="pl-PL" b="1" dirty="0"/>
              <a:t>nie może </a:t>
            </a:r>
            <a:r>
              <a:rPr lang="pl-PL" b="1" dirty="0">
                <a:solidFill>
                  <a:srgbClr val="FF0000"/>
                </a:solidFill>
              </a:rPr>
              <a:t>zwiększyć</a:t>
            </a:r>
            <a:r>
              <a:rPr lang="pl-PL" b="1" dirty="0"/>
              <a:t> zobowiązania poręczyciela.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Art. 880 [Opóźnienie dłużnika]</a:t>
            </a:r>
          </a:p>
          <a:p>
            <a:pPr>
              <a:buNone/>
            </a:pPr>
            <a:r>
              <a:rPr lang="pl-PL" dirty="0"/>
              <a:t>Jeżeli </a:t>
            </a:r>
            <a:r>
              <a:rPr lang="pl-PL" b="1" dirty="0"/>
              <a:t>dłużnik opóźnia się ze spełnieniem świadczenia</a:t>
            </a:r>
            <a:r>
              <a:rPr lang="pl-PL" dirty="0"/>
              <a:t>, wierzyciel powinien zawiadomić o tym niezwłocznie poręczyciela. </a:t>
            </a:r>
          </a:p>
          <a:p>
            <a:pPr algn="ctr">
              <a:buFont typeface="Wingdings"/>
              <a:buChar char="à"/>
            </a:pPr>
            <a:r>
              <a:rPr lang="pl-PL" dirty="0">
                <a:sym typeface="Wingdings" pitchFamily="2" charset="2"/>
              </a:rPr>
              <a:t>ochrona interesu poręczyciela</a:t>
            </a:r>
          </a:p>
          <a:p>
            <a:pPr>
              <a:buFont typeface="Wingdings"/>
              <a:buChar char="à"/>
            </a:pP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/>
              <a:t>Art. 881 [Odpowiedzialność poręczyciela]</a:t>
            </a:r>
          </a:p>
          <a:p>
            <a:pPr>
              <a:buNone/>
            </a:pPr>
            <a:r>
              <a:rPr lang="pl-PL" dirty="0"/>
              <a:t>W braku odmiennego zastrzeżenia poręczyciel jest odpowiedzialny jak </a:t>
            </a:r>
            <a:r>
              <a:rPr lang="pl-PL" b="1" dirty="0">
                <a:solidFill>
                  <a:srgbClr val="FF0000"/>
                </a:solidFill>
              </a:rPr>
              <a:t>współdłużnik solidarny</a:t>
            </a:r>
            <a:r>
              <a:rPr lang="pl-PL" dirty="0"/>
              <a:t>.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l-PL" b="1" dirty="0">
                <a:sym typeface="Wingdings" pitchFamily="2" charset="2"/>
              </a:rPr>
              <a:t>Odpowiedzialność poręczyciela jak dłużnika solidarnego</a:t>
            </a:r>
            <a:r>
              <a:rPr lang="pl-PL" dirty="0">
                <a:sym typeface="Wingdings" pitchFamily="2" charset="2"/>
              </a:rPr>
              <a:t> polega na tym, że gdy zobowiązanie staje się wymagalne, </a:t>
            </a:r>
            <a:r>
              <a:rPr lang="pl-PL" b="1" dirty="0">
                <a:sym typeface="Wingdings" pitchFamily="2" charset="2"/>
              </a:rPr>
              <a:t>wierzyciel może dochodzić jego wykonania </a:t>
            </a:r>
            <a:r>
              <a:rPr lang="pl-PL" dirty="0">
                <a:sym typeface="Wingdings" pitchFamily="2" charset="2"/>
              </a:rPr>
              <a:t>(żądać spełnienia całości lub części świadczenia), </a:t>
            </a:r>
            <a:r>
              <a:rPr lang="pl-PL" b="1" dirty="0">
                <a:sym typeface="Wingdings" pitchFamily="2" charset="2"/>
              </a:rPr>
              <a:t>według swego wyboru</a:t>
            </a:r>
            <a:r>
              <a:rPr lang="pl-PL" dirty="0">
                <a:sym typeface="Wingdings" pitchFamily="2" charset="2"/>
              </a:rPr>
              <a:t>: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sym typeface="Wingdings" pitchFamily="2" charset="2"/>
              </a:rPr>
              <a:t>od dłużnika głównego i poręczyciela łącznie lub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sym typeface="Wingdings" pitchFamily="2" charset="2"/>
              </a:rPr>
              <a:t>od każdego z nich z osobna, </a:t>
            </a:r>
          </a:p>
          <a:p>
            <a:pPr marL="0" indent="0" algn="just">
              <a:buNone/>
            </a:pPr>
            <a:r>
              <a:rPr lang="pl-PL" dirty="0">
                <a:sym typeface="Wingdings" pitchFamily="2" charset="2"/>
              </a:rPr>
              <a:t>- przy czym, aż do zupełnego zaspokojenia wierzyciela obaj dłużnicy pozostają zobowiązani </a:t>
            </a:r>
            <a:br>
              <a:rPr lang="pl-PL" dirty="0">
                <a:sym typeface="Wingdings" pitchFamily="2" charset="2"/>
              </a:rPr>
            </a:br>
            <a:r>
              <a:rPr lang="pl-PL" dirty="0">
                <a:sym typeface="Wingdings" pitchFamily="2" charset="2"/>
              </a:rPr>
              <a:t>(art. 366 KC).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 </a:t>
            </a:r>
            <a:r>
              <a:rPr lang="pl-PL" dirty="0"/>
              <a:t>Poręczyciel, który spełnił świadczenie, staje się </a:t>
            </a:r>
            <a:r>
              <a:rPr lang="pl-PL" b="1" dirty="0"/>
              <a:t>wierzycielem dłużnika głównego </a:t>
            </a:r>
            <a:r>
              <a:rPr lang="pl-PL" dirty="0"/>
              <a:t>(wstępuje w prawa zaspokojonego wierzyciela – art. 518 § 1 </a:t>
            </a:r>
            <a:r>
              <a:rPr lang="pl-PL" dirty="0" err="1"/>
              <a:t>pkt</a:t>
            </a:r>
            <a:r>
              <a:rPr lang="pl-PL" dirty="0"/>
              <a:t> 1 KC), i tym samym uzyskuje roszczenie względem dłużnika głównego o spełnienie świadczenia, o ile ze stosunku wewnętrznego między dłużnikiem głównym a poręczycielem nie wynika nic innego.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Art. 882 [Ponaglenie wierzyciela]</a:t>
            </a:r>
          </a:p>
          <a:p>
            <a:pPr algn="just">
              <a:buNone/>
            </a:pPr>
            <a:r>
              <a:rPr lang="pl-PL" dirty="0"/>
              <a:t>Jeżeli </a:t>
            </a:r>
            <a:r>
              <a:rPr lang="pl-PL" dirty="0">
                <a:solidFill>
                  <a:srgbClr val="FF0000"/>
                </a:solidFill>
              </a:rPr>
              <a:t>termin płatności długu nie jest oznaczony </a:t>
            </a:r>
            <a:r>
              <a:rPr lang="pl-PL" dirty="0"/>
              <a:t>albo jeżeli </a:t>
            </a:r>
            <a:r>
              <a:rPr lang="pl-PL" dirty="0">
                <a:solidFill>
                  <a:srgbClr val="FF0000"/>
                </a:solidFill>
              </a:rPr>
              <a:t>płatność długu zależy od wypowiedzenia, </a:t>
            </a:r>
            <a:r>
              <a:rPr lang="pl-PL" b="1" dirty="0">
                <a:solidFill>
                  <a:srgbClr val="FF0000"/>
                </a:solidFill>
              </a:rPr>
              <a:t>poręczyciel może </a:t>
            </a:r>
            <a:r>
              <a:rPr lang="pl-PL" dirty="0">
                <a:solidFill>
                  <a:srgbClr val="FF0000"/>
                </a:solidFill>
              </a:rPr>
              <a:t>po upływie sześciu miesięcy od daty poręczenia, a jeżeli poręczył za dług przyszły - od daty powstania długu - </a:t>
            </a:r>
            <a:r>
              <a:rPr lang="pl-PL" b="1" dirty="0">
                <a:solidFill>
                  <a:srgbClr val="FF0000"/>
                </a:solidFill>
              </a:rPr>
              <a:t>żądać</a:t>
            </a:r>
            <a:r>
              <a:rPr lang="pl-PL" dirty="0">
                <a:solidFill>
                  <a:srgbClr val="FF0000"/>
                </a:solidFill>
              </a:rPr>
              <a:t>, </a:t>
            </a:r>
            <a:r>
              <a:rPr lang="pl-PL" b="1" dirty="0">
                <a:solidFill>
                  <a:srgbClr val="FF0000"/>
                </a:solidFill>
              </a:rPr>
              <a:t>aby wierzyciel wezwał dłużnika do zapłaty albo z najbliższym terminem dokonał wypowiedzenia. </a:t>
            </a:r>
            <a:r>
              <a:rPr lang="pl-PL" dirty="0"/>
              <a:t>Jeżeli wierzyciel nie uczyni zadość powyższemu żądaniu, zobowiązanie poręczyciela </a:t>
            </a:r>
            <a:r>
              <a:rPr lang="pl-PL" b="1" dirty="0"/>
              <a:t>wygasa</a:t>
            </a:r>
            <a:r>
              <a:rPr lang="pl-PL" dirty="0"/>
              <a:t>.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 Ochrona interesów poręczyciela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7482" y="0"/>
            <a:ext cx="10515600" cy="825623"/>
          </a:xfrm>
        </p:spPr>
        <p:txBody>
          <a:bodyPr/>
          <a:lstStyle/>
          <a:p>
            <a:pPr algn="ctr"/>
            <a:r>
              <a:rPr lang="pl-PL" dirty="0"/>
              <a:t>Pożyczka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941033"/>
            <a:ext cx="10515600" cy="5235930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Może być umową </a:t>
            </a:r>
            <a:r>
              <a:rPr lang="pl-PL" b="1" dirty="0" err="1"/>
              <a:t>darmą</a:t>
            </a:r>
            <a:r>
              <a:rPr lang="pl-PL" dirty="0"/>
              <a:t> (grzecznościową) i wtedy zbliża się swym charakterem do użyczenia (art. 710 KC) ale też może zostać zawarta </a:t>
            </a:r>
            <a:r>
              <a:rPr lang="pl-PL" b="1" dirty="0"/>
              <a:t>pod tytułem odpłatnym</a:t>
            </a:r>
            <a:r>
              <a:rPr lang="pl-PL" dirty="0"/>
              <a:t>. W tym przypadku świadczenie biorącego pożyczkę polega zwykle na zapłacie </a:t>
            </a:r>
            <a:r>
              <a:rPr lang="pl-PL" b="1" dirty="0"/>
              <a:t>odsetek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>
                <a:sym typeface="Wingdings" panose="05000000000000000000" pitchFamily="2" charset="2"/>
              </a:rPr>
              <a:t>a</a:t>
            </a:r>
            <a:r>
              <a:rPr lang="pl-PL" dirty="0"/>
              <a:t>rt. 359. Źródła i wysokość odsetek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§ 1. </a:t>
            </a:r>
            <a:r>
              <a:rPr lang="pl-PL" b="1" dirty="0"/>
              <a:t>Odsetki od sumy pieniężnej </a:t>
            </a:r>
            <a:r>
              <a:rPr lang="pl-PL" dirty="0"/>
              <a:t>należą się </a:t>
            </a:r>
            <a:r>
              <a:rPr lang="pl-PL" b="1" dirty="0"/>
              <a:t>tylko wtedy, gdy to wynika z czynności prawnej </a:t>
            </a:r>
            <a:r>
              <a:rPr lang="pl-PL" dirty="0"/>
              <a:t>albo z ustawy, z orzeczenia sądu lub z decyzji innego właściwego organu.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§ 2. Jeżeli wysokość odsetek nie jest w inny sposób określona, należą się odsetki ustawowe w wysokości równej sumie stopy referencyjnej Narodowego Banku Polskiego i 3,5 punktów procentowych.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§ 21. Maksymalna wysokość odsetek wynikających z czynności prawnej nie może w stosunku rocznym przekraczać dwukrotności wysokości odsetek ustawowych (odsetki maksymalne).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§ 22. Jeżeli wysokość odsetek wynikających z czynności prawnej przekracza wysokość odsetek maksymalnych, należą się odsetki maksymalne.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§ 23. Postanowienia umowne nie mogą wyłączać ani ograniczać przepisów o odsetkach maksymalnych, także w razie dokonania wyboru prawa obcego. W takim przypadku stosuje się przepisy ustawy.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§ 3. (uchylony)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§ 4. Minister Sprawiedliwości ogłasza, w drodze obwieszczenia, w Dzienniku Urzędowym Rzeczypospolitej Polskiej "Monitor Polski" wysokość odsetek ustawowych.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Art. 883 [Zarzuty wobec wierzyciela]</a:t>
            </a:r>
          </a:p>
          <a:p>
            <a:pPr>
              <a:buNone/>
            </a:pPr>
            <a:r>
              <a:rPr lang="pl-PL" dirty="0"/>
              <a:t>§ 1. Poręczyciel może podnieść przeciwko wierzycielowi wszelkie zarzuty, które przysługują dłużnikowi; </a:t>
            </a:r>
            <a:r>
              <a:rPr lang="pl-PL" u="sng" dirty="0"/>
              <a:t>w szczególności </a:t>
            </a:r>
            <a:r>
              <a:rPr lang="pl-PL" dirty="0"/>
              <a:t>poręczyciel może </a:t>
            </a:r>
            <a:r>
              <a:rPr lang="pl-PL" b="1" dirty="0"/>
              <a:t>potrącić</a:t>
            </a:r>
            <a:r>
              <a:rPr lang="pl-PL" dirty="0"/>
              <a:t> wierzytelność przysługującą dłużnikowi względem wierzyciela.</a:t>
            </a:r>
          </a:p>
          <a:p>
            <a:pPr>
              <a:buNone/>
            </a:pPr>
            <a:r>
              <a:rPr lang="pl-PL" dirty="0"/>
              <a:t>§ 2. Poręczyciel nie traci powyższych zarzutów, chociażby dłużnik zrzekł się ich albo uznał roszczenie wierzyciela.</a:t>
            </a:r>
          </a:p>
          <a:p>
            <a:pPr>
              <a:buNone/>
            </a:pPr>
            <a:r>
              <a:rPr lang="pl-PL" dirty="0"/>
              <a:t>§ 3. W razie śmierci dłużnika, poręczyciel nie może powoływać się na ograniczenie odpowiedzialności spadkobiercy wynikające z przepisów prawa spadkowego.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Poręczyciel może podnieść przeciwko wierzycielowi </a:t>
            </a:r>
            <a:r>
              <a:rPr lang="pl-PL" b="1" dirty="0"/>
              <a:t>zarzuty</a:t>
            </a:r>
            <a:r>
              <a:rPr lang="pl-PL" dirty="0"/>
              <a:t>, które wynikają ze </a:t>
            </a:r>
            <a:r>
              <a:rPr lang="pl-PL" b="1" dirty="0"/>
              <a:t>stosunku zobowiązaniowego poręczenia</a:t>
            </a:r>
            <a:r>
              <a:rPr lang="pl-PL" dirty="0"/>
              <a:t>. Są to zatem zarzuty przysługujące mu osobiście i wynikające z własnego stosunku prawnego – poręczenia.</a:t>
            </a:r>
          </a:p>
          <a:p>
            <a:pPr algn="just"/>
            <a:r>
              <a:rPr lang="pl-PL" dirty="0"/>
              <a:t>Poręczyciel ma także możliwość podnoszenia </a:t>
            </a:r>
            <a:r>
              <a:rPr lang="pl-PL" b="1" dirty="0"/>
              <a:t>zarzutów</a:t>
            </a:r>
            <a:r>
              <a:rPr lang="pl-PL" dirty="0"/>
              <a:t>, które przysługują </a:t>
            </a:r>
            <a:r>
              <a:rPr lang="pl-PL" b="1" dirty="0"/>
              <a:t>dłużnikowi, </a:t>
            </a:r>
            <a:r>
              <a:rPr lang="pl-PL" dirty="0"/>
              <a:t>za którego poręczył – np. przedawnienia, zarzutu, że czynność prawna zawarta między dłużnikiem a wierzycielem jest nieważna; poręczyciel może dokonać potrącenia wierzytelności przysługującej dłużnikowi głównemu z wierzytelnością zabezpieczoną poręczeniem.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Jeżeli dłużnik główny zrzekł się zarzutów, które mu przysługiwały względem wierzyciela albo uznał roszczenie wierzyciela, to czynności te są </a:t>
            </a:r>
            <a:r>
              <a:rPr lang="pl-PL" b="1" dirty="0"/>
              <a:t>bezskuteczne względem poręczyciela </a:t>
            </a:r>
            <a:r>
              <a:rPr lang="pl-PL" b="1" dirty="0">
                <a:sym typeface="Wingdings" panose="05000000000000000000" pitchFamily="2" charset="2"/>
              </a:rPr>
              <a:t> poręczyciel</a:t>
            </a:r>
            <a:r>
              <a:rPr lang="pl-PL" dirty="0"/>
              <a:t> może nadal podnosić te zarzuty względem wierzyciela.</a:t>
            </a:r>
          </a:p>
          <a:p>
            <a:pPr algn="just"/>
            <a:r>
              <a:rPr lang="pl-PL" dirty="0"/>
              <a:t>śmierć dłużnika głównego nie ma wpływu na zakres zobowiązania poręczyciela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Art. 884 [Wezwanie dłużnika do sprawy]</a:t>
            </a:r>
          </a:p>
          <a:p>
            <a:pPr>
              <a:buNone/>
            </a:pPr>
            <a:r>
              <a:rPr lang="pl-PL" dirty="0"/>
              <a:t>§ 1. Poręczyciel, przeciwko któremu wierzyciel dochodzi roszczenia, powinien zawiadomić niezwłocznie dłużnika wzywając go do wzięcia udziału w sprawie.</a:t>
            </a:r>
          </a:p>
          <a:p>
            <a:pPr>
              <a:buNone/>
            </a:pPr>
            <a:r>
              <a:rPr lang="pl-PL" dirty="0"/>
              <a:t>§ 2. Jeżeli dłużnik nie weźmie udziału w sprawie, nie może on podnieść przeciwko poręczycielowi zarzutów, które mu przysługiwały przeciwko wierzycielowi, a których poręczyciel nie podniósł z tego powodu, że o nich nie wiedział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/>
              <a:t>Art. 885 [Zawiadomienie dłużnika o zapłacie]</a:t>
            </a:r>
          </a:p>
          <a:p>
            <a:pPr algn="just">
              <a:buNone/>
            </a:pPr>
            <a:r>
              <a:rPr lang="pl-PL" b="1" dirty="0"/>
              <a:t>Poręczyciel</a:t>
            </a:r>
            <a:r>
              <a:rPr lang="pl-PL" dirty="0"/>
              <a:t> powinien </a:t>
            </a:r>
            <a:r>
              <a:rPr lang="pl-PL" b="1" dirty="0"/>
              <a:t>niezwłocznie zawiadomić dłużnika o dokonanej przez siebie zapłacie długu, za który poręczył</a:t>
            </a:r>
            <a:r>
              <a:rPr lang="pl-PL" dirty="0"/>
              <a:t>. </a:t>
            </a:r>
            <a:r>
              <a:rPr lang="pl-PL" dirty="0">
                <a:solidFill>
                  <a:srgbClr val="FF0000"/>
                </a:solidFill>
              </a:rPr>
              <a:t>Gdyby tego nie uczynił, a dłużnik zobowiązanie wykonał, nie może żądać od dłużnika zwrotu tego, co sam wierzycielowi zapłacił</a:t>
            </a:r>
            <a:r>
              <a:rPr lang="pl-PL" b="1" dirty="0">
                <a:solidFill>
                  <a:srgbClr val="FF0000"/>
                </a:solidFill>
              </a:rPr>
              <a:t>, chyba że dłużnik działał w złej wierze.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Poręczyciel jest zobowiązany także do niezwłocznego zawiadomienia dłużnika o tym, że spłacił dług, za który poręczył </a:t>
            </a:r>
            <a:r>
              <a:rPr lang="pl-PL" dirty="0">
                <a:sym typeface="Wingdings" pitchFamily="2" charset="2"/>
              </a:rPr>
              <a:t> m</a:t>
            </a:r>
            <a:r>
              <a:rPr lang="pl-PL" dirty="0"/>
              <a:t>a to na celu </a:t>
            </a:r>
            <a:r>
              <a:rPr lang="pl-PL" b="1" dirty="0">
                <a:solidFill>
                  <a:srgbClr val="FF0000"/>
                </a:solidFill>
              </a:rPr>
              <a:t>uniknięcie sytuacji </a:t>
            </a:r>
            <a:r>
              <a:rPr lang="pl-PL" b="1" u="sng" dirty="0">
                <a:solidFill>
                  <a:srgbClr val="FF0000"/>
                </a:solidFill>
              </a:rPr>
              <a:t>ponownego</a:t>
            </a:r>
            <a:r>
              <a:rPr lang="pl-PL" b="1" dirty="0">
                <a:solidFill>
                  <a:srgbClr val="FF0000"/>
                </a:solidFill>
              </a:rPr>
              <a:t> spełnienia świadczenia przez dłużnika</a:t>
            </a:r>
            <a:r>
              <a:rPr lang="pl-PL" dirty="0"/>
              <a:t>. Spełnienie świadczenia przez poręczyciela powoduje wygaśnięcie długu.</a:t>
            </a:r>
          </a:p>
          <a:p>
            <a:pPr algn="just"/>
            <a:r>
              <a:rPr lang="pl-PL" dirty="0"/>
              <a:t>Przez pojęcie zapłaty długu należy rozumieć wszelkie sposoby zaspokojenia wierzyciela przez poręczyciela, czyli np. dokonanie potrącenia wierzytelności przysługującej poręczycielowi względem wierzyciela.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Art. 886 [Zawiadomienie poręczyciela o wykonaniu]</a:t>
            </a:r>
          </a:p>
          <a:p>
            <a:pPr algn="just">
              <a:buNone/>
            </a:pPr>
            <a:r>
              <a:rPr lang="pl-PL" dirty="0"/>
              <a:t>Jeżeli poręczenie udzielone zostało za wiedzą dłużnika</a:t>
            </a:r>
            <a:r>
              <a:rPr lang="pl-PL" b="1" dirty="0"/>
              <a:t>, dłużnik powinien niezwłocznie zawiadomić poręczyciela o wykonaniu zobowiązania</a:t>
            </a:r>
            <a:r>
              <a:rPr lang="pl-PL" dirty="0"/>
              <a:t>. </a:t>
            </a:r>
            <a:r>
              <a:rPr lang="pl-PL" dirty="0">
                <a:solidFill>
                  <a:srgbClr val="FF0000"/>
                </a:solidFill>
              </a:rPr>
              <a:t>Gdyby tego nie uczynił, poręczyciel, który zaspokoił wierzyciela, może żądać od dłużnika zwrotu tego, co wierzycielowi zapłacił, chyba że działał w złej wierze.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2596" y="285728"/>
            <a:ext cx="8229600" cy="1143000"/>
          </a:xfrm>
        </p:spPr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Obowiązek dłużnika co do niezwłocznego zawiadomienia poręczyciela o wykonaniu przez niego zobowiązania, </a:t>
            </a:r>
            <a:r>
              <a:rPr lang="pl-PL" dirty="0">
                <a:solidFill>
                  <a:srgbClr val="FF0000"/>
                </a:solidFill>
              </a:rPr>
              <a:t>jeżeli poręczenie zostało udzielone za wiedzą dłużnika.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Poręczenie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Art. 887 [Wyzbycie się zabezpieczeń i dowodów]</a:t>
            </a:r>
          </a:p>
          <a:p>
            <a:pPr>
              <a:buNone/>
            </a:pPr>
            <a:r>
              <a:rPr lang="pl-PL" dirty="0"/>
              <a:t>Jeżeli wierzyciel wyzbył się zabezpieczenia wierzytelności albo środków dowodowych, ponosi on względem poręczyciela odpowiedzialność za wynikłą stąd szkodę.</a:t>
            </a:r>
          </a:p>
          <a:p>
            <a:pPr>
              <a:buNone/>
            </a:pPr>
            <a:r>
              <a:rPr lang="pl-PL" dirty="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9596" y="1606858"/>
            <a:ext cx="9891204" cy="488601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	Tobiasz F. pożyczył swojej córce, </a:t>
            </a:r>
            <a:r>
              <a:rPr lang="pl-PL" dirty="0" err="1"/>
              <a:t>Gniewosądce</a:t>
            </a:r>
            <a:r>
              <a:rPr lang="pl-PL" dirty="0"/>
              <a:t> F., 100 tysięcy złotych, które miały zostać zwrócone po roku. </a:t>
            </a:r>
          </a:p>
          <a:p>
            <a:pPr marL="0" indent="0" algn="just">
              <a:buNone/>
            </a:pPr>
            <a:r>
              <a:rPr lang="pl-PL" dirty="0"/>
              <a:t>	Tobiasz F. przed wydaniem </a:t>
            </a:r>
            <a:r>
              <a:rPr lang="pl-PL" dirty="0" err="1"/>
              <a:t>Gniewosądce</a:t>
            </a:r>
            <a:r>
              <a:rPr lang="pl-PL" dirty="0"/>
              <a:t> pieniędzy napisał do niej e-maila, w którym potwierdzał warunki umowy – między innymi dokładną sumę, która miała być przedmiotem pożyczki oraz termin zwrotu, a </a:t>
            </a:r>
            <a:r>
              <a:rPr lang="pl-PL" dirty="0" err="1"/>
              <a:t>Gniewosądka</a:t>
            </a:r>
            <a:r>
              <a:rPr lang="pl-PL" dirty="0"/>
              <a:t> odpisała, zgadzając się na te warunki. </a:t>
            </a:r>
          </a:p>
          <a:p>
            <a:pPr marL="0" indent="0" algn="just">
              <a:buNone/>
            </a:pPr>
            <a:r>
              <a:rPr lang="pl-PL" dirty="0"/>
              <a:t>	Minął rok, w trakcie którego </a:t>
            </a:r>
            <a:r>
              <a:rPr lang="pl-PL" dirty="0" err="1"/>
              <a:t>Gniewosądka</a:t>
            </a:r>
            <a:r>
              <a:rPr lang="pl-PL" dirty="0"/>
              <a:t> poważnie pokłóciła się z ojcem, ponieważ ten nie akceptował jej nowego wybranka. </a:t>
            </a:r>
            <a:br>
              <a:rPr lang="pl-PL" dirty="0"/>
            </a:br>
            <a:r>
              <a:rPr lang="pl-PL" dirty="0"/>
              <a:t>Gdy przyszedł dzień zwrotu pożyczki, </a:t>
            </a:r>
            <a:r>
              <a:rPr lang="pl-PL" dirty="0" err="1"/>
              <a:t>Gniewosądka</a:t>
            </a:r>
            <a:r>
              <a:rPr lang="pl-PL" dirty="0"/>
              <a:t> oświadczyła, że żadnej pożyczki nie było i z satysfakcją oznajmiła, że życzy Tobiaszowi powodzenia przed sądem,  bo nie ma on szans na wygraną: nie zadbał </a:t>
            </a:r>
            <a:br>
              <a:rPr lang="pl-PL" dirty="0"/>
            </a:br>
            <a:r>
              <a:rPr lang="pl-PL" dirty="0"/>
              <a:t>o należyte zabezpieczenie swoich interesów i nie postąpił zgodnie </a:t>
            </a:r>
            <a:br>
              <a:rPr lang="pl-PL" dirty="0"/>
            </a:br>
            <a:r>
              <a:rPr lang="pl-PL" dirty="0"/>
              <a:t>z  art. 720 § 2 </a:t>
            </a:r>
            <a:r>
              <a:rPr lang="pl-PL" dirty="0" err="1"/>
              <a:t>kc</a:t>
            </a:r>
            <a:r>
              <a:rPr lang="pl-PL" dirty="0"/>
              <a:t>.</a:t>
            </a:r>
          </a:p>
          <a:p>
            <a:pPr algn="ctr"/>
            <a:r>
              <a:rPr lang="pl-PL" dirty="0"/>
              <a:t>Czy </a:t>
            </a:r>
            <a:r>
              <a:rPr lang="pl-PL" dirty="0" err="1"/>
              <a:t>Gniewosądka</a:t>
            </a:r>
            <a:r>
              <a:rPr lang="pl-PL" dirty="0"/>
              <a:t> ma rację?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Pożyczka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/>
              <a:t>Umowa pożyczki jest podstawową, najogólniejszą, a zarazem najprostszą </a:t>
            </a:r>
            <a:r>
              <a:rPr lang="pl-PL" b="1" dirty="0"/>
              <a:t>czynnością kredytową</a:t>
            </a:r>
          </a:p>
          <a:p>
            <a:r>
              <a:rPr lang="pl-PL" b="1" dirty="0"/>
              <a:t>Gospodarczy sens pożyczki</a:t>
            </a:r>
            <a:r>
              <a:rPr lang="pl-PL" dirty="0"/>
              <a:t> polega na tym, że biorący pożyczkę uzyskuje możliwość </a:t>
            </a:r>
            <a:r>
              <a:rPr lang="pl-PL" b="1" dirty="0"/>
              <a:t>czasowego korzystania </a:t>
            </a:r>
            <a:r>
              <a:rPr lang="pl-PL" dirty="0"/>
              <a:t>z wartości majątkowych przekazanych mu przez pożyczkodawcę, przy czym: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/>
              <a:t>czas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/>
              <a:t> odpłatność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/>
              <a:t> i inne warunki (pożyczka krótkoterminowa lub długoterminowa, pożyczka na czas nieoznaczony itd.)</a:t>
            </a:r>
          </a:p>
          <a:p>
            <a:pPr marL="0" indent="0" algn="ctr">
              <a:buNone/>
            </a:pPr>
            <a:r>
              <a:rPr lang="pl-PL" dirty="0"/>
              <a:t>- zależą od woli stron </a:t>
            </a:r>
          </a:p>
          <a:p>
            <a:r>
              <a:rPr lang="pl-PL" dirty="0"/>
              <a:t>Do przeniesienia własności przedmiotu pożyczki mają zastosowanie </a:t>
            </a:r>
            <a:r>
              <a:rPr lang="pl-PL" b="1" dirty="0"/>
              <a:t>ogólne zasady przenoszenia własności</a:t>
            </a:r>
            <a:r>
              <a:rPr lang="pl-PL" dirty="0"/>
              <a:t>, a w szczególności art. 155 § 2 KC </a:t>
            </a:r>
            <a:r>
              <a:rPr lang="pl-PL" dirty="0">
                <a:sym typeface="Wingdings" panose="05000000000000000000" pitchFamily="2" charset="2"/>
              </a:rPr>
              <a:t></a:t>
            </a:r>
            <a:r>
              <a:rPr lang="pl-PL" dirty="0"/>
              <a:t> Jeżeli przedmiotem umowy zobowiązującej do przeniesienia własności są </a:t>
            </a:r>
            <a:r>
              <a:rPr lang="pl-PL" b="1" dirty="0"/>
              <a:t>rzeczy oznaczone tylko co do gatunku</a:t>
            </a:r>
            <a:r>
              <a:rPr lang="pl-PL" dirty="0"/>
              <a:t>, </a:t>
            </a:r>
            <a:r>
              <a:rPr lang="pl-PL" b="1" dirty="0"/>
              <a:t>do przeniesienia własności potrzebne jest </a:t>
            </a:r>
            <a:r>
              <a:rPr lang="pl-PL" b="1" dirty="0">
                <a:solidFill>
                  <a:srgbClr val="FF0000"/>
                </a:solidFill>
              </a:rPr>
              <a:t>przeniesienie posiadania rzeczy</a:t>
            </a:r>
            <a:r>
              <a:rPr lang="pl-PL" dirty="0">
                <a:solidFill>
                  <a:srgbClr val="FF0000"/>
                </a:solidFill>
              </a:rPr>
              <a:t>. </a:t>
            </a:r>
          </a:p>
          <a:p>
            <a:r>
              <a:rPr lang="pl-PL" dirty="0"/>
              <a:t>Umowy pożyczki pieniędzy lub rzeczy oznaczonych tylko co do gatunku podlegają </a:t>
            </a:r>
            <a:r>
              <a:rPr lang="pl-PL" b="1" dirty="0"/>
              <a:t>podatkowi od czynności cywilnoprawnych</a:t>
            </a:r>
            <a:r>
              <a:rPr lang="pl-PL" dirty="0"/>
              <a:t> .</a:t>
            </a:r>
          </a:p>
          <a:p>
            <a:r>
              <a:rPr lang="pl-PL" dirty="0"/>
              <a:t>Przedmiotem umowy pożyczki mogą być wszelkie </a:t>
            </a:r>
            <a:r>
              <a:rPr lang="pl-PL" b="1" dirty="0"/>
              <a:t>rzeczy ruchome oznaczone co do gatunku oraz pieniądze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		</a:t>
            </a:r>
            <a:r>
              <a:rPr lang="pl-PL" dirty="0" err="1"/>
              <a:t>Strzeżymir</a:t>
            </a:r>
            <a:r>
              <a:rPr lang="pl-PL" dirty="0"/>
              <a:t> O. postanowił pożyczyć od swojego przyjaciela, </a:t>
            </a:r>
            <a:r>
              <a:rPr lang="pl-PL" dirty="0" err="1"/>
              <a:t>Tatomira</a:t>
            </a:r>
            <a:r>
              <a:rPr lang="pl-PL" dirty="0"/>
              <a:t> S., pewną sumę pieniędzy. W momencie zawierania umowy </a:t>
            </a:r>
            <a:r>
              <a:rPr lang="pl-PL" dirty="0" err="1"/>
              <a:t>Tatomir</a:t>
            </a:r>
            <a:r>
              <a:rPr lang="pl-PL" dirty="0"/>
              <a:t> był świadomy kłopotów finansowych, w które jakiś czas temu popadł </a:t>
            </a:r>
            <a:r>
              <a:rPr lang="pl-PL" dirty="0" err="1"/>
              <a:t>Strzeżymir</a:t>
            </a:r>
            <a:r>
              <a:rPr lang="pl-PL" dirty="0"/>
              <a:t>, jednak z uwagi na łączące ich więzi przyjaźni, postanowił przymknąć na to oko. </a:t>
            </a:r>
          </a:p>
          <a:p>
            <a:pPr>
              <a:buNone/>
            </a:pPr>
            <a:r>
              <a:rPr lang="pl-PL" dirty="0"/>
              <a:t>		Po pewnym czasie </a:t>
            </a:r>
            <a:r>
              <a:rPr lang="pl-PL" dirty="0" err="1"/>
              <a:t>Tatomir</a:t>
            </a:r>
            <a:r>
              <a:rPr lang="pl-PL" dirty="0"/>
              <a:t> zapragnął pojechać na koncert swojego ulubionego zespołu, który akurat (pierwszy raz od wielu lat) miał grać w Polsce. Zabrakło mu jednak środków na bilet. </a:t>
            </a:r>
            <a:r>
              <a:rPr lang="pl-PL" dirty="0" err="1"/>
              <a:t>Tatomir</a:t>
            </a:r>
            <a:r>
              <a:rPr lang="pl-PL" dirty="0"/>
              <a:t> postanowił zatem odstąpić od umowy pożyczki, którą zawarł ze </a:t>
            </a:r>
            <a:r>
              <a:rPr lang="pl-PL" dirty="0" err="1"/>
              <a:t>Strzeżymirem</a:t>
            </a:r>
            <a:r>
              <a:rPr lang="pl-PL" dirty="0"/>
              <a:t>, jako powód podając fakt, że zwrot pożyczki jest wątpliwy z powodu złego stanu majątkowego </a:t>
            </a:r>
            <a:r>
              <a:rPr lang="pl-PL" dirty="0" err="1"/>
              <a:t>Strzeżymira</a:t>
            </a:r>
            <a:r>
              <a:rPr lang="pl-PL" dirty="0"/>
              <a:t>.</a:t>
            </a:r>
          </a:p>
          <a:p>
            <a:pPr algn="ctr"/>
            <a:r>
              <a:rPr lang="pl-PL" dirty="0"/>
              <a:t>Proszę ocenić podany stan faktyczny.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		Teodora F. była dłużna </a:t>
            </a:r>
            <a:r>
              <a:rPr lang="pl-PL" dirty="0" err="1"/>
              <a:t>Domicjuszowi</a:t>
            </a:r>
            <a:r>
              <a:rPr lang="pl-PL" dirty="0"/>
              <a:t> U. 300.000 zł. Fiodor F., brat Teodory, postanowił pomóc siostrze, zawierając z </a:t>
            </a:r>
            <a:r>
              <a:rPr lang="pl-PL" dirty="0" err="1"/>
              <a:t>Domicjuszem</a:t>
            </a:r>
            <a:r>
              <a:rPr lang="pl-PL" dirty="0"/>
              <a:t> umowę, w której poręczał za dług Teodory. Panowie zawarli w tej sprawie ustne porozumienie. Jakiś czas później wierzytelność </a:t>
            </a:r>
            <a:r>
              <a:rPr lang="pl-PL" dirty="0" err="1"/>
              <a:t>Domicjusza</a:t>
            </a:r>
            <a:r>
              <a:rPr lang="pl-PL" dirty="0"/>
              <a:t> wobec Teodory uległa przedawnieniu.</a:t>
            </a:r>
          </a:p>
          <a:p>
            <a:pPr algn="ctr"/>
            <a:r>
              <a:rPr lang="pl-PL" dirty="0"/>
              <a:t>Proszę ocenić zaistniały stan faktyczny.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		</a:t>
            </a:r>
          </a:p>
          <a:p>
            <a:pPr algn="just">
              <a:buNone/>
            </a:pPr>
            <a:r>
              <a:rPr lang="pl-PL" dirty="0"/>
              <a:t>		Hortensja B. pożyczyła Radzimirowi D. znaczną sumę pieniędzy, jednak warunkiem zawarcia umowy pożyczki było, by jego zamożny kuzyn, Lucjusz D., poręczył za dług Radzimira. </a:t>
            </a:r>
          </a:p>
          <a:p>
            <a:pPr algn="just">
              <a:buNone/>
            </a:pPr>
            <a:r>
              <a:rPr lang="pl-PL" dirty="0"/>
              <a:t>		Wkrótce potem, Radzimir D. wygrał w totolotka 20 milionów złotych. Kiedy Hortensja dowiedziała się o tym, zwróciła się do niego o zwrot pożyczki wraz z umownymi odsetkami, jednak Radzimir odpowiedział jej, że powinna się o to zwrócić do Lucjusza, ponieważ był on poręczycielem i to on powinien spełnić świadczenie.</a:t>
            </a:r>
          </a:p>
          <a:p>
            <a:pPr algn="just"/>
            <a:r>
              <a:rPr lang="pl-PL" dirty="0"/>
              <a:t>		Proszę ocenić powyższy stan faktyczny.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Forma czynności prawnych</a:t>
            </a:r>
            <a:br>
              <a:rPr lang="pl-PL" dirty="0"/>
            </a:br>
            <a:r>
              <a:rPr lang="pl-PL" dirty="0"/>
              <a:t>-formy szczególne-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60432949"/>
              </p:ext>
            </p:extLst>
          </p:nvPr>
        </p:nvGraphicFramePr>
        <p:xfrm>
          <a:off x="2711624" y="1556792"/>
          <a:ext cx="7488832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098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Forma dokumentowa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1538" y="1606859"/>
            <a:ext cx="9679606" cy="4547906"/>
          </a:xfrm>
        </p:spPr>
        <p:txBody>
          <a:bodyPr>
            <a:normAutofit/>
          </a:bodyPr>
          <a:lstStyle/>
          <a:p>
            <a:r>
              <a:rPr lang="pl-PL" b="1" dirty="0"/>
              <a:t>Art. 77</a:t>
            </a:r>
            <a:r>
              <a:rPr lang="pl-PL" b="1" baseline="30000" dirty="0"/>
              <a:t>2</a:t>
            </a:r>
            <a:r>
              <a:rPr lang="pl-PL" b="1" dirty="0"/>
              <a:t>. Dokumentowa forma czynności prawnej </a:t>
            </a:r>
          </a:p>
          <a:p>
            <a:pPr marL="0" indent="0">
              <a:buNone/>
            </a:pPr>
            <a:r>
              <a:rPr lang="pl-PL" dirty="0"/>
              <a:t>Do zachowania dokumentowej formy czynności prawnej wystarcza </a:t>
            </a:r>
            <a:r>
              <a:rPr lang="pl-PL" b="1" dirty="0"/>
              <a:t>złożenie oświadczenia woli w postaci dokumentu</a:t>
            </a:r>
            <a:r>
              <a:rPr lang="pl-PL" dirty="0"/>
              <a:t>, w sposób umożliwiający </a:t>
            </a:r>
            <a:r>
              <a:rPr lang="pl-PL" b="1" dirty="0"/>
              <a:t>ustalenie osoby składającej oświadczenie. </a:t>
            </a:r>
          </a:p>
          <a:p>
            <a:r>
              <a:rPr lang="pl-PL" b="1" dirty="0"/>
              <a:t>Art. 77</a:t>
            </a:r>
            <a:r>
              <a:rPr lang="pl-PL" b="1" baseline="30000" dirty="0"/>
              <a:t>3</a:t>
            </a:r>
            <a:r>
              <a:rPr lang="pl-PL" b="1" dirty="0"/>
              <a:t>. Definicja dokumentu </a:t>
            </a:r>
          </a:p>
          <a:p>
            <a:pPr marL="0" indent="0">
              <a:buNone/>
            </a:pPr>
            <a:r>
              <a:rPr lang="pl-PL" dirty="0"/>
              <a:t>Dokumentem jest nośnik informacji </a:t>
            </a:r>
            <a:r>
              <a:rPr lang="pl-PL" b="1" dirty="0"/>
              <a:t>umożliwiający zapoznanie się z jej treścią.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479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Forma dokumentowa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Brak wymogu podpisu</a:t>
            </a:r>
          </a:p>
          <a:p>
            <a:r>
              <a:rPr lang="pl-PL" dirty="0"/>
              <a:t>Musi być możliwe </a:t>
            </a:r>
            <a:r>
              <a:rPr lang="pl-PL" b="1" dirty="0"/>
              <a:t>ustalenie </a:t>
            </a:r>
            <a:r>
              <a:rPr lang="pl-PL" b="1" dirty="0">
                <a:solidFill>
                  <a:srgbClr val="FF0000"/>
                </a:solidFill>
              </a:rPr>
              <a:t>osoby</a:t>
            </a:r>
            <a:r>
              <a:rPr lang="pl-PL" b="1" dirty="0"/>
              <a:t> składającej oświadczenie i zapoznanie się z jego </a:t>
            </a:r>
            <a:r>
              <a:rPr lang="pl-PL" b="1" dirty="0">
                <a:solidFill>
                  <a:srgbClr val="FF0000"/>
                </a:solidFill>
              </a:rPr>
              <a:t>treścią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/>
              <a:t>np. wiadomości e-mail, SMS.</a:t>
            </a:r>
          </a:p>
          <a:p>
            <a:pPr marL="0" indent="0">
              <a:buNone/>
            </a:pPr>
            <a:r>
              <a:rPr lang="pl-PL" dirty="0"/>
              <a:t>720 § 2 KC: Umowa pożyczki, której wartość przekracza tysiąc złotych, wymaga zachowania </a:t>
            </a:r>
            <a:r>
              <a:rPr lang="pl-PL" b="1" dirty="0"/>
              <a:t>formy dokumentowej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01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Pożyczka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Art. 721 [Odstąpienie; odmowa wydania]</a:t>
            </a:r>
          </a:p>
          <a:p>
            <a:pPr>
              <a:buNone/>
            </a:pPr>
            <a:r>
              <a:rPr lang="pl-PL" dirty="0"/>
              <a:t>    Dający pożyczkę może odstąpić od umowy i odmówić wydania przedmiotu pożyczki, </a:t>
            </a:r>
            <a:r>
              <a:rPr lang="pl-PL" b="1" dirty="0"/>
              <a:t>jeżeli zwrot pożyczki jest wątpliwy z powodu złego stanu majątkowego drugiej strony. </a:t>
            </a:r>
            <a:r>
              <a:rPr lang="pl-PL" dirty="0">
                <a:solidFill>
                  <a:srgbClr val="FF0000"/>
                </a:solidFill>
              </a:rPr>
              <a:t>Uprawnienie to </a:t>
            </a:r>
            <a:r>
              <a:rPr lang="pl-PL" b="1" dirty="0">
                <a:solidFill>
                  <a:srgbClr val="FF0000"/>
                </a:solidFill>
              </a:rPr>
              <a:t>nie przysługuje </a:t>
            </a:r>
            <a:r>
              <a:rPr lang="pl-PL" dirty="0">
                <a:solidFill>
                  <a:srgbClr val="FF0000"/>
                </a:solidFill>
              </a:rPr>
              <a:t>dającemu pożyczkę, jeżeli w chwili zawarcia umowy o złym stanie majątkowym drugiej strony wiedział lub z łatwością mógł się dowiedzieć</a:t>
            </a:r>
            <a:r>
              <a:rPr lang="pl-PL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Pożyczka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Konsensualny</a:t>
            </a:r>
            <a:r>
              <a:rPr lang="pl-PL" dirty="0"/>
              <a:t>, a nie realny, charakter umowy pożyczki sprawia, że </a:t>
            </a:r>
            <a:r>
              <a:rPr lang="pl-PL" b="1" dirty="0"/>
              <a:t>zawarcie tej umowy nie musi być równoczesne z wydaniem przedmiotu pożyczki</a:t>
            </a:r>
            <a:r>
              <a:rPr lang="pl-PL" dirty="0"/>
              <a:t>. </a:t>
            </a:r>
          </a:p>
          <a:p>
            <a:r>
              <a:rPr lang="pl-PL" dirty="0"/>
              <a:t>Pożyczkodawca może </a:t>
            </a:r>
            <a:r>
              <a:rPr lang="pl-PL" b="1" dirty="0"/>
              <a:t>odstąpić od umowy</a:t>
            </a:r>
            <a:r>
              <a:rPr lang="pl-PL" dirty="0"/>
              <a:t> i odmówić wydania przedmiotu pożyczki, ale tylko wówczas, gdy zwrot pożyczki jest wątpliwy z powodu złego stanu majątkowego kontrahenta.</a:t>
            </a:r>
          </a:p>
          <a:p>
            <a:r>
              <a:rPr lang="pl-PL" dirty="0"/>
              <a:t>Pożyczkodawca może odstąpić od umowy w szczególności wtedy, gdy stan majątkowy biorącego pożyczkę uległ pogorszeniu </a:t>
            </a:r>
            <a:r>
              <a:rPr lang="pl-PL" b="1" dirty="0"/>
              <a:t>już </a:t>
            </a:r>
            <a:r>
              <a:rPr lang="pl-PL" b="1" dirty="0">
                <a:solidFill>
                  <a:srgbClr val="FF0000"/>
                </a:solidFill>
              </a:rPr>
              <a:t>po</a:t>
            </a:r>
            <a:r>
              <a:rPr lang="pl-PL" b="1" dirty="0"/>
              <a:t> zawarciu umowy</a:t>
            </a:r>
            <a:r>
              <a:rPr lang="pl-PL" dirty="0"/>
              <a:t>.</a:t>
            </a:r>
          </a:p>
          <a:p>
            <a:r>
              <a:rPr lang="pl-PL" dirty="0"/>
              <a:t>Wykonanie prawa odstąpienia od umowy następuje przez </a:t>
            </a:r>
            <a:r>
              <a:rPr lang="pl-PL" dirty="0">
                <a:solidFill>
                  <a:srgbClr val="FF0000"/>
                </a:solidFill>
              </a:rPr>
              <a:t>oświadczenie woli skierowane do pożyczkobiorcy</a:t>
            </a:r>
            <a:r>
              <a:rPr lang="pl-PL" dirty="0"/>
              <a:t>, forma tego oświadczenia jest dowolna. Jeśli natomiast umowa pożyczki została zawarta na piśmie, to także formę pisemną powinno mieć oświadczenie o odstąpieniu od umowy pożyczki.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Pożyczka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Art. 722 [Przedawnienie]</a:t>
            </a:r>
          </a:p>
          <a:p>
            <a:pPr>
              <a:buNone/>
            </a:pPr>
            <a:r>
              <a:rPr lang="pl-PL" dirty="0"/>
              <a:t>    Roszczenie biorącego pożyczkę o wydanie przedmiotu pożyczki przedawnia się z upływem </a:t>
            </a:r>
            <a:r>
              <a:rPr lang="pl-PL" b="1" dirty="0"/>
              <a:t>sześciu miesięcy </a:t>
            </a:r>
            <a:r>
              <a:rPr lang="pl-PL" dirty="0"/>
              <a:t>od chwili, gdy przedmiot miał być wydany. </a:t>
            </a:r>
          </a:p>
          <a:p>
            <a:pPr>
              <a:buNone/>
            </a:pPr>
            <a:r>
              <a:rPr lang="pl-PL" dirty="0"/>
              <a:t>Art. 723 [Termin zwrotu]</a:t>
            </a:r>
          </a:p>
          <a:p>
            <a:pPr>
              <a:buNone/>
            </a:pPr>
            <a:r>
              <a:rPr lang="pl-PL" dirty="0"/>
              <a:t>    Jeżeli termin zwrotu pożyczki nie jest oznaczony, dłużnik obowiązany jest zwrócić pożyczkę w ciągu </a:t>
            </a:r>
            <a:r>
              <a:rPr lang="pl-PL" b="1" dirty="0"/>
              <a:t>sześciu tygodni po wypowiedzeniu przez dającego pożyczkę. </a:t>
            </a:r>
          </a:p>
          <a:p>
            <a:pPr>
              <a:buNone/>
            </a:pPr>
            <a:r>
              <a:rPr lang="pl-PL" dirty="0"/>
              <a:t>Art. 724 [Wady rzeczy]</a:t>
            </a:r>
          </a:p>
          <a:p>
            <a:pPr>
              <a:buNone/>
            </a:pPr>
            <a:r>
              <a:rPr lang="pl-PL" dirty="0"/>
              <a:t>     Jeżeli rzeczy otrzymane przez biorącego pożyczkę mają wady, dający pożyczkę obowiązany jest do naprawienia szkody, którą wyrządził biorącemu przez to, że </a:t>
            </a:r>
            <a:r>
              <a:rPr lang="pl-PL" b="1" dirty="0"/>
              <a:t>wiedząc o wadach nie zawiadomił go o nich</a:t>
            </a:r>
            <a:r>
              <a:rPr lang="pl-PL" dirty="0"/>
              <a:t>. Przepisu powyższego nie stosuje się w wypadku, gdy biorący mógł z łatwością wadę zauważyć.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2549</Words>
  <Application>Microsoft Office PowerPoint</Application>
  <PresentationFormat>Panoramiczny</PresentationFormat>
  <Paragraphs>153</Paragraphs>
  <Slides>32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Motyw pakietu Office</vt:lpstr>
      <vt:lpstr>Pożyczka</vt:lpstr>
      <vt:lpstr>Pożyczka</vt:lpstr>
      <vt:lpstr>Pożyczka</vt:lpstr>
      <vt:lpstr>Forma czynności prawnych -formy szczególne-</vt:lpstr>
      <vt:lpstr>Forma dokumentowa</vt:lpstr>
      <vt:lpstr>Forma dokumentowa</vt:lpstr>
      <vt:lpstr>Pożyczka</vt:lpstr>
      <vt:lpstr>Pożyczka</vt:lpstr>
      <vt:lpstr>Pożyczka</vt:lpstr>
      <vt:lpstr>Pożyczka a kredyt bankowy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Poręczenie</vt:lpstr>
      <vt:lpstr>Kazus 1</vt:lpstr>
      <vt:lpstr>Kazus 2</vt:lpstr>
      <vt:lpstr>Kazus 3</vt:lpstr>
      <vt:lpstr>Kazus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pożyczka</dc:title>
  <dc:creator>WLASCCIEL</dc:creator>
  <cp:lastModifiedBy>WLASCCIEL</cp:lastModifiedBy>
  <cp:revision>9</cp:revision>
  <dcterms:created xsi:type="dcterms:W3CDTF">2019-11-19T09:14:57Z</dcterms:created>
  <dcterms:modified xsi:type="dcterms:W3CDTF">2019-11-26T13:46:59Z</dcterms:modified>
</cp:coreProperties>
</file>