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6"/>
  </p:notesMasterIdLst>
  <p:sldIdLst>
    <p:sldId id="256" r:id="rId2"/>
    <p:sldId id="751" r:id="rId3"/>
    <p:sldId id="773" r:id="rId4"/>
    <p:sldId id="775" r:id="rId5"/>
    <p:sldId id="774" r:id="rId6"/>
    <p:sldId id="776" r:id="rId7"/>
    <p:sldId id="769" r:id="rId8"/>
    <p:sldId id="771" r:id="rId9"/>
    <p:sldId id="777" r:id="rId10"/>
    <p:sldId id="778" r:id="rId11"/>
    <p:sldId id="770" r:id="rId12"/>
    <p:sldId id="768" r:id="rId13"/>
    <p:sldId id="784" r:id="rId14"/>
    <p:sldId id="779" r:id="rId15"/>
    <p:sldId id="780" r:id="rId16"/>
    <p:sldId id="785" r:id="rId17"/>
    <p:sldId id="789" r:id="rId18"/>
    <p:sldId id="791" r:id="rId19"/>
    <p:sldId id="790" r:id="rId20"/>
    <p:sldId id="792" r:id="rId21"/>
    <p:sldId id="787" r:id="rId22"/>
    <p:sldId id="788" r:id="rId23"/>
    <p:sldId id="781" r:id="rId24"/>
    <p:sldId id="793" r:id="rId25"/>
    <p:sldId id="794" r:id="rId26"/>
    <p:sldId id="795" r:id="rId27"/>
    <p:sldId id="796" r:id="rId28"/>
    <p:sldId id="782" r:id="rId29"/>
    <p:sldId id="797" r:id="rId30"/>
    <p:sldId id="798" r:id="rId31"/>
    <p:sldId id="783" r:id="rId32"/>
    <p:sldId id="799" r:id="rId33"/>
    <p:sldId id="786" r:id="rId34"/>
    <p:sldId id="284" r:id="rId35"/>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10.12.2019</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10/12/2019</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10/12/2019</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10/12/2019</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10/12/2019</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10/12/2019</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10/12/2019</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10/12/2019</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10/12/2019</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10/12/2019</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10/12/2019</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10/12/2019</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10/12/2019</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Pojęcie i rodzaje kar</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77500" lnSpcReduction="20000"/>
          </a:bodyPr>
          <a:lstStyle/>
          <a:p>
            <a:endParaRPr lang="pl-PL" dirty="0" smtClean="0"/>
          </a:p>
          <a:p>
            <a:pPr>
              <a:buFont typeface="Wingdings" panose="05000000000000000000" pitchFamily="2" charset="2"/>
              <a:buChar char="q"/>
            </a:pPr>
            <a:r>
              <a:rPr lang="pl-PL" dirty="0" smtClean="0"/>
              <a:t>w latach  </a:t>
            </a:r>
            <a:r>
              <a:rPr lang="pl-PL" b="1" dirty="0"/>
              <a:t>60. i 70. XX w</a:t>
            </a:r>
            <a:r>
              <a:rPr lang="pl-PL" dirty="0"/>
              <a:t>. </a:t>
            </a:r>
            <a:r>
              <a:rPr lang="pl-PL" dirty="0" smtClean="0"/>
              <a:t>zaczęły </a:t>
            </a:r>
            <a:r>
              <a:rPr lang="pl-PL" dirty="0"/>
              <a:t>przeżywać swój rozkwit krytyczne wobec „kryminologii głównego nurtu”, zdominowanej przez założenia pozytywizmu, niekiedy brawurowo radykalne, alternatywne teorie </a:t>
            </a:r>
            <a:r>
              <a:rPr lang="pl-PL" dirty="0" smtClean="0"/>
              <a:t>kryminologiczne.</a:t>
            </a:r>
          </a:p>
          <a:p>
            <a:pPr>
              <a:buFont typeface="Wingdings" panose="05000000000000000000" pitchFamily="2" charset="2"/>
              <a:buChar char="q"/>
            </a:pPr>
            <a:r>
              <a:rPr lang="pl-PL" dirty="0" smtClean="0"/>
              <a:t> Ich </a:t>
            </a:r>
            <a:r>
              <a:rPr lang="pl-PL" dirty="0"/>
              <a:t>główne przesłanie nawiązuje do idei dekryminalizacji, </a:t>
            </a:r>
            <a:r>
              <a:rPr lang="pl-PL" dirty="0" smtClean="0"/>
              <a:t>depenalizacji, oraz </a:t>
            </a:r>
            <a:r>
              <a:rPr lang="pl-PL" dirty="0" err="1" smtClean="0"/>
              <a:t>dekarceracji</a:t>
            </a:r>
            <a:r>
              <a:rPr lang="pl-PL" dirty="0" smtClean="0"/>
              <a:t>. </a:t>
            </a:r>
            <a:r>
              <a:rPr lang="pl-PL" dirty="0"/>
              <a:t>Bardziej radykalnie zorientowani przedstawiciele tego kierunku postulują – poza ograniczaniem roli kar kryminalnych w zapobieganiu przestępczości – całkowitą rezygnację z kary pozbawienia </a:t>
            </a:r>
            <a:r>
              <a:rPr lang="pl-PL" dirty="0" smtClean="0"/>
              <a:t>wolności.</a:t>
            </a:r>
          </a:p>
          <a:p>
            <a:pPr>
              <a:buFont typeface="Wingdings" panose="05000000000000000000" pitchFamily="2" charset="2"/>
              <a:buChar char="q"/>
            </a:pPr>
            <a:r>
              <a:rPr lang="pl-PL" dirty="0" smtClean="0"/>
              <a:t>Te koncepcje wyrażają się również w </a:t>
            </a:r>
            <a:r>
              <a:rPr lang="pl-PL" dirty="0"/>
              <a:t>postulacie </a:t>
            </a:r>
            <a:r>
              <a:rPr lang="pl-PL" i="1" dirty="0" err="1"/>
              <a:t>diversion</a:t>
            </a:r>
            <a:r>
              <a:rPr lang="pl-PL" dirty="0"/>
              <a:t>, oznaczającym rekomendacje zasadniczo odmiennych od karania sposobów rozwiązywania konfliktów </a:t>
            </a:r>
            <a:r>
              <a:rPr lang="pl-PL" dirty="0" smtClean="0"/>
              <a:t>społecznych łącznie </a:t>
            </a:r>
            <a:r>
              <a:rPr lang="pl-PL" dirty="0"/>
              <a:t>z przekazaniem przynajmniej części tradycyjnych form wymiaru sprawiedliwości społecznościom lokalnym. </a:t>
            </a:r>
            <a:endParaRPr lang="pl-PL" dirty="0" smtClean="0"/>
          </a:p>
          <a:p>
            <a:pPr>
              <a:buFont typeface="Wingdings" panose="05000000000000000000" pitchFamily="2" charset="2"/>
              <a:buChar char="q"/>
            </a:pPr>
            <a:r>
              <a:rPr lang="pl-PL" dirty="0" smtClean="0"/>
              <a:t>Społeczności </a:t>
            </a:r>
            <a:r>
              <a:rPr lang="pl-PL" dirty="0"/>
              <a:t>te, w myśl </a:t>
            </a:r>
            <a:r>
              <a:rPr lang="pl-PL" b="1" dirty="0"/>
              <a:t>koncepcji sprawiedliwości partycypacyjnej</a:t>
            </a:r>
            <a:r>
              <a:rPr lang="pl-PL" dirty="0"/>
              <a:t> (</a:t>
            </a:r>
            <a:r>
              <a:rPr lang="pl-PL" i="1" dirty="0" err="1"/>
              <a:t>participatory</a:t>
            </a:r>
            <a:r>
              <a:rPr lang="pl-PL" i="1" dirty="0"/>
              <a:t> </a:t>
            </a:r>
            <a:r>
              <a:rPr lang="pl-PL" i="1" dirty="0" err="1"/>
              <a:t>justice</a:t>
            </a:r>
            <a:r>
              <a:rPr lang="pl-PL" dirty="0"/>
              <a:t>), uczestnicząc z pominięciem procedury sądowej w rozwiązywaniu powstałych w ich obrębie konfliktów na drodze postępowania pojednawczego z użyciem alternatywnych do kary środków probacji pozasądowej, np. naprawienia szkody itp., stanowiąc wyraz szerszej koncepcji sprawiedliwości naprawczej (</a:t>
            </a:r>
            <a:r>
              <a:rPr lang="pl-PL" i="1" dirty="0" err="1"/>
              <a:t>restorative</a:t>
            </a:r>
            <a:r>
              <a:rPr lang="pl-PL" i="1" dirty="0"/>
              <a:t> </a:t>
            </a:r>
            <a:r>
              <a:rPr lang="pl-PL" i="1" dirty="0" err="1"/>
              <a:t>justice</a:t>
            </a:r>
            <a:r>
              <a:rPr lang="pl-PL" dirty="0"/>
              <a:t>), wyznaczać będą fundamenty nowoczesnego prawa karnego</a:t>
            </a:r>
          </a:p>
          <a:p>
            <a:pPr>
              <a:buFont typeface="Wingdings" panose="05000000000000000000" pitchFamily="2" charset="2"/>
              <a:buChar char="q"/>
            </a:pPr>
            <a:endParaRPr lang="pl-PL" dirty="0" smtClean="0"/>
          </a:p>
          <a:p>
            <a:pPr marL="114300" indent="0">
              <a:buNone/>
            </a:pPr>
            <a:endParaRPr lang="pl-PL" dirty="0"/>
          </a:p>
          <a:p>
            <a:pPr marL="114300" indent="0">
              <a:buNone/>
            </a:pPr>
            <a:r>
              <a:rPr lang="pl-PL" i="1" baseline="30000" dirty="0" smtClean="0"/>
              <a:t>(</a:t>
            </a:r>
            <a:r>
              <a:rPr lang="pl-PL" i="1" dirty="0" smtClean="0"/>
              <a:t>Badania </a:t>
            </a:r>
            <a:r>
              <a:rPr lang="pl-PL" i="1" dirty="0"/>
              <a:t>nad socjologią zakładu karnego </a:t>
            </a:r>
            <a:r>
              <a:rPr lang="pl-PL" i="1" dirty="0" smtClean="0"/>
              <a:t>i następstwami związanymi </a:t>
            </a:r>
            <a:r>
              <a:rPr lang="pl-PL" i="1" dirty="0"/>
              <a:t>m.in. z </a:t>
            </a:r>
            <a:r>
              <a:rPr lang="pl-PL" i="1" dirty="0" err="1" smtClean="0"/>
              <a:t>prizonizacją</a:t>
            </a:r>
            <a:r>
              <a:rPr lang="pl-PL" i="1" dirty="0" smtClean="0"/>
              <a:t> wskazują na przyswajanie </a:t>
            </a:r>
            <a:r>
              <a:rPr lang="pl-PL" i="1" dirty="0"/>
              <a:t>przez skazanych kultury więziennej, </a:t>
            </a:r>
            <a:r>
              <a:rPr lang="pl-PL" i="1" dirty="0" smtClean="0"/>
              <a:t>ich stygmatyzację, uniformizację, degradację </a:t>
            </a:r>
            <a:r>
              <a:rPr lang="pl-PL" i="1" dirty="0"/>
              <a:t>i wreszcie z </a:t>
            </a:r>
            <a:r>
              <a:rPr lang="pl-PL" i="1" dirty="0" smtClean="0"/>
              <a:t>depersonalizację)</a:t>
            </a:r>
            <a:r>
              <a:rPr lang="pl-PL" i="1" dirty="0"/>
              <a:t> </a:t>
            </a: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43668488"/>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Arial" pitchFamily="34" charset="0"/>
              <a:buNone/>
              <a:defRPr/>
            </a:pPr>
            <a:r>
              <a:rPr lang="pl-PL" b="1" u="sng" dirty="0" smtClean="0"/>
              <a:t>4). Sprawiedliwość naprawcza</a:t>
            </a:r>
          </a:p>
          <a:p>
            <a:pPr fontAlgn="auto">
              <a:spcAft>
                <a:spcPts val="0"/>
              </a:spcAft>
              <a:buFont typeface="Arial" pitchFamily="34" charset="0"/>
              <a:buNone/>
              <a:defRPr/>
            </a:pPr>
            <a:endParaRPr lang="pl-PL" b="1" u="sng" dirty="0"/>
          </a:p>
          <a:p>
            <a:pPr marL="114300" indent="0">
              <a:buNone/>
            </a:pPr>
            <a:r>
              <a:rPr lang="pl-PL" dirty="0"/>
              <a:t>Sprawiedliwość naprawcza definiowana </a:t>
            </a:r>
            <a:r>
              <a:rPr lang="pl-PL" dirty="0" smtClean="0"/>
              <a:t>jest </a:t>
            </a:r>
            <a:r>
              <a:rPr lang="pl-PL" dirty="0"/>
              <a:t>w różny sposób. </a:t>
            </a:r>
            <a:r>
              <a:rPr lang="pl-PL" dirty="0" smtClean="0"/>
              <a:t>Można </a:t>
            </a:r>
            <a:r>
              <a:rPr lang="pl-PL" dirty="0"/>
              <a:t>wyodrębnić dwa przeciwstawne ujęcia, dwa modele pojmowania sprawiedliwości naprawczej: minimalistyczne i maksymalistyczne. </a:t>
            </a:r>
          </a:p>
          <a:p>
            <a:pPr marL="114300" indent="0">
              <a:buNone/>
            </a:pPr>
            <a:endParaRPr lang="pl-PL" dirty="0"/>
          </a:p>
          <a:p>
            <a:r>
              <a:rPr lang="pl-PL" dirty="0"/>
              <a:t>W ujęciu </a:t>
            </a:r>
            <a:r>
              <a:rPr lang="pl-PL" b="1" dirty="0"/>
              <a:t>minimalistycznym</a:t>
            </a:r>
            <a:r>
              <a:rPr lang="pl-PL" dirty="0"/>
              <a:t> sprawiedliwość naprawcza oznacza postulat uwzględniania kompensacyjnych interesów pokrzywdzonych w ramach prawa karnego. </a:t>
            </a:r>
            <a:endParaRPr lang="pl-PL" dirty="0" smtClean="0"/>
          </a:p>
          <a:p>
            <a:endParaRPr lang="pl-PL" dirty="0"/>
          </a:p>
          <a:p>
            <a:r>
              <a:rPr lang="pl-PL" dirty="0"/>
              <a:t>W ujęciu </a:t>
            </a:r>
            <a:r>
              <a:rPr lang="pl-PL" b="1" dirty="0"/>
              <a:t>maksymalistycznym</a:t>
            </a:r>
            <a:r>
              <a:rPr lang="pl-PL" dirty="0"/>
              <a:t> sprawiedliwość naprawcza jest </a:t>
            </a:r>
            <a:r>
              <a:rPr lang="pl-PL" dirty="0" smtClean="0"/>
              <a:t>nowym </a:t>
            </a:r>
            <a:r>
              <a:rPr lang="pl-PL" dirty="0"/>
              <a:t>paradygmatem, nowym modelem </a:t>
            </a:r>
            <a:r>
              <a:rPr lang="pl-PL" dirty="0" smtClean="0"/>
              <a:t>sprawiedliwości</a:t>
            </a:r>
            <a:r>
              <a:rPr lang="pl-PL" dirty="0"/>
              <a:t> </a:t>
            </a:r>
            <a:r>
              <a:rPr lang="pl-PL" dirty="0" smtClean="0"/>
              <a:t>oraz postuluje również </a:t>
            </a:r>
            <a:r>
              <a:rPr lang="pl-PL" dirty="0"/>
              <a:t>głęboką i całościową przebudowę </a:t>
            </a:r>
            <a:r>
              <a:rPr lang="pl-PL" dirty="0" smtClean="0"/>
              <a:t>społeczną całego wymiaru sprawiedliwości, poprzez zaangażowanie społeczeństwa i struktur lokalnych</a:t>
            </a:r>
            <a:endParaRPr lang="pl-PL" b="1" u="sng" dirty="0" smtClean="0"/>
          </a:p>
          <a:p>
            <a:pPr fontAlgn="auto">
              <a:spcAft>
                <a:spcPts val="0"/>
              </a:spcAft>
              <a:buFont typeface="Arial" pitchFamily="34" charset="0"/>
              <a:buNone/>
              <a:defRPr/>
            </a:pPr>
            <a:endParaRPr lang="pl-PL" b="1" u="sng" dirty="0"/>
          </a:p>
          <a:p>
            <a:pPr fontAlgn="auto">
              <a:spcAft>
                <a:spcPts val="0"/>
              </a:spcAft>
              <a:buFont typeface="Wingdings" panose="05000000000000000000" pitchFamily="2" charset="2"/>
              <a:buChar char="q"/>
              <a:defRPr/>
            </a:pPr>
            <a:r>
              <a:rPr lang="pl-PL" b="1" u="sng" dirty="0" smtClean="0"/>
              <a:t> funkcja kompensacyjna kary kryminalnej</a:t>
            </a:r>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64156755"/>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System środków reakcji karnej</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70000" lnSpcReduction="20000"/>
          </a:bodyPr>
          <a:lstStyle/>
          <a:p>
            <a:pPr marL="114300" indent="0">
              <a:buNone/>
            </a:pPr>
            <a:endParaRPr lang="pl-PL" dirty="0" smtClean="0"/>
          </a:p>
          <a:p>
            <a:pPr marL="114300" indent="0">
              <a:buNone/>
            </a:pPr>
            <a:r>
              <a:rPr lang="pl-PL" sz="2600" dirty="0" smtClean="0"/>
              <a:t>W </a:t>
            </a:r>
            <a:r>
              <a:rPr lang="pl-PL" sz="2600" dirty="0"/>
              <a:t>świetle aktualnego stanu prawnego na </a:t>
            </a:r>
            <a:r>
              <a:rPr lang="pl-PL" sz="2600" b="1" dirty="0"/>
              <a:t>system środków reakcji karnej na przestępstwo składa się pięć kategorii środków. </a:t>
            </a:r>
            <a:r>
              <a:rPr lang="pl-PL" sz="2600" dirty="0"/>
              <a:t>Są to: </a:t>
            </a:r>
          </a:p>
          <a:p>
            <a:pPr marL="628650" indent="-514350">
              <a:buFont typeface="+mj-lt"/>
              <a:buAutoNum type="romanUcPeriod"/>
            </a:pPr>
            <a:r>
              <a:rPr lang="pl-PL" sz="2600" b="1" dirty="0" smtClean="0"/>
              <a:t>kary</a:t>
            </a:r>
            <a:r>
              <a:rPr lang="pl-PL" sz="2600" dirty="0"/>
              <a:t>, </a:t>
            </a:r>
          </a:p>
          <a:p>
            <a:pPr marL="628650" indent="-514350">
              <a:buFont typeface="+mj-lt"/>
              <a:buAutoNum type="romanUcPeriod"/>
            </a:pPr>
            <a:r>
              <a:rPr lang="pl-PL" sz="2600" b="1" dirty="0" smtClean="0"/>
              <a:t>środki </a:t>
            </a:r>
            <a:r>
              <a:rPr lang="pl-PL" sz="2600" b="1" dirty="0"/>
              <a:t>karne</a:t>
            </a:r>
            <a:r>
              <a:rPr lang="pl-PL" sz="2600" dirty="0"/>
              <a:t>, </a:t>
            </a:r>
          </a:p>
          <a:p>
            <a:pPr marL="628650" indent="-514350">
              <a:buFont typeface="+mj-lt"/>
              <a:buAutoNum type="romanUcPeriod"/>
            </a:pPr>
            <a:r>
              <a:rPr lang="pl-PL" sz="2600" b="1" dirty="0" smtClean="0"/>
              <a:t>przepadek</a:t>
            </a:r>
            <a:r>
              <a:rPr lang="pl-PL" sz="2600" dirty="0"/>
              <a:t>, </a:t>
            </a:r>
          </a:p>
          <a:p>
            <a:pPr marL="628650" indent="-514350">
              <a:buFont typeface="+mj-lt"/>
              <a:buAutoNum type="romanUcPeriod"/>
            </a:pPr>
            <a:r>
              <a:rPr lang="pl-PL" sz="2600" b="1" dirty="0" smtClean="0"/>
              <a:t>środki </a:t>
            </a:r>
            <a:r>
              <a:rPr lang="pl-PL" sz="2600" b="1" dirty="0"/>
              <a:t>kompensacyjne</a:t>
            </a:r>
            <a:r>
              <a:rPr lang="pl-PL" sz="2600" dirty="0"/>
              <a:t>, </a:t>
            </a:r>
          </a:p>
          <a:p>
            <a:pPr marL="628650" indent="-514350">
              <a:buFont typeface="+mj-lt"/>
              <a:buAutoNum type="romanUcPeriod"/>
            </a:pPr>
            <a:r>
              <a:rPr lang="pl-PL" sz="2600" b="1" dirty="0" smtClean="0"/>
              <a:t>środki </a:t>
            </a:r>
            <a:r>
              <a:rPr lang="pl-PL" sz="2600" b="1" dirty="0"/>
              <a:t>probacyjne</a:t>
            </a:r>
            <a:r>
              <a:rPr lang="pl-PL" sz="2600" dirty="0"/>
              <a:t>. </a:t>
            </a:r>
          </a:p>
          <a:p>
            <a:pPr marL="114300" indent="0">
              <a:buNone/>
            </a:pPr>
            <a:endParaRPr lang="pl-PL" dirty="0"/>
          </a:p>
          <a:p>
            <a:pPr marL="114300" indent="0">
              <a:buNone/>
            </a:pPr>
            <a:r>
              <a:rPr lang="pl-PL" sz="2600" b="1" dirty="0" smtClean="0"/>
              <a:t>Osobną </a:t>
            </a:r>
            <a:r>
              <a:rPr lang="pl-PL" sz="2600" b="1" dirty="0"/>
              <a:t>kategorię środków stanowią środki </a:t>
            </a:r>
            <a:r>
              <a:rPr lang="pl-PL" sz="2600" b="1" dirty="0" smtClean="0"/>
              <a:t>zabezpieczające. </a:t>
            </a:r>
            <a:endParaRPr lang="pl-PL" sz="2600" b="1" dirty="0"/>
          </a:p>
          <a:p>
            <a:pPr marL="114300" indent="0">
              <a:buNone/>
            </a:pPr>
            <a:endParaRPr lang="pl-PL" dirty="0"/>
          </a:p>
          <a:p>
            <a:pPr>
              <a:buBlip>
                <a:blip r:embed="rId2"/>
              </a:buBlip>
            </a:pPr>
            <a:r>
              <a:rPr lang="pl-PL" dirty="0" smtClean="0"/>
              <a:t>Kary </a:t>
            </a:r>
            <a:r>
              <a:rPr lang="pl-PL" dirty="0"/>
              <a:t>i inne środki niemieszczące się </a:t>
            </a:r>
            <a:r>
              <a:rPr lang="pl-PL" dirty="0" smtClean="0"/>
              <a:t>w systemie  przewidzianym przez ustawę karną nie </a:t>
            </a:r>
            <a:r>
              <a:rPr lang="pl-PL" dirty="0"/>
              <a:t>mogą być orzekane. </a:t>
            </a:r>
            <a:endParaRPr lang="pl-PL" dirty="0" smtClean="0"/>
          </a:p>
          <a:p>
            <a:pPr>
              <a:buBlip>
                <a:blip r:embed="rId2"/>
              </a:buBlip>
            </a:pPr>
            <a:r>
              <a:rPr lang="pl-PL" dirty="0" smtClean="0"/>
              <a:t>System </a:t>
            </a:r>
            <a:r>
              <a:rPr lang="pl-PL" dirty="0"/>
              <a:t>środków reakcji karnej pełni więc funkcję gwarancyjną. </a:t>
            </a:r>
            <a:endParaRPr lang="pl-PL" dirty="0" smtClean="0"/>
          </a:p>
          <a:p>
            <a:pPr>
              <a:buBlip>
                <a:blip r:embed="rId2"/>
              </a:buBlip>
            </a:pPr>
            <a:r>
              <a:rPr lang="pl-PL" dirty="0" smtClean="0"/>
              <a:t>Cechą </a:t>
            </a:r>
            <a:r>
              <a:rPr lang="pl-PL" dirty="0"/>
              <a:t>charakterystyczną polskich Kodeksów karnych jest przyjęcie koncepcji ustawowej systematyzacji podstawowych form reakcji </a:t>
            </a:r>
            <a:r>
              <a:rPr lang="pl-PL" dirty="0" smtClean="0"/>
              <a:t>karnej</a:t>
            </a:r>
            <a:endParaRPr lang="pl-PL" b="1" u="sng" dirty="0" smtClean="0"/>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r>
              <a:rPr lang="pl-PL" dirty="0"/>
              <a:t>Systematyka kar pełni dodatkowo także inne funkcje. Eksponując kary określonego rodzaju w katalogu kar wyraża swoiste dyrektywy ich stosowania, ustanawiając priorytet kar określonego rodzaju. Równocześnie z układu kar, ich uszeregowania, można wyczytać stanowisko ustawodawcy w kwestii stopnia dolegliwości poszczególnych form reakcji karnej. </a:t>
            </a:r>
            <a:endParaRPr lang="pl-PL" dirty="0" smtClean="0"/>
          </a:p>
          <a:p>
            <a:pPr fontAlgn="auto">
              <a:spcAft>
                <a:spcPts val="0"/>
              </a:spcAft>
              <a:buFont typeface="Arial" pitchFamily="34" charset="0"/>
              <a:buNone/>
              <a:defRPr/>
            </a:pPr>
            <a:r>
              <a:rPr lang="pl-PL" dirty="0" smtClean="0"/>
              <a:t>Systematyka </a:t>
            </a:r>
            <a:r>
              <a:rPr lang="pl-PL" dirty="0"/>
              <a:t>kar ma również duże znaczenie z punktu widzenia techniki legislacyjnej. Zazwyczaj bowiem z przyjętym modelem katalogu kar w Kodeksie karnym łączy się następnie budowa ustawowych zagrożeń związanych z poszczególnymi typami czynów zabronionych. </a:t>
            </a:r>
            <a:endParaRPr lang="pl-PL" dirty="0" smtClean="0"/>
          </a:p>
        </p:txBody>
      </p:sp>
    </p:spTree>
    <p:extLst>
      <p:ext uri="{BB962C8B-B14F-4D97-AF65-F5344CB8AC3E}">
        <p14:creationId xmlns:p14="http://schemas.microsoft.com/office/powerpoint/2010/main" val="4176783860"/>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System środków reakcji karnej</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20000"/>
          </a:bodyPr>
          <a:lstStyle/>
          <a:p>
            <a:pPr>
              <a:buFont typeface="Wingdings" panose="05000000000000000000" pitchFamily="2" charset="2"/>
              <a:buChar char="q"/>
            </a:pPr>
            <a:r>
              <a:rPr lang="pl-PL" dirty="0" smtClean="0">
                <a:solidFill>
                  <a:srgbClr val="FF0000"/>
                </a:solidFill>
              </a:rPr>
              <a:t>w </a:t>
            </a:r>
            <a:r>
              <a:rPr lang="pl-PL" dirty="0">
                <a:solidFill>
                  <a:srgbClr val="FF0000"/>
                </a:solidFill>
              </a:rPr>
              <a:t>rozwoju prawa karnego można wyraźnie dostrzec tendencje nowe, zmierzające do wewnętrznego różnicowania poszczególnych środków reakcji karnej o charakterze </a:t>
            </a:r>
            <a:r>
              <a:rPr lang="pl-PL" dirty="0" err="1">
                <a:solidFill>
                  <a:srgbClr val="FF0000"/>
                </a:solidFill>
              </a:rPr>
              <a:t>nieizolacyjnym</a:t>
            </a:r>
            <a:r>
              <a:rPr lang="pl-PL" dirty="0">
                <a:solidFill>
                  <a:srgbClr val="FF0000"/>
                </a:solidFill>
              </a:rPr>
              <a:t> oraz do znaczącego rozszerzenia zakresu ich stosowania w szczególności przez daleko idącą modyfikację ustawowego </a:t>
            </a:r>
            <a:r>
              <a:rPr lang="pl-PL" dirty="0" smtClean="0">
                <a:solidFill>
                  <a:srgbClr val="FF0000"/>
                </a:solidFill>
              </a:rPr>
              <a:t>zagrożenia</a:t>
            </a:r>
          </a:p>
          <a:p>
            <a:pPr marL="114300" indent="0">
              <a:buNone/>
            </a:pPr>
            <a:endParaRPr lang="pl-PL" dirty="0" smtClean="0">
              <a:solidFill>
                <a:srgbClr val="FF0000"/>
              </a:solidFill>
            </a:endParaRPr>
          </a:p>
          <a:p>
            <a:r>
              <a:rPr lang="pl-PL" b="1" dirty="0" smtClean="0"/>
              <a:t>Nowatorskim </a:t>
            </a:r>
            <a:r>
              <a:rPr lang="pl-PL" b="1" dirty="0"/>
              <a:t>rozwiązaniem </a:t>
            </a:r>
            <a:r>
              <a:rPr lang="pl-PL" b="1" dirty="0" smtClean="0"/>
              <a:t>instytucja </a:t>
            </a:r>
            <a:r>
              <a:rPr lang="pl-PL" b="1" dirty="0"/>
              <a:t>tzw. </a:t>
            </a:r>
            <a:r>
              <a:rPr lang="pl-PL" b="1" dirty="0" smtClean="0"/>
              <a:t> </a:t>
            </a:r>
            <a:r>
              <a:rPr lang="pl-PL" b="1" dirty="0"/>
              <a:t>s</a:t>
            </a:r>
            <a:r>
              <a:rPr lang="pl-PL" b="1" dirty="0" smtClean="0"/>
              <a:t>ekwencji kar (kary mieszanej</a:t>
            </a:r>
            <a:r>
              <a:rPr lang="pl-PL" dirty="0" smtClean="0"/>
              <a:t>) stanowiąca </a:t>
            </a:r>
            <a:r>
              <a:rPr lang="pl-PL" dirty="0"/>
              <a:t>połączenie krótkoterminowej kary pozbawienia wolności z karą ograniczenia </a:t>
            </a:r>
            <a:r>
              <a:rPr lang="pl-PL" dirty="0" smtClean="0"/>
              <a:t>wolności.</a:t>
            </a:r>
          </a:p>
          <a:p>
            <a:r>
              <a:rPr lang="pl-PL" b="1" dirty="0" smtClean="0"/>
              <a:t>Dokonano także istotnej modyfikacji </a:t>
            </a:r>
            <a:r>
              <a:rPr lang="pl-PL" b="1" dirty="0"/>
              <a:t>treści kary ograniczenia wolności</a:t>
            </a:r>
            <a:r>
              <a:rPr lang="pl-PL" dirty="0"/>
              <a:t>, na którą składa się konglomerat różnorodnych dolegliwości występujących w różnych postaciach, wymierzanych osobno lub łącznie, </a:t>
            </a:r>
            <a:r>
              <a:rPr lang="pl-PL" dirty="0" smtClean="0"/>
              <a:t>co ma uczynić z tej kary elastyczny </a:t>
            </a:r>
            <a:r>
              <a:rPr lang="pl-PL" dirty="0"/>
              <a:t>środek reakcji prawnokarnej. </a:t>
            </a:r>
          </a:p>
          <a:p>
            <a:r>
              <a:rPr lang="pl-PL" dirty="0" smtClean="0"/>
              <a:t>Cechą </a:t>
            </a:r>
            <a:r>
              <a:rPr lang="pl-PL" dirty="0"/>
              <a:t>charakterystyczną współczesnego prawa karnego jest także </a:t>
            </a:r>
            <a:r>
              <a:rPr lang="pl-PL" b="1" dirty="0"/>
              <a:t>zwiększenie znaczenia środków karnych</a:t>
            </a:r>
            <a:r>
              <a:rPr lang="pl-PL" dirty="0"/>
              <a:t> jako instrumentów o wyraźnie zaznaczonej funkcji prewencyjnej, środków uniemożliwiających ponowne popełnienie przestępstwa.  </a:t>
            </a:r>
          </a:p>
          <a:p>
            <a:r>
              <a:rPr lang="pl-PL" dirty="0"/>
              <a:t>Z kolei przejawem </a:t>
            </a:r>
            <a:r>
              <a:rPr lang="pl-PL" b="1" dirty="0"/>
              <a:t>wzrastającej roli funkcji kompensacyjnej prawa karnego i</a:t>
            </a:r>
            <a:r>
              <a:rPr lang="pl-PL" dirty="0"/>
              <a:t> </a:t>
            </a:r>
            <a:r>
              <a:rPr lang="pl-PL" b="1" dirty="0"/>
              <a:t>dążenia do uporządkowania koncepcji systemu kompensacji w</a:t>
            </a:r>
            <a:r>
              <a:rPr lang="pl-PL" dirty="0"/>
              <a:t> </a:t>
            </a:r>
            <a:r>
              <a:rPr lang="pl-PL" b="1" dirty="0"/>
              <a:t>prawie karnym </a:t>
            </a:r>
            <a:r>
              <a:rPr lang="pl-PL" dirty="0"/>
              <a:t>jest wyodrębnienie z katalogu środków karnych i usytuowanie w osobnym rozdziale środków kompensacyjnych oraz przepadku.</a:t>
            </a:r>
          </a:p>
          <a:p>
            <a:pPr marL="114300" indent="0">
              <a:buNone/>
            </a:pPr>
            <a:endParaRPr lang="pl-PL" dirty="0" smtClean="0"/>
          </a:p>
        </p:txBody>
      </p:sp>
    </p:spTree>
    <p:extLst>
      <p:ext uri="{BB962C8B-B14F-4D97-AF65-F5344CB8AC3E}">
        <p14:creationId xmlns:p14="http://schemas.microsoft.com/office/powerpoint/2010/main" val="1493966973"/>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Katalog kar</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fontAlgn="auto">
              <a:spcAft>
                <a:spcPts val="0"/>
              </a:spcAft>
              <a:buFont typeface="Arial" pitchFamily="34" charset="0"/>
              <a:buNone/>
              <a:defRPr/>
            </a:pPr>
            <a:r>
              <a:rPr lang="pl-PL" b="1" dirty="0" smtClean="0"/>
              <a:t>Katalog </a:t>
            </a:r>
            <a:r>
              <a:rPr lang="pl-PL" b="1" dirty="0"/>
              <a:t>kar ujęty </a:t>
            </a:r>
            <a:r>
              <a:rPr lang="pl-PL" b="1" dirty="0" smtClean="0"/>
              <a:t>jest w Kodeksie karnym w </a:t>
            </a:r>
            <a:r>
              <a:rPr lang="pl-PL" b="1" dirty="0"/>
              <a:t>art. </a:t>
            </a:r>
            <a:r>
              <a:rPr lang="pl-PL" b="1" dirty="0" smtClean="0"/>
              <a:t>32. Obejmuje on kolejno  pięć </a:t>
            </a:r>
            <a:r>
              <a:rPr lang="pl-PL" b="1" dirty="0"/>
              <a:t>rodzajów kar</a:t>
            </a:r>
            <a:r>
              <a:rPr lang="pl-PL" b="1" dirty="0" smtClean="0"/>
              <a:t>:</a:t>
            </a:r>
          </a:p>
          <a:p>
            <a:pPr marL="571500" indent="-457200" fontAlgn="auto">
              <a:spcAft>
                <a:spcPts val="0"/>
              </a:spcAft>
              <a:buFont typeface="+mj-lt"/>
              <a:buAutoNum type="arabicPeriod"/>
              <a:defRPr/>
            </a:pPr>
            <a:r>
              <a:rPr lang="pl-PL" dirty="0" smtClean="0"/>
              <a:t>grzywna,</a:t>
            </a:r>
          </a:p>
          <a:p>
            <a:pPr marL="571500" indent="-457200" fontAlgn="auto">
              <a:spcAft>
                <a:spcPts val="0"/>
              </a:spcAft>
              <a:buFont typeface="+mj-lt"/>
              <a:buAutoNum type="arabicPeriod"/>
              <a:defRPr/>
            </a:pPr>
            <a:r>
              <a:rPr lang="pl-PL" dirty="0" smtClean="0"/>
              <a:t>ograniczenie </a:t>
            </a:r>
            <a:r>
              <a:rPr lang="pl-PL" dirty="0"/>
              <a:t>wolności, </a:t>
            </a:r>
            <a:endParaRPr lang="pl-PL" dirty="0" smtClean="0"/>
          </a:p>
          <a:p>
            <a:pPr marL="571500" indent="-457200" fontAlgn="auto">
              <a:spcAft>
                <a:spcPts val="0"/>
              </a:spcAft>
              <a:buFont typeface="+mj-lt"/>
              <a:buAutoNum type="arabicPeriod"/>
              <a:defRPr/>
            </a:pPr>
            <a:r>
              <a:rPr lang="pl-PL" dirty="0" smtClean="0"/>
              <a:t>pozbawienie </a:t>
            </a:r>
            <a:r>
              <a:rPr lang="pl-PL" dirty="0"/>
              <a:t>wolności, </a:t>
            </a:r>
            <a:endParaRPr lang="pl-PL" dirty="0" smtClean="0"/>
          </a:p>
          <a:p>
            <a:pPr marL="571500" indent="-457200" fontAlgn="auto">
              <a:spcAft>
                <a:spcPts val="0"/>
              </a:spcAft>
              <a:buFont typeface="+mj-lt"/>
              <a:buAutoNum type="arabicPeriod"/>
              <a:defRPr/>
            </a:pPr>
            <a:r>
              <a:rPr lang="pl-PL" dirty="0" smtClean="0"/>
              <a:t>25 </a:t>
            </a:r>
            <a:r>
              <a:rPr lang="pl-PL" dirty="0"/>
              <a:t>lat pozbawienia wolności, </a:t>
            </a:r>
            <a:endParaRPr lang="pl-PL" dirty="0" smtClean="0"/>
          </a:p>
          <a:p>
            <a:pPr marL="571500" indent="-457200" fontAlgn="auto">
              <a:spcAft>
                <a:spcPts val="0"/>
              </a:spcAft>
              <a:buFont typeface="+mj-lt"/>
              <a:buAutoNum type="arabicPeriod"/>
              <a:defRPr/>
            </a:pPr>
            <a:r>
              <a:rPr lang="pl-PL" dirty="0" smtClean="0"/>
              <a:t>dożywotnie </a:t>
            </a:r>
            <a:r>
              <a:rPr lang="pl-PL" dirty="0"/>
              <a:t>pozbawienie wolności. </a:t>
            </a:r>
            <a:endParaRPr lang="pl-PL" dirty="0" smtClean="0"/>
          </a:p>
          <a:p>
            <a:pPr fontAlgn="auto">
              <a:spcAft>
                <a:spcPts val="0"/>
              </a:spcAft>
              <a:buFont typeface="Arial" pitchFamily="34" charset="0"/>
              <a:buNone/>
              <a:defRPr/>
            </a:pPr>
            <a:endParaRPr lang="pl-PL" dirty="0"/>
          </a:p>
          <a:p>
            <a:pPr marL="114300" indent="0">
              <a:buNone/>
            </a:pPr>
            <a:r>
              <a:rPr lang="pl-PL" sz="2300" dirty="0" smtClean="0"/>
              <a:t>W uzasadnieniu  do wprowadzenia tego systemu wskazano na następujące jego założenia: </a:t>
            </a:r>
            <a:endParaRPr lang="pl-PL" sz="2300" dirty="0"/>
          </a:p>
          <a:p>
            <a:pPr>
              <a:buBlip>
                <a:blip r:embed="rId2"/>
              </a:buBlip>
            </a:pPr>
            <a:r>
              <a:rPr lang="pl-PL" sz="2300" dirty="0" smtClean="0"/>
              <a:t>stworzenie </a:t>
            </a:r>
            <a:r>
              <a:rPr lang="pl-PL" sz="2300" dirty="0"/>
              <a:t>szerokiego i zróżnicowanego arsenału środków reakcji prawnokarnej na przestępstwo; </a:t>
            </a:r>
          </a:p>
          <a:p>
            <a:pPr>
              <a:buBlip>
                <a:blip r:embed="rId2"/>
              </a:buBlip>
            </a:pPr>
            <a:r>
              <a:rPr lang="pl-PL" sz="2300" dirty="0" smtClean="0"/>
              <a:t>traktowanie </a:t>
            </a:r>
            <a:r>
              <a:rPr lang="pl-PL" sz="2300" dirty="0"/>
              <a:t>kary pozbawienia wolności jako </a:t>
            </a:r>
            <a:r>
              <a:rPr lang="pl-PL" sz="2300" i="1" dirty="0"/>
              <a:t>ultima ratio </a:t>
            </a:r>
            <a:r>
              <a:rPr lang="pl-PL" sz="2300" dirty="0"/>
              <a:t>w stosunku do drobnej i średniej przestępczości; </a:t>
            </a:r>
          </a:p>
          <a:p>
            <a:pPr>
              <a:buBlip>
                <a:blip r:embed="rId2"/>
              </a:buBlip>
            </a:pPr>
            <a:r>
              <a:rPr lang="pl-PL" sz="2300" dirty="0" smtClean="0"/>
              <a:t>rozbudowa nie wolnościowych </a:t>
            </a:r>
            <a:r>
              <a:rPr lang="pl-PL" sz="2300" dirty="0"/>
              <a:t>środków reakcji na przestępstwo; </a:t>
            </a:r>
          </a:p>
          <a:p>
            <a:pPr>
              <a:buBlip>
                <a:blip r:embed="rId2"/>
              </a:buBlip>
            </a:pPr>
            <a:r>
              <a:rPr lang="pl-PL" sz="2300" dirty="0" smtClean="0"/>
              <a:t>pozostawienie </a:t>
            </a:r>
            <a:r>
              <a:rPr lang="pl-PL" sz="2300" dirty="0"/>
              <a:t>sądom przy wymierzaniu środków reakcji </a:t>
            </a:r>
            <a:r>
              <a:rPr lang="pl-PL" sz="2300" dirty="0" smtClean="0"/>
              <a:t>prawnokarnej </a:t>
            </a:r>
            <a:r>
              <a:rPr lang="pl-PL" sz="2300" dirty="0"/>
              <a:t>za drobne i średnie przestępstwa bardzo dużej swobody w doborze rodzaju i określeniu rozmiaru kary i środków karnych; </a:t>
            </a:r>
          </a:p>
          <a:p>
            <a:pPr>
              <a:buBlip>
                <a:blip r:embed="rId2"/>
              </a:buBlip>
            </a:pPr>
            <a:r>
              <a:rPr lang="pl-PL" sz="2300" dirty="0" smtClean="0"/>
              <a:t>wzmocnienie </a:t>
            </a:r>
            <a:r>
              <a:rPr lang="pl-PL" sz="2300" dirty="0"/>
              <a:t>funkcji kompensacyjnej reakcji karnej przez rozbudowę instrumentów ukierunkowanych na naprawienie szkody wyrządzonej przestępstwem. </a:t>
            </a:r>
            <a:endParaRPr lang="pl-PL" sz="2300"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15619631"/>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2" name="Prostokąt zaokrąglony 1"/>
          <p:cNvSpPr/>
          <p:nvPr/>
        </p:nvSpPr>
        <p:spPr>
          <a:xfrm>
            <a:off x="457200" y="908721"/>
            <a:ext cx="7931150" cy="720079"/>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908721"/>
            <a:ext cx="7931150" cy="5949280"/>
          </a:xfrm>
        </p:spPr>
        <p:txBody>
          <a:bodyPr rtlCol="0">
            <a:normAutofit/>
          </a:bodyPr>
          <a:lstStyle/>
          <a:p>
            <a:pPr marL="114300" indent="0">
              <a:buNone/>
            </a:pPr>
            <a:r>
              <a:rPr lang="pl-PL" dirty="0"/>
              <a:t>Wyraża się </a:t>
            </a:r>
            <a:r>
              <a:rPr lang="pl-PL" dirty="0" smtClean="0"/>
              <a:t>ona </a:t>
            </a:r>
            <a:r>
              <a:rPr lang="pl-PL" dirty="0"/>
              <a:t>w </a:t>
            </a:r>
            <a:r>
              <a:rPr lang="pl-PL" b="1" dirty="0" smtClean="0"/>
              <a:t>dolegliwości </a:t>
            </a:r>
            <a:r>
              <a:rPr lang="pl-PL" b="1" dirty="0"/>
              <a:t>ekonomicznej</a:t>
            </a:r>
            <a:r>
              <a:rPr lang="pl-PL" dirty="0"/>
              <a:t>, sprowadzającej się do ingerencji w sferę dóbr majątkowych </a:t>
            </a:r>
            <a:r>
              <a:rPr lang="pl-PL" dirty="0" smtClean="0"/>
              <a:t>sprawcy</a:t>
            </a:r>
          </a:p>
          <a:p>
            <a:pPr marL="114300" indent="0">
              <a:buNone/>
            </a:pPr>
            <a:r>
              <a:rPr lang="pl-PL" dirty="0" smtClean="0">
                <a:solidFill>
                  <a:srgbClr val="FF0000"/>
                </a:solidFill>
              </a:rPr>
              <a:t>Argumenty za i przeciw:</a:t>
            </a:r>
            <a:endParaRPr lang="pl-PL" dirty="0">
              <a:solidFill>
                <a:srgbClr val="FF0000"/>
              </a:solidFill>
            </a:endParaRPr>
          </a:p>
          <a:p>
            <a:pPr>
              <a:buFont typeface="Wingdings" panose="05000000000000000000" pitchFamily="2" charset="2"/>
              <a:buChar char="Ø"/>
            </a:pPr>
            <a:r>
              <a:rPr lang="pl-PL" dirty="0" smtClean="0"/>
              <a:t>Niewątpliwą </a:t>
            </a:r>
            <a:r>
              <a:rPr lang="pl-PL" b="1" dirty="0"/>
              <a:t>zaletą grzywny</a:t>
            </a:r>
            <a:r>
              <a:rPr lang="pl-PL" dirty="0"/>
              <a:t> jest </a:t>
            </a:r>
            <a:r>
              <a:rPr lang="pl-PL" b="1" dirty="0"/>
              <a:t>jej </a:t>
            </a:r>
            <a:r>
              <a:rPr lang="pl-PL" b="1" dirty="0" err="1"/>
              <a:t>nieizolacyjny</a:t>
            </a:r>
            <a:r>
              <a:rPr lang="pl-PL" b="1" dirty="0"/>
              <a:t> </a:t>
            </a:r>
            <a:r>
              <a:rPr lang="pl-PL" b="1" dirty="0" smtClean="0"/>
              <a:t>charakter oraz </a:t>
            </a:r>
            <a:r>
              <a:rPr lang="pl-PL" b="1" dirty="0"/>
              <a:t>prostota i taniość jej </a:t>
            </a:r>
            <a:r>
              <a:rPr lang="pl-PL" b="1" dirty="0" smtClean="0"/>
              <a:t>wykonania</a:t>
            </a:r>
          </a:p>
          <a:p>
            <a:pPr>
              <a:buFont typeface="Wingdings" panose="05000000000000000000" pitchFamily="2" charset="2"/>
              <a:buChar char="Ø"/>
            </a:pPr>
            <a:r>
              <a:rPr lang="pl-PL" dirty="0" smtClean="0"/>
              <a:t>Do wad zalicza się jednak to, że odczuwalność </a:t>
            </a:r>
            <a:r>
              <a:rPr lang="pl-PL" dirty="0"/>
              <a:t>dolegliwości grzywny zależy wprost od sytuacji majątkowej i rodzinnej </a:t>
            </a:r>
            <a:r>
              <a:rPr lang="pl-PL" dirty="0" smtClean="0"/>
              <a:t>skazanego.</a:t>
            </a:r>
          </a:p>
          <a:p>
            <a:pPr>
              <a:buFont typeface="Wingdings" panose="05000000000000000000" pitchFamily="2" charset="2"/>
              <a:buChar char="Ø"/>
            </a:pPr>
            <a:r>
              <a:rPr lang="pl-PL" dirty="0" smtClean="0"/>
              <a:t>Dolegliwość ta może też dotykać </a:t>
            </a:r>
            <a:r>
              <a:rPr lang="pl-PL" dirty="0"/>
              <a:t>nie tylko skazanego, ale również jego najbliższych. </a:t>
            </a:r>
            <a:endParaRPr lang="pl-PL" dirty="0" smtClean="0"/>
          </a:p>
          <a:p>
            <a:pPr>
              <a:buFont typeface="Wingdings" panose="05000000000000000000" pitchFamily="2" charset="2"/>
              <a:buChar char="Ø"/>
            </a:pPr>
            <a:r>
              <a:rPr lang="pl-PL" dirty="0" smtClean="0"/>
              <a:t>Niewykluczona </a:t>
            </a:r>
            <a:r>
              <a:rPr lang="pl-PL" dirty="0"/>
              <a:t>jest też możliwość uiszczenia grzywny nie przez skazanego, lecz przez inne osoby, co pozostaje w sprzeczności z osobistym charakterem kary. </a:t>
            </a: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12566000"/>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20000"/>
          </a:bodyPr>
          <a:lstStyle/>
          <a:p>
            <a:pPr fontAlgn="auto">
              <a:spcAft>
                <a:spcPts val="0"/>
              </a:spcAft>
              <a:buFont typeface="Wingdings" panose="05000000000000000000" pitchFamily="2" charset="2"/>
              <a:buChar char="q"/>
              <a:defRPr/>
            </a:pPr>
            <a:r>
              <a:rPr lang="pl-PL" dirty="0" smtClean="0"/>
              <a:t>Kodeks </a:t>
            </a:r>
            <a:r>
              <a:rPr lang="pl-PL" dirty="0"/>
              <a:t>karny w miejsce tradycyjnego (kwotowego) modelu orzekania grzywny wprowadził </a:t>
            </a:r>
            <a:r>
              <a:rPr lang="pl-PL" dirty="0" smtClean="0"/>
              <a:t>model zwany </a:t>
            </a:r>
            <a:r>
              <a:rPr lang="pl-PL" b="1" dirty="0"/>
              <a:t>systemem stawek dziennych</a:t>
            </a:r>
            <a:r>
              <a:rPr lang="pl-PL" dirty="0"/>
              <a:t>. </a:t>
            </a:r>
            <a:endParaRPr lang="pl-PL" dirty="0" smtClean="0"/>
          </a:p>
          <a:p>
            <a:pPr marL="114300" indent="0" fontAlgn="auto">
              <a:spcAft>
                <a:spcPts val="0"/>
              </a:spcAft>
              <a:buNone/>
              <a:defRPr/>
            </a:pPr>
            <a:endParaRPr lang="pl-PL" dirty="0"/>
          </a:p>
          <a:p>
            <a:pPr marL="114300" indent="0">
              <a:buNone/>
            </a:pPr>
            <a:r>
              <a:rPr lang="pl-PL" dirty="0"/>
              <a:t>Art. </a:t>
            </a:r>
            <a:r>
              <a:rPr lang="pl-PL" dirty="0" smtClean="0"/>
              <a:t>33 § </a:t>
            </a:r>
            <a:r>
              <a:rPr lang="pl-PL" dirty="0"/>
              <a:t>1. Grzywnę wymierza się w stawkach dziennych, określając liczbę stawek oraz wysokość jednej stawki; </a:t>
            </a:r>
            <a:endParaRPr lang="pl-PL" dirty="0" smtClean="0"/>
          </a:p>
          <a:p>
            <a:pPr marL="114300" indent="0">
              <a:buNone/>
            </a:pPr>
            <a:r>
              <a:rPr lang="pl-PL" b="1" dirty="0" smtClean="0"/>
              <a:t>jeżeli </a:t>
            </a:r>
            <a:r>
              <a:rPr lang="pl-PL" b="1" dirty="0"/>
              <a:t>ustawa nie stanowi inaczej, najniższa liczba stawek wynosi 10, zaś najwyższa 540.</a:t>
            </a:r>
          </a:p>
          <a:p>
            <a:pPr marL="114300" indent="0" fontAlgn="auto">
              <a:spcAft>
                <a:spcPts val="0"/>
              </a:spcAft>
              <a:buNone/>
              <a:defRPr/>
            </a:pPr>
            <a:r>
              <a:rPr lang="pl-PL" dirty="0"/>
              <a:t>§ 3. Ustalając stawkę dzienną, sąd bierze pod uwagę </a:t>
            </a:r>
            <a:r>
              <a:rPr lang="pl-PL" dirty="0">
                <a:solidFill>
                  <a:srgbClr val="FF0000"/>
                </a:solidFill>
              </a:rPr>
              <a:t>dochody sprawcy, jego warunki osobiste, rodzinne, stosunki majątkowe i możliwości zarobkowe;</a:t>
            </a:r>
            <a:r>
              <a:rPr lang="pl-PL" dirty="0"/>
              <a:t> stawka dzienna nie może być niższa od 10 złotych, ani też przekraczać 2000 złotych.</a:t>
            </a:r>
          </a:p>
          <a:p>
            <a:pPr fontAlgn="auto">
              <a:spcAft>
                <a:spcPts val="0"/>
              </a:spcAft>
              <a:buFont typeface="Arial" pitchFamily="34" charset="0"/>
              <a:buNone/>
              <a:defRPr/>
            </a:pPr>
            <a:endParaRPr lang="pl-PL" dirty="0" smtClean="0"/>
          </a:p>
          <a:p>
            <a:pPr fontAlgn="auto">
              <a:spcAft>
                <a:spcPts val="0"/>
              </a:spcAft>
              <a:buFont typeface="Wingdings" panose="05000000000000000000" pitchFamily="2" charset="2"/>
              <a:buChar char="ü"/>
              <a:defRPr/>
            </a:pPr>
            <a:r>
              <a:rPr lang="pl-PL" dirty="0"/>
              <a:t>Wymiar grzywny w stawkach dziennych jest </a:t>
            </a:r>
            <a:r>
              <a:rPr lang="pl-PL" b="1" dirty="0"/>
              <a:t>dwuetapowy</a:t>
            </a:r>
            <a:r>
              <a:rPr lang="pl-PL" dirty="0"/>
              <a:t>. W </a:t>
            </a:r>
            <a:r>
              <a:rPr lang="pl-PL" b="1" dirty="0"/>
              <a:t>pierwszym</a:t>
            </a:r>
            <a:r>
              <a:rPr lang="pl-PL" dirty="0"/>
              <a:t> </a:t>
            </a:r>
            <a:r>
              <a:rPr lang="pl-PL" dirty="0" smtClean="0"/>
              <a:t>etapie należy </a:t>
            </a:r>
            <a:r>
              <a:rPr lang="pl-PL" dirty="0"/>
              <a:t>wymierzyć </a:t>
            </a:r>
            <a:r>
              <a:rPr lang="pl-PL" b="1" dirty="0"/>
              <a:t>liczbę</a:t>
            </a:r>
            <a:r>
              <a:rPr lang="pl-PL" dirty="0"/>
              <a:t> stawek. Musi się ona mieścić w ramach </a:t>
            </a:r>
            <a:r>
              <a:rPr lang="pl-PL" b="1" dirty="0"/>
              <a:t>od 10 do 540</a:t>
            </a:r>
            <a:r>
              <a:rPr lang="pl-PL" dirty="0"/>
              <a:t> stawek dziennych</a:t>
            </a:r>
            <a:r>
              <a:rPr lang="pl-PL" u="sng" dirty="0">
                <a:solidFill>
                  <a:srgbClr val="00B0F0"/>
                </a:solidFill>
              </a:rPr>
              <a:t>, chyba że ustawa przewiduje inną liczbę stawek. </a:t>
            </a:r>
            <a:endParaRPr lang="pl-PL" u="sng" dirty="0" smtClean="0">
              <a:solidFill>
                <a:srgbClr val="00B0F0"/>
              </a:solidFill>
            </a:endParaRPr>
          </a:p>
          <a:p>
            <a:pPr fontAlgn="auto">
              <a:spcAft>
                <a:spcPts val="0"/>
              </a:spcAft>
              <a:buFont typeface="Wingdings" panose="05000000000000000000" pitchFamily="2" charset="2"/>
              <a:buChar char="ü"/>
              <a:defRPr/>
            </a:pPr>
            <a:r>
              <a:rPr lang="pl-PL" b="1" dirty="0" smtClean="0"/>
              <a:t>Drugi</a:t>
            </a:r>
            <a:r>
              <a:rPr lang="pl-PL" dirty="0" smtClean="0"/>
              <a:t> </a:t>
            </a:r>
            <a:r>
              <a:rPr lang="pl-PL" dirty="0"/>
              <a:t>etap obejmuje ustalenie </a:t>
            </a:r>
            <a:r>
              <a:rPr lang="pl-PL" b="1" dirty="0"/>
              <a:t>wysokości jednej</a:t>
            </a:r>
            <a:r>
              <a:rPr lang="pl-PL" dirty="0"/>
              <a:t> stawki, przy czym jej wysokość zawiera się, o ile ustawa nie stanowi inaczej, w granicach </a:t>
            </a:r>
            <a:r>
              <a:rPr lang="pl-PL" b="1" dirty="0"/>
              <a:t>od 10 do 2000 zł</a:t>
            </a:r>
            <a:r>
              <a:rPr lang="pl-PL" dirty="0" smtClean="0"/>
              <a:t>. System ten daje </a:t>
            </a:r>
            <a:r>
              <a:rPr lang="pl-PL" dirty="0"/>
              <a:t>gwarancję lepszej indywidualizacji, a przez to sprawiedliwości kary grzywny.</a:t>
            </a:r>
            <a:endParaRPr lang="pl-PL" dirty="0" smtClean="0"/>
          </a:p>
        </p:txBody>
      </p:sp>
    </p:spTree>
    <p:extLst>
      <p:ext uri="{BB962C8B-B14F-4D97-AF65-F5344CB8AC3E}">
        <p14:creationId xmlns:p14="http://schemas.microsoft.com/office/powerpoint/2010/main" val="2337027655"/>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77500" lnSpcReduction="20000"/>
          </a:bodyPr>
          <a:lstStyle/>
          <a:p>
            <a:pPr marL="114300" indent="0" fontAlgn="auto">
              <a:spcAft>
                <a:spcPts val="0"/>
              </a:spcAft>
              <a:buNone/>
              <a:defRPr/>
            </a:pPr>
            <a:endParaRPr lang="pl-PL" dirty="0" smtClean="0"/>
          </a:p>
          <a:p>
            <a:pPr marL="114300" indent="0">
              <a:buNone/>
            </a:pPr>
            <a:r>
              <a:rPr lang="pl-PL" b="1" u="sng" dirty="0">
                <a:solidFill>
                  <a:srgbClr val="FF0000"/>
                </a:solidFill>
              </a:rPr>
              <a:t>W </a:t>
            </a:r>
            <a:r>
              <a:rPr lang="pl-PL" b="1" u="sng" dirty="0" smtClean="0">
                <a:solidFill>
                  <a:srgbClr val="FF0000"/>
                </a:solidFill>
              </a:rPr>
              <a:t>Kodeksie przewidziano też odstępstwa</a:t>
            </a:r>
            <a:r>
              <a:rPr lang="pl-PL" b="1" u="sng" dirty="0">
                <a:solidFill>
                  <a:srgbClr val="FF0000"/>
                </a:solidFill>
              </a:rPr>
              <a:t> </a:t>
            </a:r>
            <a:r>
              <a:rPr lang="pl-PL" b="1" u="sng" dirty="0" smtClean="0">
                <a:solidFill>
                  <a:srgbClr val="FF0000"/>
                </a:solidFill>
              </a:rPr>
              <a:t>od tej granicy:</a:t>
            </a:r>
            <a:endParaRPr lang="pl-PL" b="1" u="sng" dirty="0">
              <a:solidFill>
                <a:srgbClr val="FF0000"/>
              </a:solidFill>
            </a:endParaRPr>
          </a:p>
          <a:p>
            <a:pPr marL="571500" indent="-457200">
              <a:buFont typeface="+mj-lt"/>
              <a:buAutoNum type="arabicParenR"/>
            </a:pPr>
            <a:r>
              <a:rPr lang="pl-PL" b="1" dirty="0" smtClean="0"/>
              <a:t>Podwyższona</a:t>
            </a:r>
            <a:r>
              <a:rPr lang="pl-PL" dirty="0" smtClean="0"/>
              <a:t> górna granica stawek </a:t>
            </a:r>
            <a:r>
              <a:rPr lang="pl-PL" dirty="0"/>
              <a:t>dziennych o </a:t>
            </a:r>
            <a:r>
              <a:rPr lang="pl-PL" b="1" dirty="0"/>
              <a:t>połowę</a:t>
            </a:r>
            <a:r>
              <a:rPr lang="pl-PL" dirty="0"/>
              <a:t> liczby wskazanej w art. 33 § 1 KK </a:t>
            </a:r>
            <a:r>
              <a:rPr lang="pl-PL" dirty="0" smtClean="0"/>
              <a:t>dotyczy </a:t>
            </a:r>
            <a:r>
              <a:rPr lang="pl-PL" dirty="0"/>
              <a:t>wymiaru kary </a:t>
            </a:r>
            <a:r>
              <a:rPr lang="pl-PL" dirty="0" smtClean="0"/>
              <a:t>łącznej. Zgodnie z art</a:t>
            </a:r>
            <a:r>
              <a:rPr lang="pl-PL" dirty="0"/>
              <a:t>. 86 § 1 </a:t>
            </a:r>
            <a:r>
              <a:rPr lang="pl-PL" dirty="0" smtClean="0"/>
              <a:t>KK wynosi ona </a:t>
            </a:r>
            <a:r>
              <a:rPr lang="pl-PL" b="1" dirty="0" smtClean="0"/>
              <a:t>810</a:t>
            </a:r>
            <a:r>
              <a:rPr lang="pl-PL" dirty="0" smtClean="0"/>
              <a:t> </a:t>
            </a:r>
            <a:r>
              <a:rPr lang="pl-PL" dirty="0"/>
              <a:t>stawek, </a:t>
            </a:r>
            <a:endParaRPr lang="pl-PL" dirty="0" smtClean="0"/>
          </a:p>
          <a:p>
            <a:pPr marL="571500" indent="-457200">
              <a:buFont typeface="+mj-lt"/>
              <a:buAutoNum type="arabicParenR"/>
            </a:pPr>
            <a:r>
              <a:rPr lang="pl-PL" dirty="0" smtClean="0"/>
              <a:t>Taka </a:t>
            </a:r>
            <a:r>
              <a:rPr lang="pl-PL" dirty="0"/>
              <a:t>sama podwyższona do </a:t>
            </a:r>
            <a:r>
              <a:rPr lang="pl-PL" b="1" dirty="0"/>
              <a:t>810</a:t>
            </a:r>
            <a:r>
              <a:rPr lang="pl-PL" dirty="0"/>
              <a:t> stawek ich górna granica ma zastosowanie w przypadku grzywny </a:t>
            </a:r>
            <a:r>
              <a:rPr lang="pl-PL" b="1" dirty="0"/>
              <a:t>nadzwyczajnie obostrzonej</a:t>
            </a:r>
            <a:r>
              <a:rPr lang="pl-PL" dirty="0"/>
              <a:t> na podstawie art. 38 § 2 KK. </a:t>
            </a:r>
            <a:endParaRPr lang="pl-PL" dirty="0" smtClean="0"/>
          </a:p>
          <a:p>
            <a:pPr marL="571500" indent="-457200">
              <a:buFont typeface="+mj-lt"/>
              <a:buAutoNum type="arabicParenR"/>
            </a:pPr>
            <a:r>
              <a:rPr lang="pl-PL" dirty="0" smtClean="0"/>
              <a:t>Podobnie </a:t>
            </a:r>
            <a:r>
              <a:rPr lang="pl-PL" dirty="0"/>
              <a:t>na poziomie </a:t>
            </a:r>
            <a:r>
              <a:rPr lang="pl-PL" b="1" dirty="0"/>
              <a:t>810</a:t>
            </a:r>
            <a:r>
              <a:rPr lang="pl-PL" dirty="0"/>
              <a:t> stawek ustalona została górna granica grzywny wymierzanej na podstawie nowego art. </a:t>
            </a:r>
            <a:r>
              <a:rPr lang="pl-PL" b="1" dirty="0"/>
              <a:t>75a § 1 KK skazanemu na karę pozbawienia wolności z warunkowym zawieszeniem jej wykonania, </a:t>
            </a:r>
            <a:r>
              <a:rPr lang="pl-PL" dirty="0"/>
              <a:t>który rażąco narusza w okresie próby porządek prawny albo uchyla się m.in. od uiszczenia kary grzywny. Sąd zamiast zarządzenia wykonania kary pozbawienia wolności może, mając na względzie wagę i rodzaj czynu, zamienić ją na grzywnę, gdy uzna, że w ten sposób cele kary zostaną spełnione. Przyjmuje się wówczas, że jeden dzień kary pozbawienia wolności równa się dwóm stawkom dziennym </a:t>
            </a:r>
            <a:r>
              <a:rPr lang="pl-PL" dirty="0" smtClean="0"/>
              <a:t>grzywny.</a:t>
            </a:r>
          </a:p>
          <a:p>
            <a:pPr marL="571500" indent="-457200">
              <a:buFont typeface="+mj-lt"/>
              <a:buAutoNum type="arabicParenR"/>
            </a:pPr>
            <a:r>
              <a:rPr lang="pl-PL" b="1" dirty="0" smtClean="0"/>
              <a:t>Szczególne </a:t>
            </a:r>
            <a:r>
              <a:rPr lang="pl-PL" b="1" dirty="0"/>
              <a:t>podwyższenie</a:t>
            </a:r>
            <a:r>
              <a:rPr lang="pl-PL" dirty="0"/>
              <a:t> górnej granicy liczby stawek dziennych grzywny do </a:t>
            </a:r>
            <a:r>
              <a:rPr lang="pl-PL" b="1" dirty="0"/>
              <a:t>3000</a:t>
            </a:r>
            <a:r>
              <a:rPr lang="pl-PL" dirty="0"/>
              <a:t> stawek przewidziane jest w art. </a:t>
            </a:r>
            <a:r>
              <a:rPr lang="pl-PL" b="1" dirty="0"/>
              <a:t>309 </a:t>
            </a:r>
            <a:r>
              <a:rPr lang="pl-PL" b="1" dirty="0" smtClean="0"/>
              <a:t>KK</a:t>
            </a:r>
            <a:r>
              <a:rPr lang="pl-PL" dirty="0" smtClean="0"/>
              <a:t>, </a:t>
            </a:r>
            <a:r>
              <a:rPr lang="pl-PL" dirty="0"/>
              <a:t>co dotyczy grzywny kumulatywnej orzeczonej przy skazaniu za przestępstwa z art. 296 § 3, art. 297 § 1 lub art. 299 </a:t>
            </a:r>
            <a:r>
              <a:rPr lang="pl-PL" dirty="0" smtClean="0"/>
              <a:t>KK. Takie samo podwyższenie  znajduje się też w </a:t>
            </a:r>
            <a:r>
              <a:rPr lang="pl-PL" b="1" dirty="0" smtClean="0"/>
              <a:t>277b KK</a:t>
            </a:r>
            <a:endParaRPr lang="pl-PL" b="1" dirty="0"/>
          </a:p>
          <a:p>
            <a:pPr marL="571500" indent="-457200">
              <a:buFont typeface="+mj-lt"/>
              <a:buAutoNum type="arabicParenR"/>
            </a:pPr>
            <a:r>
              <a:rPr lang="pl-PL" dirty="0"/>
              <a:t>W</a:t>
            </a:r>
            <a:r>
              <a:rPr lang="pl-PL" dirty="0" smtClean="0"/>
              <a:t> </a:t>
            </a:r>
            <a:r>
              <a:rPr lang="pl-PL" dirty="0"/>
              <a:t>przypadku wymiaru łącznej kary grzywny, gdy chociażby jedna z podlegających łączeniu kar grzywny została orzeczona na podstawie przepisu przewidującego wyższą górną granicę ustawowego zagrożenia tą karą </a:t>
            </a:r>
            <a:r>
              <a:rPr lang="pl-PL" dirty="0" smtClean="0"/>
              <a:t>(czyli od </a:t>
            </a:r>
            <a:r>
              <a:rPr lang="pl-PL" dirty="0"/>
              <a:t>540 stawek </a:t>
            </a:r>
            <a:r>
              <a:rPr lang="pl-PL" dirty="0" smtClean="0"/>
              <a:t>dziennych), </a:t>
            </a:r>
            <a:r>
              <a:rPr lang="pl-PL" dirty="0"/>
              <a:t>sąd wymierza łączną karę grzywny obliczoną przy zastosowaniu metody </a:t>
            </a:r>
            <a:r>
              <a:rPr lang="pl-PL" dirty="0" err="1"/>
              <a:t>asperacji</a:t>
            </a:r>
            <a:r>
              <a:rPr lang="pl-PL" dirty="0"/>
              <a:t>, jednak tak wyliczona grzywna nie może przekroczyć </a:t>
            </a:r>
            <a:r>
              <a:rPr lang="pl-PL" b="1" dirty="0"/>
              <a:t>4500 stawek dziennych lub najwyższej z kar grzywny, gdy przekracza ona 4500 stawek. </a:t>
            </a:r>
            <a:r>
              <a:rPr lang="pl-PL" dirty="0" smtClean="0"/>
              <a:t>(</a:t>
            </a:r>
            <a:r>
              <a:rPr lang="pl-PL" dirty="0"/>
              <a:t>art. 86 § 2b KK</a:t>
            </a:r>
            <a:r>
              <a:rPr lang="pl-PL" dirty="0" smtClean="0"/>
              <a:t>).</a:t>
            </a:r>
            <a:endParaRPr lang="pl-PL" dirty="0"/>
          </a:p>
        </p:txBody>
      </p:sp>
    </p:spTree>
    <p:extLst>
      <p:ext uri="{BB962C8B-B14F-4D97-AF65-F5344CB8AC3E}">
        <p14:creationId xmlns:p14="http://schemas.microsoft.com/office/powerpoint/2010/main" val="3085745320"/>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a:bodyPr>
          <a:lstStyle/>
          <a:p>
            <a:pPr marL="114300" indent="0" fontAlgn="auto">
              <a:spcAft>
                <a:spcPts val="0"/>
              </a:spcAft>
              <a:buNone/>
              <a:defRPr/>
            </a:pPr>
            <a:r>
              <a:rPr lang="pl-PL" dirty="0" smtClean="0"/>
              <a:t>„Wykładnikiem </a:t>
            </a:r>
            <a:r>
              <a:rPr lang="pl-PL" dirty="0"/>
              <a:t>surowości kary grzywny jest ilość, a nie wysokość stawek dziennych tej kary. Określenie przez sąd wysokości stawki dziennej grzywny nie jest zatem czynnością mającą na celu realizowanie bezpośrednio funkcji penalnej, lecz zmierza do ustalenia realnej dolegliwości fiskalnej tej kary dla indywidualnego sprawcy, zgodnie z dyrektywami zawartymi w art. 33 § </a:t>
            </a:r>
            <a:r>
              <a:rPr lang="pl-PL" dirty="0" smtClean="0"/>
              <a:t>3KK” </a:t>
            </a:r>
            <a:r>
              <a:rPr lang="pl-PL" dirty="0"/>
              <a:t>(wyr. SN z 16.4.2015 r., V KK 407/14, </a:t>
            </a:r>
            <a:r>
              <a:rPr lang="pl-PL" dirty="0" err="1"/>
              <a:t>Legalis</a:t>
            </a:r>
            <a:r>
              <a:rPr lang="pl-PL" dirty="0" smtClean="0"/>
              <a:t>).</a:t>
            </a:r>
          </a:p>
          <a:p>
            <a:pPr marL="114300" indent="0" fontAlgn="auto">
              <a:spcAft>
                <a:spcPts val="0"/>
              </a:spcAft>
              <a:buNone/>
              <a:defRPr/>
            </a:pPr>
            <a:endParaRPr lang="pl-PL" dirty="0"/>
          </a:p>
          <a:p>
            <a:pPr marL="114300" indent="0" fontAlgn="auto">
              <a:spcAft>
                <a:spcPts val="0"/>
              </a:spcAft>
              <a:buNone/>
              <a:defRPr/>
            </a:pPr>
            <a:r>
              <a:rPr lang="pl-PL" dirty="0" smtClean="0"/>
              <a:t>„Istota </a:t>
            </a:r>
            <a:r>
              <a:rPr lang="pl-PL" dirty="0"/>
              <a:t>kary grzywny orzekanej w systemie stawkowym polega na tym, że kierując się dyrektywami zawartymi w art. 53 § 1 i 2 KK sąd wymierza karę grzywny (jej wysokość) przez określenie liczby stawek, a następnie, kierując się wskazaniami z art. 33 § 3 KK, ustala wysokość jednej stawki dziennej. Biorąc pod uwagę, że miarodajna jest sytuacja oskarżonego w chwili wyrokowania, oczywistym staje się, że dla każdej z wymierzonych kar grzywny, ustalona przez sąd, jako właściwa, stawka dzienna grzywny musi być taka sama. Wielkością stawki dziennej nie można określać surowości kary grzywny, bo na tym etapie nie dokonuje się już „wymiaru kary</a:t>
            </a:r>
            <a:r>
              <a:rPr lang="pl-PL" dirty="0" smtClean="0"/>
              <a:t>”. (WYR. SA </a:t>
            </a:r>
            <a:r>
              <a:rPr lang="pl-PL" dirty="0"/>
              <a:t>we Wrocławiu </a:t>
            </a:r>
            <a:r>
              <a:rPr lang="pl-PL" dirty="0" smtClean="0"/>
              <a:t>z </a:t>
            </a:r>
            <a:r>
              <a:rPr lang="pl-PL" dirty="0"/>
              <a:t>25.4.2012 </a:t>
            </a:r>
            <a:r>
              <a:rPr lang="pl-PL" dirty="0" smtClean="0"/>
              <a:t>r., II </a:t>
            </a:r>
            <a:r>
              <a:rPr lang="pl-PL" dirty="0"/>
              <a:t>AKA 57/12, </a:t>
            </a:r>
            <a:r>
              <a:rPr lang="pl-PL" dirty="0" err="1"/>
              <a:t>Legalis</a:t>
            </a:r>
            <a:r>
              <a:rPr lang="pl-PL" dirty="0"/>
              <a:t>) </a:t>
            </a:r>
            <a:endParaRPr lang="pl-PL" dirty="0" smtClean="0"/>
          </a:p>
        </p:txBody>
      </p:sp>
    </p:spTree>
    <p:extLst>
      <p:ext uri="{BB962C8B-B14F-4D97-AF65-F5344CB8AC3E}">
        <p14:creationId xmlns:p14="http://schemas.microsoft.com/office/powerpoint/2010/main" val="692587605"/>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a:bodyPr>
          <a:lstStyle/>
          <a:p>
            <a:pPr marL="114300" indent="0" fontAlgn="auto">
              <a:spcAft>
                <a:spcPts val="0"/>
              </a:spcAft>
              <a:buNone/>
              <a:defRPr/>
            </a:pPr>
            <a:r>
              <a:rPr lang="pl-PL" b="1" dirty="0"/>
              <a:t>Ustalenie wysokości stawki </a:t>
            </a:r>
            <a:r>
              <a:rPr lang="pl-PL" b="1" dirty="0" smtClean="0"/>
              <a:t>dziennej</a:t>
            </a:r>
          </a:p>
          <a:p>
            <a:pPr marL="114300" indent="0" fontAlgn="auto">
              <a:spcAft>
                <a:spcPts val="0"/>
              </a:spcAft>
              <a:buNone/>
              <a:defRPr/>
            </a:pPr>
            <a:endParaRPr lang="pl-PL" b="1" dirty="0" smtClean="0"/>
          </a:p>
          <a:p>
            <a:pPr fontAlgn="auto">
              <a:spcAft>
                <a:spcPts val="0"/>
              </a:spcAft>
              <a:buFont typeface="Wingdings" panose="05000000000000000000" pitchFamily="2" charset="2"/>
              <a:buChar char="q"/>
              <a:defRPr/>
            </a:pPr>
            <a:r>
              <a:rPr lang="pl-PL" b="1" dirty="0"/>
              <a:t> </a:t>
            </a:r>
            <a:r>
              <a:rPr lang="pl-PL" dirty="0"/>
              <a:t>na podstawie art. 213 § 1a KPK </a:t>
            </a:r>
            <a:r>
              <a:rPr lang="pl-PL" dirty="0" smtClean="0"/>
              <a:t>istnieje możliwość uzyskania </a:t>
            </a:r>
            <a:r>
              <a:rPr lang="pl-PL" dirty="0"/>
              <a:t>informacji </a:t>
            </a:r>
            <a:r>
              <a:rPr lang="pl-PL" dirty="0" smtClean="0"/>
              <a:t>z </a:t>
            </a:r>
            <a:r>
              <a:rPr lang="pl-PL" dirty="0"/>
              <a:t>systemu teleinformatycznego ministra właściwego do spraw finansów publicznych dotyczącą stosunków majątkowych i źródeł dochodu oskarżonego, w tym prowadzonych i zakończonych postępowań podatkowych, na podstawie aktualnych danych znajdujących się w tym systemie. Informację uzyskuje się drogą elektroniczną.</a:t>
            </a:r>
            <a:endParaRPr lang="pl-PL" dirty="0" smtClean="0"/>
          </a:p>
          <a:p>
            <a:pPr marL="114300" indent="0" fontAlgn="auto">
              <a:spcAft>
                <a:spcPts val="0"/>
              </a:spcAft>
              <a:buNone/>
              <a:defRPr/>
            </a:pPr>
            <a:r>
              <a:rPr lang="pl-PL" b="1" dirty="0" smtClean="0"/>
              <a:t>1. Możliwości </a:t>
            </a:r>
            <a:r>
              <a:rPr lang="pl-PL" b="1" dirty="0"/>
              <a:t>finansowe sprawcy.</a:t>
            </a:r>
          </a:p>
          <a:p>
            <a:pPr fontAlgn="auto">
              <a:spcAft>
                <a:spcPts val="0"/>
              </a:spcAft>
              <a:buFontTx/>
              <a:buChar char="-"/>
              <a:defRPr/>
            </a:pPr>
            <a:r>
              <a:rPr lang="pl-PL" b="1" dirty="0" smtClean="0"/>
              <a:t>całość </a:t>
            </a:r>
            <a:r>
              <a:rPr lang="pl-PL" b="1" dirty="0"/>
              <a:t>dochodów</a:t>
            </a:r>
            <a:r>
              <a:rPr lang="pl-PL" dirty="0"/>
              <a:t> sprawcy, </a:t>
            </a:r>
            <a:r>
              <a:rPr lang="pl-PL" dirty="0" smtClean="0"/>
              <a:t>oceniana </a:t>
            </a:r>
            <a:r>
              <a:rPr lang="pl-PL" dirty="0"/>
              <a:t>na czas wyrokowania, </a:t>
            </a:r>
            <a:endParaRPr lang="pl-PL" dirty="0" smtClean="0"/>
          </a:p>
          <a:p>
            <a:pPr fontAlgn="auto">
              <a:spcAft>
                <a:spcPts val="0"/>
              </a:spcAft>
              <a:buFontTx/>
              <a:buChar char="-"/>
              <a:defRPr/>
            </a:pPr>
            <a:r>
              <a:rPr lang="pl-PL" dirty="0" smtClean="0"/>
              <a:t>wiele </a:t>
            </a:r>
            <a:r>
              <a:rPr lang="pl-PL" dirty="0"/>
              <a:t>składników, uzyskiwanych z różnych źródeł i podstaw, nie tylko stanowiących wynagrodzenie za pracę, otrzymywane zresztą z różnych tytułów – np. umowa o pracę, umowa zlecenia, umowa o dzieło, także renty, emerytury, przychody z działalności gospodarczej </a:t>
            </a:r>
            <a:endParaRPr lang="pl-PL" dirty="0" smtClean="0"/>
          </a:p>
          <a:p>
            <a:pPr fontAlgn="auto">
              <a:spcAft>
                <a:spcPts val="0"/>
              </a:spcAft>
              <a:buFontTx/>
              <a:buChar char="-"/>
              <a:defRPr/>
            </a:pPr>
            <a:r>
              <a:rPr lang="pl-PL" dirty="0" smtClean="0"/>
              <a:t>od </a:t>
            </a:r>
            <a:r>
              <a:rPr lang="pl-PL" dirty="0"/>
              <a:t>dochodu należy jednak odliczyć podatki, wydatki na utrzymanie oskarżonego, jego rodziny, na </a:t>
            </a:r>
            <a:r>
              <a:rPr lang="pl-PL" dirty="0" smtClean="0"/>
              <a:t>zachowanie </a:t>
            </a:r>
            <a:r>
              <a:rPr lang="pl-PL" dirty="0"/>
              <a:t>ich zdrowia i umożliwienie kontynuowania pracy oraz zobowiązania </a:t>
            </a:r>
            <a:r>
              <a:rPr lang="pl-PL" dirty="0" smtClean="0"/>
              <a:t>alimentacyjne</a:t>
            </a:r>
          </a:p>
        </p:txBody>
      </p:sp>
    </p:spTree>
    <p:extLst>
      <p:ext uri="{BB962C8B-B14F-4D97-AF65-F5344CB8AC3E}">
        <p14:creationId xmlns:p14="http://schemas.microsoft.com/office/powerpoint/2010/main" val="844880320"/>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2" name="Prostokąt zaokrąglony 1"/>
          <p:cNvSpPr/>
          <p:nvPr/>
        </p:nvSpPr>
        <p:spPr>
          <a:xfrm>
            <a:off x="683568" y="1052513"/>
            <a:ext cx="7704782" cy="1728415"/>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dirty="0" smtClean="0"/>
              <a:t>	pojęcie </a:t>
            </a:r>
            <a:r>
              <a:rPr lang="pl-PL" dirty="0"/>
              <a:t>„</a:t>
            </a:r>
            <a:r>
              <a:rPr lang="pl-PL" b="1" dirty="0"/>
              <a:t>kara kryminalna</a:t>
            </a:r>
            <a:r>
              <a:rPr lang="pl-PL" dirty="0"/>
              <a:t>” używane jest w języku prawniczym dla określenia </a:t>
            </a:r>
            <a:r>
              <a:rPr lang="pl-PL" dirty="0" smtClean="0"/>
              <a:t>ujemnej </a:t>
            </a:r>
            <a:r>
              <a:rPr lang="pl-PL" dirty="0"/>
              <a:t>reakcji na popełnione przestępstwo, wyrażającej jego potępienie, i która ze swej istoty stanowi osobistą dolegliwość dla jego sprawcy wymierzoną przez konstytucyjnie uprawniony do tego organ państwa</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Historyczny </a:t>
            </a:r>
            <a:r>
              <a:rPr lang="pl-PL" dirty="0"/>
              <a:t>rozwój kar:</a:t>
            </a:r>
          </a:p>
          <a:p>
            <a:pPr fontAlgn="auto">
              <a:spcAft>
                <a:spcPts val="0"/>
              </a:spcAft>
              <a:buFontTx/>
              <a:buChar char="-"/>
              <a:defRPr/>
            </a:pPr>
            <a:r>
              <a:rPr lang="pl-PL" dirty="0"/>
              <a:t> spontaniczna zemsta i </a:t>
            </a:r>
            <a:r>
              <a:rPr lang="pl-PL" b="1" dirty="0"/>
              <a:t>kara jako odwet</a:t>
            </a:r>
          </a:p>
          <a:p>
            <a:pPr fontAlgn="auto">
              <a:spcAft>
                <a:spcPts val="0"/>
              </a:spcAft>
              <a:buFontTx/>
              <a:buChar char="-"/>
              <a:defRPr/>
            </a:pPr>
            <a:r>
              <a:rPr lang="pl-PL" dirty="0"/>
              <a:t> kary odzwierciedlające </a:t>
            </a:r>
          </a:p>
          <a:p>
            <a:pPr fontAlgn="auto">
              <a:spcAft>
                <a:spcPts val="0"/>
              </a:spcAft>
              <a:buFontTx/>
              <a:buChar char="-"/>
              <a:defRPr/>
            </a:pPr>
            <a:r>
              <a:rPr lang="pl-PL" dirty="0"/>
              <a:t> kary </a:t>
            </a:r>
            <a:r>
              <a:rPr lang="pl-PL" dirty="0" err="1"/>
              <a:t>mutylacyjne</a:t>
            </a:r>
            <a:endParaRPr lang="pl-PL" dirty="0"/>
          </a:p>
          <a:p>
            <a:pPr fontAlgn="auto">
              <a:spcAft>
                <a:spcPts val="0"/>
              </a:spcAft>
              <a:buFontTx/>
              <a:buChar char="-"/>
              <a:defRPr/>
            </a:pPr>
            <a:r>
              <a:rPr lang="pl-PL" dirty="0"/>
              <a:t> Należy też pamiętać, że zanim na przełomie XVIII i </a:t>
            </a:r>
            <a:r>
              <a:rPr lang="pl-PL" dirty="0" smtClean="0"/>
              <a:t>XIX </a:t>
            </a:r>
            <a:r>
              <a:rPr lang="pl-PL" dirty="0"/>
              <a:t>w. wprowadzono do ustawodawstwa karnego zasadę </a:t>
            </a:r>
            <a:r>
              <a:rPr lang="pl-PL" i="1" dirty="0" err="1"/>
              <a:t>nullum</a:t>
            </a:r>
            <a:r>
              <a:rPr lang="pl-PL" i="1" dirty="0"/>
              <a:t> </a:t>
            </a:r>
            <a:r>
              <a:rPr lang="pl-PL" i="1" dirty="0" err="1"/>
              <a:t>crimen</a:t>
            </a:r>
            <a:r>
              <a:rPr lang="pl-PL" i="1" dirty="0"/>
              <a:t> </a:t>
            </a:r>
            <a:r>
              <a:rPr lang="pl-PL" i="1" dirty="0" err="1"/>
              <a:t>nulla</a:t>
            </a:r>
            <a:r>
              <a:rPr lang="pl-PL" i="1" dirty="0"/>
              <a:t> poena sine lege </a:t>
            </a:r>
            <a:r>
              <a:rPr lang="pl-PL" i="1" dirty="0" err="1"/>
              <a:t>poenali</a:t>
            </a:r>
            <a:r>
              <a:rPr lang="pl-PL" i="1" dirty="0"/>
              <a:t> </a:t>
            </a:r>
            <a:r>
              <a:rPr lang="pl-PL" i="1" dirty="0" err="1"/>
              <a:t>anteriori</a:t>
            </a:r>
            <a:r>
              <a:rPr lang="pl-PL" i="1" dirty="0"/>
              <a:t> </a:t>
            </a:r>
            <a:r>
              <a:rPr lang="pl-PL" dirty="0"/>
              <a:t>rozpowszechnione były </a:t>
            </a:r>
            <a:r>
              <a:rPr lang="pl-PL" b="1" dirty="0"/>
              <a:t>kary arbitralne</a:t>
            </a:r>
            <a:r>
              <a:rPr lang="pl-PL" dirty="0"/>
              <a:t>, których rodzaj i wysokość pozostawiono swobodnemu uznaniu orzekającego sądu.</a:t>
            </a:r>
          </a:p>
          <a:p>
            <a:pPr fontAlgn="auto">
              <a:spcAft>
                <a:spcPts val="0"/>
              </a:spcAft>
              <a:buFont typeface="Arial" pitchFamily="34" charset="0"/>
              <a:buNone/>
              <a:defRPr/>
            </a:pPr>
            <a:endParaRPr lang="pl-PL" b="1" u="sng" dirty="0" smtClean="0"/>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084077957"/>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10000"/>
          </a:bodyPr>
          <a:lstStyle/>
          <a:p>
            <a:pPr marL="114300" indent="0" fontAlgn="auto">
              <a:spcAft>
                <a:spcPts val="0"/>
              </a:spcAft>
              <a:buNone/>
              <a:defRPr/>
            </a:pPr>
            <a:r>
              <a:rPr lang="pl-PL" b="1" dirty="0"/>
              <a:t>Ustalenie wysokości stawki </a:t>
            </a:r>
            <a:r>
              <a:rPr lang="pl-PL" b="1" dirty="0" smtClean="0"/>
              <a:t>dziennej</a:t>
            </a:r>
          </a:p>
          <a:p>
            <a:pPr marL="114300" indent="0" fontAlgn="auto">
              <a:spcAft>
                <a:spcPts val="0"/>
              </a:spcAft>
              <a:buNone/>
              <a:defRPr/>
            </a:pPr>
            <a:endParaRPr lang="pl-PL" dirty="0"/>
          </a:p>
          <a:p>
            <a:pPr marL="114300" indent="0">
              <a:buNone/>
            </a:pPr>
            <a:r>
              <a:rPr lang="pl-PL" b="1" dirty="0"/>
              <a:t>2</a:t>
            </a:r>
            <a:r>
              <a:rPr lang="pl-PL" b="1" dirty="0" smtClean="0"/>
              <a:t>. </a:t>
            </a:r>
            <a:r>
              <a:rPr lang="pl-PL" b="1" dirty="0"/>
              <a:t>Warunki osobiste.</a:t>
            </a:r>
            <a:r>
              <a:rPr lang="pl-PL" dirty="0"/>
              <a:t> </a:t>
            </a:r>
            <a:endParaRPr lang="pl-PL" dirty="0" smtClean="0"/>
          </a:p>
          <a:p>
            <a:pPr marL="114300" indent="0">
              <a:buNone/>
            </a:pPr>
            <a:r>
              <a:rPr lang="pl-PL" dirty="0" smtClean="0"/>
              <a:t>cechy </a:t>
            </a:r>
            <a:r>
              <a:rPr lang="pl-PL" dirty="0"/>
              <a:t>związane z osobą sprawcy, takie jak wiek, wykształcenie, kwalifikacje zawodowe, stan zdrowia, a także warunki </a:t>
            </a:r>
            <a:r>
              <a:rPr lang="pl-PL" dirty="0" smtClean="0"/>
              <a:t>socjalne i </a:t>
            </a:r>
            <a:r>
              <a:rPr lang="pl-PL" dirty="0"/>
              <a:t>materialne </a:t>
            </a:r>
            <a:endParaRPr lang="pl-PL" dirty="0" smtClean="0"/>
          </a:p>
          <a:p>
            <a:pPr marL="114300" indent="0">
              <a:buNone/>
            </a:pPr>
            <a:r>
              <a:rPr lang="pl-PL" b="1" dirty="0"/>
              <a:t>3</a:t>
            </a:r>
            <a:r>
              <a:rPr lang="pl-PL" b="1" dirty="0" smtClean="0"/>
              <a:t>. </a:t>
            </a:r>
            <a:r>
              <a:rPr lang="pl-PL" b="1" dirty="0"/>
              <a:t>Warunki rodzinne</a:t>
            </a:r>
            <a:r>
              <a:rPr lang="pl-PL" dirty="0"/>
              <a:t> </a:t>
            </a:r>
            <a:endParaRPr lang="pl-PL" dirty="0" smtClean="0"/>
          </a:p>
          <a:p>
            <a:pPr marL="114300" indent="0">
              <a:buNone/>
            </a:pPr>
            <a:r>
              <a:rPr lang="pl-PL" dirty="0" smtClean="0"/>
              <a:t>to </a:t>
            </a:r>
            <a:r>
              <a:rPr lang="pl-PL" dirty="0"/>
              <a:t>zwłaszcza stan cywilny i stan rodzinny sprawcy, w tym liczba osób tworzących rodzinę, sytuacja rodzinna, liczba osób pozostających na utrzymaniu sprawcy, relacje sprawcy z członkami rodziny, stan zdrowotny członków rodziny, warunki jej życia.</a:t>
            </a:r>
          </a:p>
          <a:p>
            <a:pPr marL="114300" indent="0">
              <a:buNone/>
            </a:pPr>
            <a:r>
              <a:rPr lang="pl-PL" b="1" dirty="0" smtClean="0"/>
              <a:t>4. Stosunki </a:t>
            </a:r>
            <a:r>
              <a:rPr lang="pl-PL" b="1" dirty="0"/>
              <a:t>majątkowe</a:t>
            </a:r>
            <a:r>
              <a:rPr lang="pl-PL" dirty="0"/>
              <a:t> </a:t>
            </a:r>
            <a:endParaRPr lang="pl-PL" dirty="0" smtClean="0"/>
          </a:p>
          <a:p>
            <a:pPr marL="114300" indent="0">
              <a:buNone/>
            </a:pPr>
            <a:r>
              <a:rPr lang="pl-PL" dirty="0" smtClean="0"/>
              <a:t>należy </a:t>
            </a:r>
            <a:r>
              <a:rPr lang="pl-PL" dirty="0"/>
              <a:t>relatywizować do </a:t>
            </a:r>
            <a:r>
              <a:rPr lang="pl-PL" dirty="0" smtClean="0"/>
              <a:t>przysługujących sprawcy </a:t>
            </a:r>
            <a:r>
              <a:rPr lang="pl-PL" dirty="0"/>
              <a:t>praw majątkowych, jego zasoby finansowe powinny być weryfikowane przez ciążące na nim zobowiązania finansowe</a:t>
            </a:r>
            <a:r>
              <a:rPr lang="pl-PL" dirty="0" smtClean="0"/>
              <a:t>.</a:t>
            </a:r>
            <a:endParaRPr lang="pl-PL" dirty="0"/>
          </a:p>
          <a:p>
            <a:pPr marL="114300" indent="0">
              <a:buNone/>
            </a:pPr>
            <a:r>
              <a:rPr lang="pl-PL" b="1" dirty="0" smtClean="0"/>
              <a:t>5. </a:t>
            </a:r>
            <a:r>
              <a:rPr lang="pl-PL" b="1" dirty="0"/>
              <a:t>Możliwości zarobkowe</a:t>
            </a:r>
            <a:r>
              <a:rPr lang="pl-PL" dirty="0"/>
              <a:t> </a:t>
            </a:r>
            <a:endParaRPr lang="pl-PL" dirty="0" smtClean="0"/>
          </a:p>
          <a:p>
            <a:pPr marL="114300" indent="0">
              <a:buNone/>
            </a:pPr>
            <a:r>
              <a:rPr lang="pl-PL" dirty="0" smtClean="0"/>
              <a:t>perspektywy </a:t>
            </a:r>
            <a:r>
              <a:rPr lang="pl-PL" dirty="0"/>
              <a:t>uzyskiwania przez sprawcę przychodów z pracy, czyli "potencjalny zarobek" </a:t>
            </a:r>
            <a:endParaRPr lang="pl-PL" dirty="0" smtClean="0"/>
          </a:p>
          <a:p>
            <a:pPr marL="114300" indent="0">
              <a:buNone/>
            </a:pPr>
            <a:r>
              <a:rPr lang="pl-PL" dirty="0" smtClean="0"/>
              <a:t>(</a:t>
            </a:r>
            <a:r>
              <a:rPr lang="pl-PL" dirty="0"/>
              <a:t>zob. </a:t>
            </a:r>
            <a:r>
              <a:rPr lang="pl-PL" i="1" dirty="0"/>
              <a:t>J. Majewski</a:t>
            </a:r>
            <a:r>
              <a:rPr lang="pl-PL" dirty="0"/>
              <a:t>, w: </a:t>
            </a:r>
            <a:r>
              <a:rPr lang="pl-PL" i="1" dirty="0"/>
              <a:t>Zoll</a:t>
            </a:r>
            <a:r>
              <a:rPr lang="pl-PL" dirty="0"/>
              <a:t> (red.), Kodeks </a:t>
            </a:r>
            <a:r>
              <a:rPr lang="pl-PL" dirty="0" smtClean="0"/>
              <a:t>karny).</a:t>
            </a:r>
            <a:endParaRPr lang="pl-PL" dirty="0"/>
          </a:p>
          <a:p>
            <a:pPr marL="114300" indent="0" fontAlgn="auto">
              <a:spcAft>
                <a:spcPts val="0"/>
              </a:spcAft>
              <a:buNone/>
              <a:defRPr/>
            </a:pPr>
            <a:endParaRPr lang="pl-PL" b="1" dirty="0" smtClean="0"/>
          </a:p>
        </p:txBody>
      </p:sp>
    </p:spTree>
    <p:extLst>
      <p:ext uri="{BB962C8B-B14F-4D97-AF65-F5344CB8AC3E}">
        <p14:creationId xmlns:p14="http://schemas.microsoft.com/office/powerpoint/2010/main" val="3838810711"/>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20000"/>
          </a:bodyPr>
          <a:lstStyle/>
          <a:p>
            <a:pPr fontAlgn="auto">
              <a:spcAft>
                <a:spcPts val="0"/>
              </a:spcAft>
              <a:buFont typeface="Wingdings" panose="05000000000000000000" pitchFamily="2" charset="2"/>
              <a:buChar char="q"/>
              <a:defRPr/>
            </a:pPr>
            <a:r>
              <a:rPr lang="pl-PL" dirty="0" smtClean="0"/>
              <a:t> GRZYWNA SAMOISTNA</a:t>
            </a:r>
          </a:p>
          <a:p>
            <a:pPr fontAlgn="auto">
              <a:spcAft>
                <a:spcPts val="0"/>
              </a:spcAft>
              <a:buBlip>
                <a:blip r:embed="rId2"/>
              </a:buBlip>
              <a:defRPr/>
            </a:pPr>
            <a:r>
              <a:rPr lang="pl-PL" dirty="0" smtClean="0"/>
              <a:t> przewidziana w ramach ustawowego zagrożenia</a:t>
            </a:r>
          </a:p>
          <a:p>
            <a:pPr fontAlgn="auto">
              <a:spcAft>
                <a:spcPts val="0"/>
              </a:spcAft>
              <a:buBlip>
                <a:blip r:embed="rId2"/>
              </a:buBlip>
              <a:defRPr/>
            </a:pPr>
            <a:r>
              <a:rPr lang="pl-PL" dirty="0" smtClean="0"/>
              <a:t>W ramach tzw. sankcji alternatywnej z art. 37a k.k. -Jeżeli </a:t>
            </a:r>
            <a:r>
              <a:rPr lang="pl-PL" dirty="0"/>
              <a:t>ustawa przewiduje zagrożenie karą pozbawienia wolności nieprzekraczającą 8 lat, można zamiast tej kary orzec grzywnę albo karę ograniczenia wolności, o której mowa w art. 34 § 1a pkt </a:t>
            </a:r>
            <a:r>
              <a:rPr lang="pl-PL" dirty="0" smtClean="0"/>
              <a:t>1 </a:t>
            </a:r>
            <a:r>
              <a:rPr lang="pl-PL" dirty="0"/>
              <a:t>lub 4</a:t>
            </a:r>
            <a:r>
              <a:rPr lang="pl-PL" dirty="0" smtClean="0"/>
              <a:t>.</a:t>
            </a:r>
          </a:p>
          <a:p>
            <a:pPr fontAlgn="auto">
              <a:spcAft>
                <a:spcPts val="0"/>
              </a:spcAft>
              <a:buBlip>
                <a:blip r:embed="rId2"/>
              </a:buBlip>
              <a:defRPr/>
            </a:pPr>
            <a:r>
              <a:rPr lang="pl-PL" dirty="0"/>
              <a:t> </a:t>
            </a:r>
            <a:r>
              <a:rPr lang="pl-PL" dirty="0" smtClean="0"/>
              <a:t>w ramach nadzwyczajnego złagodzenia kary w przypadkach wskazanych w art. 60 § 6 pkt 3 i 4 k.k. </a:t>
            </a:r>
          </a:p>
          <a:p>
            <a:pPr fontAlgn="auto">
              <a:spcAft>
                <a:spcPts val="0"/>
              </a:spcAft>
              <a:buBlip>
                <a:blip r:embed="rId2"/>
              </a:buBlip>
              <a:defRPr/>
            </a:pPr>
            <a:r>
              <a:rPr lang="pl-PL" dirty="0" smtClean="0"/>
              <a:t>związana </a:t>
            </a:r>
            <a:r>
              <a:rPr lang="pl-PL" dirty="0"/>
              <a:t>z warunkowym zawieszeniem wykonania kary pozbawienia wolności (art. 75a § 1 KK).</a:t>
            </a:r>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a:t> </a:t>
            </a:r>
            <a:r>
              <a:rPr lang="pl-PL" dirty="0" smtClean="0"/>
              <a:t>GRZYWNA KUMULATYWNA</a:t>
            </a:r>
          </a:p>
          <a:p>
            <a:pPr marL="114300" indent="0" fontAlgn="auto">
              <a:spcAft>
                <a:spcPts val="0"/>
              </a:spcAft>
              <a:buNone/>
              <a:defRPr/>
            </a:pPr>
            <a:r>
              <a:rPr lang="pl-PL" dirty="0"/>
              <a:t>Grzywnę można wymierzyć także jako drugą karę, obok kary pozbawienia wolności (art. 32 pkt 2 </a:t>
            </a:r>
            <a:r>
              <a:rPr lang="pl-PL" dirty="0" smtClean="0"/>
              <a:t>k.k.) </a:t>
            </a:r>
            <a:r>
              <a:rPr lang="pl-PL" dirty="0"/>
              <a:t>i wyłącznie obok tej kary, a więc kary pozbawienia </a:t>
            </a:r>
            <a:r>
              <a:rPr lang="pl-PL" dirty="0" smtClean="0"/>
              <a:t>wolności. </a:t>
            </a:r>
          </a:p>
          <a:p>
            <a:pPr marL="114300" indent="0">
              <a:buNone/>
            </a:pPr>
            <a:endParaRPr lang="pl-PL" dirty="0" smtClean="0"/>
          </a:p>
          <a:p>
            <a:pPr marL="114300" indent="0">
              <a:buNone/>
            </a:pPr>
            <a:r>
              <a:rPr lang="pl-PL" dirty="0" smtClean="0"/>
              <a:t>Art. 33 § </a:t>
            </a:r>
            <a:r>
              <a:rPr lang="pl-PL" dirty="0"/>
              <a:t>2. Sąd może wymierzyć grzywnę także obok kary pozbawienia wolności wymienionej w art. 32 pkt 3, jeżeli sprawca dopuścił się czynu </a:t>
            </a:r>
            <a:r>
              <a:rPr lang="pl-PL" b="1" dirty="0"/>
              <a:t>w celu osiągnięcia korzyści majątkowej lub gdy korzyść majątkową osiągnął.</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1337512553"/>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grzywny</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10000"/>
          </a:bodyPr>
          <a:lstStyle/>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a:t> </a:t>
            </a:r>
            <a:r>
              <a:rPr lang="pl-PL" dirty="0" smtClean="0"/>
              <a:t>GRZYWNA KUMULATYWNA</a:t>
            </a:r>
            <a:endParaRPr lang="pl-PL" dirty="0"/>
          </a:p>
          <a:p>
            <a:pPr fontAlgn="auto">
              <a:spcAft>
                <a:spcPts val="0"/>
              </a:spcAft>
              <a:buFont typeface="Wingdings" panose="05000000000000000000" pitchFamily="2" charset="2"/>
              <a:buChar char="Ø"/>
              <a:defRPr/>
            </a:pPr>
            <a:r>
              <a:rPr lang="pl-PL" dirty="0"/>
              <a:t>Kumulatywna kara grzywny jest normatywnie usytuowana jako fakultatywna, jej wymierzenie zależy od swobodnej decyzji sądu, nie istnieje więc przymus jej </a:t>
            </a:r>
            <a:r>
              <a:rPr lang="pl-PL" dirty="0" smtClean="0"/>
              <a:t>orzeczenia</a:t>
            </a:r>
          </a:p>
          <a:p>
            <a:pPr fontAlgn="auto">
              <a:spcAft>
                <a:spcPts val="0"/>
              </a:spcAft>
              <a:buFont typeface="Wingdings" panose="05000000000000000000" pitchFamily="2" charset="2"/>
              <a:buChar char="Ø"/>
              <a:defRPr/>
            </a:pPr>
            <a:r>
              <a:rPr lang="pl-PL" dirty="0"/>
              <a:t> Podstawą wymierzenia kumulatywnej grzywny jest dopuszczenie się przez sprawcę czynu w </a:t>
            </a:r>
            <a:r>
              <a:rPr lang="pl-PL" b="1" dirty="0"/>
              <a:t>celu osiągnięcia korzyści majątkowej</a:t>
            </a:r>
            <a:r>
              <a:rPr lang="pl-PL" dirty="0"/>
              <a:t>, i to niezależnie od tego, czy sprawca korzyść taką osiągnął czy nie</a:t>
            </a:r>
            <a:r>
              <a:rPr lang="pl-PL" dirty="0" smtClean="0"/>
              <a:t>.</a:t>
            </a:r>
          </a:p>
          <a:p>
            <a:pPr fontAlgn="auto">
              <a:spcAft>
                <a:spcPts val="0"/>
              </a:spcAft>
              <a:buFont typeface="Wingdings" panose="05000000000000000000" pitchFamily="2" charset="2"/>
              <a:buChar char="Ø"/>
              <a:defRPr/>
            </a:pPr>
            <a:r>
              <a:rPr lang="pl-PL" dirty="0"/>
              <a:t> Grzywnę można wymierzyć ponadto w przypadku, gdy sprawca </a:t>
            </a:r>
            <a:r>
              <a:rPr lang="pl-PL" b="1" dirty="0"/>
              <a:t>osiągnął korzyść majątkową</a:t>
            </a:r>
            <a:r>
              <a:rPr lang="pl-PL" dirty="0"/>
              <a:t>, mimo że nie działał w celu jej </a:t>
            </a:r>
            <a:r>
              <a:rPr lang="pl-PL" dirty="0" smtClean="0"/>
              <a:t>osiągnięcia</a:t>
            </a:r>
          </a:p>
          <a:p>
            <a:pPr marL="114300" indent="0" fontAlgn="auto">
              <a:spcAft>
                <a:spcPts val="0"/>
              </a:spcAft>
              <a:buNone/>
              <a:defRPr/>
            </a:pPr>
            <a:r>
              <a:rPr lang="pl-PL" dirty="0" smtClean="0"/>
              <a:t>„Jeżeli </a:t>
            </a:r>
            <a:r>
              <a:rPr lang="pl-PL" dirty="0"/>
              <a:t>z opisu czynu przypisanego oskarżonemu nie wynika, aby sąd przyjął, iż sprawca dopuścił się czynu w celu osiągnięcia korzyści majątkowej lub gdy korzyść majątkową osiągnął, a do znamion przestępstwa nie należy działanie w celu osiągnięcia korzyści majątkowej, nie ma podstaw do wymierzenia za ten czyn kary grzywny w oparciu o dyspozycję art. 33 § 2 KK" (wyr. SA w Katowicach z 1.8.2012 r., II AKA 158/12, Prok. i Pr. – </a:t>
            </a:r>
            <a:r>
              <a:rPr lang="pl-PL" dirty="0" err="1"/>
              <a:t>wkł</a:t>
            </a:r>
            <a:r>
              <a:rPr lang="pl-PL" dirty="0"/>
              <a:t>. 2013, Nr 2, poz. 24</a:t>
            </a:r>
            <a:r>
              <a:rPr lang="pl-PL" dirty="0" smtClean="0"/>
              <a:t>) </a:t>
            </a:r>
          </a:p>
          <a:p>
            <a:pPr fontAlgn="auto">
              <a:spcAft>
                <a:spcPts val="0"/>
              </a:spcAft>
              <a:buFont typeface="Wingdings" panose="05000000000000000000" pitchFamily="2" charset="2"/>
              <a:buChar char="Ø"/>
              <a:defRPr/>
            </a:pPr>
            <a:r>
              <a:rPr lang="pl-PL" dirty="0"/>
              <a:t> </a:t>
            </a:r>
            <a:r>
              <a:rPr lang="pl-PL" b="1" dirty="0"/>
              <a:t>możliwe jest ponadto wymierzanie grzywny kumulatywnej na podstawie samego skazania za przestępstwo z art. 289 § 4 </a:t>
            </a:r>
            <a:r>
              <a:rPr lang="pl-PL" b="1" dirty="0" smtClean="0"/>
              <a:t>k.k., </a:t>
            </a:r>
            <a:r>
              <a:rPr lang="pl-PL" b="1" dirty="0"/>
              <a:t>a więc bez wypełnienia przesłanek z art. 33 § 2 </a:t>
            </a:r>
            <a:r>
              <a:rPr lang="pl-PL" b="1" dirty="0" smtClean="0"/>
              <a:t>k.k.</a:t>
            </a:r>
          </a:p>
        </p:txBody>
      </p:sp>
    </p:spTree>
    <p:extLst>
      <p:ext uri="{BB962C8B-B14F-4D97-AF65-F5344CB8AC3E}">
        <p14:creationId xmlns:p14="http://schemas.microsoft.com/office/powerpoint/2010/main" val="2968274148"/>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ograniczenia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marL="114300" indent="0">
              <a:buNone/>
            </a:pPr>
            <a:r>
              <a:rPr lang="pl-PL" dirty="0" smtClean="0">
                <a:solidFill>
                  <a:srgbClr val="FF0000"/>
                </a:solidFill>
              </a:rPr>
              <a:t>Argumenty za</a:t>
            </a:r>
          </a:p>
          <a:p>
            <a:pPr>
              <a:buFont typeface="Wingdings" panose="05000000000000000000" pitchFamily="2" charset="2"/>
              <a:buChar char="q"/>
            </a:pPr>
            <a:r>
              <a:rPr lang="pl-PL" dirty="0" smtClean="0"/>
              <a:t>skazany </a:t>
            </a:r>
            <a:r>
              <a:rPr lang="pl-PL" dirty="0"/>
              <a:t>nie traci kontaktu z osobami, z którymi na co dzień przebywa, a więc z najbliższymi, środowiskiem zawodowym, przyjaciółmi; proces resocjalizacji przebiega więc wśród </a:t>
            </a:r>
            <a:r>
              <a:rPr lang="pl-PL" dirty="0" smtClean="0"/>
              <a:t>społeczeństwa</a:t>
            </a:r>
            <a:r>
              <a:rPr lang="pl-PL" dirty="0"/>
              <a:t>; </a:t>
            </a:r>
            <a:endParaRPr lang="pl-PL" dirty="0" smtClean="0"/>
          </a:p>
          <a:p>
            <a:pPr>
              <a:buFont typeface="Wingdings" panose="05000000000000000000" pitchFamily="2" charset="2"/>
              <a:buChar char="q"/>
            </a:pPr>
            <a:r>
              <a:rPr lang="pl-PL" dirty="0" smtClean="0"/>
              <a:t>kara ta </a:t>
            </a:r>
            <a:r>
              <a:rPr lang="pl-PL" dirty="0"/>
              <a:t>nie stygmatyzuje, a już na pewno nie tak, jak kara więzienia; </a:t>
            </a:r>
            <a:endParaRPr lang="pl-PL" dirty="0" smtClean="0"/>
          </a:p>
          <a:p>
            <a:pPr>
              <a:buFont typeface="Wingdings" panose="05000000000000000000" pitchFamily="2" charset="2"/>
              <a:buChar char="q"/>
            </a:pPr>
            <a:r>
              <a:rPr lang="pl-PL" dirty="0" smtClean="0"/>
              <a:t>kontakt </a:t>
            </a:r>
            <a:r>
              <a:rPr lang="pl-PL" dirty="0"/>
              <a:t>skazanego z tymi, na rzecz których </a:t>
            </a:r>
            <a:r>
              <a:rPr lang="pl-PL" dirty="0" smtClean="0"/>
              <a:t>wykonuje </a:t>
            </a:r>
            <a:r>
              <a:rPr lang="pl-PL" dirty="0"/>
              <a:t>pracę, ma często bardzo pozytywny wpływ na niego, a równocześnie wśród tych, na rzecz których pracuje, promuje lepsze zrozumienie dla przestępców, </a:t>
            </a:r>
            <a:endParaRPr lang="pl-PL" dirty="0" smtClean="0"/>
          </a:p>
          <a:p>
            <a:pPr>
              <a:buFont typeface="Wingdings" panose="05000000000000000000" pitchFamily="2" charset="2"/>
              <a:buChar char="q"/>
            </a:pPr>
            <a:r>
              <a:rPr lang="pl-PL" dirty="0" smtClean="0"/>
              <a:t>fakt</a:t>
            </a:r>
            <a:r>
              <a:rPr lang="pl-PL" dirty="0"/>
              <a:t>, że skazany pozostaje na wolności i przez to tylko w ograniczonym stopniu podlega nadzorowi, powoduje, iż kara pracy uczy samodyscypliny, a u osób, które nie mają nawyku pracy, służy do wdrożenia jej wykonywania; </a:t>
            </a:r>
            <a:endParaRPr lang="pl-PL" dirty="0" smtClean="0"/>
          </a:p>
          <a:p>
            <a:pPr>
              <a:buFont typeface="Wingdings" panose="05000000000000000000" pitchFamily="2" charset="2"/>
              <a:buChar char="q"/>
            </a:pPr>
            <a:r>
              <a:rPr lang="pl-PL" dirty="0" smtClean="0"/>
              <a:t>może </a:t>
            </a:r>
            <a:r>
              <a:rPr lang="pl-PL" dirty="0"/>
              <a:t>być orzekana tak w stosunku do osób zamożnych, jak i ubogich, dla których kara grzywny oznacza niejednokrotnie zastępczą karę pozbawienia wolności; </a:t>
            </a:r>
            <a:endParaRPr lang="pl-PL" dirty="0" smtClean="0"/>
          </a:p>
          <a:p>
            <a:pPr>
              <a:buFont typeface="Wingdings" panose="05000000000000000000" pitchFamily="2" charset="2"/>
              <a:buChar char="q"/>
            </a:pPr>
            <a:r>
              <a:rPr lang="pl-PL" dirty="0" smtClean="0"/>
              <a:t>koszty </a:t>
            </a:r>
            <a:r>
              <a:rPr lang="pl-PL" dirty="0"/>
              <a:t>zorganizowania efektywnego programu </a:t>
            </a:r>
            <a:r>
              <a:rPr lang="pl-PL" dirty="0" smtClean="0"/>
              <a:t>są </a:t>
            </a:r>
            <a:r>
              <a:rPr lang="pl-PL" dirty="0"/>
              <a:t>mniejsze od kosztów utrzymania </a:t>
            </a:r>
            <a:r>
              <a:rPr lang="pl-PL" dirty="0" smtClean="0"/>
              <a:t>więźnia</a:t>
            </a:r>
          </a:p>
          <a:p>
            <a:pPr marL="114300" indent="0">
              <a:buNone/>
            </a:pPr>
            <a:r>
              <a:rPr lang="pl-PL" dirty="0" smtClean="0">
                <a:solidFill>
                  <a:srgbClr val="FF0000"/>
                </a:solidFill>
              </a:rPr>
              <a:t>Argumenty przeciwko</a:t>
            </a:r>
          </a:p>
          <a:p>
            <a:pPr>
              <a:buFont typeface="Wingdings" panose="05000000000000000000" pitchFamily="2" charset="2"/>
              <a:buChar char="q"/>
            </a:pPr>
            <a:r>
              <a:rPr lang="pl-PL" dirty="0">
                <a:solidFill>
                  <a:srgbClr val="FF0000"/>
                </a:solidFill>
              </a:rPr>
              <a:t> </a:t>
            </a:r>
            <a:r>
              <a:rPr lang="pl-PL" dirty="0" smtClean="0"/>
              <a:t>przeciwko wskazuje się najczęściej argumenty związane z samą filozofia karania i regulacjami międzynarodowymi podkreślając, że kara ograniczenia wolności polegająca zazwyczaj na pracy społecznie użytecznej jest oparta na pracy przymusowej. Ponadto praca jest istotnym</a:t>
            </a:r>
            <a:r>
              <a:rPr lang="pl-PL" dirty="0"/>
              <a:t>, pozytywnym elementem życia społecznego, a </a:t>
            </a:r>
            <a:r>
              <a:rPr lang="pl-PL" dirty="0" smtClean="0"/>
              <a:t>nie karą. </a:t>
            </a:r>
            <a:endParaRPr lang="pl-PL" dirty="0"/>
          </a:p>
          <a:p>
            <a:pPr marL="114300" indent="0">
              <a:buNone/>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235544550"/>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ograniczenia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lnSpcReduction="10000"/>
          </a:bodyPr>
          <a:lstStyle/>
          <a:p>
            <a:pPr>
              <a:buBlip>
                <a:blip r:embed="rId2"/>
              </a:buBlip>
            </a:pPr>
            <a:r>
              <a:rPr lang="pl-PL" b="1" dirty="0" smtClean="0"/>
              <a:t>okres</a:t>
            </a:r>
            <a:r>
              <a:rPr lang="pl-PL" dirty="0"/>
              <a:t>, </a:t>
            </a:r>
            <a:r>
              <a:rPr lang="pl-PL" b="1" dirty="0"/>
              <a:t>na który może być ona wymierzona </a:t>
            </a:r>
            <a:r>
              <a:rPr lang="pl-PL" dirty="0"/>
              <a:t>– co do zasady jest to okres od miesiąca do 2 lat, </a:t>
            </a:r>
            <a:endParaRPr lang="pl-PL" dirty="0" smtClean="0"/>
          </a:p>
          <a:p>
            <a:pPr>
              <a:buBlip>
                <a:blip r:embed="rId2"/>
              </a:buBlip>
            </a:pPr>
            <a:r>
              <a:rPr lang="pl-PL" dirty="0" smtClean="0"/>
              <a:t>art</a:t>
            </a:r>
            <a:r>
              <a:rPr lang="pl-PL" dirty="0"/>
              <a:t>. 34 § 2 pkt 1 i 3 </a:t>
            </a:r>
            <a:r>
              <a:rPr lang="pl-PL" dirty="0" smtClean="0"/>
              <a:t>k.k. wskazuje na </a:t>
            </a:r>
            <a:r>
              <a:rPr lang="pl-PL" b="1" dirty="0" smtClean="0"/>
              <a:t>dwa </a:t>
            </a:r>
            <a:r>
              <a:rPr lang="pl-PL" b="1" dirty="0"/>
              <a:t>obligatoryjne i stałe </a:t>
            </a:r>
            <a:r>
              <a:rPr lang="pl-PL" b="1" dirty="0" smtClean="0"/>
              <a:t>dolegliwości w jej ramach: </a:t>
            </a:r>
          </a:p>
          <a:p>
            <a:pPr>
              <a:buFont typeface="Wingdings" panose="05000000000000000000" pitchFamily="2" charset="2"/>
              <a:buChar char="§"/>
            </a:pPr>
            <a:r>
              <a:rPr lang="pl-PL" dirty="0" smtClean="0">
                <a:solidFill>
                  <a:schemeClr val="tx2"/>
                </a:solidFill>
              </a:rPr>
              <a:t>zakaz </a:t>
            </a:r>
            <a:r>
              <a:rPr lang="pl-PL" dirty="0">
                <a:solidFill>
                  <a:schemeClr val="tx2"/>
                </a:solidFill>
              </a:rPr>
              <a:t>zmiany miejsca stałego pobytu bez zgody </a:t>
            </a:r>
            <a:r>
              <a:rPr lang="pl-PL" dirty="0" smtClean="0">
                <a:solidFill>
                  <a:schemeClr val="tx2"/>
                </a:solidFill>
              </a:rPr>
              <a:t>sądu</a:t>
            </a:r>
          </a:p>
          <a:p>
            <a:pPr>
              <a:buFont typeface="Wingdings" panose="05000000000000000000" pitchFamily="2" charset="2"/>
              <a:buChar char="§"/>
            </a:pPr>
            <a:r>
              <a:rPr lang="pl-PL" dirty="0" smtClean="0">
                <a:solidFill>
                  <a:schemeClr val="tx2"/>
                </a:solidFill>
              </a:rPr>
              <a:t> i obowiązek </a:t>
            </a:r>
            <a:r>
              <a:rPr lang="pl-PL" dirty="0">
                <a:solidFill>
                  <a:schemeClr val="tx2"/>
                </a:solidFill>
              </a:rPr>
              <a:t>udzielania wyjaśnień dotyczących przebiegu odbywania kary </a:t>
            </a:r>
            <a:endParaRPr lang="pl-PL" dirty="0" smtClean="0">
              <a:solidFill>
                <a:schemeClr val="tx2"/>
              </a:solidFill>
            </a:endParaRPr>
          </a:p>
          <a:p>
            <a:pPr>
              <a:buBlip>
                <a:blip r:embed="rId2"/>
              </a:buBlip>
            </a:pPr>
            <a:r>
              <a:rPr lang="pl-PL" dirty="0" smtClean="0"/>
              <a:t>w </a:t>
            </a:r>
            <a:r>
              <a:rPr lang="pl-PL" dirty="0"/>
              <a:t>art. 34 § 1a </a:t>
            </a:r>
            <a:r>
              <a:rPr lang="pl-PL" dirty="0" smtClean="0"/>
              <a:t>k.k. określone zostały kolejne </a:t>
            </a:r>
            <a:r>
              <a:rPr lang="pl-PL" b="1" dirty="0"/>
              <a:t>dwa obligatoryjne, chociaż </a:t>
            </a:r>
            <a:r>
              <a:rPr lang="pl-PL" b="1" dirty="0" smtClean="0"/>
              <a:t>ruchome</a:t>
            </a:r>
            <a:r>
              <a:rPr lang="pl-PL" dirty="0" smtClean="0"/>
              <a:t> </a:t>
            </a:r>
            <a:r>
              <a:rPr lang="pl-PL" b="1" dirty="0"/>
              <a:t>elementy treściowe tej kary </a:t>
            </a:r>
            <a:endParaRPr lang="pl-PL" b="1" dirty="0" smtClean="0"/>
          </a:p>
          <a:p>
            <a:pPr>
              <a:buFont typeface="Courier New" panose="02070309020205020404" pitchFamily="49" charset="0"/>
              <a:buChar char="o"/>
            </a:pPr>
            <a:r>
              <a:rPr lang="pl-PL" dirty="0" smtClean="0"/>
              <a:t>obowiązek </a:t>
            </a:r>
            <a:r>
              <a:rPr lang="pl-PL" dirty="0"/>
              <a:t>wykonywania nieodpłatnej, kontrolowanej pracy na cele społeczne oraz </a:t>
            </a:r>
            <a:endParaRPr lang="pl-PL" dirty="0" smtClean="0"/>
          </a:p>
          <a:p>
            <a:pPr>
              <a:buFont typeface="Courier New" panose="02070309020205020404" pitchFamily="49" charset="0"/>
              <a:buChar char="o"/>
            </a:pPr>
            <a:r>
              <a:rPr lang="pl-PL" dirty="0" smtClean="0"/>
              <a:t>potrącenie </a:t>
            </a:r>
            <a:r>
              <a:rPr lang="pl-PL" dirty="0"/>
              <a:t>od 10% do 25% wynagrodzenia za pracę w stosunku miesięcznym na cel społeczny wskazany przez sąd. </a:t>
            </a:r>
            <a:endParaRPr lang="pl-PL" dirty="0" smtClean="0"/>
          </a:p>
          <a:p>
            <a:pPr marL="114300" indent="0">
              <a:buNone/>
            </a:pPr>
            <a:r>
              <a:rPr lang="pl-PL" u="sng" dirty="0" smtClean="0"/>
              <a:t>te </a:t>
            </a:r>
            <a:r>
              <a:rPr lang="pl-PL" u="sng" dirty="0"/>
              <a:t>dwa </a:t>
            </a:r>
            <a:r>
              <a:rPr lang="pl-PL" u="sng" dirty="0" smtClean="0"/>
              <a:t>elementy są ruchome, ponieważ mogą </a:t>
            </a:r>
            <a:r>
              <a:rPr lang="pl-PL" u="sng" dirty="0"/>
              <a:t>być orzekane łącznie lub osobno</a:t>
            </a:r>
            <a:r>
              <a:rPr lang="pl-PL" u="sng" dirty="0" smtClean="0"/>
              <a:t>,</a:t>
            </a:r>
          </a:p>
          <a:p>
            <a:pPr marL="114300" indent="0">
              <a:buNone/>
            </a:pPr>
            <a:r>
              <a:rPr lang="pl-PL" u="sng" dirty="0" smtClean="0"/>
              <a:t> są też  </a:t>
            </a:r>
            <a:r>
              <a:rPr lang="pl-PL" u="sng" dirty="0"/>
              <a:t>elementami obligatoryjnymi, bo na nich zgodnie z art. 34 § 1a </a:t>
            </a:r>
            <a:r>
              <a:rPr lang="pl-PL" u="sng" dirty="0" smtClean="0"/>
              <a:t>k.k. </a:t>
            </a:r>
            <a:r>
              <a:rPr lang="pl-PL" u="sng" dirty="0"/>
              <a:t>polega kara ograniczenia wolności</a:t>
            </a:r>
            <a:r>
              <a:rPr lang="pl-PL" dirty="0"/>
              <a:t>.</a:t>
            </a: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82568434"/>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ograniczenia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fontAlgn="auto">
              <a:spcAft>
                <a:spcPts val="0"/>
              </a:spcAft>
              <a:buBlip>
                <a:blip r:embed="rId2"/>
              </a:buBlip>
              <a:defRPr/>
            </a:pPr>
            <a:r>
              <a:rPr lang="pl-PL" dirty="0"/>
              <a:t>Ponadto wymierzając karę ograniczenia wolności sąd może orzec także </a:t>
            </a:r>
            <a:r>
              <a:rPr lang="pl-PL" b="1" dirty="0"/>
              <a:t>dodatkowe</a:t>
            </a:r>
            <a:r>
              <a:rPr lang="pl-PL" dirty="0"/>
              <a:t> </a:t>
            </a:r>
            <a:r>
              <a:rPr lang="pl-PL" b="1" dirty="0"/>
              <a:t>składniki wskazane w art. 34 § 3 </a:t>
            </a:r>
            <a:r>
              <a:rPr lang="pl-PL" b="1" dirty="0" smtClean="0"/>
              <a:t>k.k.</a:t>
            </a:r>
          </a:p>
          <a:p>
            <a:pPr fontAlgn="auto">
              <a:spcAft>
                <a:spcPts val="0"/>
              </a:spcAft>
              <a:buFont typeface="Wingdings" panose="05000000000000000000" pitchFamily="2" charset="2"/>
              <a:buChar char="§"/>
              <a:defRPr/>
            </a:pPr>
            <a:r>
              <a:rPr lang="pl-PL" dirty="0" smtClean="0">
                <a:solidFill>
                  <a:schemeClr val="tx2"/>
                </a:solidFill>
              </a:rPr>
              <a:t>świadczenie </a:t>
            </a:r>
            <a:r>
              <a:rPr lang="pl-PL" dirty="0">
                <a:solidFill>
                  <a:schemeClr val="tx2"/>
                </a:solidFill>
              </a:rPr>
              <a:t>pieniężne lub </a:t>
            </a:r>
            <a:endParaRPr lang="pl-PL" dirty="0" smtClean="0">
              <a:solidFill>
                <a:schemeClr val="tx2"/>
              </a:solidFill>
            </a:endParaRPr>
          </a:p>
          <a:p>
            <a:pPr fontAlgn="auto">
              <a:spcAft>
                <a:spcPts val="0"/>
              </a:spcAft>
              <a:buFont typeface="Wingdings" panose="05000000000000000000" pitchFamily="2" charset="2"/>
              <a:buChar char="§"/>
              <a:defRPr/>
            </a:pPr>
            <a:r>
              <a:rPr lang="pl-PL" dirty="0" smtClean="0">
                <a:solidFill>
                  <a:schemeClr val="tx2"/>
                </a:solidFill>
              </a:rPr>
              <a:t>obowiązki </a:t>
            </a:r>
            <a:r>
              <a:rPr lang="pl-PL" dirty="0">
                <a:solidFill>
                  <a:schemeClr val="tx2"/>
                </a:solidFill>
              </a:rPr>
              <a:t>o których mowa w art. 71 § 1 pkt 2–7a </a:t>
            </a:r>
            <a:r>
              <a:rPr lang="pl-PL" dirty="0" smtClean="0">
                <a:solidFill>
                  <a:schemeClr val="tx2"/>
                </a:solidFill>
              </a:rPr>
              <a:t>k.k., czyli obowiązki:</a:t>
            </a:r>
          </a:p>
          <a:p>
            <a:pPr marL="571500" indent="-457200">
              <a:buFont typeface="+mj-lt"/>
              <a:buAutoNum type="arabicPeriod"/>
            </a:pPr>
            <a:r>
              <a:rPr lang="pl-PL" dirty="0" smtClean="0"/>
              <a:t> przeproszenia pokrzywdzonego,</a:t>
            </a:r>
          </a:p>
          <a:p>
            <a:pPr marL="571500" indent="-457200">
              <a:buFont typeface="+mj-lt"/>
              <a:buAutoNum type="arabicPeriod"/>
            </a:pPr>
            <a:r>
              <a:rPr lang="pl-PL" dirty="0" smtClean="0"/>
              <a:t>wykonywania </a:t>
            </a:r>
            <a:r>
              <a:rPr lang="pl-PL" dirty="0"/>
              <a:t>ciążącego na nim obowiązku łożenia na utrzymanie innej osoby</a:t>
            </a:r>
            <a:r>
              <a:rPr lang="pl-PL" dirty="0" smtClean="0"/>
              <a:t>,</a:t>
            </a:r>
          </a:p>
          <a:p>
            <a:pPr marL="571500" indent="-457200">
              <a:buFont typeface="+mj-lt"/>
              <a:buAutoNum type="arabicPeriod"/>
            </a:pPr>
            <a:r>
              <a:rPr lang="pl-PL" dirty="0" smtClean="0"/>
              <a:t> wykonywania </a:t>
            </a:r>
            <a:r>
              <a:rPr lang="pl-PL" dirty="0"/>
              <a:t>pracy zarobkowej, do nauki lub przygotowania się do </a:t>
            </a:r>
            <a:r>
              <a:rPr lang="pl-PL" dirty="0" smtClean="0"/>
              <a:t>zawodu,</a:t>
            </a:r>
          </a:p>
          <a:p>
            <a:pPr marL="571500" indent="-457200">
              <a:buFont typeface="+mj-lt"/>
              <a:buAutoNum type="arabicPeriod"/>
            </a:pPr>
            <a:r>
              <a:rPr lang="pl-PL" dirty="0" smtClean="0"/>
              <a:t>powstrzymania </a:t>
            </a:r>
            <a:r>
              <a:rPr lang="pl-PL" dirty="0"/>
              <a:t>się od nadużywania alkoholu lub używania innych środków </a:t>
            </a:r>
            <a:r>
              <a:rPr lang="pl-PL" dirty="0" smtClean="0"/>
              <a:t>odurzających,</a:t>
            </a:r>
          </a:p>
          <a:p>
            <a:pPr marL="571500" indent="-457200">
              <a:buFont typeface="+mj-lt"/>
              <a:buAutoNum type="arabicPeriod"/>
            </a:pPr>
            <a:r>
              <a:rPr lang="pl-PL" dirty="0" smtClean="0"/>
              <a:t>poddania </a:t>
            </a:r>
            <a:r>
              <a:rPr lang="pl-PL" dirty="0"/>
              <a:t>się terapii </a:t>
            </a:r>
            <a:r>
              <a:rPr lang="pl-PL" dirty="0" smtClean="0"/>
              <a:t>uzależnień</a:t>
            </a:r>
          </a:p>
          <a:p>
            <a:pPr marL="571500" indent="-457200">
              <a:buFont typeface="+mj-lt"/>
              <a:buAutoNum type="arabicPeriod"/>
            </a:pPr>
            <a:r>
              <a:rPr lang="pl-PL" dirty="0" smtClean="0"/>
              <a:t>poddania </a:t>
            </a:r>
            <a:r>
              <a:rPr lang="pl-PL" dirty="0"/>
              <a:t>się terapii, w szczególności psychoterapii lub </a:t>
            </a:r>
            <a:r>
              <a:rPr lang="pl-PL" dirty="0" smtClean="0"/>
              <a:t>psychoedukacji,</a:t>
            </a:r>
          </a:p>
          <a:p>
            <a:pPr marL="571500" indent="-457200">
              <a:buFont typeface="+mj-lt"/>
              <a:buAutoNum type="arabicPeriod"/>
            </a:pPr>
            <a:r>
              <a:rPr lang="pl-PL" dirty="0" smtClean="0"/>
              <a:t>uczestnictwa </a:t>
            </a:r>
            <a:r>
              <a:rPr lang="pl-PL" dirty="0"/>
              <a:t>w oddziaływaniach </a:t>
            </a:r>
            <a:r>
              <a:rPr lang="pl-PL" dirty="0" smtClean="0"/>
              <a:t>korekcyjno-edukacyjnych,</a:t>
            </a:r>
          </a:p>
          <a:p>
            <a:pPr marL="571500" indent="-457200">
              <a:buFont typeface="+mj-lt"/>
              <a:buAutoNum type="arabicPeriod"/>
            </a:pPr>
            <a:r>
              <a:rPr lang="pl-PL" dirty="0" smtClean="0"/>
              <a:t>powstrzymania </a:t>
            </a:r>
            <a:r>
              <a:rPr lang="pl-PL" dirty="0"/>
              <a:t>się od przebywania w określonych środowiskach lub </a:t>
            </a:r>
            <a:r>
              <a:rPr lang="pl-PL" dirty="0" smtClean="0"/>
              <a:t>miejscach,</a:t>
            </a:r>
          </a:p>
          <a:p>
            <a:pPr marL="571500" indent="-457200">
              <a:buFont typeface="+mj-lt"/>
              <a:buAutoNum type="arabicPeriod"/>
            </a:pPr>
            <a:r>
              <a:rPr lang="pl-PL" dirty="0" smtClean="0"/>
              <a:t>powstrzymania </a:t>
            </a:r>
            <a:r>
              <a:rPr lang="pl-PL" dirty="0"/>
              <a:t>się od kontaktowania się z pokrzywdzonym lub innymi osobami w określony sposób lub zbliżania się do pokrzywdzonego lub innych osób,</a:t>
            </a:r>
          </a:p>
          <a:p>
            <a:pPr marL="114300" indent="0" fontAlgn="auto">
              <a:spcAft>
                <a:spcPts val="0"/>
              </a:spcAft>
              <a:buNone/>
              <a:defRPr/>
            </a:pPr>
            <a:endParaRPr lang="pl-PL" dirty="0" smtClean="0"/>
          </a:p>
          <a:p>
            <a:pPr marL="114300" indent="0" fontAlgn="auto">
              <a:spcAft>
                <a:spcPts val="0"/>
              </a:spcAft>
              <a:buNone/>
              <a:defRPr/>
            </a:pPr>
            <a:r>
              <a:rPr lang="pl-PL" b="1" dirty="0" smtClean="0"/>
              <a:t>Stanowią </a:t>
            </a:r>
            <a:r>
              <a:rPr lang="pl-PL" b="1" dirty="0"/>
              <a:t>one elementy fakultatywne i dodatkowe treści kary ograniczenia wolności. </a:t>
            </a:r>
            <a:r>
              <a:rPr lang="pl-PL" b="1" dirty="0" smtClean="0"/>
              <a:t>Mogą być orzekane pojedynczo lub łącznie</a:t>
            </a:r>
          </a:p>
        </p:txBody>
      </p:sp>
    </p:spTree>
    <p:extLst>
      <p:ext uri="{BB962C8B-B14F-4D97-AF65-F5344CB8AC3E}">
        <p14:creationId xmlns:p14="http://schemas.microsoft.com/office/powerpoint/2010/main" val="356101171"/>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ograniczenia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20000"/>
          </a:bodyPr>
          <a:lstStyle/>
          <a:p>
            <a:pPr marL="114300" indent="0">
              <a:buNone/>
            </a:pPr>
            <a:r>
              <a:rPr lang="pl-PL" dirty="0" smtClean="0"/>
              <a:t>Art. 35 § </a:t>
            </a:r>
            <a:r>
              <a:rPr lang="pl-PL" dirty="0"/>
              <a:t>1. Nieodpłatna, kontrolowana praca na cele społeczne jest wykonywana w wymiarze od 20 do 40 godzin w stosunku miesięcznym.</a:t>
            </a:r>
          </a:p>
          <a:p>
            <a:pPr marL="114300" indent="0" fontAlgn="auto">
              <a:spcAft>
                <a:spcPts val="0"/>
              </a:spcAft>
              <a:buNone/>
              <a:defRPr/>
            </a:pPr>
            <a:r>
              <a:rPr lang="pl-PL" dirty="0" smtClean="0"/>
              <a:t>Art. 58 § </a:t>
            </a:r>
            <a:r>
              <a:rPr lang="pl-PL" dirty="0"/>
              <a:t>2a. Kary ograniczenia wolności w postaci obowiązku, o którym mowa w art. 34 § 1a pkt 1, nie orzeka się, jeżeli stan zdrowia oskarżonego lub jego właściwości i warunki osobiste uzasadniają przekonanie, że oskarżony nie wykona tego obowiązku</a:t>
            </a:r>
            <a:r>
              <a:rPr lang="pl-PL" dirty="0" smtClean="0"/>
              <a:t>.</a:t>
            </a:r>
          </a:p>
          <a:p>
            <a:pPr marL="114300" indent="0" fontAlgn="auto">
              <a:spcAft>
                <a:spcPts val="0"/>
              </a:spcAft>
              <a:buNone/>
              <a:defRPr/>
            </a:pPr>
            <a:endParaRPr lang="pl-PL" b="1" dirty="0" smtClean="0"/>
          </a:p>
          <a:p>
            <a:pPr fontAlgn="auto">
              <a:spcAft>
                <a:spcPts val="0"/>
              </a:spcAft>
              <a:buFont typeface="Wingdings" panose="05000000000000000000" pitchFamily="2" charset="2"/>
              <a:buChar char="q"/>
              <a:defRPr/>
            </a:pPr>
            <a:r>
              <a:rPr lang="pl-PL" b="1" dirty="0"/>
              <a:t> </a:t>
            </a:r>
            <a:r>
              <a:rPr lang="pl-PL" dirty="0"/>
              <a:t>Sąd ma obowiązek w wyroku określić w </a:t>
            </a:r>
            <a:r>
              <a:rPr lang="pl-PL" b="1" dirty="0"/>
              <a:t>wymiarze miesięcznym</a:t>
            </a:r>
            <a:r>
              <a:rPr lang="pl-PL" dirty="0"/>
              <a:t> liczbę godzin pracy na cele społeczne. Liczba godzin nie może być ani wyższa, ani niższa od wskazanej w tym przepisie</a:t>
            </a:r>
            <a:r>
              <a:rPr lang="pl-PL" dirty="0" smtClean="0"/>
              <a:t>.</a:t>
            </a:r>
          </a:p>
          <a:p>
            <a:pPr fontAlgn="auto">
              <a:spcAft>
                <a:spcPts val="0"/>
              </a:spcAft>
              <a:buFont typeface="Wingdings" panose="05000000000000000000" pitchFamily="2" charset="2"/>
              <a:buChar char="q"/>
              <a:defRPr/>
            </a:pPr>
            <a:r>
              <a:rPr lang="pl-PL" b="1" dirty="0"/>
              <a:t> </a:t>
            </a:r>
            <a:r>
              <a:rPr lang="pl-PL" dirty="0"/>
              <a:t>Gdy przemawiają za tym </a:t>
            </a:r>
            <a:r>
              <a:rPr lang="pl-PL" b="1" dirty="0"/>
              <a:t>względy wychowawcze</a:t>
            </a:r>
            <a:r>
              <a:rPr lang="pl-PL" dirty="0"/>
              <a:t>, sąd może zmienić wymiar obowiązku wykonywania nieodpłatnej, kontrolowanej pracy na cele społeczne określony w </a:t>
            </a:r>
            <a:r>
              <a:rPr lang="pl-PL" dirty="0" smtClean="0"/>
              <a:t>wyroku (art</a:t>
            </a:r>
            <a:r>
              <a:rPr lang="pl-PL" dirty="0"/>
              <a:t>. 61 § </a:t>
            </a:r>
            <a:r>
              <a:rPr lang="pl-PL" dirty="0" smtClean="0"/>
              <a:t>2</a:t>
            </a:r>
            <a:r>
              <a:rPr lang="pl-PL" dirty="0"/>
              <a:t> </a:t>
            </a:r>
            <a:r>
              <a:rPr lang="pl-PL" dirty="0" err="1" smtClean="0"/>
              <a:t>k.k.w</a:t>
            </a:r>
            <a:r>
              <a:rPr lang="pl-PL" dirty="0" smtClean="0"/>
              <a:t>) - zmiana </a:t>
            </a:r>
            <a:r>
              <a:rPr lang="pl-PL" dirty="0"/>
              <a:t>może polegać </a:t>
            </a:r>
            <a:r>
              <a:rPr lang="pl-PL" b="1" dirty="0"/>
              <a:t>jedynie</a:t>
            </a:r>
            <a:r>
              <a:rPr lang="pl-PL" dirty="0"/>
              <a:t> na zmniejszeniu liczby godzin pracy, jednak nie więcej niż do granicy ustawowego </a:t>
            </a:r>
            <a:r>
              <a:rPr lang="pl-PL" dirty="0" smtClean="0"/>
              <a:t>minimum.</a:t>
            </a:r>
          </a:p>
          <a:p>
            <a:pPr fontAlgn="auto">
              <a:spcAft>
                <a:spcPts val="0"/>
              </a:spcAft>
              <a:buFont typeface="Wingdings" panose="05000000000000000000" pitchFamily="2" charset="2"/>
              <a:buChar char="q"/>
              <a:defRPr/>
            </a:pPr>
            <a:r>
              <a:rPr lang="pl-PL" dirty="0" smtClean="0"/>
              <a:t> Z ważnych </a:t>
            </a:r>
            <a:r>
              <a:rPr lang="pl-PL" dirty="0"/>
              <a:t>względów, a w szczególności uzasadnionych pracą zarobkową wykonywaną przez skazanego lub jego stanem zdrowia, sąd może ustalić rozliczenie godzin nieodpłatnej, kontrolowanej pracy na cele społeczne w innych okresach niż miesięczny, jednak nie przekraczając okresu orzeczonej kary ani łącznej liczby godzin wykonywanej pracy w tym okresie(art. 63b § 1 </a:t>
            </a:r>
            <a:r>
              <a:rPr lang="pl-PL" dirty="0" err="1" smtClean="0"/>
              <a:t>k.k.w</a:t>
            </a:r>
            <a:r>
              <a:rPr lang="pl-PL" dirty="0" smtClean="0"/>
              <a:t>.). </a:t>
            </a:r>
            <a:endParaRPr lang="pl-PL" b="1" dirty="0" smtClean="0"/>
          </a:p>
        </p:txBody>
      </p:sp>
    </p:spTree>
    <p:extLst>
      <p:ext uri="{BB962C8B-B14F-4D97-AF65-F5344CB8AC3E}">
        <p14:creationId xmlns:p14="http://schemas.microsoft.com/office/powerpoint/2010/main" val="3525806836"/>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ograniczenia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Autofit/>
          </a:bodyPr>
          <a:lstStyle/>
          <a:p>
            <a:pPr marL="114300" indent="0">
              <a:buNone/>
            </a:pPr>
            <a:r>
              <a:rPr lang="pl-PL" sz="1800" b="1" u="sng" dirty="0" smtClean="0">
                <a:solidFill>
                  <a:schemeClr val="tx2"/>
                </a:solidFill>
              </a:rPr>
              <a:t>Art. 35 § 2.  - Potrącenie wynagrodzenia za pracę</a:t>
            </a:r>
            <a:endParaRPr lang="pl-PL" sz="1800" b="1" u="sng" dirty="0">
              <a:solidFill>
                <a:schemeClr val="tx2"/>
              </a:solidFill>
            </a:endParaRPr>
          </a:p>
          <a:p>
            <a:pPr>
              <a:buFont typeface="Wingdings" panose="05000000000000000000" pitchFamily="2" charset="2"/>
              <a:buChar char="q"/>
            </a:pPr>
            <a:r>
              <a:rPr lang="pl-PL" sz="1800" dirty="0" smtClean="0"/>
              <a:t>Tę formę kary ograniczenia wolności można orzec </a:t>
            </a:r>
            <a:r>
              <a:rPr lang="pl-PL" sz="1800" dirty="0"/>
              <a:t>jedynie wobec </a:t>
            </a:r>
            <a:r>
              <a:rPr lang="pl-PL" sz="1800" b="1" dirty="0"/>
              <a:t>osoby zatrudnionej</a:t>
            </a:r>
            <a:r>
              <a:rPr lang="pl-PL" sz="1800" dirty="0"/>
              <a:t>. Jest nią osoba pozostająca w stosunku </a:t>
            </a:r>
            <a:r>
              <a:rPr lang="pl-PL" sz="1800" dirty="0" smtClean="0"/>
              <a:t>pracy w </a:t>
            </a:r>
            <a:r>
              <a:rPr lang="pl-PL" sz="1800" dirty="0"/>
              <a:t>sensie prawa pracy (art. 2 KP</a:t>
            </a:r>
            <a:r>
              <a:rPr lang="pl-PL" sz="1800" dirty="0" smtClean="0"/>
              <a:t>).</a:t>
            </a:r>
          </a:p>
          <a:p>
            <a:pPr>
              <a:buFont typeface="Wingdings" panose="05000000000000000000" pitchFamily="2" charset="2"/>
              <a:buChar char="q"/>
            </a:pPr>
            <a:r>
              <a:rPr lang="pl-PL" sz="1800" dirty="0" smtClean="0"/>
              <a:t>Wynagrodzenie </a:t>
            </a:r>
            <a:r>
              <a:rPr lang="pl-PL" sz="1800" dirty="0"/>
              <a:t>za pracę to świadczenie pieniężne należne za pracę pracownikowi od pracodawcy. Tak więc potrącenia z wynagrodzenia za pracę powinny być dokonywane od sumy wszystkich świadczeń składających się na wynagrodzenie za pracę zgodnie z KPC </a:t>
            </a:r>
            <a:endParaRPr lang="pl-PL" sz="1800" dirty="0" smtClean="0"/>
          </a:p>
          <a:p>
            <a:pPr>
              <a:buFont typeface="Wingdings" panose="05000000000000000000" pitchFamily="2" charset="2"/>
              <a:buChar char="q"/>
            </a:pPr>
            <a:r>
              <a:rPr lang="pl-PL" sz="1800" dirty="0" smtClean="0"/>
              <a:t>Skazanemu </a:t>
            </a:r>
            <a:r>
              <a:rPr lang="pl-PL" sz="1800" dirty="0"/>
              <a:t>na karę ograniczenia wolności w wariancie potrąceń </a:t>
            </a:r>
            <a:r>
              <a:rPr lang="pl-PL" sz="1800" b="1" dirty="0"/>
              <a:t>nie wolno</a:t>
            </a:r>
            <a:r>
              <a:rPr lang="pl-PL" sz="1800" dirty="0"/>
              <a:t> bez zgody sądu rozwiązać stosunku pracy. Zakaz ten </a:t>
            </a:r>
            <a:r>
              <a:rPr lang="pl-PL" sz="1800" dirty="0" smtClean="0"/>
              <a:t>nie dotyczy jednak pracodawcy.</a:t>
            </a:r>
            <a:endParaRPr lang="pl-PL" sz="1800" dirty="0"/>
          </a:p>
          <a:p>
            <a:pPr>
              <a:buFont typeface="Wingdings" panose="05000000000000000000" pitchFamily="2" charset="2"/>
              <a:buChar char="q"/>
            </a:pPr>
            <a:r>
              <a:rPr lang="pl-PL" sz="1800" dirty="0" smtClean="0"/>
              <a:t>Sąd</a:t>
            </a:r>
            <a:r>
              <a:rPr lang="pl-PL" sz="1800" dirty="0"/>
              <a:t>, orzekając potrącenia części wynagrodzenia na cele społeczne, powinien w wyroku nie tylko określić </a:t>
            </a:r>
            <a:r>
              <a:rPr lang="pl-PL" sz="1800" b="1" dirty="0"/>
              <a:t>wysokość</a:t>
            </a:r>
            <a:r>
              <a:rPr lang="pl-PL" sz="1800" dirty="0"/>
              <a:t> potrącenia w stosunku miesięcznym, lecz także podać, na </a:t>
            </a:r>
            <a:r>
              <a:rPr lang="pl-PL" sz="1800" b="1" dirty="0"/>
              <a:t>czyją rzecz</a:t>
            </a:r>
            <a:r>
              <a:rPr lang="pl-PL" sz="1800" dirty="0"/>
              <a:t> te potrącenia mają być przekazywane i wskazać składniki wynagrodzenia, z których mają być one dokonywane, oraz określić sposób, w jaki ma to następować (art. 59 § 1 </a:t>
            </a:r>
            <a:r>
              <a:rPr lang="pl-PL" sz="1800" dirty="0" err="1" smtClean="0"/>
              <a:t>k.k.w</a:t>
            </a:r>
            <a:r>
              <a:rPr lang="pl-PL" sz="1800" dirty="0" smtClean="0"/>
              <a:t>.). </a:t>
            </a:r>
          </a:p>
          <a:p>
            <a:pPr>
              <a:buFont typeface="Wingdings" panose="05000000000000000000" pitchFamily="2" charset="2"/>
              <a:buChar char="q"/>
            </a:pPr>
            <a:r>
              <a:rPr lang="pl-PL" sz="1800" dirty="0" smtClean="0"/>
              <a:t>Zakład </a:t>
            </a:r>
            <a:r>
              <a:rPr lang="pl-PL" sz="1800" dirty="0"/>
              <a:t>pracy, wypłacając wynagrodzenie, potrąca jego część, zgodnie z treścią wyroku, bezzwłocznie przekazując ją na wskazany cel (art. 59 § 2 </a:t>
            </a:r>
            <a:r>
              <a:rPr lang="pl-PL" sz="1800" dirty="0" err="1" smtClean="0"/>
              <a:t>k.k.w</a:t>
            </a:r>
            <a:r>
              <a:rPr lang="pl-PL" sz="1800" dirty="0" smtClean="0"/>
              <a:t>.).</a:t>
            </a:r>
            <a:endParaRPr lang="pl-PL" sz="1800" dirty="0"/>
          </a:p>
          <a:p>
            <a:pPr>
              <a:buFont typeface="Wingdings" panose="05000000000000000000" pitchFamily="2" charset="2"/>
              <a:buChar char="q"/>
            </a:pPr>
            <a:r>
              <a:rPr lang="pl-PL" sz="1800" dirty="0" smtClean="0"/>
              <a:t>Sąd</a:t>
            </a:r>
            <a:r>
              <a:rPr lang="pl-PL" sz="1800" dirty="0"/>
              <a:t>, kierując się względami wychowawczymi, </a:t>
            </a:r>
            <a:r>
              <a:rPr lang="pl-PL" sz="1800" b="1" dirty="0"/>
              <a:t>może</a:t>
            </a:r>
            <a:r>
              <a:rPr lang="pl-PL" sz="1800" dirty="0"/>
              <a:t> zmniejszyć orzeczoną w wyroku skazującym wysokość miesięcznych potrąceń z wynagrodzenia za </a:t>
            </a:r>
            <a:r>
              <a:rPr lang="pl-PL" sz="1800" dirty="0" smtClean="0"/>
              <a:t>pracę, nie mniej jednak od ustawowego minimum, czyli </a:t>
            </a:r>
            <a:r>
              <a:rPr lang="pl-PL" sz="1800" dirty="0"/>
              <a:t>od 10%. </a:t>
            </a:r>
            <a:endParaRPr lang="pl-PL" sz="1800" b="1" dirty="0" smtClean="0"/>
          </a:p>
        </p:txBody>
      </p:sp>
    </p:spTree>
    <p:extLst>
      <p:ext uri="{BB962C8B-B14F-4D97-AF65-F5344CB8AC3E}">
        <p14:creationId xmlns:p14="http://schemas.microsoft.com/office/powerpoint/2010/main" val="3580983140"/>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pozbawienia wolności</a:t>
            </a:r>
            <a:endParaRPr lang="pl-PL" sz="4000" dirty="0"/>
          </a:p>
        </p:txBody>
      </p:sp>
      <p:sp>
        <p:nvSpPr>
          <p:cNvPr id="2" name="Prostokąt zaokrąglony 1"/>
          <p:cNvSpPr/>
          <p:nvPr/>
        </p:nvSpPr>
        <p:spPr>
          <a:xfrm>
            <a:off x="539552" y="1052736"/>
            <a:ext cx="7848798" cy="1008112"/>
          </a:xfrm>
          <a:prstGeom prst="roundRect">
            <a:avLst/>
          </a:prstGeom>
          <a:solidFill>
            <a:schemeClr val="bg1"/>
          </a:solidFill>
          <a:ln w="28575">
            <a:prstDash val="solid"/>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908721"/>
            <a:ext cx="7931150" cy="5949280"/>
          </a:xfrm>
        </p:spPr>
        <p:txBody>
          <a:bodyPr rtlCol="0">
            <a:normAutofit fontScale="92500" lnSpcReduction="10000"/>
          </a:bodyPr>
          <a:lstStyle/>
          <a:p>
            <a:pPr marL="114300" indent="0">
              <a:buNone/>
            </a:pPr>
            <a:endParaRPr lang="pl-PL" dirty="0" smtClean="0"/>
          </a:p>
          <a:p>
            <a:pPr marL="114300" indent="0">
              <a:buNone/>
            </a:pPr>
            <a:r>
              <a:rPr lang="pl-PL" dirty="0"/>
              <a:t>Art. 37 </a:t>
            </a:r>
            <a:r>
              <a:rPr lang="pl-PL" dirty="0" smtClean="0"/>
              <a:t>Kara </a:t>
            </a:r>
            <a:r>
              <a:rPr lang="pl-PL" dirty="0"/>
              <a:t>pozbawienia wolności wymieniona w art. 32 pkt 3 trwa najkrócej miesiąc, najdłużej 15 lat; wymierza się ją w miesiącach i latach</a:t>
            </a:r>
          </a:p>
          <a:p>
            <a:pPr marL="114300" indent="0">
              <a:buNone/>
            </a:pPr>
            <a:endParaRPr lang="pl-PL" dirty="0" smtClean="0"/>
          </a:p>
          <a:p>
            <a:r>
              <a:rPr lang="pl-PL" dirty="0" smtClean="0"/>
              <a:t>Kara </a:t>
            </a:r>
            <a:r>
              <a:rPr lang="pl-PL" dirty="0"/>
              <a:t>pozbawienia wolności zaspokaja społeczne poczucie sprawiedliwości, zwłaszcza w przypadku czynów o wysokim stopniu społecznej szkodliwości, oczywiście przy uwzględnieniu stopnia winy sprawcy. </a:t>
            </a:r>
            <a:endParaRPr lang="pl-PL" dirty="0" smtClean="0"/>
          </a:p>
          <a:p>
            <a:r>
              <a:rPr lang="pl-PL" b="1" dirty="0" smtClean="0"/>
              <a:t>Na </a:t>
            </a:r>
            <a:r>
              <a:rPr lang="pl-PL" b="1" dirty="0"/>
              <a:t>etapie zagrożenia </a:t>
            </a:r>
            <a:r>
              <a:rPr lang="pl-PL" dirty="0"/>
              <a:t>wskazuje na szczególną ochronę dóbr najistotniejszych dla człowieka. </a:t>
            </a:r>
            <a:endParaRPr lang="pl-PL" dirty="0" smtClean="0"/>
          </a:p>
          <a:p>
            <a:r>
              <a:rPr lang="pl-PL" b="1" dirty="0" smtClean="0"/>
              <a:t>Na </a:t>
            </a:r>
            <a:r>
              <a:rPr lang="pl-PL" b="1" dirty="0"/>
              <a:t>etapie orzekania </a:t>
            </a:r>
            <a:r>
              <a:rPr lang="pl-PL" dirty="0"/>
              <a:t>można mówić o prewencji generalnej pozytywnej ponieważ orzeczenie kary, a więc także kary pozbawienia wolności utwierdza społeczeństwo w przekonaniu, że prawo jest egzekwowane. </a:t>
            </a:r>
          </a:p>
          <a:p>
            <a:r>
              <a:rPr lang="pl-PL" b="1" dirty="0" smtClean="0"/>
              <a:t>Na </a:t>
            </a:r>
            <a:r>
              <a:rPr lang="pl-PL" b="1" dirty="0"/>
              <a:t>etapie wykonywania </a:t>
            </a:r>
            <a:r>
              <a:rPr lang="pl-PL" dirty="0"/>
              <a:t>kara pozbawienia wolności pełni funkcję </a:t>
            </a:r>
            <a:r>
              <a:rPr lang="pl-PL" dirty="0" smtClean="0"/>
              <a:t>izolacyjną. Izolacja </a:t>
            </a:r>
            <a:r>
              <a:rPr lang="pl-PL" dirty="0"/>
              <a:t>sprawcy zapewnia społeczeństwu poczucie </a:t>
            </a:r>
            <a:r>
              <a:rPr lang="pl-PL" dirty="0" smtClean="0"/>
              <a:t>bezpieczeństwa.</a:t>
            </a:r>
          </a:p>
          <a:p>
            <a:r>
              <a:rPr lang="pl-PL" dirty="0" smtClean="0"/>
              <a:t>Oczekiwania </a:t>
            </a:r>
            <a:r>
              <a:rPr lang="pl-PL" dirty="0"/>
              <a:t>związane z wykonywaniem kary pozbawienia wolności to powstrzymanie się sprawcy od powrotu do przestępstwa.</a:t>
            </a:r>
            <a:endParaRPr lang="pl-PL" dirty="0" smtClean="0"/>
          </a:p>
        </p:txBody>
      </p:sp>
    </p:spTree>
    <p:extLst>
      <p:ext uri="{BB962C8B-B14F-4D97-AF65-F5344CB8AC3E}">
        <p14:creationId xmlns:p14="http://schemas.microsoft.com/office/powerpoint/2010/main" val="2991220417"/>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Kara pozbawienia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92500" lnSpcReduction="20000"/>
          </a:bodyPr>
          <a:lstStyle/>
          <a:p>
            <a:pPr marL="114300" indent="0">
              <a:buNone/>
            </a:pPr>
            <a:endParaRPr lang="pl-PL" dirty="0" smtClean="0"/>
          </a:p>
          <a:p>
            <a:pPr>
              <a:buFont typeface="Wingdings" panose="05000000000000000000" pitchFamily="2" charset="2"/>
              <a:buChar char="q"/>
            </a:pPr>
            <a:r>
              <a:rPr lang="pl-PL" dirty="0"/>
              <a:t>Górna granica kary pozbawienia wolności oznaczona jest na lat 15. </a:t>
            </a:r>
            <a:endParaRPr lang="pl-PL" dirty="0" smtClean="0"/>
          </a:p>
          <a:p>
            <a:pPr>
              <a:buFont typeface="Wingdings" panose="05000000000000000000" pitchFamily="2" charset="2"/>
              <a:buChar char="q"/>
            </a:pPr>
            <a:r>
              <a:rPr lang="pl-PL" dirty="0"/>
              <a:t>Jednak górny limit czasowy tej kary został podwyższony do </a:t>
            </a:r>
            <a:r>
              <a:rPr lang="pl-PL" b="1" dirty="0"/>
              <a:t>lat 20</a:t>
            </a:r>
            <a:r>
              <a:rPr lang="pl-PL" dirty="0"/>
              <a:t> na użytek instytucji nadzwyczajnego obostrzenia kary oraz kary łącznej i w konsekwencji ciągu przestępstw</a:t>
            </a:r>
            <a:r>
              <a:rPr lang="pl-PL" dirty="0" smtClean="0"/>
              <a:t>. (zob. art. 38 k.k.)</a:t>
            </a:r>
          </a:p>
          <a:p>
            <a:pPr>
              <a:buFont typeface="Wingdings" panose="05000000000000000000" pitchFamily="2" charset="2"/>
              <a:buChar char="q"/>
            </a:pPr>
            <a:r>
              <a:rPr lang="pl-PL" dirty="0"/>
              <a:t> </a:t>
            </a:r>
            <a:r>
              <a:rPr lang="pl-PL" b="1" dirty="0"/>
              <a:t>Pierwszym dniem</a:t>
            </a:r>
            <a:r>
              <a:rPr lang="pl-PL" dirty="0"/>
              <a:t> okresu odbywania kary pozbawienia wolności jest </a:t>
            </a:r>
            <a:r>
              <a:rPr lang="pl-PL" b="1" dirty="0"/>
              <a:t>data przyjęcia</a:t>
            </a:r>
            <a:r>
              <a:rPr lang="pl-PL" dirty="0"/>
              <a:t> do zakładu karnego lub dzień </a:t>
            </a:r>
            <a:r>
              <a:rPr lang="pl-PL" b="1" dirty="0"/>
              <a:t>zatrzymania</a:t>
            </a:r>
            <a:r>
              <a:rPr lang="pl-PL" dirty="0"/>
              <a:t> skazanego, który został doprowadzony do odbycia kary, co wymaga wskazania godziny tego przyjęcia. Z taką samą godziną, po upływie oznaczonej liczby miesięcy przeliczanych na normę dni lub lat – liczonych w ustalonej, równej jednostce dni, kończy się odbywanie tej kary. </a:t>
            </a:r>
            <a:r>
              <a:rPr lang="pl-PL" b="1" dirty="0"/>
              <a:t>Ostatnim dniem</a:t>
            </a:r>
            <a:r>
              <a:rPr lang="pl-PL" dirty="0"/>
              <a:t> wykonywania kary pozbawienia wolności jest dzień upływu tylu dni, ile wynosi jej wymiar obliczony zgodnie z przepisami wskazanymi w KKW</a:t>
            </a:r>
            <a:r>
              <a:rPr lang="pl-PL" dirty="0" smtClean="0"/>
              <a:t>.</a:t>
            </a:r>
          </a:p>
          <a:p>
            <a:pPr>
              <a:buFont typeface="Wingdings" panose="05000000000000000000" pitchFamily="2" charset="2"/>
              <a:buChar char="q"/>
            </a:pPr>
            <a:r>
              <a:rPr lang="pl-PL" dirty="0"/>
              <a:t> </a:t>
            </a:r>
            <a:r>
              <a:rPr lang="pl-PL" dirty="0" smtClean="0"/>
              <a:t>art. 62 k.k. Orzekając </a:t>
            </a:r>
            <a:r>
              <a:rPr lang="pl-PL" dirty="0"/>
              <a:t>karę pozbawienia wolności, sąd może określić rodzaj i typ zakładu karnego, w którym skazany ma odbywać karę, a także orzec system terapeutyczny jej wykonania</a:t>
            </a:r>
            <a:r>
              <a:rPr lang="pl-PL" dirty="0" smtClean="0"/>
              <a:t>.</a:t>
            </a:r>
          </a:p>
          <a:p>
            <a:pPr>
              <a:buFont typeface="Wingdings" panose="05000000000000000000" pitchFamily="2" charset="2"/>
              <a:buChar char="q"/>
            </a:pPr>
            <a:r>
              <a:rPr lang="pl-PL" dirty="0" smtClean="0"/>
              <a:t>Art. 58 § </a:t>
            </a:r>
            <a:r>
              <a:rPr lang="pl-PL" dirty="0"/>
              <a:t>1. Jeżeli ustawa przewiduje możliwość wyboru rodzaju kary, a przestępstwo jest zagrożone karą pozbawienia wolności nieprzekraczającą 5 lat, sąd orzeka karę pozbawienia wolności tylko wtedy, gdy inna kara lub środek karny nie może spełnić celów kary.</a:t>
            </a:r>
            <a:r>
              <a:rPr lang="pl-PL" dirty="0" smtClean="0"/>
              <a:t> </a:t>
            </a:r>
          </a:p>
          <a:p>
            <a:pPr marL="114300" indent="0">
              <a:buNone/>
            </a:pPr>
            <a:endParaRPr lang="pl-PL" dirty="0" smtClean="0"/>
          </a:p>
        </p:txBody>
      </p:sp>
    </p:spTree>
    <p:extLst>
      <p:ext uri="{BB962C8B-B14F-4D97-AF65-F5344CB8AC3E}">
        <p14:creationId xmlns:p14="http://schemas.microsoft.com/office/powerpoint/2010/main" val="3699249897"/>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r>
              <a:rPr lang="pl-PL" dirty="0" smtClean="0"/>
              <a:t>Przy próbie wyjaśnienia, czym jest kara, w nauce przywołuje się trzy pojęcia, wskazujące trzy </a:t>
            </a:r>
            <a:r>
              <a:rPr lang="pl-PL" dirty="0"/>
              <a:t>różne strony tego złożonego zjawiska, a </a:t>
            </a:r>
            <a:r>
              <a:rPr lang="pl-PL" dirty="0" smtClean="0"/>
              <a:t>mianowicie: </a:t>
            </a:r>
          </a:p>
          <a:p>
            <a:pPr fontAlgn="auto">
              <a:spcAft>
                <a:spcPts val="0"/>
              </a:spcAft>
              <a:buFont typeface="Arial" pitchFamily="34" charset="0"/>
              <a:buNone/>
              <a:defRPr/>
            </a:pPr>
            <a:endParaRPr lang="pl-PL" dirty="0"/>
          </a:p>
          <a:p>
            <a:pPr>
              <a:buBlip>
                <a:blip r:embed="rId2"/>
              </a:buBlip>
            </a:pPr>
            <a:r>
              <a:rPr lang="pl-PL" b="1" dirty="0"/>
              <a:t>1) </a:t>
            </a:r>
            <a:r>
              <a:rPr lang="pl-PL" b="1" dirty="0" smtClean="0"/>
              <a:t>treść kary  (istota kary), </a:t>
            </a:r>
            <a:endParaRPr lang="pl-PL" b="1" dirty="0"/>
          </a:p>
          <a:p>
            <a:pPr>
              <a:buBlip>
                <a:blip r:embed="rId2"/>
              </a:buBlip>
            </a:pPr>
            <a:r>
              <a:rPr lang="pl-PL" b="1" dirty="0"/>
              <a:t>2) </a:t>
            </a:r>
            <a:r>
              <a:rPr lang="pl-PL" b="1" dirty="0" smtClean="0"/>
              <a:t>cele </a:t>
            </a:r>
            <a:r>
              <a:rPr lang="pl-PL" b="1" dirty="0"/>
              <a:t>kary </a:t>
            </a:r>
            <a:r>
              <a:rPr lang="pl-PL" b="1" dirty="0" smtClean="0"/>
              <a:t> </a:t>
            </a:r>
            <a:endParaRPr lang="pl-PL" b="1" dirty="0"/>
          </a:p>
          <a:p>
            <a:pPr>
              <a:buBlip>
                <a:blip r:embed="rId2"/>
              </a:buBlip>
            </a:pPr>
            <a:r>
              <a:rPr lang="pl-PL" b="1" dirty="0"/>
              <a:t>3) </a:t>
            </a:r>
            <a:r>
              <a:rPr lang="pl-PL" b="1" dirty="0" smtClean="0"/>
              <a:t>skutki kary</a:t>
            </a:r>
            <a:endParaRPr lang="pl-PL" b="1" dirty="0"/>
          </a:p>
          <a:p>
            <a:pPr marL="114300" indent="0">
              <a:buNone/>
            </a:pPr>
            <a:endParaRPr lang="pl-PL" dirty="0"/>
          </a:p>
          <a:p>
            <a:pPr marL="114300" indent="0">
              <a:buNone/>
            </a:pPr>
            <a:r>
              <a:rPr lang="pl-PL" dirty="0" smtClean="0"/>
              <a:t>w </a:t>
            </a:r>
            <a:r>
              <a:rPr lang="pl-PL" dirty="0"/>
              <a:t>literaturze penologicznej niektórzy autorzy obok „celów” kary używają takich terminów, jak „</a:t>
            </a:r>
            <a:r>
              <a:rPr lang="pl-PL" dirty="0" smtClean="0"/>
              <a:t>funkcja kary”. W </a:t>
            </a:r>
            <a:r>
              <a:rPr lang="pl-PL" dirty="0"/>
              <a:t>sensie najogólniejszym przez cel rozumiemy wyobrażenie pożądanego stanu rzeczy, które towarzyszy lub wyprzedza podjęcie przez człowieka określonej akcji, a także wybór środków, które w konkretnej sytuacji mogą doprowadzić do urzeczywistnienia tego stanu </a:t>
            </a:r>
            <a:r>
              <a:rPr lang="pl-PL" dirty="0" smtClean="0"/>
              <a:t>rzeczy</a:t>
            </a:r>
            <a:r>
              <a:rPr lang="pl-PL" baseline="30000" dirty="0" smtClean="0"/>
              <a:t>.</a:t>
            </a:r>
            <a:r>
              <a:rPr lang="pl-PL" dirty="0" smtClean="0"/>
              <a:t> </a:t>
            </a:r>
            <a:r>
              <a:rPr lang="pl-PL" b="1" dirty="0" smtClean="0"/>
              <a:t>Cel </a:t>
            </a:r>
            <a:r>
              <a:rPr lang="pl-PL" b="1" dirty="0"/>
              <a:t>jest więc tylko założeniem wyobrażonego, spodziewanego skutku, nie stanowi natomiast jeszcze rzeczywistego następstwa</a:t>
            </a:r>
          </a:p>
          <a:p>
            <a:pPr marL="114300" indent="0" fontAlgn="auto">
              <a:spcAft>
                <a:spcPts val="0"/>
              </a:spcAft>
              <a:buNone/>
              <a:defRPr/>
            </a:pPr>
            <a:endParaRPr lang="pl-PL" dirty="0" smtClean="0"/>
          </a:p>
          <a:p>
            <a:pPr marL="114300" indent="0" fontAlgn="auto">
              <a:spcAft>
                <a:spcPts val="0"/>
              </a:spcAft>
              <a:buNone/>
              <a:defRPr/>
            </a:pPr>
            <a:r>
              <a:rPr lang="pl-PL" b="1" dirty="0" smtClean="0"/>
              <a:t>Istota (treść kary) wyraża się nie tylko w jej celach. </a:t>
            </a:r>
            <a:endParaRPr lang="pl-PL" b="1" dirty="0"/>
          </a:p>
          <a:p>
            <a:pPr marL="114300" indent="0" fontAlgn="auto">
              <a:spcAft>
                <a:spcPts val="0"/>
              </a:spcAft>
              <a:buNone/>
              <a:defRPr/>
            </a:pPr>
            <a:r>
              <a:rPr lang="pl-PL" dirty="0" smtClean="0"/>
              <a:t>„Pytając </a:t>
            </a:r>
            <a:r>
              <a:rPr lang="pl-PL" dirty="0"/>
              <a:t>o istotę kary, musimy naprzód określić jej zawartość treściową, wymienić jej składniki strukturalne. Wyjaśniając, czym jest kara, jaka jest jej wewnętrzna struktura, pytamy dopiero dalej, jaki jest jej cel i społeczne przeznaczenie. Przy tym więc podejściu „istota” kary obejmuje zarówno wskazanie jej treści, jak i jej </a:t>
            </a:r>
            <a:r>
              <a:rPr lang="pl-PL" dirty="0" smtClean="0"/>
              <a:t>celowość” (SPK t. 5, red. T. Kaczmarek)</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84600252"/>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Sekwencja kar</a:t>
            </a:r>
            <a:endParaRPr lang="pl-PL" sz="4000" dirty="0"/>
          </a:p>
        </p:txBody>
      </p:sp>
      <p:sp>
        <p:nvSpPr>
          <p:cNvPr id="3" name="Prostokąt zaokrąglony 2"/>
          <p:cNvSpPr/>
          <p:nvPr/>
        </p:nvSpPr>
        <p:spPr>
          <a:xfrm>
            <a:off x="539552" y="908721"/>
            <a:ext cx="7848798" cy="2016223"/>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marL="114300" indent="0" algn="just">
              <a:buNone/>
            </a:pPr>
            <a:r>
              <a:rPr lang="pl-PL" dirty="0"/>
              <a:t>Art. 37b </a:t>
            </a:r>
            <a:r>
              <a:rPr lang="pl-PL" dirty="0" smtClean="0"/>
              <a:t>„W sprawie o występek zagrożony karą pozbawienia wolności, niezależnie od dolnej granicy ustawowego zagrożenia przewidzianego w ustawie za dany czyn, sąd może orzec jednocześnie karę pozbawienia wolności w wymiarze nieprzekraczającym 3 miesięcy, a jeżeli górna granica ustawowego zagrożenia wynosi przynajmniej 10 lat - 6 miesięcy, oraz karę ograniczenia wolności do lat 2. Przepisów art. 69-75 nie stosuje się. W pierwszej kolejności wykonuje się wówczas karę pozbawienia wolności, chyba że ustawa stanowi inaczej.”</a:t>
            </a:r>
          </a:p>
          <a:p>
            <a:pPr marL="114300" indent="0">
              <a:buNone/>
            </a:pPr>
            <a:endParaRPr lang="pl-PL" dirty="0"/>
          </a:p>
          <a:p>
            <a:pPr marL="114300" indent="0">
              <a:buNone/>
            </a:pPr>
            <a:r>
              <a:rPr lang="pl-PL" dirty="0" smtClean="0"/>
              <a:t>„Istota </a:t>
            </a:r>
            <a:r>
              <a:rPr lang="pl-PL" dirty="0"/>
              <a:t>reakcji karnej w postaci kary mieszanej sprowadza się zatem do krótkoterminowego pobytu w zakładzie karnym, a następnie dłuższej okresowo kary ograniczenia wolności. Tym samym pobyt w zakładzie karnym ma pełnić funkcję odstraszającą, stanowiąc pewien rodzaj realnego ostrzeżenia skazanego. Skuteczność kary mieszanej jest jednak znacznie obniżona, jeżeli krótkoterminowa kara pozbawienia wolności podlegać może warunkowemu zawieszeniu jej wykonania. Ponieważ kara mieszana jest zestawem dwóch kar, w rozumieniu obecnie obowiązujących przepisów można stosować wobec niej instytucję warunkowego zawieszenia. W opinii projektodawcy taka możliwość znacząco osłabia funkcje kary mieszanej, stwarzając ryzyko konserwacji wadliwej struktury kar z nadmiernym udziałem kar warunkowo zawieszonych. Z tego względu w art. 1 pkt 2 proponuje się nowelizację art. 37b KK poprzez wyłączenie możliwości stosowania warunkowego zawieszenia, o którym mowa w art. 69 </a:t>
            </a:r>
            <a:r>
              <a:rPr lang="pl-PL" dirty="0" smtClean="0"/>
              <a:t>KK” (Uzasadnienie projektu ustawy nowelizujące KK, </a:t>
            </a:r>
            <a:r>
              <a:rPr lang="pl-PL" dirty="0"/>
              <a:t>Druk sejmowy Nr 207). </a:t>
            </a:r>
            <a:r>
              <a:rPr lang="pl-PL" dirty="0" smtClean="0"/>
              <a:t> </a:t>
            </a:r>
          </a:p>
          <a:p>
            <a:pPr marL="114300" indent="0">
              <a:buNone/>
            </a:pPr>
            <a:endParaRPr lang="pl-PL" dirty="0" smtClean="0"/>
          </a:p>
        </p:txBody>
      </p:sp>
    </p:spTree>
    <p:extLst>
      <p:ext uri="{BB962C8B-B14F-4D97-AF65-F5344CB8AC3E}">
        <p14:creationId xmlns:p14="http://schemas.microsoft.com/office/powerpoint/2010/main" val="48455330"/>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Sekwencja kar</a:t>
            </a:r>
            <a:endParaRPr lang="pl-PL" sz="4000" dirty="0"/>
          </a:p>
        </p:txBody>
      </p:sp>
      <p:sp>
        <p:nvSpPr>
          <p:cNvPr id="130051" name="Rectangle 3"/>
          <p:cNvSpPr>
            <a:spLocks noGrp="1" noChangeArrowheads="1"/>
          </p:cNvSpPr>
          <p:nvPr>
            <p:ph idx="1"/>
          </p:nvPr>
        </p:nvSpPr>
        <p:spPr>
          <a:xfrm>
            <a:off x="35496" y="908721"/>
            <a:ext cx="8352854" cy="5949280"/>
          </a:xfrm>
        </p:spPr>
        <p:txBody>
          <a:bodyPr rtlCol="0">
            <a:normAutofit/>
          </a:bodyPr>
          <a:lstStyle/>
          <a:p>
            <a:pPr>
              <a:buFont typeface="Wingdings" panose="05000000000000000000" pitchFamily="2" charset="2"/>
              <a:buChar char="q"/>
            </a:pPr>
            <a:r>
              <a:rPr lang="pl-PL" dirty="0"/>
              <a:t>Głównym celem </a:t>
            </a:r>
            <a:r>
              <a:rPr lang="pl-PL" dirty="0" smtClean="0"/>
              <a:t>tej postaci kary jest </a:t>
            </a:r>
            <a:r>
              <a:rPr lang="pl-PL" dirty="0"/>
              <a:t>uelastycznienie wymiaru kary za występki zagrożone wyłącznie karą pozbawienia wolności oraz poszerzenie ram wymiaru kary o nowy rodzaj reakcji karnej. Tworzy ona jedną z alternatyw dla tego wymiaru, tak aby sąd przy wyborze kary nie ograniczał się jedynie do kary pozbawienia </a:t>
            </a:r>
            <a:r>
              <a:rPr lang="pl-PL" dirty="0" smtClean="0"/>
              <a:t>wolności, stosując jedynie co najwyżej jej warunkowe zawieszenie. </a:t>
            </a:r>
          </a:p>
          <a:p>
            <a:pPr>
              <a:buFont typeface="Wingdings" panose="05000000000000000000" pitchFamily="2" charset="2"/>
              <a:buChar char="q"/>
            </a:pPr>
            <a:r>
              <a:rPr lang="pl-PL" dirty="0"/>
              <a:t> </a:t>
            </a:r>
            <a:r>
              <a:rPr lang="pl-PL" dirty="0">
                <a:solidFill>
                  <a:schemeClr val="tx2"/>
                </a:solidFill>
              </a:rPr>
              <a:t>Zgodnie ze wskazaniami z art. 37b KK kara mieszana składa się z dwóch kar </a:t>
            </a:r>
            <a:endParaRPr lang="pl-PL" dirty="0" smtClean="0">
              <a:solidFill>
                <a:schemeClr val="tx2"/>
              </a:solidFill>
            </a:endParaRPr>
          </a:p>
          <a:p>
            <a:pPr marL="571500" indent="-457200">
              <a:buFont typeface="+mj-lt"/>
              <a:buAutoNum type="arabicParenR"/>
            </a:pPr>
            <a:r>
              <a:rPr lang="pl-PL" b="1" dirty="0" smtClean="0"/>
              <a:t>kary </a:t>
            </a:r>
            <a:r>
              <a:rPr lang="pl-PL" b="1" dirty="0"/>
              <a:t>pozbawienia wolności do 3 albo </a:t>
            </a:r>
            <a:r>
              <a:rPr lang="pl-PL" b="1" dirty="0" smtClean="0"/>
              <a:t>do 6 </a:t>
            </a:r>
            <a:r>
              <a:rPr lang="pl-PL" b="1" dirty="0"/>
              <a:t>miesięcy oraz </a:t>
            </a:r>
            <a:endParaRPr lang="pl-PL" b="1" dirty="0" smtClean="0"/>
          </a:p>
          <a:p>
            <a:pPr marL="571500" indent="-457200">
              <a:buFont typeface="+mj-lt"/>
              <a:buAutoNum type="arabicParenR"/>
            </a:pPr>
            <a:r>
              <a:rPr lang="pl-PL" b="1" dirty="0" smtClean="0"/>
              <a:t>kary </a:t>
            </a:r>
            <a:r>
              <a:rPr lang="pl-PL" b="1" dirty="0"/>
              <a:t>ograniczenia wolności do lat 2. </a:t>
            </a:r>
            <a:endParaRPr lang="pl-PL" b="1" dirty="0" smtClean="0"/>
          </a:p>
          <a:p>
            <a:pPr>
              <a:buFont typeface="Wingdings" panose="05000000000000000000" pitchFamily="2" charset="2"/>
              <a:buChar char="q"/>
            </a:pPr>
            <a:r>
              <a:rPr lang="pl-PL" dirty="0" smtClean="0"/>
              <a:t>Kary </a:t>
            </a:r>
            <a:r>
              <a:rPr lang="pl-PL" dirty="0"/>
              <a:t>te są sukcesywnie wykonywane – co do zasady najpierw kara pozbawienia wolności, następnie kara ograniczenia wolności, chociaż ustawa może w szczególnych przypadkach tę kolejność zmienić.</a:t>
            </a:r>
            <a:endParaRPr lang="pl-PL" dirty="0" smtClean="0"/>
          </a:p>
          <a:p>
            <a:pPr>
              <a:buFont typeface="Wingdings" panose="05000000000000000000" pitchFamily="2" charset="2"/>
              <a:buChar char="q"/>
            </a:pPr>
            <a:r>
              <a:rPr lang="pl-PL" dirty="0"/>
              <a:t> </a:t>
            </a:r>
            <a:r>
              <a:rPr lang="pl-PL" b="1" dirty="0"/>
              <a:t>Kombinacja dolegliwości</a:t>
            </a:r>
            <a:r>
              <a:rPr lang="pl-PL" dirty="0"/>
              <a:t> zawartej w dwóch różnorodzajowych karach nadaje </a:t>
            </a:r>
            <a:r>
              <a:rPr lang="pl-PL" b="1" dirty="0"/>
              <a:t>nową jakość</a:t>
            </a:r>
            <a:r>
              <a:rPr lang="pl-PL" dirty="0"/>
              <a:t> treści reakcji karnej odmienną od treści poszczególnych jej elementów.</a:t>
            </a:r>
            <a:endParaRPr lang="pl-PL" dirty="0" smtClean="0"/>
          </a:p>
        </p:txBody>
      </p:sp>
    </p:spTree>
    <p:extLst>
      <p:ext uri="{BB962C8B-B14F-4D97-AF65-F5344CB8AC3E}">
        <p14:creationId xmlns:p14="http://schemas.microsoft.com/office/powerpoint/2010/main" val="1504087099"/>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Kary 25 lat oraz dożywotniego pozbawienia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lnSpcReduction="10000"/>
          </a:bodyPr>
          <a:lstStyle/>
          <a:p>
            <a:pPr fontAlgn="auto">
              <a:spcAft>
                <a:spcPts val="0"/>
              </a:spcAft>
              <a:buFont typeface="Arial" pitchFamily="34" charset="0"/>
              <a:buNone/>
              <a:defRPr/>
            </a:pPr>
            <a:endParaRPr lang="pl-PL" dirty="0"/>
          </a:p>
          <a:p>
            <a:pPr fontAlgn="auto">
              <a:spcAft>
                <a:spcPts val="0"/>
              </a:spcAft>
              <a:buFont typeface="Arial" pitchFamily="34" charset="0"/>
              <a:buNone/>
              <a:defRPr/>
            </a:pPr>
            <a:endParaRPr lang="pl-PL" dirty="0" smtClean="0"/>
          </a:p>
          <a:p>
            <a:pPr fontAlgn="auto">
              <a:spcAft>
                <a:spcPts val="0"/>
              </a:spcAft>
              <a:buBlip>
                <a:blip r:embed="rId2"/>
              </a:buBlip>
              <a:defRPr/>
            </a:pPr>
            <a:r>
              <a:rPr lang="pl-PL" dirty="0" smtClean="0"/>
              <a:t>Kara </a:t>
            </a:r>
            <a:r>
              <a:rPr lang="pl-PL" dirty="0"/>
              <a:t>25 lat pozbawienia wolności jest trzecią z kar najsurowszych, obok kary dożywotniego pozbawienia wolności oraz nieistniejącej już obecnie w naszym ustawodawstwie kary śmierci</a:t>
            </a:r>
            <a:r>
              <a:rPr lang="pl-PL" dirty="0" smtClean="0"/>
              <a:t>.</a:t>
            </a:r>
          </a:p>
          <a:p>
            <a:pPr fontAlgn="auto">
              <a:spcAft>
                <a:spcPts val="0"/>
              </a:spcAft>
              <a:buBlip>
                <a:blip r:embed="rId2"/>
              </a:buBlip>
              <a:defRPr/>
            </a:pPr>
            <a:r>
              <a:rPr lang="pl-PL" dirty="0"/>
              <a:t>Karom najsurowszym przypisuje się charakter wyjątkowy. </a:t>
            </a:r>
            <a:endParaRPr lang="pl-PL" dirty="0" smtClean="0"/>
          </a:p>
          <a:p>
            <a:pPr fontAlgn="auto">
              <a:spcAft>
                <a:spcPts val="0"/>
              </a:spcAft>
              <a:buBlip>
                <a:blip r:embed="rId2"/>
              </a:buBlip>
              <a:defRPr/>
            </a:pPr>
            <a:r>
              <a:rPr lang="pl-PL" dirty="0"/>
              <a:t>Kara 25 lat pozbawienia wolności istnieje w naszym ustawodawstwie karnym od 1970 r. Została ona </a:t>
            </a:r>
            <a:r>
              <a:rPr lang="pl-PL" dirty="0" smtClean="0"/>
              <a:t>wprowadzona</a:t>
            </a:r>
            <a:r>
              <a:rPr lang="de-DE" dirty="0" smtClean="0"/>
              <a:t> </a:t>
            </a:r>
            <a:r>
              <a:rPr lang="de-DE" dirty="0" err="1" smtClean="0"/>
              <a:t>jeszcze</a:t>
            </a:r>
            <a:r>
              <a:rPr lang="pl-PL" dirty="0" smtClean="0"/>
              <a:t> </a:t>
            </a:r>
            <a:r>
              <a:rPr lang="pl-PL" dirty="0"/>
              <a:t>przez Kodeks karny z 1969 r.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a:t>Jak wszystkie kary najsurowsze, także kara 25 lat pozbawienia wolności jest kontrowersyjna, aczkolwiek może w najmniejszym stopniu, niemniej jednak ma ona także swoich przeciwników postulujących jej zastąpienie karą długotrwałego pozbawienia wolności o określonych granicach. Sztywność bowiem tej kary (25 lat, a nie np. do 25 lat) jest jednym z głównych zarzutów kierowanych pod jej </a:t>
            </a:r>
            <a:r>
              <a:rPr lang="pl-PL" dirty="0" smtClean="0"/>
              <a:t>adresem.</a:t>
            </a:r>
          </a:p>
        </p:txBody>
      </p:sp>
    </p:spTree>
    <p:extLst>
      <p:ext uri="{BB962C8B-B14F-4D97-AF65-F5344CB8AC3E}">
        <p14:creationId xmlns:p14="http://schemas.microsoft.com/office/powerpoint/2010/main" val="1073632753"/>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Kary 25 lat oraz dożywotniego pozbawienia wolności</a:t>
            </a:r>
            <a:endParaRPr lang="pl-PL" sz="4000" dirty="0"/>
          </a:p>
        </p:txBody>
      </p:sp>
      <p:sp>
        <p:nvSpPr>
          <p:cNvPr id="130051" name="Rectangle 3"/>
          <p:cNvSpPr>
            <a:spLocks noGrp="1" noChangeArrowheads="1"/>
          </p:cNvSpPr>
          <p:nvPr>
            <p:ph idx="1"/>
          </p:nvPr>
        </p:nvSpPr>
        <p:spPr>
          <a:xfrm>
            <a:off x="457200" y="908721"/>
            <a:ext cx="7931150" cy="5949280"/>
          </a:xfrm>
        </p:spPr>
        <p:txBody>
          <a:bodyPr rtlCol="0">
            <a:normAutofit fontScale="85000" lnSpcReduction="20000"/>
          </a:bodyPr>
          <a:lstStyle/>
          <a:p>
            <a:pPr marL="114300" indent="0">
              <a:buNone/>
            </a:pPr>
            <a:endParaRPr lang="pl-PL" dirty="0" smtClean="0"/>
          </a:p>
          <a:p>
            <a:pPr marL="114300" indent="0">
              <a:buNone/>
            </a:pPr>
            <a:endParaRPr lang="pl-PL" dirty="0" smtClean="0"/>
          </a:p>
          <a:p>
            <a:pPr marL="114300" indent="0">
              <a:buNone/>
            </a:pPr>
            <a:r>
              <a:rPr lang="pl-PL" u="sng" dirty="0" smtClean="0"/>
              <a:t>Zgodnie </a:t>
            </a:r>
            <a:r>
              <a:rPr lang="pl-PL" u="sng" dirty="0"/>
              <a:t>z art. 37 Konwencji o prawach dziecka z 20.11.1989 r.</a:t>
            </a:r>
            <a:r>
              <a:rPr lang="pl-PL" u="sng" baseline="30000" dirty="0"/>
              <a:t> </a:t>
            </a:r>
            <a:r>
              <a:rPr lang="pl-PL" u="sng" dirty="0"/>
              <a:t>przyjętej przez Zgromadzenie Ogólne </a:t>
            </a:r>
            <a:r>
              <a:rPr lang="pl-PL" u="sng" dirty="0" smtClean="0"/>
              <a:t>ONZ ani </a:t>
            </a:r>
            <a:r>
              <a:rPr lang="pl-PL" u="sng" dirty="0"/>
              <a:t>kara śmierci, ani dożywotniego więzienia bez możliwości wcześniejszego zwolnienia nie może zostać orzeczona wobec osoby poniżej 18 lat. </a:t>
            </a:r>
            <a:endParaRPr lang="pl-PL" u="sng" dirty="0" smtClean="0"/>
          </a:p>
          <a:p>
            <a:pPr marL="114300" indent="0">
              <a:buNone/>
            </a:pPr>
            <a:endParaRPr lang="pl-PL" dirty="0" smtClean="0"/>
          </a:p>
          <a:p>
            <a:pPr marL="114300" indent="0">
              <a:buNone/>
            </a:pPr>
            <a:r>
              <a:rPr lang="pl-PL" b="1" dirty="0" smtClean="0">
                <a:solidFill>
                  <a:schemeClr val="tx2"/>
                </a:solidFill>
              </a:rPr>
              <a:t>Art. 54 § </a:t>
            </a:r>
            <a:r>
              <a:rPr lang="pl-PL" b="1" dirty="0">
                <a:solidFill>
                  <a:schemeClr val="tx2"/>
                </a:solidFill>
              </a:rPr>
              <a:t>2</a:t>
            </a:r>
            <a:r>
              <a:rPr lang="pl-PL" b="1" dirty="0" smtClean="0">
                <a:solidFill>
                  <a:schemeClr val="tx2"/>
                </a:solidFill>
              </a:rPr>
              <a:t>. k.k. </a:t>
            </a:r>
            <a:r>
              <a:rPr lang="pl-PL" b="1" dirty="0">
                <a:solidFill>
                  <a:schemeClr val="tx2"/>
                </a:solidFill>
              </a:rPr>
              <a:t>Wobec sprawcy, który w czasie popełnienia przestępstwa nie ukończył 18 lat, nie orzeka się kary dożywotniego pozbawienia wolności.</a:t>
            </a:r>
          </a:p>
          <a:p>
            <a:pPr marL="114300" indent="0">
              <a:buNone/>
            </a:pPr>
            <a:endParaRPr lang="pl-PL" dirty="0"/>
          </a:p>
          <a:p>
            <a:pPr marL="114300" indent="0">
              <a:buNone/>
            </a:pPr>
            <a:r>
              <a:rPr lang="pl-PL" dirty="0"/>
              <a:t>Katalog przestępstw zagrożonych w Kodeksie karnym omawianą karę przedstawia się następująco: </a:t>
            </a:r>
          </a:p>
          <a:p>
            <a:r>
              <a:rPr lang="pl-PL" dirty="0"/>
              <a:t>1) </a:t>
            </a:r>
            <a:r>
              <a:rPr lang="pl-PL" dirty="0" smtClean="0"/>
              <a:t> wszczynanie </a:t>
            </a:r>
            <a:r>
              <a:rPr lang="pl-PL" dirty="0"/>
              <a:t>lub prowadzenie wojny napastniczej (art. 117 § 1), </a:t>
            </a:r>
          </a:p>
          <a:p>
            <a:r>
              <a:rPr lang="pl-PL" dirty="0"/>
              <a:t>2) </a:t>
            </a:r>
            <a:r>
              <a:rPr lang="pl-PL" dirty="0" smtClean="0"/>
              <a:t>ludobójstwo </a:t>
            </a:r>
            <a:r>
              <a:rPr lang="pl-PL" dirty="0"/>
              <a:t>(art. 118 § 1), </a:t>
            </a:r>
          </a:p>
          <a:p>
            <a:r>
              <a:rPr lang="pl-PL" dirty="0"/>
              <a:t>3) </a:t>
            </a:r>
            <a:r>
              <a:rPr lang="pl-PL" dirty="0" smtClean="0"/>
              <a:t>stosowanie </a:t>
            </a:r>
            <a:r>
              <a:rPr lang="pl-PL" dirty="0"/>
              <a:t>środków masowej zagłady zakazanych przez prawo międzynarodowe (art. 120), </a:t>
            </a:r>
          </a:p>
          <a:p>
            <a:r>
              <a:rPr lang="pl-PL" dirty="0"/>
              <a:t>4) </a:t>
            </a:r>
            <a:r>
              <a:rPr lang="pl-PL" dirty="0" smtClean="0"/>
              <a:t>zabójstwo </a:t>
            </a:r>
            <a:r>
              <a:rPr lang="pl-PL" dirty="0"/>
              <a:t>osób składających broń, rannych, chorych, jeńców wojennych, ludności cywilnej obszaru okupowanego i innych kategorii osób określonych w art. 123 § 1, </a:t>
            </a:r>
          </a:p>
          <a:p>
            <a:r>
              <a:rPr lang="pl-PL" dirty="0"/>
              <a:t>5) </a:t>
            </a:r>
            <a:r>
              <a:rPr lang="pl-PL" dirty="0" smtClean="0"/>
              <a:t>zamach </a:t>
            </a:r>
            <a:r>
              <a:rPr lang="pl-PL" dirty="0"/>
              <a:t>stanu (art. 127 § 1), </a:t>
            </a:r>
          </a:p>
          <a:p>
            <a:r>
              <a:rPr lang="pl-PL" dirty="0"/>
              <a:t>6) </a:t>
            </a:r>
            <a:r>
              <a:rPr lang="pl-PL" dirty="0" smtClean="0"/>
              <a:t>zamach </a:t>
            </a:r>
            <a:r>
              <a:rPr lang="pl-PL" dirty="0"/>
              <a:t>na życie Prezydenta (art. 134), </a:t>
            </a:r>
          </a:p>
          <a:p>
            <a:r>
              <a:rPr lang="pl-PL" dirty="0"/>
              <a:t>7) </a:t>
            </a:r>
            <a:r>
              <a:rPr lang="pl-PL" dirty="0" smtClean="0"/>
              <a:t>zabójstwo </a:t>
            </a:r>
            <a:r>
              <a:rPr lang="pl-PL" dirty="0"/>
              <a:t>zwykłe i kwalifikowane (art. 148 § 1–3). </a:t>
            </a:r>
          </a:p>
          <a:p>
            <a:pPr marL="114300" indent="0">
              <a:buNone/>
            </a:pPr>
            <a:endParaRPr lang="pl-PL" dirty="0" smtClean="0"/>
          </a:p>
        </p:txBody>
      </p:sp>
      <p:sp>
        <p:nvSpPr>
          <p:cNvPr id="2" name="Strzałka w dół 1"/>
          <p:cNvSpPr/>
          <p:nvPr/>
        </p:nvSpPr>
        <p:spPr>
          <a:xfrm>
            <a:off x="6156176" y="2420888"/>
            <a:ext cx="720080" cy="288032"/>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33870161"/>
      </p:ext>
    </p:extLst>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2" name="Prostokąt zaokrąglony 1"/>
          <p:cNvSpPr/>
          <p:nvPr/>
        </p:nvSpPr>
        <p:spPr>
          <a:xfrm>
            <a:off x="755576" y="4869160"/>
            <a:ext cx="7632774" cy="1872208"/>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a:buNone/>
            </a:pPr>
            <a:endParaRPr lang="pl-PL" b="1" dirty="0" smtClean="0"/>
          </a:p>
          <a:p>
            <a:pPr marL="114300" indent="0">
              <a:buNone/>
            </a:pPr>
            <a:r>
              <a:rPr lang="pl-PL" dirty="0" smtClean="0"/>
              <a:t>Można zatem wskazać następujące cechy, które charakteryzują treść kary kryminalnej:</a:t>
            </a:r>
            <a:endParaRPr lang="pl-PL" dirty="0"/>
          </a:p>
          <a:p>
            <a:pPr>
              <a:buBlip>
                <a:blip r:embed="rId2"/>
              </a:buBlip>
            </a:pPr>
            <a:r>
              <a:rPr lang="pl-PL" b="1" dirty="0" smtClean="0"/>
              <a:t>Kara musi odznaczać się dolegliwością</a:t>
            </a:r>
          </a:p>
          <a:p>
            <a:pPr>
              <a:buBlip>
                <a:blip r:embed="rId2"/>
              </a:buBlip>
            </a:pPr>
            <a:r>
              <a:rPr lang="pl-PL" b="1" dirty="0" smtClean="0"/>
              <a:t>Dolegliwość kary musi dotykać sprawcę osobiście</a:t>
            </a:r>
          </a:p>
          <a:p>
            <a:pPr>
              <a:buBlip>
                <a:blip r:embed="rId2"/>
              </a:buBlip>
            </a:pPr>
            <a:r>
              <a:rPr lang="pl-PL" b="1" dirty="0" smtClean="0"/>
              <a:t>Kara musi być przewidziana w ustawie</a:t>
            </a:r>
          </a:p>
          <a:p>
            <a:pPr>
              <a:buBlip>
                <a:blip r:embed="rId2"/>
              </a:buBlip>
            </a:pPr>
            <a:r>
              <a:rPr lang="pl-PL" b="1" dirty="0" smtClean="0"/>
              <a:t>Kary mogą być na zasadach przewidzianych w ustawie stosowane wyłącznie wobec sprawców przestępstw</a:t>
            </a:r>
          </a:p>
          <a:p>
            <a:pPr>
              <a:buBlip>
                <a:blip r:embed="rId2"/>
              </a:buBlip>
            </a:pPr>
            <a:r>
              <a:rPr lang="pl-PL" b="1" dirty="0" smtClean="0"/>
              <a:t>Kara musi być celowa</a:t>
            </a:r>
          </a:p>
          <a:p>
            <a:pPr>
              <a:buBlip>
                <a:blip r:embed="rId2"/>
              </a:buBlip>
            </a:pPr>
            <a:r>
              <a:rPr lang="pl-PL" b="1" dirty="0" smtClean="0"/>
              <a:t>Karę kryminalna mogą stosować wyłącznie organy państwowe </a:t>
            </a:r>
            <a:endParaRPr lang="pl-PL" b="1" dirty="0"/>
          </a:p>
          <a:p>
            <a:pPr marL="114300" indent="0">
              <a:buNone/>
            </a:pPr>
            <a:endParaRPr lang="pl-PL" dirty="0"/>
          </a:p>
          <a:p>
            <a:pPr fontAlgn="auto">
              <a:spcAft>
                <a:spcPts val="0"/>
              </a:spcAft>
              <a:buFont typeface="Arial" pitchFamily="34" charset="0"/>
              <a:buNone/>
              <a:defRPr/>
            </a:pPr>
            <a:r>
              <a:rPr lang="pl-PL" dirty="0" smtClean="0"/>
              <a:t>	Karą kryminalna jest obecnie przewidziana w ustawie, stosowana przez sądy, ujemna reakcja na popełnione przestępstwo, polegająca na zadaniu sprawcy osobistej dolegliwości, mającej na celu zadośćuczynienie społecznemu poczuciu sprawiedliwości  oraz wypełniającej cele prewencyjne</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834965255"/>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b="1" dirty="0" smtClean="0"/>
              <a:t>Racjonalizacja kary</a:t>
            </a:r>
          </a:p>
          <a:p>
            <a:pPr fontAlgn="auto">
              <a:spcAft>
                <a:spcPts val="0"/>
              </a:spcAft>
              <a:buFont typeface="Arial" pitchFamily="34" charset="0"/>
              <a:buNone/>
              <a:defRPr/>
            </a:pPr>
            <a:endParaRPr lang="pl-PL" dirty="0" smtClean="0"/>
          </a:p>
          <a:p>
            <a:pPr algn="just" fontAlgn="auto">
              <a:spcAft>
                <a:spcPts val="0"/>
              </a:spcAft>
              <a:buFont typeface="Arial" pitchFamily="34" charset="0"/>
              <a:buNone/>
              <a:defRPr/>
            </a:pPr>
            <a:r>
              <a:rPr lang="pl-PL" dirty="0" smtClean="0"/>
              <a:t>W </a:t>
            </a:r>
            <a:r>
              <a:rPr lang="pl-PL" dirty="0"/>
              <a:t>procesie historycznego rozwoju prawa karnego rozmaicie uzasadniano istotę i cele kary, a co za </a:t>
            </a:r>
            <a:r>
              <a:rPr lang="pl-PL" i="1" dirty="0"/>
              <a:t>B. Wróblewskim</a:t>
            </a:r>
            <a:r>
              <a:rPr lang="pl-PL" dirty="0"/>
              <a:t> zwykło się nazywać </a:t>
            </a:r>
            <a:r>
              <a:rPr lang="pl-PL" b="1" dirty="0"/>
              <a:t>racjonalizacją</a:t>
            </a:r>
            <a:r>
              <a:rPr lang="pl-PL" dirty="0"/>
              <a:t> </a:t>
            </a:r>
            <a:r>
              <a:rPr lang="pl-PL" b="1" dirty="0"/>
              <a:t>kary</a:t>
            </a:r>
            <a:r>
              <a:rPr lang="pl-PL" dirty="0"/>
              <a:t>, a więc tłumaczeniem zjawiska społecznego z odwołaniem się do pewnych racji, będących odbiciem kultury duchowej i prądów intelektualnych danej społeczności. </a:t>
            </a:r>
            <a:endParaRPr lang="pl-PL" dirty="0" smtClean="0"/>
          </a:p>
          <a:p>
            <a:pPr algn="just" fontAlgn="auto">
              <a:spcAft>
                <a:spcPts val="0"/>
              </a:spcAft>
              <a:buFont typeface="Arial" pitchFamily="34" charset="0"/>
              <a:buNone/>
              <a:defRPr/>
            </a:pPr>
            <a:r>
              <a:rPr lang="pl-PL" dirty="0" smtClean="0"/>
              <a:t>Wyjaśniając </a:t>
            </a:r>
            <a:r>
              <a:rPr lang="pl-PL" dirty="0"/>
              <a:t>sens kary, wkładano w nią pewne treści, i w ten sposób pojawiła się racjonalizacja ujemnych reakcji, która w przebiegu historycznym dokonuje się ciągle i </a:t>
            </a:r>
            <a:r>
              <a:rPr lang="pl-PL" dirty="0" smtClean="0"/>
              <a:t>stale.</a:t>
            </a:r>
          </a:p>
          <a:p>
            <a:pPr fontAlgn="auto">
              <a:spcAft>
                <a:spcPts val="0"/>
              </a:spcAft>
              <a:buFont typeface="Arial" pitchFamily="34" charset="0"/>
              <a:buNone/>
              <a:defRPr/>
            </a:pPr>
            <a:endParaRPr lang="pl-PL" baseline="30000" dirty="0" smtClean="0"/>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b="1" u="sng" dirty="0" smtClean="0"/>
              <a:t>1. Najstarsze próby wyjaśnienia potrzeby i sensu kary związane były z tzw. racjonalizacją religijną</a:t>
            </a:r>
            <a:endParaRPr lang="pl-PL" b="1" u="sng" dirty="0"/>
          </a:p>
          <a:p>
            <a:pPr fontAlgn="auto">
              <a:spcAft>
                <a:spcPts val="0"/>
              </a:spcAft>
              <a:buFont typeface="Arial" pitchFamily="34" charset="0"/>
              <a:buNone/>
              <a:defRPr/>
            </a:pPr>
            <a:endParaRPr lang="pl-PL" b="1" u="sng" dirty="0" smtClean="0"/>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37231150"/>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6192911"/>
          </a:xfrm>
        </p:spPr>
        <p:txBody>
          <a:bodyPr rtlCol="0">
            <a:normAutofit fontScale="77500" lnSpcReduction="20000"/>
          </a:bodyPr>
          <a:lstStyle/>
          <a:p>
            <a:pPr fontAlgn="auto">
              <a:spcAft>
                <a:spcPts val="0"/>
              </a:spcAft>
              <a:buFont typeface="Arial" pitchFamily="34" charset="0"/>
              <a:buNone/>
              <a:defRPr/>
            </a:pPr>
            <a:r>
              <a:rPr lang="pl-PL" b="1" u="sng" dirty="0" smtClean="0"/>
              <a:t>2) Teorie bezwzględne (absolutne) oparte na racjonalizacji sprawiedliwościowej</a:t>
            </a:r>
          </a:p>
          <a:p>
            <a:pPr fontAlgn="auto">
              <a:spcAft>
                <a:spcPts val="0"/>
              </a:spcAft>
              <a:buFont typeface="Arial" pitchFamily="34" charset="0"/>
              <a:buNone/>
              <a:defRPr/>
            </a:pPr>
            <a:endParaRPr lang="pl-PL" b="1" u="sng" dirty="0"/>
          </a:p>
          <a:p>
            <a:pPr>
              <a:buBlip>
                <a:blip r:embed="rId2"/>
              </a:buBlip>
            </a:pPr>
            <a:r>
              <a:rPr lang="pl-PL" dirty="0"/>
              <a:t>T</a:t>
            </a:r>
            <a:r>
              <a:rPr lang="pl-PL" dirty="0" smtClean="0"/>
              <a:t>eoria </a:t>
            </a:r>
            <a:r>
              <a:rPr lang="pl-PL" b="1" dirty="0"/>
              <a:t>odwetu moralnego</a:t>
            </a:r>
            <a:r>
              <a:rPr lang="pl-PL" dirty="0"/>
              <a:t> </a:t>
            </a:r>
            <a:r>
              <a:rPr lang="pl-PL" i="1" dirty="0"/>
              <a:t>I. Kanta</a:t>
            </a:r>
            <a:r>
              <a:rPr lang="pl-PL" dirty="0"/>
              <a:t> </a:t>
            </a:r>
            <a:endParaRPr lang="pl-PL" dirty="0" smtClean="0"/>
          </a:p>
          <a:p>
            <a:pPr>
              <a:buBlip>
                <a:blip r:embed="rId2"/>
              </a:buBlip>
            </a:pPr>
            <a:r>
              <a:rPr lang="pl-PL" dirty="0" smtClean="0"/>
              <a:t>Teoria </a:t>
            </a:r>
            <a:r>
              <a:rPr lang="pl-PL" b="1" dirty="0" smtClean="0"/>
              <a:t>odwetu </a:t>
            </a:r>
            <a:r>
              <a:rPr lang="pl-PL" b="1" dirty="0"/>
              <a:t>dialektycznego</a:t>
            </a:r>
            <a:r>
              <a:rPr lang="pl-PL" dirty="0"/>
              <a:t> </a:t>
            </a:r>
            <a:r>
              <a:rPr lang="pl-PL" i="1" dirty="0"/>
              <a:t>G.W.F. Hegla</a:t>
            </a:r>
            <a:r>
              <a:rPr lang="pl-PL" dirty="0"/>
              <a:t>. </a:t>
            </a:r>
            <a:endParaRPr lang="pl-PL" dirty="0" smtClean="0"/>
          </a:p>
          <a:p>
            <a:endParaRPr lang="pl-PL" dirty="0"/>
          </a:p>
          <a:p>
            <a:pPr marL="114300" indent="0">
              <a:buNone/>
            </a:pPr>
            <a:r>
              <a:rPr lang="pl-PL" dirty="0" smtClean="0"/>
              <a:t>Obie </a:t>
            </a:r>
            <a:r>
              <a:rPr lang="pl-PL" dirty="0"/>
              <a:t>teorie, zaliczane do metafizycznych – niezależnie od odmiennych procedur metodologicznych w objaśnianiu istoty kary – łączy wspólne założenie, że uzasadnienia kary jako aktu odpłaty nie można i nie należy szukać w doświadczeniu, w dających się empirycznie ustalić przeżyciach ludzkich. Jej uzasadnienie tkwi w niej samej, a ściślej w jej relacji do faktu przestępstwa, w idei sprawiedliwości zespalającej karę z przestępstwem (</a:t>
            </a:r>
            <a:r>
              <a:rPr lang="pl-PL" i="1" dirty="0"/>
              <a:t>I. Kant</a:t>
            </a:r>
            <a:r>
              <a:rPr lang="pl-PL" dirty="0"/>
              <a:t>) lub w więzi dialektycznej łączącej prawo, przestępstwo i karę (</a:t>
            </a:r>
            <a:r>
              <a:rPr lang="pl-PL" i="1" dirty="0"/>
              <a:t>G.W.F. </a:t>
            </a:r>
            <a:r>
              <a:rPr lang="pl-PL" i="1" dirty="0" smtClean="0"/>
              <a:t>Hegel</a:t>
            </a:r>
            <a:r>
              <a:rPr lang="pl-PL" dirty="0" smtClean="0"/>
              <a:t>)</a:t>
            </a:r>
            <a:endParaRPr lang="pl-PL" dirty="0"/>
          </a:p>
          <a:p>
            <a:pPr marL="114300" indent="0">
              <a:buNone/>
            </a:pPr>
            <a:r>
              <a:rPr lang="pl-PL" dirty="0"/>
              <a:t> </a:t>
            </a:r>
          </a:p>
          <a:p>
            <a:pPr marL="114300" indent="0">
              <a:buNone/>
            </a:pPr>
            <a:r>
              <a:rPr lang="pl-PL" dirty="0"/>
              <a:t>Kara kryminalna w takim ujęciu jest wcieleniem nadrzędnej, apriorycznie założonej idei sprawiedliwości, która domaga się odpłaty złem za zło – każdy musi, bowiem odcierpieć karę, która narusza obszar jego praw i swobód w takim zakresie, w jakim popełnione przez niego przestępstwo narusza prawa i wolności innych. </a:t>
            </a:r>
          </a:p>
          <a:p>
            <a:pPr fontAlgn="auto">
              <a:spcAft>
                <a:spcPts val="0"/>
              </a:spcAft>
              <a:buFont typeface="Arial" pitchFamily="34" charset="0"/>
              <a:buNone/>
              <a:defRPr/>
            </a:pPr>
            <a:endParaRPr lang="pl-PL" dirty="0" smtClean="0"/>
          </a:p>
          <a:p>
            <a:pPr marL="114300" indent="0">
              <a:buNone/>
            </a:pPr>
            <a:r>
              <a:rPr lang="pl-PL" dirty="0" smtClean="0"/>
              <a:t>Wynikający </a:t>
            </a:r>
            <a:r>
              <a:rPr lang="pl-PL" dirty="0"/>
              <a:t>z nadrzędnej idei sprawiedliwości obowiązek karania przestępstwa jest </a:t>
            </a:r>
            <a:r>
              <a:rPr lang="pl-PL" b="1" dirty="0"/>
              <a:t>imperatywem kategorycznym</a:t>
            </a:r>
            <a:r>
              <a:rPr lang="pl-PL" dirty="0"/>
              <a:t>, tj. nakazem, który nie jest i nie może być warunkowany żadnym pożytkiem kary ani dla jednostki (a więc dla sprawcy i jego ofiary), ani też </a:t>
            </a:r>
            <a:r>
              <a:rPr lang="pl-PL" dirty="0" smtClean="0"/>
              <a:t>dla </a:t>
            </a:r>
            <a:r>
              <a:rPr lang="pl-PL" dirty="0"/>
              <a:t>społeczeństwa. Sprawca przestępstwa postrzegany i definiowany bowiem jako osoba wolna, zdolna do dokonywania wyborów swojego postępowania, i stąd za swoje czyny odpowiedzialna, nie może być traktowany instrumentalnie, jako środek do osiągania za pomocą kary jakichkolwiek pożytków i korzyści indywidualnych czy </a:t>
            </a:r>
            <a:r>
              <a:rPr lang="pl-PL" dirty="0" smtClean="0"/>
              <a:t>społecznych.</a:t>
            </a:r>
          </a:p>
        </p:txBody>
      </p:sp>
    </p:spTree>
    <p:extLst>
      <p:ext uri="{BB962C8B-B14F-4D97-AF65-F5344CB8AC3E}">
        <p14:creationId xmlns:p14="http://schemas.microsoft.com/office/powerpoint/2010/main" val="1770466902"/>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b="1" u="sng" dirty="0" smtClean="0"/>
              <a:t>3) Teorie względne (utylitarne) kary</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smtClean="0"/>
              <a:t> Teorie </a:t>
            </a:r>
            <a:r>
              <a:rPr lang="pl-PL" dirty="0"/>
              <a:t>utylitarne od teorii </a:t>
            </a:r>
            <a:r>
              <a:rPr lang="pl-PL" dirty="0" smtClean="0"/>
              <a:t>absolutnych różnią </a:t>
            </a:r>
            <a:r>
              <a:rPr lang="pl-PL" dirty="0"/>
              <a:t>się w tym istotnym punkcie, że szukają moralnego usprawiedliwienia kary nie w samym tylko fakcie popełnienia przestępstwa, ale także w okolicznościach czy powodach pozostających poza tym zdarzeniem. Kara według tych teorii nie tylko z tego powodu jest sprawiedliwa, że ten, kto ma ją ponieść, popełnił przestępstwo, lecz dlatego, że jej wymierzenie staje się użyteczne dla społeczeństwa, działając jako przestroga powściągająco na innych przed popełnieniem przestępstwa bądź czyni też samego sprawcę lepszym, zniechęcając go do popełnienia następnego czynu zabronionego. Z tego punktu widzenia odróżnia się pośród teorii prewencyjnych </a:t>
            </a:r>
            <a:r>
              <a:rPr lang="pl-PL" b="1" dirty="0"/>
              <a:t>teorie zapobieżenia ogólnego i</a:t>
            </a:r>
            <a:r>
              <a:rPr lang="pl-PL" dirty="0"/>
              <a:t> </a:t>
            </a:r>
            <a:r>
              <a:rPr lang="pl-PL" b="1" dirty="0" smtClean="0"/>
              <a:t>szczególnego</a:t>
            </a:r>
          </a:p>
          <a:p>
            <a:pPr fontAlgn="auto">
              <a:spcAft>
                <a:spcPts val="0"/>
              </a:spcAft>
              <a:buFont typeface="Arial" pitchFamily="34" charset="0"/>
              <a:buNone/>
              <a:defRPr/>
            </a:pPr>
            <a:endParaRPr lang="pl-PL" b="1" dirty="0" smtClean="0"/>
          </a:p>
          <a:p>
            <a:pPr fontAlgn="auto">
              <a:spcAft>
                <a:spcPts val="0"/>
              </a:spcAft>
              <a:buFont typeface="Wingdings" panose="05000000000000000000" pitchFamily="2" charset="2"/>
              <a:buChar char="q"/>
              <a:defRPr/>
            </a:pPr>
            <a:r>
              <a:rPr lang="pl-PL" b="1" u="sng" dirty="0" smtClean="0"/>
              <a:t> prewencja szczególna</a:t>
            </a:r>
          </a:p>
          <a:p>
            <a:pPr fontAlgn="auto">
              <a:spcAft>
                <a:spcPts val="0"/>
              </a:spcAft>
              <a:buFont typeface="Wingdings" panose="05000000000000000000" pitchFamily="2" charset="2"/>
              <a:buChar char="q"/>
              <a:defRPr/>
            </a:pPr>
            <a:r>
              <a:rPr lang="pl-PL" b="1" u="sng" dirty="0"/>
              <a:t> </a:t>
            </a:r>
            <a:r>
              <a:rPr lang="pl-PL" b="1" u="sng" dirty="0" smtClean="0"/>
              <a:t>prewencja ogólna</a:t>
            </a:r>
            <a:endParaRPr lang="pl-PL" b="1" u="sng" dirty="0"/>
          </a:p>
          <a:p>
            <a:pPr fontAlgn="auto">
              <a:spcAft>
                <a:spcPts val="0"/>
              </a:spcAft>
              <a:buFont typeface="Arial" pitchFamily="34" charset="0"/>
              <a:buNone/>
              <a:defRPr/>
            </a:pP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18920585"/>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b="1" u="sng" dirty="0" smtClean="0"/>
              <a:t>Prewencja ogólna</a:t>
            </a:r>
          </a:p>
          <a:p>
            <a:r>
              <a:rPr lang="pl-PL" dirty="0"/>
              <a:t>strona motywacyjna i </a:t>
            </a:r>
            <a:r>
              <a:rPr lang="pl-PL" dirty="0" smtClean="0"/>
              <a:t>informacyjna</a:t>
            </a:r>
          </a:p>
          <a:p>
            <a:r>
              <a:rPr lang="pl-PL" dirty="0" smtClean="0"/>
              <a:t>oddziaływanie </a:t>
            </a:r>
            <a:r>
              <a:rPr lang="pl-PL" dirty="0"/>
              <a:t>karą na zachowanie jednostki czy grupy społecznej ma zawsze na celu oddziaływanie na motywację wyznaczającą postępowanie danej osoby czy </a:t>
            </a:r>
            <a:r>
              <a:rPr lang="pl-PL" dirty="0" smtClean="0"/>
              <a:t>grupy. Ten </a:t>
            </a:r>
            <a:r>
              <a:rPr lang="pl-PL" dirty="0"/>
              <a:t>wpływ nazwać można</a:t>
            </a:r>
            <a:r>
              <a:rPr lang="pl-PL" b="1" dirty="0"/>
              <a:t> funkcją wychowawczą</a:t>
            </a:r>
            <a:r>
              <a:rPr lang="pl-PL" dirty="0"/>
              <a:t> tych </a:t>
            </a:r>
            <a:r>
              <a:rPr lang="pl-PL" dirty="0" smtClean="0"/>
              <a:t>oddziaływań. </a:t>
            </a:r>
          </a:p>
          <a:p>
            <a:pPr marL="114300" indent="0">
              <a:buNone/>
            </a:pPr>
            <a:endParaRPr lang="pl-PL" dirty="0"/>
          </a:p>
          <a:p>
            <a:r>
              <a:rPr lang="pl-PL" dirty="0" err="1"/>
              <a:t>Ogólnoprewencyjne</a:t>
            </a:r>
            <a:r>
              <a:rPr lang="pl-PL" dirty="0"/>
              <a:t> oddziaływanie karą na procesy motywacyjne i postawy ogółu obywateli może mieć na celu wywołanie różnego typu przeżyć </a:t>
            </a:r>
            <a:r>
              <a:rPr lang="pl-PL" dirty="0" smtClean="0"/>
              <a:t>psychicznych:</a:t>
            </a:r>
          </a:p>
          <a:p>
            <a:pPr>
              <a:buFont typeface="Wingdings" panose="05000000000000000000" pitchFamily="2" charset="2"/>
              <a:buChar char="Ø"/>
            </a:pPr>
            <a:r>
              <a:rPr lang="pl-PL" dirty="0" smtClean="0"/>
              <a:t>wywołanie zwykłego strachu przed karą </a:t>
            </a:r>
          </a:p>
          <a:p>
            <a:pPr>
              <a:buFont typeface="Wingdings" panose="05000000000000000000" pitchFamily="2" charset="2"/>
              <a:buChar char="Ø"/>
            </a:pPr>
            <a:r>
              <a:rPr lang="pl-PL" dirty="0" smtClean="0"/>
              <a:t>poczucie </a:t>
            </a:r>
            <a:r>
              <a:rPr lang="pl-PL" dirty="0"/>
              <a:t>nieopłacalności popełnienia przestępstw </a:t>
            </a:r>
            <a:endParaRPr lang="pl-PL" dirty="0" smtClean="0"/>
          </a:p>
          <a:p>
            <a:pPr>
              <a:buFont typeface="Wingdings" panose="05000000000000000000" pitchFamily="2" charset="2"/>
              <a:buChar char="Ø"/>
            </a:pPr>
            <a:r>
              <a:rPr lang="pl-PL" dirty="0" smtClean="0"/>
              <a:t>moralne potępienie przestępstw</a:t>
            </a:r>
          </a:p>
          <a:p>
            <a:pPr>
              <a:buFont typeface="Wingdings" panose="05000000000000000000" pitchFamily="2" charset="2"/>
              <a:buChar char="Ø"/>
            </a:pPr>
            <a:r>
              <a:rPr lang="pl-PL" dirty="0" smtClean="0"/>
              <a:t>ugruntowanie </a:t>
            </a:r>
            <a:r>
              <a:rPr lang="pl-PL" dirty="0"/>
              <a:t>poczucia praworządności.</a:t>
            </a:r>
          </a:p>
          <a:p>
            <a:pPr fontAlgn="auto">
              <a:spcAft>
                <a:spcPts val="0"/>
              </a:spcAft>
              <a:buFont typeface="Arial" pitchFamily="34" charset="0"/>
              <a:buNone/>
              <a:defRPr/>
            </a:pPr>
            <a:endParaRPr lang="pl-PL" b="1" u="sng" dirty="0"/>
          </a:p>
          <a:p>
            <a:pPr fontAlgn="auto">
              <a:spcAft>
                <a:spcPts val="0"/>
              </a:spcAft>
              <a:buFont typeface="Wingdings" panose="05000000000000000000" pitchFamily="2" charset="2"/>
              <a:buChar char="q"/>
              <a:defRPr/>
            </a:pPr>
            <a:r>
              <a:rPr lang="pl-PL" b="1" u="sng" dirty="0" smtClean="0"/>
              <a:t> prewencja ogólna pozytywna i negatywna</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81891567"/>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kary kryminalnej</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r>
              <a:rPr lang="pl-PL" b="1" u="sng" dirty="0" smtClean="0"/>
              <a:t>Prewencja szczególna</a:t>
            </a:r>
          </a:p>
          <a:p>
            <a:pPr marL="114300" indent="0" fontAlgn="auto">
              <a:spcAft>
                <a:spcPts val="0"/>
              </a:spcAft>
              <a:buNone/>
              <a:defRPr/>
            </a:pPr>
            <a:endParaRPr lang="pl-PL" dirty="0" smtClean="0"/>
          </a:p>
          <a:p>
            <a:pPr fontAlgn="auto">
              <a:spcAft>
                <a:spcPts val="0"/>
              </a:spcAft>
              <a:buFont typeface="Arial" panose="020B0604020202020204" pitchFamily="34" charset="0"/>
              <a:buChar char="•"/>
              <a:defRPr/>
            </a:pPr>
            <a:r>
              <a:rPr lang="pl-PL" dirty="0" smtClean="0"/>
              <a:t>Zwrócona jest ku odziaływaniu na samego sprawcę</a:t>
            </a:r>
          </a:p>
          <a:p>
            <a:pPr fontAlgn="auto">
              <a:spcAft>
                <a:spcPts val="0"/>
              </a:spcAft>
              <a:buFont typeface="Arial" panose="020B0604020202020204" pitchFamily="34" charset="0"/>
              <a:buChar char="•"/>
              <a:defRPr/>
            </a:pPr>
            <a:r>
              <a:rPr lang="pl-PL" dirty="0"/>
              <a:t> </a:t>
            </a:r>
            <a:r>
              <a:rPr lang="pl-PL" dirty="0" smtClean="0"/>
              <a:t>Szczególne znaczenie celów </a:t>
            </a:r>
            <a:r>
              <a:rPr lang="pl-PL" dirty="0" err="1" smtClean="0"/>
              <a:t>indywidualnoprewencyjnych</a:t>
            </a:r>
            <a:r>
              <a:rPr lang="pl-PL" dirty="0" smtClean="0"/>
              <a:t> przy niektórych grupach sprawców</a:t>
            </a:r>
          </a:p>
          <a:p>
            <a:pPr fontAlgn="auto">
              <a:spcAft>
                <a:spcPts val="0"/>
              </a:spcAft>
              <a:buFont typeface="Arial" panose="020B0604020202020204" pitchFamily="34" charset="0"/>
              <a:buChar char="•"/>
              <a:defRPr/>
            </a:pPr>
            <a:endParaRPr lang="pl-PL" dirty="0"/>
          </a:p>
          <a:p>
            <a:pPr fontAlgn="auto">
              <a:spcAft>
                <a:spcPts val="0"/>
              </a:spcAft>
              <a:buFont typeface="Arial" panose="020B0604020202020204" pitchFamily="34" charset="0"/>
              <a:buChar char="•"/>
              <a:defRPr/>
            </a:pPr>
            <a:r>
              <a:rPr lang="pl-PL" dirty="0" smtClean="0"/>
              <a:t> Cele </a:t>
            </a:r>
            <a:r>
              <a:rPr lang="pl-PL" dirty="0" err="1" smtClean="0"/>
              <a:t>szczególnoprewencyjne</a:t>
            </a:r>
            <a:r>
              <a:rPr lang="pl-PL" dirty="0" smtClean="0"/>
              <a:t> mogą być osiągnięte różnymi środkami: </a:t>
            </a:r>
          </a:p>
          <a:p>
            <a:pPr marL="114300" indent="0" fontAlgn="auto">
              <a:spcAft>
                <a:spcPts val="0"/>
              </a:spcAft>
              <a:buNone/>
              <a:defRPr/>
            </a:pPr>
            <a:r>
              <a:rPr lang="pl-PL" dirty="0"/>
              <a:t>	</a:t>
            </a:r>
            <a:r>
              <a:rPr lang="pl-PL" dirty="0" smtClean="0"/>
              <a:t>- </a:t>
            </a:r>
            <a:r>
              <a:rPr lang="pl-PL" b="1" dirty="0" smtClean="0"/>
              <a:t>przez wychowanie sprawcy</a:t>
            </a:r>
          </a:p>
          <a:p>
            <a:pPr marL="114300" indent="0" fontAlgn="auto">
              <a:spcAft>
                <a:spcPts val="0"/>
              </a:spcAft>
              <a:buNone/>
              <a:defRPr/>
            </a:pPr>
            <a:r>
              <a:rPr lang="pl-PL" dirty="0" smtClean="0"/>
              <a:t>lub</a:t>
            </a:r>
          </a:p>
          <a:p>
            <a:pPr marL="114300" indent="0" fontAlgn="auto">
              <a:spcAft>
                <a:spcPts val="0"/>
              </a:spcAft>
              <a:buNone/>
              <a:defRPr/>
            </a:pPr>
            <a:r>
              <a:rPr lang="pl-PL" dirty="0"/>
              <a:t>	</a:t>
            </a:r>
            <a:r>
              <a:rPr lang="pl-PL" dirty="0" smtClean="0"/>
              <a:t>- </a:t>
            </a:r>
            <a:r>
              <a:rPr lang="pl-PL" b="1" dirty="0" smtClean="0"/>
              <a:t>przez uniemożliwienie mu lub utrudnienie ponownego 	popełnienia przestępstwa</a:t>
            </a:r>
          </a:p>
          <a:p>
            <a:pPr marL="114300" indent="0" fontAlgn="auto">
              <a:spcAft>
                <a:spcPts val="0"/>
              </a:spcAft>
              <a:buNone/>
              <a:defRPr/>
            </a:pPr>
            <a:endParaRPr lang="pl-PL" dirty="0" smtClean="0"/>
          </a:p>
          <a:p>
            <a:pPr marL="114300" indent="0" fontAlgn="auto">
              <a:spcAft>
                <a:spcPts val="0"/>
              </a:spcAft>
              <a:buNone/>
              <a:defRPr/>
            </a:pPr>
            <a:r>
              <a:rPr lang="pl-PL" dirty="0" smtClean="0"/>
              <a:t>Art. 53 k.k. </a:t>
            </a:r>
            <a:r>
              <a:rPr lang="pl-PL" dirty="0"/>
              <a:t>§ 1. Sąd wymierza karę według swojego uznania, w granicach przewidzianych przez ustawę, bacząc, by jej dolegliwość nie przekraczała stopnia winy, uwzględniając stopień społecznej szkodliwości czynu oraz biorąc pod uwagę cele zapobiegawcze i wychowawcze, które ma osiągnąć w stosunku do skazanego, a także potrzeby w zakresie kształtowania świadomości prawnej społeczeństwa.</a:t>
            </a:r>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00020773"/>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10024</TotalTime>
  <Words>4886</Words>
  <Application>Microsoft Office PowerPoint</Application>
  <PresentationFormat>Pokaz na ekranie (4:3)</PresentationFormat>
  <Paragraphs>332</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Adjacency</vt:lpstr>
      <vt:lpstr>Pojęcie i rodzaje kar</vt:lpstr>
      <vt:lpstr>Pojęcie kary kryminalnej</vt:lpstr>
      <vt:lpstr>Pojęcie kary kryminalnej</vt:lpstr>
      <vt:lpstr>Pojęcie kary kryminalnej</vt:lpstr>
      <vt:lpstr>Pojęcie kary kryminalnej</vt:lpstr>
      <vt:lpstr>Pojęcie kary kryminalnej</vt:lpstr>
      <vt:lpstr>Pojęcie kary kryminalnej</vt:lpstr>
      <vt:lpstr>Pojęcie kary kryminalnej</vt:lpstr>
      <vt:lpstr>Pojęcie kary kryminalnej</vt:lpstr>
      <vt:lpstr>Pojęcie kary kryminalnej</vt:lpstr>
      <vt:lpstr>Pojęcie kary kryminalnej</vt:lpstr>
      <vt:lpstr>System środków reakcji karnej</vt:lpstr>
      <vt:lpstr>System środków reakcji karnej</vt:lpstr>
      <vt:lpstr>Katalog kar</vt:lpstr>
      <vt:lpstr>Kara grzywny</vt:lpstr>
      <vt:lpstr>Kara grzywny</vt:lpstr>
      <vt:lpstr>Kara grzywny</vt:lpstr>
      <vt:lpstr>Kara grzywny</vt:lpstr>
      <vt:lpstr>Kara grzywny</vt:lpstr>
      <vt:lpstr>Kara grzywny</vt:lpstr>
      <vt:lpstr>Kara grzywny</vt:lpstr>
      <vt:lpstr>Kara grzywny</vt:lpstr>
      <vt:lpstr>Kara ograniczenia wolności</vt:lpstr>
      <vt:lpstr>Kara ograniczenia wolności</vt:lpstr>
      <vt:lpstr>Kara ograniczenia wolności</vt:lpstr>
      <vt:lpstr>Kara ograniczenia wolności</vt:lpstr>
      <vt:lpstr>Kara ograniczenia wolności</vt:lpstr>
      <vt:lpstr>Kara pozbawienia wolności</vt:lpstr>
      <vt:lpstr>Kara pozbawienia wolności</vt:lpstr>
      <vt:lpstr>Sekwencja kar</vt:lpstr>
      <vt:lpstr>Sekwencja kar</vt:lpstr>
      <vt:lpstr>Kary 25 lat oraz dożywotniego pozbawienia wolności</vt:lpstr>
      <vt:lpstr>Kary 25 lat oraz dożywotniego pozbawienia wolności</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571</cp:revision>
  <dcterms:created xsi:type="dcterms:W3CDTF">2012-10-05T20:53:44Z</dcterms:created>
  <dcterms:modified xsi:type="dcterms:W3CDTF">2019-12-10T08:45:04Z</dcterms:modified>
</cp:coreProperties>
</file>