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32"/>
  </p:notesMasterIdLst>
  <p:sldIdLst>
    <p:sldId id="256" r:id="rId2"/>
    <p:sldId id="773" r:id="rId3"/>
    <p:sldId id="820" r:id="rId4"/>
    <p:sldId id="819" r:id="rId5"/>
    <p:sldId id="774" r:id="rId6"/>
    <p:sldId id="800" r:id="rId7"/>
    <p:sldId id="801" r:id="rId8"/>
    <p:sldId id="776" r:id="rId9"/>
    <p:sldId id="802" r:id="rId10"/>
    <p:sldId id="769" r:id="rId11"/>
    <p:sldId id="803" r:id="rId12"/>
    <p:sldId id="771" r:id="rId13"/>
    <p:sldId id="804" r:id="rId14"/>
    <p:sldId id="805" r:id="rId15"/>
    <p:sldId id="777" r:id="rId16"/>
    <p:sldId id="806" r:id="rId17"/>
    <p:sldId id="808" r:id="rId18"/>
    <p:sldId id="807" r:id="rId19"/>
    <p:sldId id="809" r:id="rId20"/>
    <p:sldId id="810" r:id="rId21"/>
    <p:sldId id="778" r:id="rId22"/>
    <p:sldId id="811" r:id="rId23"/>
    <p:sldId id="770" r:id="rId24"/>
    <p:sldId id="812" r:id="rId25"/>
    <p:sldId id="818" r:id="rId26"/>
    <p:sldId id="768" r:id="rId27"/>
    <p:sldId id="816" r:id="rId28"/>
    <p:sldId id="817" r:id="rId29"/>
    <p:sldId id="784" r:id="rId30"/>
    <p:sldId id="284" r:id="rId31"/>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190E"/>
    <a:srgbClr val="ED0EF2"/>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snapToObjects="1">
      <p:cViewPr varScale="1">
        <p:scale>
          <a:sx n="65" d="100"/>
          <a:sy n="65" d="100"/>
        </p:scale>
        <p:origin x="-1300" y="-64"/>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43213" cy="4349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17925" y="0"/>
            <a:ext cx="2843213" cy="434975"/>
          </a:xfrm>
          <a:prstGeom prst="rect">
            <a:avLst/>
          </a:prstGeom>
        </p:spPr>
        <p:txBody>
          <a:bodyPr vert="horz" lIns="91440" tIns="45720" rIns="91440" bIns="45720" rtlCol="0"/>
          <a:lstStyle>
            <a:lvl1pPr algn="r">
              <a:defRPr sz="1200"/>
            </a:lvl1pPr>
          </a:lstStyle>
          <a:p>
            <a:fld id="{CEBAED3E-43E8-476F-9C4F-152FCADD4CCB}" type="datetimeFigureOut">
              <a:rPr lang="pl-PL" smtClean="0"/>
              <a:t>10.04.2018</a:t>
            </a:fld>
            <a:endParaRPr lang="pl-PL"/>
          </a:p>
        </p:txBody>
      </p:sp>
      <p:sp>
        <p:nvSpPr>
          <p:cNvPr id="4" name="Symbol zastępczy obrazu slajdu 3"/>
          <p:cNvSpPr>
            <a:spLocks noGrp="1" noRot="1" noChangeAspect="1"/>
          </p:cNvSpPr>
          <p:nvPr>
            <p:ph type="sldImg" idx="2"/>
          </p:nvPr>
        </p:nvSpPr>
        <p:spPr>
          <a:xfrm>
            <a:off x="1109663" y="650875"/>
            <a:ext cx="4343400" cy="32575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55638" y="4125913"/>
            <a:ext cx="5251450" cy="3910012"/>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250238"/>
            <a:ext cx="2843213" cy="434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17925" y="8250238"/>
            <a:ext cx="2843213" cy="434975"/>
          </a:xfrm>
          <a:prstGeom prst="rect">
            <a:avLst/>
          </a:prstGeom>
        </p:spPr>
        <p:txBody>
          <a:bodyPr vert="horz" lIns="91440" tIns="45720" rIns="91440" bIns="45720" rtlCol="0" anchor="b"/>
          <a:lstStyle>
            <a:lvl1pPr algn="r">
              <a:defRPr sz="1200"/>
            </a:lvl1pPr>
          </a:lstStyle>
          <a:p>
            <a:fld id="{EDF0E4C1-A220-41C4-A8CC-6F3BAD82A019}" type="slidenum">
              <a:rPr lang="pl-PL" smtClean="0"/>
              <a:t>‹#›</a:t>
            </a:fld>
            <a:endParaRPr lang="pl-PL"/>
          </a:p>
        </p:txBody>
      </p:sp>
    </p:spTree>
    <p:extLst>
      <p:ext uri="{BB962C8B-B14F-4D97-AF65-F5344CB8AC3E}">
        <p14:creationId xmlns:p14="http://schemas.microsoft.com/office/powerpoint/2010/main" val="269450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10/04/2018</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10/04/2018</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10/04/2018</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10/04/2018</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10/04/2018</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10/04/2018</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10/04/2018</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10/04/2018</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10/04/2018</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10/04/2018</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10/04/2018</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10/04/2018</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iming>
    <p:tnLst>
      <p:par>
        <p:cTn id="1" dur="indefinite" restart="never" nodeType="tmRoot"/>
      </p:par>
    </p:tnLst>
  </p:timing>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77869" y="1052662"/>
            <a:ext cx="5112569" cy="3168351"/>
          </a:xfrm>
          <a:prstGeom prst="rect">
            <a:avLst/>
          </a:prstGeom>
          <a:ln>
            <a:noFill/>
          </a:ln>
          <a:effectLst>
            <a:softEdge rad="317500"/>
          </a:effectLst>
        </p:spPr>
      </p:pic>
      <p:sp>
        <p:nvSpPr>
          <p:cNvPr id="129026" name="Rectangle 2"/>
          <p:cNvSpPr>
            <a:spLocks noGrp="1" noChangeArrowheads="1"/>
          </p:cNvSpPr>
          <p:nvPr>
            <p:ph type="ctrTitle"/>
          </p:nvPr>
        </p:nvSpPr>
        <p:spPr>
          <a:xfrm>
            <a:off x="685800" y="2636838"/>
            <a:ext cx="7543800" cy="2593975"/>
          </a:xfrm>
        </p:spPr>
        <p:txBody>
          <a:bodyPr/>
          <a:lstStyle/>
          <a:p>
            <a:pPr fontAlgn="auto">
              <a:spcAft>
                <a:spcPts val="0"/>
              </a:spcAft>
              <a:defRPr/>
            </a:pPr>
            <a:r>
              <a:rPr lang="pl-PL" sz="4400" dirty="0" smtClean="0">
                <a:solidFill>
                  <a:schemeClr val="accent3">
                    <a:lumMod val="75000"/>
                  </a:schemeClr>
                </a:solidFill>
              </a:rPr>
              <a:t>Środki karne</a:t>
            </a:r>
            <a:endParaRPr lang="pl-PL" sz="4400" dirty="0">
              <a:solidFill>
                <a:schemeClr val="accent3">
                  <a:lumMod val="75000"/>
                </a:schemeClr>
              </a:solidFill>
            </a:endParaRPr>
          </a:p>
        </p:txBody>
      </p:sp>
      <p:sp>
        <p:nvSpPr>
          <p:cNvPr id="129027" name="Rectangle 3"/>
          <p:cNvSpPr>
            <a:spLocks noGrp="1" noChangeArrowheads="1"/>
          </p:cNvSpPr>
          <p:nvPr>
            <p:ph type="subTitle" idx="1"/>
          </p:nvPr>
        </p:nvSpPr>
        <p:spPr>
          <a:xfrm>
            <a:off x="685800" y="4830763"/>
            <a:ext cx="6461125" cy="985837"/>
          </a:xfrm>
        </p:spPr>
        <p:txBody>
          <a:bodyPr rtlCol="0">
            <a:noAutofit/>
          </a:bodyPr>
          <a:lstStyle/>
          <a:p>
            <a:pPr fontAlgn="auto">
              <a:spcAft>
                <a:spcPts val="0"/>
              </a:spcAft>
              <a:buFont typeface="Arial" pitchFamily="34" charset="0"/>
              <a:buNone/>
              <a:defRPr/>
            </a:pPr>
            <a:r>
              <a:rPr lang="pl-PL" sz="3200" dirty="0" smtClean="0">
                <a:solidFill>
                  <a:schemeClr val="tx1">
                    <a:lumMod val="85000"/>
                    <a:lumOff val="15000"/>
                  </a:schemeClr>
                </a:solidFill>
              </a:rPr>
              <a:t> </a:t>
            </a:r>
            <a:endParaRPr lang="pl-PL" sz="3200" dirty="0">
              <a:solidFill>
                <a:schemeClr val="tx1">
                  <a:lumMod val="85000"/>
                  <a:lumOff val="15000"/>
                </a:schemeClr>
              </a:solidFill>
            </a:endParaRPr>
          </a:p>
          <a:p>
            <a:pPr fontAlgn="auto">
              <a:spcAft>
                <a:spcPts val="0"/>
              </a:spcAft>
              <a:buFont typeface="Arial" pitchFamily="34" charset="0"/>
              <a:buNone/>
              <a:defRPr/>
            </a:pPr>
            <a:r>
              <a:rPr lang="pl-PL" sz="3200" dirty="0" smtClean="0">
                <a:solidFill>
                  <a:schemeClr val="tx1">
                    <a:lumMod val="85000"/>
                    <a:lumOff val="15000"/>
                  </a:schemeClr>
                </a:solidFill>
              </a:rPr>
              <a:t>dr </a:t>
            </a:r>
            <a:r>
              <a:rPr lang="en-GB" sz="3200" dirty="0" err="1" smtClean="0">
                <a:solidFill>
                  <a:schemeClr val="tx1">
                    <a:lumMod val="85000"/>
                    <a:lumOff val="15000"/>
                  </a:schemeClr>
                </a:solidFill>
              </a:rPr>
              <a:t>Dagmara</a:t>
            </a:r>
            <a:r>
              <a:rPr lang="en-GB" sz="3200" dirty="0" smtClean="0">
                <a:solidFill>
                  <a:schemeClr val="tx1">
                    <a:lumMod val="85000"/>
                    <a:lumOff val="15000"/>
                  </a:schemeClr>
                </a:solidFill>
              </a:rPr>
              <a:t> </a:t>
            </a:r>
            <a:r>
              <a:rPr lang="en-GB" sz="3200" dirty="0" err="1" smtClean="0">
                <a:solidFill>
                  <a:schemeClr val="tx1">
                    <a:lumMod val="85000"/>
                    <a:lumOff val="15000"/>
                  </a:schemeClr>
                </a:solidFill>
              </a:rPr>
              <a:t>Gruszecka</a:t>
            </a:r>
            <a:endParaRPr lang="pl-PL" sz="3200" dirty="0">
              <a:solidFill>
                <a:schemeClr val="tx1">
                  <a:lumMod val="85000"/>
                  <a:lumOff val="15000"/>
                </a:schemeClr>
              </a:solidFill>
            </a:endParaRPr>
          </a:p>
        </p:txBody>
      </p:sp>
      <p:pic>
        <p:nvPicPr>
          <p:cNvPr id="6" name="Obraz 5" descr="WPIA.png"/>
          <p:cNvPicPr>
            <a:picLocks noChangeAspect="1"/>
          </p:cNvPicPr>
          <p:nvPr/>
        </p:nvPicPr>
        <p:blipFill>
          <a:blip r:embed="rId3" cstate="print"/>
          <a:stretch>
            <a:fillRect/>
          </a:stretch>
        </p:blipFill>
        <p:spPr>
          <a:xfrm>
            <a:off x="269541" y="332656"/>
            <a:ext cx="2987824" cy="864096"/>
          </a:xfrm>
          <a:prstGeom prst="rect">
            <a:avLst/>
          </a:prstGeom>
        </p:spPr>
      </p:pic>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Zakaz zajmowania określonego stanowiska…</a:t>
            </a:r>
          </a:p>
        </p:txBody>
      </p:sp>
      <p:sp>
        <p:nvSpPr>
          <p:cNvPr id="130051" name="Rectangle 3"/>
          <p:cNvSpPr>
            <a:spLocks noGrp="1" noChangeArrowheads="1"/>
          </p:cNvSpPr>
          <p:nvPr>
            <p:ph idx="1"/>
          </p:nvPr>
        </p:nvSpPr>
        <p:spPr>
          <a:xfrm>
            <a:off x="457200" y="1052513"/>
            <a:ext cx="7931150" cy="5805487"/>
          </a:xfrm>
        </p:spPr>
        <p:txBody>
          <a:bodyPr rtlCol="0">
            <a:normAutofit fontScale="92500"/>
          </a:bodyPr>
          <a:lstStyle/>
          <a:p>
            <a:pPr marL="114300" indent="0">
              <a:buNone/>
            </a:pPr>
            <a:endParaRPr lang="pl-PL" dirty="0" smtClean="0"/>
          </a:p>
          <a:p>
            <a:pPr marL="114300" indent="0">
              <a:buNone/>
            </a:pPr>
            <a:r>
              <a:rPr lang="pl-PL" dirty="0" smtClean="0"/>
              <a:t>Zgodnie </a:t>
            </a:r>
            <a:r>
              <a:rPr lang="pl-PL" dirty="0"/>
              <a:t>z art. </a:t>
            </a:r>
            <a:r>
              <a:rPr lang="pl-PL" dirty="0" smtClean="0"/>
              <a:t>2 Ustawy o Swobodzie Działalności Gospodarczej: </a:t>
            </a:r>
            <a:r>
              <a:rPr lang="pl-PL" i="1" dirty="0"/>
              <a:t>działalnością gospodarczą jest zarobkowa działalność wytwórcza, budowlana, handlowa, usługowa oraz poszukiwanie, rozpoznawanie i wydobywanie kopalin ze złóż, a także działalność zawodowa, wykonywana w sposób zorganizowany i ciągły</a:t>
            </a:r>
            <a:r>
              <a:rPr lang="pl-PL" dirty="0"/>
              <a:t> </a:t>
            </a:r>
          </a:p>
          <a:p>
            <a:pPr marL="114300" indent="0">
              <a:buNone/>
            </a:pPr>
            <a:endParaRPr lang="pl-PL" dirty="0" smtClean="0"/>
          </a:p>
          <a:p>
            <a:pPr marL="114300" indent="0">
              <a:buNone/>
            </a:pPr>
            <a:r>
              <a:rPr lang="pl-PL" dirty="0" smtClean="0"/>
              <a:t>Należy </a:t>
            </a:r>
            <a:r>
              <a:rPr lang="pl-PL" dirty="0"/>
              <a:t>podkreślić, że </a:t>
            </a:r>
            <a:r>
              <a:rPr lang="pl-PL" b="1" dirty="0"/>
              <a:t>pewne rodzaje działalności</a:t>
            </a:r>
            <a:r>
              <a:rPr lang="pl-PL" dirty="0"/>
              <a:t> zostały wyłączone spod działania ustawy. Dotyczy to m.in. działalności wytwórczej w rolnictwie w zakresie upraw rolnych, chowu i hodowli zwierząt, ogrodnictwa, warzywnictwa, leśnictwa oraz rybactwa śródlądowego, a także działalności polegającej na wynajmowaniu przez rolników pokoi (działalność agroturystyczna). Nie upoważnia to jednak do wniosku, że nie stanowią one działalności gospodarczej. </a:t>
            </a:r>
            <a:endParaRPr lang="pl-PL" dirty="0" smtClean="0"/>
          </a:p>
          <a:p>
            <a:pPr marL="114300" indent="0">
              <a:buNone/>
            </a:pPr>
            <a:r>
              <a:rPr lang="pl-PL" b="1" u="sng" dirty="0" smtClean="0"/>
              <a:t>Też </a:t>
            </a:r>
            <a:r>
              <a:rPr lang="pl-PL" dirty="0" smtClean="0"/>
              <a:t>działalność nieewidencjonowana</a:t>
            </a:r>
          </a:p>
          <a:p>
            <a:pPr>
              <a:buFont typeface="Wingdings" panose="05000000000000000000" pitchFamily="2" charset="2"/>
              <a:buChar char="q"/>
            </a:pPr>
            <a:r>
              <a:rPr lang="pl-PL" b="1" u="sng" dirty="0"/>
              <a:t> </a:t>
            </a:r>
            <a:r>
              <a:rPr lang="pl-PL" u="sng" dirty="0" smtClean="0"/>
              <a:t>z powyższego wynika ograniczenie podmiotowe oddziaływania zakazu!</a:t>
            </a:r>
            <a:endParaRPr lang="pl-PL" b="1" u="sng"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518920585"/>
      </p:ext>
    </p:extLst>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539552" y="6453336"/>
            <a:ext cx="7560840" cy="404664"/>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Zakaz zajmowania określonego stanowiska…</a:t>
            </a:r>
          </a:p>
        </p:txBody>
      </p:sp>
      <p:sp>
        <p:nvSpPr>
          <p:cNvPr id="130051" name="Rectangle 3"/>
          <p:cNvSpPr>
            <a:spLocks noGrp="1" noChangeArrowheads="1"/>
          </p:cNvSpPr>
          <p:nvPr>
            <p:ph idx="1"/>
          </p:nvPr>
        </p:nvSpPr>
        <p:spPr>
          <a:xfrm>
            <a:off x="457200" y="1052513"/>
            <a:ext cx="8147248" cy="5805487"/>
          </a:xfrm>
        </p:spPr>
        <p:txBody>
          <a:bodyPr rtlCol="0">
            <a:normAutofit/>
          </a:bodyPr>
          <a:lstStyle/>
          <a:p>
            <a:pPr marL="114300" indent="0">
              <a:buNone/>
            </a:pPr>
            <a:endParaRPr lang="pl-PL" b="1" dirty="0" smtClean="0"/>
          </a:p>
          <a:p>
            <a:pPr marL="114300" indent="0">
              <a:buNone/>
            </a:pPr>
            <a:r>
              <a:rPr lang="pl-PL" b="1" dirty="0" smtClean="0"/>
              <a:t>Wreszcie Art</a:t>
            </a:r>
            <a:r>
              <a:rPr lang="pl-PL" b="1" dirty="0"/>
              <a:t>. 41 </a:t>
            </a:r>
            <a:r>
              <a:rPr lang="pl-PL" b="1" dirty="0" smtClean="0"/>
              <a:t>§ </a:t>
            </a:r>
            <a:r>
              <a:rPr lang="pl-PL" b="1" dirty="0"/>
              <a:t>1a. </a:t>
            </a:r>
            <a:endParaRPr lang="pl-PL" b="1" dirty="0" smtClean="0"/>
          </a:p>
          <a:p>
            <a:pPr marL="114300" indent="0">
              <a:buNone/>
            </a:pPr>
            <a:r>
              <a:rPr lang="pl-PL" dirty="0" smtClean="0"/>
              <a:t>Sąd </a:t>
            </a:r>
            <a:r>
              <a:rPr lang="pl-PL" dirty="0"/>
              <a:t>może orzec </a:t>
            </a:r>
            <a:r>
              <a:rPr lang="pl-PL" dirty="0" smtClean="0"/>
              <a:t>zakaz: (</a:t>
            </a:r>
            <a:r>
              <a:rPr lang="pl-PL" b="1" dirty="0" smtClean="0"/>
              <a:t>orzeczenie fakultatywne)</a:t>
            </a:r>
            <a:endParaRPr lang="pl-PL" dirty="0" smtClean="0"/>
          </a:p>
          <a:p>
            <a:pPr>
              <a:buFont typeface="Arial" panose="020B0604020202020204" pitchFamily="34" charset="0"/>
              <a:buChar char="•"/>
            </a:pPr>
            <a:r>
              <a:rPr lang="pl-PL" dirty="0" smtClean="0"/>
              <a:t> </a:t>
            </a:r>
            <a:r>
              <a:rPr lang="pl-PL" dirty="0"/>
              <a:t>zajmowania wszelkich lub określonych stanowisk, </a:t>
            </a:r>
            <a:endParaRPr lang="pl-PL" dirty="0" smtClean="0"/>
          </a:p>
          <a:p>
            <a:pPr>
              <a:buFont typeface="Arial" panose="020B0604020202020204" pitchFamily="34" charset="0"/>
              <a:buChar char="•"/>
            </a:pPr>
            <a:r>
              <a:rPr lang="pl-PL" dirty="0" smtClean="0"/>
              <a:t>wykonywania </a:t>
            </a:r>
            <a:r>
              <a:rPr lang="pl-PL" dirty="0"/>
              <a:t>wszelkich lub określonych zawodów </a:t>
            </a:r>
          </a:p>
          <a:p>
            <a:pPr>
              <a:buFont typeface="Arial" panose="020B0604020202020204" pitchFamily="34" charset="0"/>
              <a:buChar char="•"/>
            </a:pPr>
            <a:r>
              <a:rPr lang="pl-PL" dirty="0"/>
              <a:t>wykonywania wszelkich lub określonych</a:t>
            </a:r>
            <a:r>
              <a:rPr lang="pl-PL" dirty="0" smtClean="0"/>
              <a:t> </a:t>
            </a:r>
            <a:r>
              <a:rPr lang="pl-PL" dirty="0"/>
              <a:t>działalności, </a:t>
            </a:r>
            <a:endParaRPr lang="pl-PL" dirty="0" smtClean="0"/>
          </a:p>
          <a:p>
            <a:pPr marL="114300" indent="0">
              <a:buNone/>
            </a:pPr>
            <a:r>
              <a:rPr lang="pl-PL" b="1" dirty="0" smtClean="0">
                <a:solidFill>
                  <a:srgbClr val="0070C0"/>
                </a:solidFill>
              </a:rPr>
              <a:t>związanych </a:t>
            </a:r>
            <a:r>
              <a:rPr lang="pl-PL" b="1" dirty="0">
                <a:solidFill>
                  <a:srgbClr val="0070C0"/>
                </a:solidFill>
              </a:rPr>
              <a:t>z wychowaniem, edukacją, leczeniem małoletnich lub z opieką nad nimi </a:t>
            </a:r>
            <a:endParaRPr lang="pl-PL" b="1" dirty="0" smtClean="0">
              <a:solidFill>
                <a:srgbClr val="0070C0"/>
              </a:solidFill>
            </a:endParaRPr>
          </a:p>
          <a:p>
            <a:pPr>
              <a:buFont typeface="Wingdings" panose="05000000000000000000" pitchFamily="2" charset="2"/>
              <a:buChar char="q"/>
            </a:pPr>
            <a:r>
              <a:rPr lang="pl-PL" dirty="0" smtClean="0"/>
              <a:t>na </a:t>
            </a:r>
            <a:r>
              <a:rPr lang="pl-PL" dirty="0"/>
              <a:t>czas określony albo dożywotnio </a:t>
            </a:r>
            <a:endParaRPr lang="pl-PL" dirty="0" smtClean="0"/>
          </a:p>
          <a:p>
            <a:pPr>
              <a:buFont typeface="Wingdings" panose="05000000000000000000" pitchFamily="2" charset="2"/>
              <a:buChar char="q"/>
            </a:pPr>
            <a:r>
              <a:rPr lang="pl-PL" dirty="0" smtClean="0"/>
              <a:t>w </a:t>
            </a:r>
            <a:r>
              <a:rPr lang="pl-PL" dirty="0"/>
              <a:t>razie skazania na karę pozbawienia wolności za umyślne przestępstwo przeciwko życiu lub zdrowiu na szkodę małoletniego. </a:t>
            </a:r>
            <a:endParaRPr lang="pl-PL" dirty="0" smtClean="0"/>
          </a:p>
          <a:p>
            <a:pPr>
              <a:buFont typeface="Wingdings" panose="05000000000000000000" pitchFamily="2" charset="2"/>
              <a:buChar char="q"/>
            </a:pPr>
            <a:r>
              <a:rPr lang="pl-PL" dirty="0" smtClean="0"/>
              <a:t> </a:t>
            </a:r>
            <a:r>
              <a:rPr lang="pl-PL" b="1" dirty="0" smtClean="0"/>
              <a:t>(orzeczenie obligatoryjne) </a:t>
            </a:r>
            <a:r>
              <a:rPr lang="pl-PL" dirty="0" smtClean="0"/>
              <a:t>Sąd </a:t>
            </a:r>
            <a:r>
              <a:rPr lang="pl-PL" dirty="0"/>
              <a:t>orzeka </a:t>
            </a:r>
            <a:r>
              <a:rPr lang="pl-PL" dirty="0" smtClean="0"/>
              <a:t>zakaz…. na </a:t>
            </a:r>
            <a:r>
              <a:rPr lang="pl-PL" dirty="0"/>
              <a:t>czas określony albo dożywotnio w razie skazania za przestępstwo przeciwko wolności seksualnej lub obyczajności na szkodę małoletniego.</a:t>
            </a:r>
          </a:p>
          <a:p>
            <a:pPr marL="114300" indent="0" fontAlgn="auto">
              <a:spcAft>
                <a:spcPts val="0"/>
              </a:spcAft>
              <a:buNone/>
              <a:defRPr/>
            </a:pPr>
            <a:r>
              <a:rPr lang="pl-PL" dirty="0" smtClean="0"/>
              <a:t>Za każdym razem związek pomiędzy przestępstwem a zakazem!</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236469167"/>
      </p:ext>
    </p:extLst>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Zakazy z art. 41a KK</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a:bodyPr>
          <a:lstStyle/>
          <a:p>
            <a:pPr marL="114300" indent="0" fontAlgn="auto">
              <a:spcAft>
                <a:spcPts val="0"/>
              </a:spcAft>
              <a:buNone/>
              <a:defRPr/>
            </a:pPr>
            <a:r>
              <a:rPr lang="pl-PL" dirty="0"/>
              <a:t>Zakazy ujęte w art. 41a KK, składają się na jeden środek karny </a:t>
            </a:r>
            <a:endParaRPr lang="pl-PL" dirty="0" smtClean="0"/>
          </a:p>
          <a:p>
            <a:pPr marL="114300" indent="0" fontAlgn="auto">
              <a:spcAft>
                <a:spcPts val="0"/>
              </a:spcAft>
              <a:buNone/>
              <a:defRPr/>
            </a:pPr>
            <a:r>
              <a:rPr lang="pl-PL" dirty="0" smtClean="0"/>
              <a:t>ma  on </a:t>
            </a:r>
            <a:r>
              <a:rPr lang="pl-PL" b="1" dirty="0" smtClean="0"/>
              <a:t>charakter </a:t>
            </a:r>
            <a:r>
              <a:rPr lang="pl-PL" b="1" dirty="0"/>
              <a:t>złożony</a:t>
            </a:r>
            <a:r>
              <a:rPr lang="pl-PL" dirty="0"/>
              <a:t> i może być orzeczony jako: </a:t>
            </a:r>
            <a:endParaRPr lang="pl-PL" dirty="0" smtClean="0"/>
          </a:p>
          <a:p>
            <a:pPr marL="571500" indent="-457200" fontAlgn="auto">
              <a:spcAft>
                <a:spcPts val="0"/>
              </a:spcAft>
              <a:buAutoNum type="arabicParenR"/>
              <a:defRPr/>
            </a:pPr>
            <a:r>
              <a:rPr lang="pl-PL" dirty="0" smtClean="0"/>
              <a:t>zakaz </a:t>
            </a:r>
            <a:r>
              <a:rPr lang="pl-PL" dirty="0"/>
              <a:t>przebywania w określonych środowiskach lub miejscach; </a:t>
            </a:r>
            <a:endParaRPr lang="pl-PL" dirty="0" smtClean="0"/>
          </a:p>
          <a:p>
            <a:pPr marL="571500" indent="-457200" fontAlgn="auto">
              <a:spcAft>
                <a:spcPts val="0"/>
              </a:spcAft>
              <a:buAutoNum type="arabicParenR"/>
              <a:defRPr/>
            </a:pPr>
            <a:r>
              <a:rPr lang="pl-PL" dirty="0" smtClean="0"/>
              <a:t>zakaz </a:t>
            </a:r>
            <a:r>
              <a:rPr lang="pl-PL" dirty="0"/>
              <a:t>kontaktowania się z określonymi osobami; </a:t>
            </a:r>
            <a:endParaRPr lang="pl-PL" dirty="0" smtClean="0"/>
          </a:p>
          <a:p>
            <a:pPr marL="571500" indent="-457200" fontAlgn="auto">
              <a:spcAft>
                <a:spcPts val="0"/>
              </a:spcAft>
              <a:buAutoNum type="arabicParenR"/>
              <a:defRPr/>
            </a:pPr>
            <a:r>
              <a:rPr lang="pl-PL" dirty="0" smtClean="0"/>
              <a:t>zakaz </a:t>
            </a:r>
            <a:r>
              <a:rPr lang="pl-PL" dirty="0"/>
              <a:t>zbliżania się do określonych osób; </a:t>
            </a:r>
          </a:p>
          <a:p>
            <a:pPr marL="571500" indent="-457200" fontAlgn="auto">
              <a:spcAft>
                <a:spcPts val="0"/>
              </a:spcAft>
              <a:buAutoNum type="arabicParenR"/>
              <a:defRPr/>
            </a:pPr>
            <a:r>
              <a:rPr lang="pl-PL" dirty="0" smtClean="0"/>
              <a:t>zakaz </a:t>
            </a:r>
            <a:r>
              <a:rPr lang="pl-PL" dirty="0"/>
              <a:t>opuszczania określonego miejsca pobytu bez zgody </a:t>
            </a:r>
            <a:r>
              <a:rPr lang="pl-PL" dirty="0" smtClean="0"/>
              <a:t>sądu;</a:t>
            </a:r>
          </a:p>
          <a:p>
            <a:pPr marL="571500" indent="-457200" fontAlgn="auto">
              <a:spcAft>
                <a:spcPts val="0"/>
              </a:spcAft>
              <a:buAutoNum type="arabicParenR"/>
              <a:defRPr/>
            </a:pPr>
            <a:r>
              <a:rPr lang="pl-PL" dirty="0"/>
              <a:t> nakaz okresowego opuszczenia lokalu zajmowanego wspólnie z </a:t>
            </a:r>
            <a:r>
              <a:rPr lang="pl-PL" dirty="0" smtClean="0"/>
              <a:t>pokrzywdzonym</a:t>
            </a:r>
          </a:p>
          <a:p>
            <a:pPr marL="114300" indent="0" fontAlgn="auto">
              <a:spcAft>
                <a:spcPts val="0"/>
              </a:spcAft>
              <a:buNone/>
              <a:defRPr/>
            </a:pPr>
            <a:r>
              <a:rPr lang="pl-PL" dirty="0"/>
              <a:t>Zakaz lub nakaz może być połączony z obowiązkiem zgłaszania się do Policji lub innego wyznaczonego organu w określonych odstępach czasu, </a:t>
            </a:r>
            <a:endParaRPr lang="pl-PL" dirty="0" smtClean="0"/>
          </a:p>
          <a:p>
            <a:pPr marL="114300" indent="0" fontAlgn="auto">
              <a:spcAft>
                <a:spcPts val="0"/>
              </a:spcAft>
              <a:buNone/>
              <a:defRPr/>
            </a:pPr>
            <a:r>
              <a:rPr lang="pl-PL" dirty="0" smtClean="0"/>
              <a:t>a </a:t>
            </a:r>
            <a:r>
              <a:rPr lang="pl-PL" dirty="0"/>
              <a:t>zakaz zbliżania się do określonych osób - również kontrolowany w systemie dozoru elektronicznego.</a:t>
            </a:r>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481891567"/>
      </p:ext>
    </p:extLst>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Zakazy z art. 41a KK</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fontScale="77500" lnSpcReduction="20000"/>
          </a:bodyPr>
          <a:lstStyle/>
          <a:p>
            <a:pPr marL="114300" indent="0" fontAlgn="auto">
              <a:spcAft>
                <a:spcPts val="0"/>
              </a:spcAft>
              <a:buNone/>
              <a:defRPr/>
            </a:pPr>
            <a:r>
              <a:rPr lang="pl-PL" b="1" dirty="0"/>
              <a:t>Funkcje środka karnego.</a:t>
            </a:r>
            <a:r>
              <a:rPr lang="pl-PL" dirty="0"/>
              <a:t> </a:t>
            </a:r>
            <a:endParaRPr lang="pl-PL" dirty="0" smtClean="0"/>
          </a:p>
          <a:p>
            <a:pPr marL="571500" indent="-457200" fontAlgn="auto">
              <a:spcAft>
                <a:spcPts val="0"/>
              </a:spcAft>
              <a:buFont typeface="+mj-lt"/>
              <a:buAutoNum type="arabicParenR"/>
              <a:defRPr/>
            </a:pPr>
            <a:r>
              <a:rPr lang="pl-PL" b="1" dirty="0" smtClean="0"/>
              <a:t>funkcja </a:t>
            </a:r>
            <a:r>
              <a:rPr lang="pl-PL" b="1" dirty="0"/>
              <a:t>ochronna</a:t>
            </a:r>
            <a:r>
              <a:rPr lang="pl-PL" dirty="0"/>
              <a:t>. </a:t>
            </a:r>
            <a:endParaRPr lang="pl-PL" dirty="0" smtClean="0"/>
          </a:p>
          <a:p>
            <a:pPr marL="571500" indent="-457200" fontAlgn="auto">
              <a:spcAft>
                <a:spcPts val="0"/>
              </a:spcAft>
              <a:buFont typeface="+mj-lt"/>
              <a:buAutoNum type="arabicParenR"/>
              <a:defRPr/>
            </a:pPr>
            <a:r>
              <a:rPr lang="pl-PL" dirty="0" smtClean="0"/>
              <a:t>funkcja zapobiegawcza, </a:t>
            </a:r>
            <a:r>
              <a:rPr lang="pl-PL" dirty="0"/>
              <a:t>realizowaną w dwóch płaszczyznach, jako prewencja indywidualna oraz generalna. </a:t>
            </a:r>
            <a:endParaRPr lang="pl-PL" dirty="0" smtClean="0"/>
          </a:p>
          <a:p>
            <a:pPr marL="571500" indent="-457200" fontAlgn="auto">
              <a:spcAft>
                <a:spcPts val="0"/>
              </a:spcAft>
              <a:buFont typeface="+mj-lt"/>
              <a:buAutoNum type="arabicParenR"/>
              <a:defRPr/>
            </a:pPr>
            <a:r>
              <a:rPr lang="pl-PL" dirty="0" smtClean="0"/>
              <a:t>funkcja karząca</a:t>
            </a:r>
          </a:p>
          <a:p>
            <a:pPr fontAlgn="auto">
              <a:spcAft>
                <a:spcPts val="0"/>
              </a:spcAft>
              <a:buBlip>
                <a:blip r:embed="rId2"/>
              </a:buBlip>
              <a:defRPr/>
            </a:pPr>
            <a:r>
              <a:rPr lang="pl-PL" dirty="0" smtClean="0">
                <a:solidFill>
                  <a:srgbClr val="0070C0"/>
                </a:solidFill>
              </a:rPr>
              <a:t>orzekane </a:t>
            </a:r>
            <a:r>
              <a:rPr lang="pl-PL" dirty="0">
                <a:solidFill>
                  <a:srgbClr val="0070C0"/>
                </a:solidFill>
              </a:rPr>
              <a:t>są </a:t>
            </a:r>
            <a:r>
              <a:rPr lang="pl-PL" b="1" dirty="0">
                <a:solidFill>
                  <a:srgbClr val="0070C0"/>
                </a:solidFill>
              </a:rPr>
              <a:t>fakultatywnie lub obligatoryjnie</a:t>
            </a:r>
            <a:r>
              <a:rPr lang="pl-PL" dirty="0">
                <a:solidFill>
                  <a:srgbClr val="0070C0"/>
                </a:solidFill>
              </a:rPr>
              <a:t>. </a:t>
            </a:r>
            <a:endParaRPr lang="pl-PL" dirty="0" smtClean="0">
              <a:solidFill>
                <a:srgbClr val="0070C0"/>
              </a:solidFill>
            </a:endParaRPr>
          </a:p>
          <a:p>
            <a:pPr marL="114300" indent="0" fontAlgn="auto">
              <a:spcAft>
                <a:spcPts val="0"/>
              </a:spcAft>
              <a:buNone/>
              <a:defRPr/>
            </a:pPr>
            <a:r>
              <a:rPr lang="pl-PL" b="1" dirty="0" smtClean="0"/>
              <a:t>Możliwość</a:t>
            </a:r>
            <a:r>
              <a:rPr lang="pl-PL" dirty="0" smtClean="0"/>
              <a:t> </a:t>
            </a:r>
            <a:r>
              <a:rPr lang="pl-PL" dirty="0"/>
              <a:t>ich zastosowania aktualizuje się w </a:t>
            </a:r>
            <a:r>
              <a:rPr lang="pl-PL" dirty="0" smtClean="0"/>
              <a:t>razie:</a:t>
            </a:r>
          </a:p>
          <a:p>
            <a:pPr marL="114300" indent="0" fontAlgn="auto">
              <a:spcAft>
                <a:spcPts val="0"/>
              </a:spcAft>
              <a:buNone/>
              <a:defRPr/>
            </a:pPr>
            <a:r>
              <a:rPr lang="pl-PL" dirty="0" smtClean="0"/>
              <a:t>skazania </a:t>
            </a:r>
            <a:r>
              <a:rPr lang="pl-PL" dirty="0"/>
              <a:t>za </a:t>
            </a:r>
            <a:r>
              <a:rPr lang="pl-PL" dirty="0" smtClean="0"/>
              <a:t>przestępstwo (</a:t>
            </a:r>
            <a:r>
              <a:rPr lang="pl-PL" dirty="0"/>
              <a:t>bez względu na rodzaj i wysokość wymierzonej </a:t>
            </a:r>
            <a:r>
              <a:rPr lang="pl-PL" dirty="0" smtClean="0"/>
              <a:t>kary</a:t>
            </a:r>
            <a:r>
              <a:rPr lang="pl-PL" dirty="0"/>
              <a:t>)</a:t>
            </a:r>
            <a:r>
              <a:rPr lang="pl-PL" dirty="0" smtClean="0"/>
              <a:t>:</a:t>
            </a:r>
          </a:p>
          <a:p>
            <a:pPr marL="571500" indent="-457200" fontAlgn="auto">
              <a:spcAft>
                <a:spcPts val="0"/>
              </a:spcAft>
              <a:buAutoNum type="arabicPeriod"/>
              <a:defRPr/>
            </a:pPr>
            <a:r>
              <a:rPr lang="pl-PL" dirty="0" smtClean="0"/>
              <a:t>przeciwko </a:t>
            </a:r>
            <a:r>
              <a:rPr lang="pl-PL" dirty="0"/>
              <a:t>wolności seksualnej lub obyczajności na szkodę małoletniego </a:t>
            </a:r>
            <a:endParaRPr lang="pl-PL" dirty="0" smtClean="0"/>
          </a:p>
          <a:p>
            <a:pPr marL="571500" indent="-457200" fontAlgn="auto">
              <a:spcAft>
                <a:spcPts val="0"/>
              </a:spcAft>
              <a:buAutoNum type="arabicPeriod"/>
              <a:defRPr/>
            </a:pPr>
            <a:r>
              <a:rPr lang="pl-PL" dirty="0" smtClean="0"/>
              <a:t>inne </a:t>
            </a:r>
            <a:r>
              <a:rPr lang="pl-PL" dirty="0"/>
              <a:t>przestępstwo przeciwko wolności </a:t>
            </a:r>
            <a:endParaRPr lang="pl-PL" dirty="0" smtClean="0"/>
          </a:p>
          <a:p>
            <a:pPr marL="571500" indent="-457200" fontAlgn="auto">
              <a:spcAft>
                <a:spcPts val="0"/>
              </a:spcAft>
              <a:buAutoNum type="arabicPeriod"/>
              <a:defRPr/>
            </a:pPr>
            <a:r>
              <a:rPr lang="pl-PL" dirty="0" smtClean="0"/>
              <a:t>umyślne </a:t>
            </a:r>
            <a:r>
              <a:rPr lang="pl-PL" dirty="0"/>
              <a:t>przestępstwo z użyciem przemocy, w tym przemocy przeciwko osobie </a:t>
            </a:r>
            <a:r>
              <a:rPr lang="pl-PL" dirty="0" smtClean="0"/>
              <a:t>najbliższej</a:t>
            </a:r>
          </a:p>
          <a:p>
            <a:pPr marL="114300" indent="0" fontAlgn="auto">
              <a:spcAft>
                <a:spcPts val="0"/>
              </a:spcAft>
              <a:buNone/>
              <a:defRPr/>
            </a:pPr>
            <a:r>
              <a:rPr lang="pl-PL" b="1" dirty="0" smtClean="0"/>
              <a:t>Obowiązek</a:t>
            </a:r>
            <a:r>
              <a:rPr lang="pl-PL" dirty="0" smtClean="0"/>
              <a:t> </a:t>
            </a:r>
            <a:r>
              <a:rPr lang="pl-PL" dirty="0"/>
              <a:t>ich orzeczenia powstaje w razie </a:t>
            </a:r>
            <a:endParaRPr lang="pl-PL" dirty="0" smtClean="0"/>
          </a:p>
          <a:p>
            <a:pPr marL="114300" indent="0" fontAlgn="auto">
              <a:spcAft>
                <a:spcPts val="0"/>
              </a:spcAft>
              <a:buNone/>
              <a:defRPr/>
            </a:pPr>
            <a:r>
              <a:rPr lang="pl-PL" dirty="0" smtClean="0"/>
              <a:t>skazania </a:t>
            </a:r>
            <a:r>
              <a:rPr lang="pl-PL" dirty="0"/>
              <a:t>na karę pozbawienia wolności bez warunkowego zawieszenia jej wykonania </a:t>
            </a:r>
            <a:endParaRPr lang="pl-PL" dirty="0" smtClean="0"/>
          </a:p>
          <a:p>
            <a:pPr marL="114300" indent="0" fontAlgn="auto">
              <a:spcAft>
                <a:spcPts val="0"/>
              </a:spcAft>
              <a:buNone/>
              <a:defRPr/>
            </a:pPr>
            <a:r>
              <a:rPr lang="pl-PL" dirty="0" smtClean="0"/>
              <a:t>za </a:t>
            </a:r>
            <a:r>
              <a:rPr lang="pl-PL" dirty="0"/>
              <a:t>przestępstwo przeciwko wolności seksualnej lub obyczajności na szkodę małoletniego. </a:t>
            </a:r>
            <a:endParaRPr lang="pl-PL" dirty="0" smtClean="0"/>
          </a:p>
          <a:p>
            <a:pPr marL="114300" indent="0" fontAlgn="auto">
              <a:spcAft>
                <a:spcPts val="0"/>
              </a:spcAft>
              <a:buNone/>
              <a:defRPr/>
            </a:pPr>
            <a:endParaRPr lang="pl-PL" dirty="0" smtClean="0"/>
          </a:p>
          <a:p>
            <a:pPr fontAlgn="auto">
              <a:spcAft>
                <a:spcPts val="0"/>
              </a:spcAft>
              <a:buFont typeface="Wingdings" panose="05000000000000000000" pitchFamily="2" charset="2"/>
              <a:buChar char="q"/>
              <a:defRPr/>
            </a:pPr>
            <a:r>
              <a:rPr lang="pl-PL" dirty="0" smtClean="0"/>
              <a:t>Na okres </a:t>
            </a:r>
            <a:r>
              <a:rPr lang="pl-PL" dirty="0"/>
              <a:t>od roku do 15 lat </a:t>
            </a:r>
          </a:p>
          <a:p>
            <a:pPr fontAlgn="auto">
              <a:spcAft>
                <a:spcPts val="0"/>
              </a:spcAft>
              <a:buFont typeface="Wingdings" panose="05000000000000000000" pitchFamily="2" charset="2"/>
              <a:buChar char="q"/>
              <a:defRPr/>
            </a:pPr>
            <a:r>
              <a:rPr lang="pl-PL" dirty="0" smtClean="0"/>
              <a:t> Nakaz opuszczenia lokalu – na okres od 1 roku do 10 lat</a:t>
            </a:r>
          </a:p>
          <a:p>
            <a:pPr fontAlgn="auto">
              <a:spcAft>
                <a:spcPts val="0"/>
              </a:spcAft>
              <a:buFont typeface="Wingdings" panose="05000000000000000000" pitchFamily="2" charset="2"/>
              <a:buChar char="q"/>
              <a:defRPr/>
            </a:pPr>
            <a:r>
              <a:rPr lang="pl-PL" dirty="0" smtClean="0"/>
              <a:t>Sąd </a:t>
            </a:r>
            <a:r>
              <a:rPr lang="pl-PL" dirty="0"/>
              <a:t>może także orzec przedmiotowy środek </a:t>
            </a:r>
            <a:r>
              <a:rPr lang="pl-PL" b="1" dirty="0"/>
              <a:t>dożywotnio</a:t>
            </a:r>
            <a:r>
              <a:rPr lang="pl-PL" dirty="0"/>
              <a:t> w razie </a:t>
            </a:r>
            <a:r>
              <a:rPr lang="pl-PL" b="1" dirty="0"/>
              <a:t>ponownego</a:t>
            </a:r>
            <a:r>
              <a:rPr lang="pl-PL" dirty="0"/>
              <a:t> skazania za przestępstwo przeciwko wolności seksualnej lub obyczajności na szkodę małoletniego na karę pozbawienia wolności bez warunkowego zawieszenia jej wykonania.</a:t>
            </a:r>
          </a:p>
          <a:p>
            <a:pPr marL="114300" indent="0" fontAlgn="auto">
              <a:spcAft>
                <a:spcPts val="0"/>
              </a:spcAft>
              <a:buNone/>
              <a:defRPr/>
            </a:pPr>
            <a:r>
              <a:rPr lang="pl-PL" dirty="0" smtClean="0"/>
              <a:t> </a:t>
            </a:r>
            <a:endParaRPr lang="pl-PL" dirty="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556696829"/>
      </p:ext>
    </p:extLst>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Zakazy z art. 41a KK</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lnSpcReduction="10000"/>
          </a:bodyPr>
          <a:lstStyle/>
          <a:p>
            <a:pPr marL="114300" indent="0" fontAlgn="auto">
              <a:spcAft>
                <a:spcPts val="0"/>
              </a:spcAft>
              <a:buNone/>
              <a:defRPr/>
            </a:pPr>
            <a:endParaRPr lang="pl-PL" dirty="0" smtClean="0"/>
          </a:p>
          <a:p>
            <a:pPr fontAlgn="auto">
              <a:spcAft>
                <a:spcPts val="0"/>
              </a:spcAft>
              <a:buFont typeface="Arial" pitchFamily="34" charset="0"/>
              <a:buNone/>
              <a:defRPr/>
            </a:pPr>
            <a:r>
              <a:rPr lang="pl-PL" b="1" dirty="0"/>
              <a:t>§ 3a. W razie orzeczenia nakazu okresowego opuszczenia lokalu zajmowanego wspólnie z pokrzywdzonym za przestępstwa określone w rozdziałach XXV i XXVI sąd orzeka na ten sam okres zakaz zbliżania się do pokrzywdzonego</a:t>
            </a:r>
            <a:r>
              <a:rPr lang="pl-PL" b="1" dirty="0" smtClean="0"/>
              <a:t>.</a:t>
            </a:r>
          </a:p>
          <a:p>
            <a:pPr fontAlgn="auto">
              <a:spcAft>
                <a:spcPts val="0"/>
              </a:spcAft>
              <a:buNone/>
              <a:defRPr/>
            </a:pPr>
            <a:r>
              <a:rPr lang="pl-PL" b="1" dirty="0"/>
              <a:t>Nowelizacja KK z 20.2.2015 r.</a:t>
            </a:r>
            <a:r>
              <a:rPr lang="pl-PL" dirty="0"/>
              <a:t> wprowadziła rozwiązanie nakładające na sąd obowiązek orzeczenia, obok nakazu opuszczenia lokalu zajmowanego wspólnie z pokrzywdzonym, również zakazu zbliżania się do pokrzywdzonego. </a:t>
            </a:r>
            <a:endParaRPr lang="pl-PL" dirty="0" smtClean="0"/>
          </a:p>
          <a:p>
            <a:pPr fontAlgn="auto">
              <a:spcAft>
                <a:spcPts val="0"/>
              </a:spcAft>
              <a:buFont typeface="Wingdings" panose="05000000000000000000" pitchFamily="2" charset="2"/>
              <a:buChar char="q"/>
              <a:defRPr/>
            </a:pPr>
            <a:r>
              <a:rPr lang="pl-PL" dirty="0"/>
              <a:t>t</a:t>
            </a:r>
            <a:r>
              <a:rPr lang="pl-PL" dirty="0" smtClean="0"/>
              <a:t>ylko w </a:t>
            </a:r>
            <a:r>
              <a:rPr lang="pl-PL" dirty="0"/>
              <a:t>sytuacji, w której nastąpiło orzeczenie nakazu opuszczania lokalu za przestępstwa stypizowane w rozdziałach XXV i XXVI KK. Skazanie za inne przestępstwa nie uzasadnia takiego kumulowania środków karnych. </a:t>
            </a:r>
            <a:endParaRPr lang="pl-PL" dirty="0" smtClean="0"/>
          </a:p>
          <a:p>
            <a:pPr fontAlgn="auto">
              <a:spcAft>
                <a:spcPts val="0"/>
              </a:spcAft>
              <a:buFont typeface="Wingdings" panose="05000000000000000000" pitchFamily="2" charset="2"/>
              <a:buChar char="q"/>
              <a:defRPr/>
            </a:pPr>
            <a:r>
              <a:rPr lang="pl-PL" dirty="0"/>
              <a:t>o</a:t>
            </a:r>
            <a:r>
              <a:rPr lang="pl-PL" dirty="0" smtClean="0"/>
              <a:t>rzekany na </a:t>
            </a:r>
            <a:r>
              <a:rPr lang="pl-PL" dirty="0"/>
              <a:t>okres równy okresowi, na który zastosowano nakaz opuszczenia lokalu. </a:t>
            </a:r>
            <a:endParaRPr lang="pl-PL" dirty="0" smtClean="0"/>
          </a:p>
          <a:p>
            <a:pPr fontAlgn="auto">
              <a:spcAft>
                <a:spcPts val="0"/>
              </a:spcAft>
              <a:buFont typeface="Wingdings" panose="05000000000000000000" pitchFamily="2" charset="2"/>
              <a:buChar char="q"/>
              <a:defRPr/>
            </a:pPr>
            <a:r>
              <a:rPr lang="pl-PL" dirty="0" smtClean="0"/>
              <a:t>zwiększenie </a:t>
            </a:r>
            <a:r>
              <a:rPr lang="pl-PL" dirty="0"/>
              <a:t>zakresu ochrony </a:t>
            </a:r>
            <a:r>
              <a:rPr lang="pl-PL" dirty="0" smtClean="0"/>
              <a:t>pokrzywdzonego</a:t>
            </a:r>
          </a:p>
          <a:p>
            <a:pPr fontAlgn="auto">
              <a:spcAft>
                <a:spcPts val="0"/>
              </a:spcAft>
              <a:buFont typeface="Wingdings" panose="05000000000000000000" pitchFamily="2" charset="2"/>
              <a:buChar char="q"/>
              <a:defRPr/>
            </a:pPr>
            <a:r>
              <a:rPr lang="pl-PL" dirty="0" smtClean="0"/>
              <a:t>sąd </a:t>
            </a:r>
            <a:r>
              <a:rPr lang="pl-PL" dirty="0"/>
              <a:t>musi określić termin wykonania tego środka </a:t>
            </a:r>
            <a:r>
              <a:rPr lang="pl-PL" dirty="0" smtClean="0"/>
              <a:t>karnego</a:t>
            </a:r>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979517199"/>
      </p:ext>
    </p:extLst>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 wstępu na imprezę masową</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r>
              <a:rPr lang="pl-PL" dirty="0" smtClean="0"/>
              <a:t>Art. 41b KK – tzw. „zakaz stadionowy”</a:t>
            </a:r>
          </a:p>
          <a:p>
            <a:pPr fontAlgn="auto">
              <a:spcAft>
                <a:spcPts val="0"/>
              </a:spcAft>
              <a:buFont typeface="Wingdings" panose="05000000000000000000" pitchFamily="2" charset="2"/>
              <a:buChar char="§"/>
              <a:defRPr/>
            </a:pPr>
            <a:r>
              <a:rPr lang="pl-PL" dirty="0"/>
              <a:t>może występować obok kary, </a:t>
            </a:r>
          </a:p>
          <a:p>
            <a:pPr fontAlgn="auto">
              <a:spcAft>
                <a:spcPts val="0"/>
              </a:spcAft>
              <a:buFont typeface="Wingdings" panose="05000000000000000000" pitchFamily="2" charset="2"/>
              <a:buChar char="§"/>
              <a:defRPr/>
            </a:pPr>
            <a:r>
              <a:rPr lang="pl-PL" dirty="0" smtClean="0"/>
              <a:t>jako </a:t>
            </a:r>
            <a:r>
              <a:rPr lang="pl-PL" dirty="0"/>
              <a:t>środek karny orzekany samoistnie w sytuacji odstąpienia od wymierzenia kary na podstawie art. 59 KK, art. 60 § 7 KK, i art. 61 § 1 KK. </a:t>
            </a:r>
            <a:endParaRPr lang="pl-PL" dirty="0" smtClean="0"/>
          </a:p>
          <a:p>
            <a:pPr fontAlgn="auto">
              <a:spcAft>
                <a:spcPts val="0"/>
              </a:spcAft>
              <a:buFont typeface="Wingdings" panose="05000000000000000000" pitchFamily="2" charset="2"/>
              <a:buChar char="§"/>
              <a:defRPr/>
            </a:pPr>
            <a:r>
              <a:rPr lang="pl-PL" dirty="0" smtClean="0"/>
              <a:t>może </a:t>
            </a:r>
            <a:r>
              <a:rPr lang="pl-PL" dirty="0"/>
              <a:t>też być zastosowany tytułem środka zabezpieczającego (art. 99 KK).</a:t>
            </a:r>
          </a:p>
          <a:p>
            <a:pPr fontAlgn="auto">
              <a:spcAft>
                <a:spcPts val="0"/>
              </a:spcAft>
              <a:buFont typeface="Arial" pitchFamily="34" charset="0"/>
              <a:buNone/>
              <a:defRPr/>
            </a:pPr>
            <a:endParaRPr lang="pl-PL" dirty="0" smtClean="0"/>
          </a:p>
          <a:p>
            <a:pPr fontAlgn="auto">
              <a:spcAft>
                <a:spcPts val="0"/>
              </a:spcAft>
              <a:buFont typeface="Wingdings" panose="05000000000000000000" pitchFamily="2" charset="2"/>
              <a:buChar char="ü"/>
              <a:defRPr/>
            </a:pPr>
            <a:r>
              <a:rPr lang="pl-PL" dirty="0" smtClean="0"/>
              <a:t>Terminowy, orzekany </a:t>
            </a:r>
            <a:r>
              <a:rPr lang="pl-PL" dirty="0"/>
              <a:t>jest na okres </a:t>
            </a:r>
            <a:r>
              <a:rPr lang="pl-PL" b="1" dirty="0"/>
              <a:t>od 2 do 6 lat</a:t>
            </a:r>
            <a:r>
              <a:rPr lang="pl-PL" dirty="0"/>
              <a:t> </a:t>
            </a:r>
            <a:endParaRPr lang="pl-PL" dirty="0" smtClean="0"/>
          </a:p>
          <a:p>
            <a:pPr fontAlgn="auto">
              <a:spcAft>
                <a:spcPts val="0"/>
              </a:spcAft>
              <a:buFont typeface="Wingdings" panose="05000000000000000000" pitchFamily="2" charset="2"/>
              <a:buChar char="ü"/>
              <a:defRPr/>
            </a:pPr>
            <a:r>
              <a:rPr lang="pl-PL" dirty="0"/>
              <a:t> </a:t>
            </a:r>
            <a:r>
              <a:rPr lang="pl-PL" b="1" dirty="0"/>
              <a:t>§ 2. Zakaz wstępu na imprezę masową obejmuje wszelkie imprezy masowe na terytorium Rzeczypospolitej Polskiej oraz mecze piłki nożnej rozgrywane przez polską kadrę narodową lub polski klub sportowy poza terytorium Rzeczypospolitej Polskiej</a:t>
            </a:r>
            <a:r>
              <a:rPr lang="pl-PL" b="1" dirty="0" smtClean="0"/>
              <a:t>.</a:t>
            </a:r>
          </a:p>
          <a:p>
            <a:pPr fontAlgn="auto">
              <a:spcAft>
                <a:spcPts val="0"/>
              </a:spcAft>
              <a:buFont typeface="Wingdings" panose="05000000000000000000" pitchFamily="2" charset="2"/>
              <a:buChar char="ü"/>
              <a:defRPr/>
            </a:pPr>
            <a:r>
              <a:rPr lang="pl-PL" b="1" dirty="0"/>
              <a:t> </a:t>
            </a:r>
            <a:r>
              <a:rPr lang="pl-PL" dirty="0" smtClean="0"/>
              <a:t>przede wszystkim funkcja </a:t>
            </a:r>
            <a:r>
              <a:rPr lang="pl-PL" dirty="0" err="1" smtClean="0"/>
              <a:t>indywidualnoprewencyjna</a:t>
            </a:r>
            <a:r>
              <a:rPr lang="pl-PL" dirty="0" smtClean="0"/>
              <a:t>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600020773"/>
      </p:ext>
    </p:extLst>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 wstępu na imprezę masową</a:t>
            </a:r>
            <a:endParaRPr lang="pl-PL" sz="4000" dirty="0"/>
          </a:p>
        </p:txBody>
      </p:sp>
      <p:sp>
        <p:nvSpPr>
          <p:cNvPr id="130051" name="Rectangle 3"/>
          <p:cNvSpPr>
            <a:spLocks noGrp="1" noChangeArrowheads="1"/>
          </p:cNvSpPr>
          <p:nvPr>
            <p:ph idx="1"/>
          </p:nvPr>
        </p:nvSpPr>
        <p:spPr>
          <a:xfrm>
            <a:off x="0" y="908720"/>
            <a:ext cx="8676456" cy="6120680"/>
          </a:xfrm>
        </p:spPr>
        <p:txBody>
          <a:bodyPr rtlCol="0">
            <a:normAutofit fontScale="77500" lnSpcReduction="20000"/>
          </a:bodyPr>
          <a:lstStyle/>
          <a:p>
            <a:pPr marL="114300" indent="0">
              <a:buNone/>
            </a:pPr>
            <a:endParaRPr lang="pl-PL" sz="2500" dirty="0" smtClean="0">
              <a:solidFill>
                <a:srgbClr val="0070C0"/>
              </a:solidFill>
            </a:endParaRPr>
          </a:p>
          <a:p>
            <a:pPr marL="114300" indent="0">
              <a:buNone/>
            </a:pPr>
            <a:r>
              <a:rPr lang="pl-PL" sz="2500" dirty="0" smtClean="0">
                <a:solidFill>
                  <a:srgbClr val="0070C0"/>
                </a:solidFill>
              </a:rPr>
              <a:t>Ustawa z </a:t>
            </a:r>
            <a:r>
              <a:rPr lang="pl-PL" sz="2500" dirty="0">
                <a:solidFill>
                  <a:srgbClr val="0070C0"/>
                </a:solidFill>
              </a:rPr>
              <a:t>dnia 20 marca 2009 r. o bezpieczeństwie imprez </a:t>
            </a:r>
            <a:r>
              <a:rPr lang="pl-PL" sz="2500" dirty="0" smtClean="0">
                <a:solidFill>
                  <a:srgbClr val="0070C0"/>
                </a:solidFill>
              </a:rPr>
              <a:t>masowych:</a:t>
            </a:r>
          </a:p>
          <a:p>
            <a:pPr marL="114300" indent="0">
              <a:buNone/>
            </a:pPr>
            <a:endParaRPr lang="pl-PL" sz="2500" b="1" dirty="0" smtClean="0"/>
          </a:p>
          <a:p>
            <a:pPr marL="114300" indent="0">
              <a:buNone/>
            </a:pPr>
            <a:r>
              <a:rPr lang="pl-PL" sz="2900" b="1" dirty="0" smtClean="0"/>
              <a:t>Imprezą </a:t>
            </a:r>
            <a:r>
              <a:rPr lang="pl-PL" sz="2900" b="1" dirty="0"/>
              <a:t>masową</a:t>
            </a:r>
            <a:r>
              <a:rPr lang="pl-PL" sz="2900" dirty="0"/>
              <a:t> jest masowa impreza artystyczno-rozrywkowa a także masowa impreza sportowa, w tym mecz piłki nożnej. </a:t>
            </a:r>
            <a:endParaRPr lang="pl-PL" sz="2900" dirty="0" smtClean="0"/>
          </a:p>
          <a:p>
            <a:pPr marL="114300" indent="0">
              <a:buNone/>
            </a:pPr>
            <a:endParaRPr lang="pl-PL" sz="2900" dirty="0" smtClean="0"/>
          </a:p>
          <a:p>
            <a:pPr marL="114300" indent="0">
              <a:buNone/>
            </a:pPr>
            <a:r>
              <a:rPr lang="pl-PL" sz="2900" b="1" dirty="0" smtClean="0"/>
              <a:t>Imprezą </a:t>
            </a:r>
            <a:r>
              <a:rPr lang="pl-PL" sz="2900" b="1" dirty="0"/>
              <a:t>masową artystyczno-rozrywkową</a:t>
            </a:r>
            <a:r>
              <a:rPr lang="pl-PL" sz="2900" dirty="0"/>
              <a:t> jest impreza o charakterze artystycznym, rozrywkowym lub zorganizowane publiczne oglądanie przekazu telewizyjnego na ekranach lub urządzeniach umożliwiających uzyskanie obrazu o przekątnej przekraczającej 3 m, która ma się odbyć:</a:t>
            </a:r>
          </a:p>
          <a:p>
            <a:pPr marL="114300" indent="0">
              <a:buNone/>
            </a:pPr>
            <a:r>
              <a:rPr lang="pl-PL" sz="2900" b="1" dirty="0" smtClean="0"/>
              <a:t>1</a:t>
            </a:r>
            <a:r>
              <a:rPr lang="pl-PL" sz="2900" b="1" dirty="0"/>
              <a:t>) </a:t>
            </a:r>
            <a:r>
              <a:rPr lang="pl-PL" sz="2900" dirty="0"/>
              <a:t>na stadionie, w innym obiekcie niebędącym budynkiem lub na terenie umożliwiającym przeprowadzenie imprezy masowej, na których liczba udostępnionych przez organizatora miejsc dla osób, ustalona zgodnie z przepisami prawa budowlanego oraz przepisami dotyczącymi ochrony przeciwpożarowej, wynosi nie mniej niż 1000;</a:t>
            </a:r>
          </a:p>
          <a:p>
            <a:pPr marL="114300" indent="0">
              <a:buNone/>
            </a:pPr>
            <a:r>
              <a:rPr lang="pl-PL" sz="2900" b="1" dirty="0" smtClean="0"/>
              <a:t>2</a:t>
            </a:r>
            <a:r>
              <a:rPr lang="pl-PL" sz="2900" b="1" dirty="0"/>
              <a:t>) </a:t>
            </a:r>
            <a:r>
              <a:rPr lang="pl-PL" sz="2900" dirty="0"/>
              <a:t>w hali sportowej lub w innym budynku umożliwiającym przeprowadzenie imprezy masowej, w których liczba udostępnionych przez organizatora miejsc dla osób, ustalona zgodnie z przepisami prawa budowlanego oraz przepisami dotyczącymi ochrony przeciwpożarowej, wynosi nie mniej niż 500.</a:t>
            </a:r>
          </a:p>
          <a:p>
            <a:pPr marL="114300" indent="0">
              <a:buNone/>
            </a:pPr>
            <a:endParaRPr lang="pl-PL" sz="2900" dirty="0"/>
          </a:p>
        </p:txBody>
      </p:sp>
    </p:spTree>
    <p:extLst>
      <p:ext uri="{BB962C8B-B14F-4D97-AF65-F5344CB8AC3E}">
        <p14:creationId xmlns:p14="http://schemas.microsoft.com/office/powerpoint/2010/main" val="3062137131"/>
      </p:ext>
    </p:extLst>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 wstępu na imprezę masową</a:t>
            </a:r>
            <a:endParaRPr lang="pl-PL" sz="4000" dirty="0"/>
          </a:p>
        </p:txBody>
      </p:sp>
      <p:sp>
        <p:nvSpPr>
          <p:cNvPr id="130051" name="Rectangle 3"/>
          <p:cNvSpPr>
            <a:spLocks noGrp="1" noChangeArrowheads="1"/>
          </p:cNvSpPr>
          <p:nvPr>
            <p:ph idx="1"/>
          </p:nvPr>
        </p:nvSpPr>
        <p:spPr>
          <a:xfrm>
            <a:off x="0" y="908720"/>
            <a:ext cx="8676456" cy="6120680"/>
          </a:xfrm>
        </p:spPr>
        <p:txBody>
          <a:bodyPr rtlCol="0">
            <a:normAutofit fontScale="55000" lnSpcReduction="20000"/>
          </a:bodyPr>
          <a:lstStyle/>
          <a:p>
            <a:pPr marL="114300" indent="0">
              <a:buNone/>
            </a:pPr>
            <a:endParaRPr lang="pl-PL" sz="2900" dirty="0" smtClean="0"/>
          </a:p>
          <a:p>
            <a:pPr marL="114300" indent="0">
              <a:buNone/>
            </a:pPr>
            <a:endParaRPr lang="pl-PL" sz="2900" dirty="0"/>
          </a:p>
          <a:p>
            <a:pPr marL="114300" indent="0">
              <a:buNone/>
            </a:pPr>
            <a:r>
              <a:rPr lang="pl-PL" sz="2900" dirty="0" smtClean="0"/>
              <a:t>Przez </a:t>
            </a:r>
            <a:r>
              <a:rPr lang="pl-PL" sz="2900" b="1" dirty="0" smtClean="0"/>
              <a:t>masową imprezę sportową</a:t>
            </a:r>
            <a:r>
              <a:rPr lang="pl-PL" sz="2900" dirty="0" smtClean="0"/>
              <a:t> należy rozumieć imprezę masową mającą na celu współzawodnictwo sportowe lub popularyzowanie kultury fizycznej, organizowaną na:</a:t>
            </a:r>
          </a:p>
          <a:p>
            <a:pPr marL="114300" indent="0">
              <a:buNone/>
            </a:pPr>
            <a:r>
              <a:rPr lang="pl-PL" sz="2900" b="1" dirty="0" smtClean="0"/>
              <a:t>1) </a:t>
            </a:r>
            <a:r>
              <a:rPr lang="pl-PL" sz="2900" dirty="0" smtClean="0"/>
              <a:t>stadionie lub w innym obiekcie niebędącym budynkiem, na którym liczba udostępnionych przez organizatora miejsc dla osób, ustalona zgodnie z przepisami prawa budowlanego oraz przepisami dotyczącymi ochrony przeciwpożarowej, wynosi nie mniej niż 1000, a w przypadku hali sportowej lub innego budynku umożliwiającego przeprowadzenie imprezy masowej nie mniej niż 300;</a:t>
            </a:r>
          </a:p>
          <a:p>
            <a:pPr marL="114300" indent="0">
              <a:buNone/>
            </a:pPr>
            <a:r>
              <a:rPr lang="pl-PL" sz="2900" b="1" dirty="0" smtClean="0"/>
              <a:t>2) </a:t>
            </a:r>
            <a:r>
              <a:rPr lang="pl-PL" sz="2900" dirty="0" smtClean="0"/>
              <a:t>terenie umożliwiającym przeprowadzenie imprezy masowej, na którym liczba udostępnionych przez organizatora miejsc dla osób wynosi nie mniej niż 1000.</a:t>
            </a:r>
          </a:p>
          <a:p>
            <a:pPr marL="114300" indent="0">
              <a:buNone/>
            </a:pPr>
            <a:endParaRPr lang="pl-PL" sz="2900" dirty="0" smtClean="0"/>
          </a:p>
          <a:p>
            <a:pPr marL="114300" indent="0">
              <a:buNone/>
            </a:pPr>
            <a:r>
              <a:rPr lang="pl-PL" sz="2900" b="1" dirty="0" smtClean="0"/>
              <a:t>Meczem piłki nożnej</a:t>
            </a:r>
            <a:r>
              <a:rPr lang="pl-PL" sz="2900" dirty="0" smtClean="0"/>
              <a:t> jest masowa impreza sportowa mającą na celu współzawodnictwo w dyscyplinie piłki nożnej, organizowaną na stadionie lub w innym obiekcie sportowym, na którym liczba udostępnionych przez organizatora miejsc dla osób, ustalona zgodnie z przepisami prawa budowlanego oraz przepisami dotyczącymi ochrony przeciwpożarowej, wynosi nie mniej niż 1000.</a:t>
            </a:r>
          </a:p>
          <a:p>
            <a:pPr marL="114300" indent="0">
              <a:buNone/>
            </a:pPr>
            <a:endParaRPr lang="pl-PL" sz="2900" b="1" dirty="0" smtClean="0"/>
          </a:p>
          <a:p>
            <a:pPr marL="114300" indent="0">
              <a:buNone/>
            </a:pPr>
            <a:endParaRPr lang="pl-PL" sz="2900" b="1" dirty="0" smtClean="0"/>
          </a:p>
          <a:p>
            <a:pPr marL="114300" indent="0">
              <a:buNone/>
            </a:pPr>
            <a:r>
              <a:rPr lang="pl-PL" sz="2900" b="1" dirty="0" smtClean="0"/>
              <a:t>Nie uznaje się za masowe imprez</a:t>
            </a:r>
            <a:r>
              <a:rPr lang="pl-PL" sz="2900" dirty="0" smtClean="0"/>
              <a:t>: </a:t>
            </a:r>
            <a:r>
              <a:rPr lang="pl-PL" sz="2900" b="1" dirty="0" smtClean="0"/>
              <a:t>1) </a:t>
            </a:r>
            <a:r>
              <a:rPr lang="pl-PL" sz="2900" dirty="0" smtClean="0"/>
              <a:t>organizowanych w teatrach, operach, operetkach, filharmoniach, kinach, muzeach, bibliotekach, domach kultury i galeriach sztuki lub w innych podobnych obiektach; </a:t>
            </a:r>
            <a:r>
              <a:rPr lang="pl-PL" sz="2900" b="1" dirty="0" smtClean="0"/>
              <a:t>2) </a:t>
            </a:r>
            <a:r>
              <a:rPr lang="pl-PL" sz="2900" dirty="0" smtClean="0"/>
              <a:t>organizowanych w szkołach i placówkach oświatowych przez zarządzających tymi szkołami i placówkami; </a:t>
            </a:r>
            <a:r>
              <a:rPr lang="pl-PL" sz="2900" b="1" dirty="0" smtClean="0"/>
              <a:t>3) </a:t>
            </a:r>
            <a:r>
              <a:rPr lang="pl-PL" sz="2900" dirty="0" smtClean="0"/>
              <a:t>organizowanych w ramach współzawodnictwa sportowego dzieci i młodzieży; </a:t>
            </a:r>
            <a:r>
              <a:rPr lang="pl-PL" sz="2900" b="1" dirty="0" smtClean="0"/>
              <a:t>4) </a:t>
            </a:r>
            <a:r>
              <a:rPr lang="pl-PL" sz="2900" dirty="0" smtClean="0"/>
              <a:t>sportowych organizowanych dla sportowców niepełnosprawnych; </a:t>
            </a:r>
            <a:r>
              <a:rPr lang="pl-PL" sz="2900" b="1" dirty="0" smtClean="0"/>
              <a:t>5) </a:t>
            </a:r>
            <a:r>
              <a:rPr lang="pl-PL" sz="2900" dirty="0" smtClean="0"/>
              <a:t>sportu powszechnego o charakterze rekreacji ruchowej, ogólnodostępnym i nieodpłatnym, organizowanych na terenie otwartym; </a:t>
            </a:r>
            <a:r>
              <a:rPr lang="pl-PL" sz="2900" b="1" dirty="0" smtClean="0"/>
              <a:t>6) </a:t>
            </a:r>
            <a:r>
              <a:rPr lang="pl-PL" sz="2900" dirty="0" smtClean="0"/>
              <a:t>zamkniętych organizowanych przez pracodawców dla ich pracowników.</a:t>
            </a:r>
            <a:endParaRPr lang="pl-PL" sz="2900" dirty="0"/>
          </a:p>
        </p:txBody>
      </p:sp>
    </p:spTree>
    <p:extLst>
      <p:ext uri="{BB962C8B-B14F-4D97-AF65-F5344CB8AC3E}">
        <p14:creationId xmlns:p14="http://schemas.microsoft.com/office/powerpoint/2010/main" val="2103761384"/>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 wstępu na imprezę masową</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Arial" pitchFamily="34" charset="0"/>
              <a:buNone/>
              <a:defRPr/>
            </a:pPr>
            <a:r>
              <a:rPr lang="pl-PL" dirty="0" smtClean="0"/>
              <a:t>Przesłanki:</a:t>
            </a:r>
          </a:p>
          <a:p>
            <a:pPr marL="571500" indent="-457200" fontAlgn="auto">
              <a:spcAft>
                <a:spcPts val="0"/>
              </a:spcAft>
              <a:buFont typeface="+mj-lt"/>
              <a:buAutoNum type="arabicPeriod"/>
              <a:defRPr/>
            </a:pPr>
            <a:r>
              <a:rPr lang="pl-PL" b="1" dirty="0"/>
              <a:t>przestępstwo zostało popełnione w związku z </a:t>
            </a:r>
            <a:r>
              <a:rPr lang="pl-PL" b="1" dirty="0" smtClean="0"/>
              <a:t>imprezą masową </a:t>
            </a:r>
            <a:r>
              <a:rPr lang="pl-PL" b="1" dirty="0"/>
              <a:t>lub </a:t>
            </a:r>
            <a:r>
              <a:rPr lang="pl-PL" b="1" dirty="0" smtClean="0"/>
              <a:t>w </a:t>
            </a:r>
            <a:r>
              <a:rPr lang="pl-PL" b="1" dirty="0"/>
              <a:t>razie skazania za występek o charakterze chuligańskim, </a:t>
            </a:r>
            <a:endParaRPr lang="pl-PL" b="1" dirty="0" smtClean="0"/>
          </a:p>
          <a:p>
            <a:pPr marL="571500" indent="-457200" fontAlgn="auto">
              <a:spcAft>
                <a:spcPts val="0"/>
              </a:spcAft>
              <a:buFont typeface="+mj-lt"/>
              <a:buAutoNum type="arabicPeriod"/>
              <a:defRPr/>
            </a:pPr>
            <a:r>
              <a:rPr lang="pl-PL" b="1" dirty="0" smtClean="0"/>
              <a:t>udział </a:t>
            </a:r>
            <a:r>
              <a:rPr lang="pl-PL" b="1" dirty="0"/>
              <a:t>sprawcy w imprezach masowych zagraża dobrom chronionym prawem. </a:t>
            </a:r>
            <a:endParaRPr lang="pl-PL" dirty="0" smtClean="0"/>
          </a:p>
          <a:p>
            <a:pPr fontAlgn="auto">
              <a:spcAft>
                <a:spcPts val="0"/>
              </a:spcAft>
              <a:buFont typeface="Arial" pitchFamily="34" charset="0"/>
              <a:buNone/>
              <a:defRPr/>
            </a:pPr>
            <a:endParaRPr lang="pl-PL" dirty="0" smtClean="0"/>
          </a:p>
          <a:p>
            <a:pPr fontAlgn="auto">
              <a:spcAft>
                <a:spcPts val="0"/>
              </a:spcAft>
              <a:buNone/>
              <a:defRPr/>
            </a:pPr>
            <a:r>
              <a:rPr lang="pl-PL" dirty="0"/>
              <a:t>Zakaz wstępu na imprezy masowe zasadniczo orzekany jest </a:t>
            </a:r>
            <a:r>
              <a:rPr lang="pl-PL" dirty="0" smtClean="0"/>
              <a:t>co do zasady </a:t>
            </a:r>
            <a:r>
              <a:rPr lang="pl-PL" dirty="0" smtClean="0">
                <a:solidFill>
                  <a:srgbClr val="0070C0"/>
                </a:solidFill>
              </a:rPr>
              <a:t>fakultatywnie</a:t>
            </a:r>
            <a:r>
              <a:rPr lang="pl-PL" dirty="0">
                <a:solidFill>
                  <a:srgbClr val="0070C0"/>
                </a:solidFill>
              </a:rPr>
              <a:t>. </a:t>
            </a:r>
            <a:endParaRPr lang="pl-PL" dirty="0" smtClean="0">
              <a:solidFill>
                <a:srgbClr val="0070C0"/>
              </a:solidFill>
            </a:endParaRPr>
          </a:p>
          <a:p>
            <a:pPr fontAlgn="auto">
              <a:spcAft>
                <a:spcPts val="0"/>
              </a:spcAft>
              <a:buNone/>
              <a:defRPr/>
            </a:pPr>
            <a:r>
              <a:rPr lang="pl-PL" dirty="0" smtClean="0">
                <a:solidFill>
                  <a:srgbClr val="0070C0"/>
                </a:solidFill>
              </a:rPr>
              <a:t>Obligatoryjnie: </a:t>
            </a:r>
          </a:p>
          <a:p>
            <a:pPr fontAlgn="auto">
              <a:spcAft>
                <a:spcPts val="0"/>
              </a:spcAft>
              <a:buFont typeface="Wingdings" panose="05000000000000000000" pitchFamily="2" charset="2"/>
              <a:buChar char="§"/>
              <a:defRPr/>
            </a:pPr>
            <a:r>
              <a:rPr lang="pl-PL" dirty="0" smtClean="0"/>
              <a:t>wobec sprawców </a:t>
            </a:r>
            <a:r>
              <a:rPr lang="pl-PL" dirty="0"/>
              <a:t>przestępstw określonych w art. 59–61 </a:t>
            </a:r>
            <a:r>
              <a:rPr lang="pl-PL" dirty="0" err="1"/>
              <a:t>BezpImprMasU</a:t>
            </a:r>
            <a:r>
              <a:rPr lang="pl-PL" dirty="0"/>
              <a:t> </a:t>
            </a:r>
          </a:p>
          <a:p>
            <a:pPr fontAlgn="auto">
              <a:spcAft>
                <a:spcPts val="0"/>
              </a:spcAft>
              <a:buFont typeface="Wingdings" panose="05000000000000000000" pitchFamily="2" charset="2"/>
              <a:buChar char="§"/>
              <a:defRPr/>
            </a:pPr>
            <a:r>
              <a:rPr lang="pl-PL" dirty="0" smtClean="0"/>
              <a:t>w </a:t>
            </a:r>
            <a:r>
              <a:rPr lang="pl-PL" dirty="0"/>
              <a:t>razie </a:t>
            </a:r>
            <a:r>
              <a:rPr lang="pl-PL" b="1" dirty="0"/>
              <a:t>ponownego skazania</a:t>
            </a:r>
            <a:r>
              <a:rPr lang="pl-PL" dirty="0"/>
              <a:t> sprawcy za przestępstwo popełnione w związku z imprezą masową (art. 41b § 4 KK). W tej sytuacji sąd </a:t>
            </a:r>
            <a:r>
              <a:rPr lang="pl-PL" dirty="0" smtClean="0"/>
              <a:t>musi też </a:t>
            </a:r>
            <a:r>
              <a:rPr lang="pl-PL" dirty="0"/>
              <a:t>zobowiązać skazanego do przebywania w czasie trwania niektórych imprez masowych objętych zakazem, w określonym miejscu stałego pobytu.</a:t>
            </a:r>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780826385"/>
      </p:ext>
    </p:extLst>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 wstępu na imprezę masową</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fontAlgn="auto">
              <a:spcAft>
                <a:spcPts val="0"/>
              </a:spcAft>
              <a:buFont typeface="Arial" pitchFamily="34" charset="0"/>
              <a:buNone/>
              <a:defRPr/>
            </a:pPr>
            <a:r>
              <a:rPr lang="pl-PL" dirty="0" smtClean="0"/>
              <a:t>Dodatkowe obowiązki:</a:t>
            </a:r>
          </a:p>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b="1" dirty="0" smtClean="0"/>
              <a:t>§3</a:t>
            </a:r>
            <a:r>
              <a:rPr lang="pl-PL" b="1" dirty="0"/>
              <a:t>. </a:t>
            </a:r>
            <a:r>
              <a:rPr lang="pl-PL" dirty="0"/>
              <a:t>Orzekając zakaz wstępu na imprezę masową za czyn popełniony w związku z masową imprezą sportową, sąd </a:t>
            </a:r>
            <a:r>
              <a:rPr lang="pl-PL" dirty="0">
                <a:solidFill>
                  <a:srgbClr val="0070C0"/>
                </a:solidFill>
              </a:rPr>
              <a:t>może </a:t>
            </a:r>
            <a:r>
              <a:rPr lang="pl-PL" dirty="0" smtClean="0">
                <a:solidFill>
                  <a:srgbClr val="0070C0"/>
                </a:solidFill>
              </a:rPr>
              <a:t>orzec</a:t>
            </a:r>
          </a:p>
          <a:p>
            <a:pPr fontAlgn="auto">
              <a:spcAft>
                <a:spcPts val="0"/>
              </a:spcAft>
              <a:buFont typeface="Arial" pitchFamily="34" charset="0"/>
              <a:buNone/>
              <a:defRPr/>
            </a:pPr>
            <a:r>
              <a:rPr lang="pl-PL" b="1" dirty="0" smtClean="0"/>
              <a:t>obowiązek </a:t>
            </a:r>
            <a:r>
              <a:rPr lang="pl-PL" b="1" dirty="0"/>
              <a:t>przebywania skazanego w czasie trwania niektórych imprez masowych objętych zakazem w miejscu stałego pobytu lub w innym wyznaczonym miejscu, z zastosowaniem systemu dozoru elektronicznego</a:t>
            </a:r>
            <a:r>
              <a:rPr lang="pl-PL" b="1" dirty="0" smtClean="0"/>
              <a:t>. </a:t>
            </a:r>
            <a:r>
              <a:rPr lang="pl-PL" dirty="0" smtClean="0"/>
              <a:t>(</a:t>
            </a:r>
            <a:r>
              <a:rPr lang="pl-PL" dirty="0"/>
              <a:t>na okres nie krótszy niż 6 miesięcy i nie dłuższy niż 12 </a:t>
            </a:r>
            <a:r>
              <a:rPr lang="pl-PL" dirty="0" smtClean="0"/>
              <a:t>miesięcy)</a:t>
            </a:r>
          </a:p>
          <a:p>
            <a:pPr fontAlgn="auto">
              <a:spcAft>
                <a:spcPts val="0"/>
              </a:spcAft>
              <a:buFont typeface="Arial" pitchFamily="34" charset="0"/>
              <a:buNone/>
              <a:defRPr/>
            </a:pPr>
            <a:r>
              <a:rPr lang="pl-PL" b="1" dirty="0"/>
              <a:t>§ 5. </a:t>
            </a:r>
            <a:r>
              <a:rPr lang="pl-PL" dirty="0"/>
              <a:t>W szczególnie uzasadnionych wypadkach sąd </a:t>
            </a:r>
            <a:r>
              <a:rPr lang="pl-PL" dirty="0">
                <a:solidFill>
                  <a:srgbClr val="0070C0"/>
                </a:solidFill>
              </a:rPr>
              <a:t>może orzec</a:t>
            </a:r>
            <a:r>
              <a:rPr lang="pl-PL" dirty="0"/>
              <a:t>, że po upływie okresu, na który orzeczono obowiązek określony w § 3,</a:t>
            </a:r>
            <a:r>
              <a:rPr lang="pl-PL" b="1" dirty="0"/>
              <a:t> skazany będzie obowiązany do stawiennictwa w czasie trwania niektórych imprez masowych objętych zakazem w jednostce organizacyjnej Policji lub w miejscu określonym przez właściwego, ze względu na miejsce zamieszkania skazanego, komendanta powiatowego, rejonowego lub miejskiego Policji</a:t>
            </a:r>
            <a:r>
              <a:rPr lang="pl-PL" b="1" dirty="0" smtClean="0"/>
              <a:t>. </a:t>
            </a:r>
            <a:r>
              <a:rPr lang="pl-PL" dirty="0" smtClean="0"/>
              <a:t>(</a:t>
            </a:r>
            <a:r>
              <a:rPr lang="pl-PL" dirty="0"/>
              <a:t>§ 6. Łączny czas stosowania wobec skazanego obowiązków, określonych w § 3 i 5, nie może przekroczyć okresu orzeczonego wobec skazanego zakazu wstępu na imprezę </a:t>
            </a:r>
            <a:r>
              <a:rPr lang="pl-PL" dirty="0" smtClean="0"/>
              <a:t>masową, czyli 2-6 lat)</a:t>
            </a:r>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711331392"/>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Środki karne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Wingdings" panose="05000000000000000000" pitchFamily="2" charset="2"/>
              <a:buChar char="Ø"/>
              <a:defRPr/>
            </a:pPr>
            <a:endParaRPr lang="pl-PL" dirty="0" smtClean="0"/>
          </a:p>
          <a:p>
            <a:pPr fontAlgn="auto">
              <a:spcAft>
                <a:spcPts val="0"/>
              </a:spcAft>
              <a:buFont typeface="Wingdings" panose="05000000000000000000" pitchFamily="2" charset="2"/>
              <a:buChar char="Ø"/>
              <a:defRPr/>
            </a:pPr>
            <a:r>
              <a:rPr lang="pl-PL" dirty="0" smtClean="0"/>
              <a:t>Kodeks </a:t>
            </a:r>
            <a:r>
              <a:rPr lang="pl-PL" dirty="0"/>
              <a:t>przewiduje środki karne niejednolite pod względem charakteru, jak również sposobu ich wymierzania (NP. ŚRODKI TERMINOWE I </a:t>
            </a:r>
            <a:r>
              <a:rPr lang="pl-PL" dirty="0" smtClean="0"/>
              <a:t>BEZTREMINOWE oraz JEDNORAZOWE )</a:t>
            </a:r>
            <a:endParaRPr lang="pl-PL" dirty="0"/>
          </a:p>
          <a:p>
            <a:pPr fontAlgn="auto">
              <a:spcAft>
                <a:spcPts val="0"/>
              </a:spcAft>
              <a:buFont typeface="Wingdings" panose="05000000000000000000" pitchFamily="2" charset="2"/>
              <a:buChar char="Ø"/>
              <a:defRPr/>
            </a:pPr>
            <a:r>
              <a:rPr lang="pl-PL" dirty="0"/>
              <a:t>	Wspólny mianownik stanowi dolegliwość </a:t>
            </a:r>
          </a:p>
          <a:p>
            <a:pPr fontAlgn="auto">
              <a:spcAft>
                <a:spcPts val="0"/>
              </a:spcAft>
              <a:buFont typeface="Wingdings" panose="05000000000000000000" pitchFamily="2" charset="2"/>
              <a:buChar char="Ø"/>
              <a:defRPr/>
            </a:pPr>
            <a:r>
              <a:rPr lang="pl-PL" dirty="0"/>
              <a:t>	Celem głównym danego środka karnego może być: represja, prewencja albo kompensacja</a:t>
            </a:r>
          </a:p>
          <a:p>
            <a:pPr fontAlgn="auto">
              <a:spcAft>
                <a:spcPts val="0"/>
              </a:spcAft>
              <a:buFont typeface="Wingdings" panose="05000000000000000000" pitchFamily="2" charset="2"/>
              <a:buChar char="Ø"/>
              <a:defRPr/>
            </a:pPr>
            <a:r>
              <a:rPr lang="pl-PL" dirty="0"/>
              <a:t> 	Środki karne wiążą się z tymi samymi funkcjami, co kary</a:t>
            </a:r>
          </a:p>
          <a:p>
            <a:pPr fontAlgn="auto">
              <a:spcAft>
                <a:spcPts val="0"/>
              </a:spcAft>
              <a:buFont typeface="Wingdings" panose="05000000000000000000" pitchFamily="2" charset="2"/>
              <a:buChar char="Ø"/>
              <a:defRPr/>
            </a:pPr>
            <a:r>
              <a:rPr lang="pl-PL" dirty="0"/>
              <a:t>	Środki karne nie stanowią kary dodatkowej!</a:t>
            </a:r>
            <a:r>
              <a:rPr lang="pl-PL" b="1" dirty="0"/>
              <a:t> </a:t>
            </a:r>
          </a:p>
          <a:p>
            <a:pPr fontAlgn="auto">
              <a:spcAft>
                <a:spcPts val="0"/>
              </a:spcAft>
              <a:buFont typeface="Wingdings" panose="05000000000000000000" pitchFamily="2" charset="2"/>
              <a:buChar char="Ø"/>
              <a:defRPr/>
            </a:pPr>
            <a:r>
              <a:rPr lang="pl-PL" b="1" dirty="0"/>
              <a:t> 	</a:t>
            </a:r>
            <a:r>
              <a:rPr lang="pl-PL" dirty="0"/>
              <a:t>od uprawomocnienia się orzeczenia.</a:t>
            </a:r>
          </a:p>
          <a:p>
            <a:pPr fontAlgn="auto">
              <a:spcAft>
                <a:spcPts val="0"/>
              </a:spcAft>
              <a:buFont typeface="Wingdings" panose="05000000000000000000" pitchFamily="2" charset="2"/>
              <a:buChar char="Ø"/>
              <a:defRPr/>
            </a:pPr>
            <a:r>
              <a:rPr lang="pl-PL" dirty="0"/>
              <a:t> 	Okres, na który orzeczono środki karne w postaci zakazów nie biegnie w czasie odbywania kary pozbawienia wolności, chociażby orzeczonej za inne przestępstwo</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284600252"/>
      </p:ext>
    </p:extLst>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 wstępu na imprezę masową</a:t>
            </a:r>
            <a:endParaRPr lang="pl-PL" sz="4000" dirty="0"/>
          </a:p>
        </p:txBody>
      </p:sp>
      <p:sp>
        <p:nvSpPr>
          <p:cNvPr id="130051" name="Rectangle 3"/>
          <p:cNvSpPr>
            <a:spLocks noGrp="1" noChangeArrowheads="1"/>
          </p:cNvSpPr>
          <p:nvPr>
            <p:ph idx="1"/>
          </p:nvPr>
        </p:nvSpPr>
        <p:spPr>
          <a:xfrm>
            <a:off x="457200" y="1052513"/>
            <a:ext cx="8075240" cy="5805487"/>
          </a:xfrm>
        </p:spPr>
        <p:txBody>
          <a:bodyPr rtlCol="0">
            <a:normAutofit fontScale="92500" lnSpcReduction="10000"/>
          </a:bodyPr>
          <a:lstStyle/>
          <a:p>
            <a:pPr fontAlgn="auto">
              <a:spcAft>
                <a:spcPts val="0"/>
              </a:spcAft>
              <a:buFont typeface="Arial" pitchFamily="34" charset="0"/>
              <a:buNone/>
              <a:defRPr/>
            </a:pPr>
            <a:r>
              <a:rPr lang="pl-PL" dirty="0" smtClean="0"/>
              <a:t>Dodatkowe obowiązki:</a:t>
            </a:r>
          </a:p>
          <a:p>
            <a:pPr fontAlgn="auto">
              <a:spcAft>
                <a:spcPts val="0"/>
              </a:spcAft>
              <a:buFont typeface="Arial" pitchFamily="34" charset="0"/>
              <a:buNone/>
              <a:defRPr/>
            </a:pPr>
            <a:endParaRPr lang="pl-PL" dirty="0"/>
          </a:p>
          <a:p>
            <a:pPr marL="114300" indent="0">
              <a:buNone/>
            </a:pPr>
            <a:r>
              <a:rPr lang="pl-PL" b="1" dirty="0" smtClean="0"/>
              <a:t>§7 </a:t>
            </a:r>
            <a:r>
              <a:rPr lang="pl-PL" dirty="0"/>
              <a:t>Jeżeli z </a:t>
            </a:r>
            <a:r>
              <a:rPr lang="pl-PL" dirty="0" smtClean="0"/>
              <a:t>okoliczności </a:t>
            </a:r>
            <a:r>
              <a:rPr lang="pl-PL" dirty="0"/>
              <a:t>wynika, że wykonanie obowiązku określonego w </a:t>
            </a:r>
            <a:r>
              <a:rPr lang="pl-PL" b="1" dirty="0"/>
              <a:t>§ 3</a:t>
            </a:r>
            <a:r>
              <a:rPr lang="pl-PL" dirty="0"/>
              <a:t> jest </a:t>
            </a:r>
            <a:endParaRPr lang="pl-PL" dirty="0" smtClean="0"/>
          </a:p>
          <a:p>
            <a:pPr marL="114300" indent="0">
              <a:buNone/>
            </a:pPr>
            <a:r>
              <a:rPr lang="pl-PL" dirty="0" smtClean="0"/>
              <a:t>niemożliwe </a:t>
            </a:r>
            <a:r>
              <a:rPr lang="pl-PL" dirty="0"/>
              <a:t>lub </a:t>
            </a:r>
            <a:endParaRPr lang="pl-PL" dirty="0" smtClean="0"/>
          </a:p>
          <a:p>
            <a:pPr marL="114300" indent="0">
              <a:buNone/>
            </a:pPr>
            <a:r>
              <a:rPr lang="pl-PL" dirty="0" smtClean="0"/>
              <a:t>jego </a:t>
            </a:r>
            <a:r>
              <a:rPr lang="pl-PL" dirty="0"/>
              <a:t>orzeczenie jest oczywiście niecelowe</a:t>
            </a:r>
            <a:r>
              <a:rPr lang="pl-PL" dirty="0" smtClean="0"/>
              <a:t>,</a:t>
            </a:r>
          </a:p>
          <a:p>
            <a:pPr marL="114300" indent="0">
              <a:buNone/>
            </a:pPr>
            <a:r>
              <a:rPr lang="pl-PL" b="1" dirty="0" smtClean="0"/>
              <a:t> </a:t>
            </a:r>
            <a:r>
              <a:rPr lang="pl-PL" dirty="0"/>
              <a:t>w miejsce tego obowiązku </a:t>
            </a:r>
            <a:r>
              <a:rPr lang="pl-PL" b="1" dirty="0"/>
              <a:t>orzeka się obowiązek stawiennictwa skazanego w czasie trwania niektórych imprez masowych objętych zakazem w jednostce organizacyjnej Policji lub w miejscu określonym przez właściwego, ze względu na miejsce zamieszkania skazanego, komendanta powiatowego, rejonowego lub miejskiego Policji</a:t>
            </a:r>
            <a:r>
              <a:rPr lang="pl-PL" b="1" dirty="0" smtClean="0"/>
              <a:t>. </a:t>
            </a:r>
            <a:r>
              <a:rPr lang="pl-PL" dirty="0" smtClean="0"/>
              <a:t>(na </a:t>
            </a:r>
            <a:r>
              <a:rPr lang="pl-PL" dirty="0"/>
              <a:t>okres od 6 miesięcy do lat 6, nieprzekraczający okresu, na jaki orzeczono zakaz wstępu na imprezę </a:t>
            </a:r>
            <a:r>
              <a:rPr lang="pl-PL" dirty="0" smtClean="0"/>
              <a:t>masową)</a:t>
            </a:r>
          </a:p>
          <a:p>
            <a:pPr marL="114300" indent="0">
              <a:buNone/>
            </a:pPr>
            <a:endParaRPr lang="pl-PL" dirty="0"/>
          </a:p>
          <a:p>
            <a:pPr>
              <a:buFont typeface="Wingdings" panose="05000000000000000000" pitchFamily="2" charset="2"/>
              <a:buChar char="q"/>
            </a:pPr>
            <a:r>
              <a:rPr lang="pl-PL" dirty="0" smtClean="0"/>
              <a:t>sąd </a:t>
            </a:r>
            <a:r>
              <a:rPr lang="pl-PL" dirty="0"/>
              <a:t>określa imprezy masowe, w czasie trwania których obowiązek ten ma być wykonywany, wskazując w szczególności nazwy dyscyplin sportowych, nazwy klubów sportowych oraz zakres terytorialny imprez, których obowiązek dotyczy.</a:t>
            </a:r>
          </a:p>
          <a:p>
            <a:pPr algn="just"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454816885"/>
      </p:ext>
    </p:extLst>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Zakaz wstępu do ośrodków gier i uczestnictwa w grach hazardowych</a:t>
            </a:r>
          </a:p>
        </p:txBody>
      </p:sp>
      <p:sp>
        <p:nvSpPr>
          <p:cNvPr id="130051" name="Rectangle 3"/>
          <p:cNvSpPr>
            <a:spLocks noGrp="1" noChangeArrowheads="1"/>
          </p:cNvSpPr>
          <p:nvPr>
            <p:ph idx="1"/>
          </p:nvPr>
        </p:nvSpPr>
        <p:spPr>
          <a:xfrm>
            <a:off x="107504" y="1052513"/>
            <a:ext cx="8568952" cy="5805487"/>
          </a:xfrm>
        </p:spPr>
        <p:txBody>
          <a:bodyPr rtlCol="0">
            <a:normAutofit fontScale="92500" lnSpcReduction="10000"/>
          </a:bodyPr>
          <a:lstStyle/>
          <a:p>
            <a:endParaRPr lang="pl-PL" dirty="0" smtClean="0"/>
          </a:p>
          <a:p>
            <a:pPr marL="114300" indent="0">
              <a:buNone/>
            </a:pPr>
            <a:r>
              <a:rPr lang="pl-PL" b="1" dirty="0"/>
              <a:t>Art. 41c </a:t>
            </a:r>
          </a:p>
          <a:p>
            <a:r>
              <a:rPr lang="pl-PL" dirty="0" smtClean="0"/>
              <a:t>§ </a:t>
            </a:r>
            <a:r>
              <a:rPr lang="pl-PL" dirty="0"/>
              <a:t>1. Zakaz wstępu do ośrodków gier i uczestnictwa w grach hazardowych nie obejmuje uczestnictwa w loteriach promocyjnych.</a:t>
            </a:r>
          </a:p>
          <a:p>
            <a:r>
              <a:rPr lang="pl-PL" dirty="0"/>
              <a:t>§ 2. Sąd może orzec zakaz wstępu do ośrodków gier i uczestnictwa w grach hazardowych, w razie skazania za przestępstwo popełnione w związku z urządzaniem gier hazardowych lub udziałem w nich</a:t>
            </a:r>
            <a:r>
              <a:rPr lang="pl-PL" dirty="0" smtClean="0"/>
              <a:t>.</a:t>
            </a:r>
          </a:p>
          <a:p>
            <a:pPr marL="114300" indent="0">
              <a:buNone/>
            </a:pPr>
            <a:endParaRPr lang="pl-PL" dirty="0" smtClean="0"/>
          </a:p>
          <a:p>
            <a:pPr>
              <a:buFont typeface="Wingdings" panose="05000000000000000000" pitchFamily="2" charset="2"/>
              <a:buChar char="q"/>
            </a:pPr>
            <a:r>
              <a:rPr lang="pl-PL" b="1" dirty="0"/>
              <a:t> </a:t>
            </a:r>
            <a:r>
              <a:rPr lang="pl-PL" b="1" dirty="0" smtClean="0">
                <a:solidFill>
                  <a:srgbClr val="0070C0"/>
                </a:solidFill>
              </a:rPr>
              <a:t>fakultatywnie</a:t>
            </a:r>
          </a:p>
          <a:p>
            <a:pPr>
              <a:buFont typeface="Wingdings" panose="05000000000000000000" pitchFamily="2" charset="2"/>
              <a:buChar char="q"/>
            </a:pPr>
            <a:r>
              <a:rPr lang="pl-PL" b="1" dirty="0">
                <a:solidFill>
                  <a:srgbClr val="0070C0"/>
                </a:solidFill>
              </a:rPr>
              <a:t> </a:t>
            </a:r>
            <a:r>
              <a:rPr lang="pl-PL" b="1" dirty="0" smtClean="0">
                <a:solidFill>
                  <a:srgbClr val="0070C0"/>
                </a:solidFill>
              </a:rPr>
              <a:t>2 rodzaje zakazów</a:t>
            </a:r>
          </a:p>
          <a:p>
            <a:pPr>
              <a:buFont typeface="Wingdings" panose="05000000000000000000" pitchFamily="2" charset="2"/>
              <a:buChar char="q"/>
            </a:pPr>
            <a:r>
              <a:rPr lang="pl-PL" b="1" dirty="0">
                <a:solidFill>
                  <a:srgbClr val="0070C0"/>
                </a:solidFill>
              </a:rPr>
              <a:t> </a:t>
            </a:r>
            <a:r>
              <a:rPr lang="pl-PL" b="1" dirty="0" smtClean="0">
                <a:solidFill>
                  <a:srgbClr val="0070C0"/>
                </a:solidFill>
              </a:rPr>
              <a:t>związek </a:t>
            </a:r>
            <a:r>
              <a:rPr lang="pl-PL" b="1" dirty="0">
                <a:solidFill>
                  <a:srgbClr val="0070C0"/>
                </a:solidFill>
              </a:rPr>
              <a:t>pomiędzy popełnionym przestępstwem a urządzaniem gier lub udziałem w </a:t>
            </a:r>
            <a:r>
              <a:rPr lang="pl-PL" b="1" dirty="0" smtClean="0">
                <a:solidFill>
                  <a:srgbClr val="0070C0"/>
                </a:solidFill>
              </a:rPr>
              <a:t>nich</a:t>
            </a:r>
          </a:p>
          <a:p>
            <a:pPr>
              <a:buFont typeface="Wingdings" panose="05000000000000000000" pitchFamily="2" charset="2"/>
              <a:buChar char="q"/>
            </a:pPr>
            <a:r>
              <a:rPr lang="pl-PL" b="1" dirty="0">
                <a:solidFill>
                  <a:srgbClr val="0070C0"/>
                </a:solidFill>
              </a:rPr>
              <a:t> </a:t>
            </a:r>
            <a:r>
              <a:rPr lang="pl-PL" b="1" dirty="0" smtClean="0">
                <a:solidFill>
                  <a:srgbClr val="0070C0"/>
                </a:solidFill>
              </a:rPr>
              <a:t>funkcja </a:t>
            </a:r>
            <a:r>
              <a:rPr lang="pl-PL" b="1" dirty="0" err="1" smtClean="0">
                <a:solidFill>
                  <a:srgbClr val="0070C0"/>
                </a:solidFill>
              </a:rPr>
              <a:t>indywidualnoprewencyjna</a:t>
            </a:r>
            <a:endParaRPr lang="pl-PL" b="1" dirty="0">
              <a:solidFill>
                <a:srgbClr val="0070C0"/>
              </a:solidFill>
            </a:endParaRPr>
          </a:p>
          <a:p>
            <a:pPr fontAlgn="auto">
              <a:spcAft>
                <a:spcPts val="0"/>
              </a:spcAft>
              <a:buFont typeface="Arial" pitchFamily="34" charset="0"/>
              <a:buNone/>
              <a:defRPr/>
            </a:pPr>
            <a:r>
              <a:rPr lang="pl-PL" dirty="0" smtClean="0"/>
              <a:t>„</a:t>
            </a:r>
            <a:r>
              <a:rPr lang="pl-PL" dirty="0"/>
              <a:t> celem tego środka jest "uniemożliwienie udziału w grach osobom, które popełniły przestępstwo związane z urządzaniem, bądź udziałem w grach i zakładach (w tym osobom uzależnionym), zarówno jako gracz, czy też jako osoba prowadząca bądź nadzorująca prowadzenie gier" </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43668488"/>
      </p:ext>
    </p:extLst>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Zakaz wstępu do ośrodków gier i uczestnictwa w grach hazardowych</a:t>
            </a:r>
          </a:p>
        </p:txBody>
      </p:sp>
      <p:sp>
        <p:nvSpPr>
          <p:cNvPr id="130051" name="Rectangle 3"/>
          <p:cNvSpPr>
            <a:spLocks noGrp="1" noChangeArrowheads="1"/>
          </p:cNvSpPr>
          <p:nvPr>
            <p:ph idx="1"/>
          </p:nvPr>
        </p:nvSpPr>
        <p:spPr>
          <a:xfrm>
            <a:off x="107504" y="1052513"/>
            <a:ext cx="8568952" cy="5805487"/>
          </a:xfrm>
        </p:spPr>
        <p:txBody>
          <a:bodyPr rtlCol="0">
            <a:normAutofit fontScale="85000" lnSpcReduction="20000"/>
          </a:bodyPr>
          <a:lstStyle/>
          <a:p>
            <a:endParaRPr lang="pl-PL" dirty="0" smtClean="0"/>
          </a:p>
          <a:p>
            <a:pPr marL="114300" indent="0">
              <a:buNone/>
            </a:pPr>
            <a:endParaRPr lang="pl-PL" b="1" dirty="0" smtClean="0"/>
          </a:p>
          <a:p>
            <a:pPr marL="114300" indent="0">
              <a:buNone/>
            </a:pPr>
            <a:r>
              <a:rPr lang="pl-PL" b="1" cap="all" dirty="0">
                <a:solidFill>
                  <a:srgbClr val="0070C0"/>
                </a:solidFill>
              </a:rPr>
              <a:t>Ustawa o grach </a:t>
            </a:r>
            <a:r>
              <a:rPr lang="pl-PL" b="1" cap="all" dirty="0" smtClean="0">
                <a:solidFill>
                  <a:srgbClr val="0070C0"/>
                </a:solidFill>
              </a:rPr>
              <a:t>hazardowych </a:t>
            </a:r>
            <a:r>
              <a:rPr lang="pl-PL" b="1" dirty="0" smtClean="0">
                <a:solidFill>
                  <a:srgbClr val="0070C0"/>
                </a:solidFill>
              </a:rPr>
              <a:t>z </a:t>
            </a:r>
            <a:r>
              <a:rPr lang="pl-PL" b="1" dirty="0">
                <a:solidFill>
                  <a:srgbClr val="0070C0"/>
                </a:solidFill>
              </a:rPr>
              <a:t>dnia 19 listopada 2009 r.</a:t>
            </a:r>
          </a:p>
          <a:p>
            <a:pPr marL="114300" indent="0">
              <a:buNone/>
            </a:pPr>
            <a:endParaRPr lang="pl-PL" b="1" dirty="0"/>
          </a:p>
          <a:p>
            <a:pPr marL="114300" indent="0">
              <a:buNone/>
            </a:pPr>
            <a:r>
              <a:rPr lang="pl-PL" b="1" dirty="0" smtClean="0"/>
              <a:t>Ośrodek </a:t>
            </a:r>
            <a:r>
              <a:rPr lang="pl-PL" b="1" dirty="0"/>
              <a:t>gier</a:t>
            </a:r>
            <a:r>
              <a:rPr lang="pl-PL" dirty="0"/>
              <a:t> </a:t>
            </a:r>
            <a:r>
              <a:rPr lang="pl-PL" dirty="0" smtClean="0"/>
              <a:t>: (definicja z art</a:t>
            </a:r>
            <a:r>
              <a:rPr lang="pl-PL" dirty="0"/>
              <a:t>. 4 ust. 1 pkt </a:t>
            </a:r>
            <a:r>
              <a:rPr lang="pl-PL" dirty="0" smtClean="0"/>
              <a:t>1)</a:t>
            </a:r>
            <a:r>
              <a:rPr lang="pl-PL" dirty="0"/>
              <a:t> </a:t>
            </a:r>
            <a:endParaRPr lang="pl-PL" b="1" dirty="0"/>
          </a:p>
          <a:p>
            <a:pPr marL="114300" indent="0">
              <a:buNone/>
            </a:pPr>
            <a:r>
              <a:rPr lang="pl-PL" b="1" dirty="0"/>
              <a:t>1) kasyna gry</a:t>
            </a:r>
            <a:r>
              <a:rPr lang="pl-PL" dirty="0"/>
              <a:t> – jako wydzielone miejsca, w których prowadzi się gry cylindryczne, gry w karty, gry w kości lub gry na automatach, na podstawie zatwierdzonego regulaminu, przy czym minimalna łączna liczba urządzanych gier cylindrycznych i gier w karty wynosi 4, a liczba zainstalowanych automatów wynosi od 5 do 70 sztuk</a:t>
            </a:r>
            <a:r>
              <a:rPr lang="pl-PL" dirty="0" smtClean="0"/>
              <a:t>;</a:t>
            </a:r>
            <a:endParaRPr lang="pl-PL" b="1" dirty="0"/>
          </a:p>
          <a:p>
            <a:pPr marL="114300" indent="0">
              <a:buNone/>
            </a:pPr>
            <a:r>
              <a:rPr lang="pl-PL" b="1" dirty="0"/>
              <a:t>2) salony gry bingo pieniężne</a:t>
            </a:r>
            <a:r>
              <a:rPr lang="pl-PL" dirty="0"/>
              <a:t> – jako wydzielone miejsca, w których prowadzi się grę bingo pieniężne na podstawie zatwierdzonego regulaminu</a:t>
            </a:r>
            <a:r>
              <a:rPr lang="pl-PL" dirty="0" smtClean="0"/>
              <a:t>;</a:t>
            </a:r>
            <a:endParaRPr lang="pl-PL" b="1" dirty="0"/>
          </a:p>
          <a:p>
            <a:pPr marL="114300" indent="0">
              <a:buNone/>
            </a:pPr>
            <a:r>
              <a:rPr lang="pl-PL" b="1" dirty="0"/>
              <a:t>3) salon gier na automatach</a:t>
            </a:r>
            <a:r>
              <a:rPr lang="pl-PL" dirty="0"/>
              <a:t> – jako wydzielone miejsce, w którym prowadzi się gry na automatach na podstawie zatwierdzonego regulaminu, przy czym liczba zainstalowanych automatów wynosi od 3 do 50 </a:t>
            </a:r>
            <a:r>
              <a:rPr lang="pl-PL" dirty="0" smtClean="0"/>
              <a:t>sztuk.</a:t>
            </a:r>
          </a:p>
          <a:p>
            <a:pPr marL="114300" indent="0">
              <a:buNone/>
            </a:pPr>
            <a:endParaRPr lang="pl-PL" dirty="0"/>
          </a:p>
          <a:p>
            <a:pPr>
              <a:buFont typeface="Wingdings" panose="05000000000000000000" pitchFamily="2" charset="2"/>
              <a:buChar char="§"/>
            </a:pPr>
            <a:r>
              <a:rPr lang="pl-PL" dirty="0" smtClean="0"/>
              <a:t>Nie </a:t>
            </a:r>
            <a:r>
              <a:rPr lang="pl-PL" dirty="0"/>
              <a:t>jest ośrodkiem gier punkt przyjmowania zakładów wzajemnych.</a:t>
            </a:r>
          </a:p>
          <a:p>
            <a:pPr>
              <a:buFont typeface="Wingdings" panose="05000000000000000000" pitchFamily="2" charset="2"/>
              <a:buChar char="§"/>
            </a:pPr>
            <a:r>
              <a:rPr lang="pl-PL" b="1" dirty="0" smtClean="0">
                <a:solidFill>
                  <a:srgbClr val="0070C0"/>
                </a:solidFill>
              </a:rPr>
              <a:t>Gry hazardowe</a:t>
            </a:r>
            <a:r>
              <a:rPr lang="pl-PL" dirty="0" smtClean="0"/>
              <a:t>, </a:t>
            </a:r>
            <a:r>
              <a:rPr lang="pl-PL" dirty="0"/>
              <a:t>obejmują gry losowe, zakłady wzajemne, gry w karty i gry na </a:t>
            </a:r>
            <a:r>
              <a:rPr lang="pl-PL" dirty="0" smtClean="0"/>
              <a:t>automatach.</a:t>
            </a:r>
          </a:p>
          <a:p>
            <a:pPr>
              <a:buFont typeface="Wingdings" panose="05000000000000000000" pitchFamily="2" charset="2"/>
              <a:buChar char="§"/>
            </a:pPr>
            <a:r>
              <a:rPr lang="pl-PL" dirty="0" smtClean="0"/>
              <a:t>Zakaz </a:t>
            </a:r>
            <a:r>
              <a:rPr lang="pl-PL" dirty="0"/>
              <a:t>wstępu do ośrodków gier i uczestnictwa w grach hazardowych nie obejmuje uczestnictwa w loteriach promocyjnych.</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463026314"/>
      </p:ext>
    </p:extLst>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 prowadzenia pojazdów</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fontAlgn="auto">
              <a:spcAft>
                <a:spcPts val="0"/>
              </a:spcAft>
              <a:buFont typeface="Arial" pitchFamily="34" charset="0"/>
              <a:buNone/>
              <a:defRPr/>
            </a:pPr>
            <a:r>
              <a:rPr lang="pl-PL" b="1" dirty="0" smtClean="0"/>
              <a:t>Art. 42 KK</a:t>
            </a:r>
          </a:p>
          <a:p>
            <a:pPr fontAlgn="auto">
              <a:spcAft>
                <a:spcPts val="0"/>
              </a:spcAft>
              <a:buFont typeface="Wingdings" panose="05000000000000000000" pitchFamily="2" charset="2"/>
              <a:buChar char="ü"/>
              <a:defRPr/>
            </a:pPr>
            <a:r>
              <a:rPr lang="pl-PL" dirty="0"/>
              <a:t> </a:t>
            </a:r>
            <a:r>
              <a:rPr lang="pl-PL" dirty="0" smtClean="0"/>
              <a:t>Zakres </a:t>
            </a:r>
            <a:r>
              <a:rPr lang="pl-PL" dirty="0"/>
              <a:t>przedmiotowy środka karnego </a:t>
            </a:r>
            <a:r>
              <a:rPr lang="pl-PL" dirty="0" smtClean="0"/>
              <a:t>obejmuje </a:t>
            </a:r>
          </a:p>
          <a:p>
            <a:pPr lvl="2" fontAlgn="auto">
              <a:spcAft>
                <a:spcPts val="0"/>
              </a:spcAft>
              <a:buFont typeface="Wingdings" panose="05000000000000000000" pitchFamily="2" charset="2"/>
              <a:buChar char="§"/>
              <a:defRPr/>
            </a:pPr>
            <a:r>
              <a:rPr lang="pl-PL" dirty="0" smtClean="0"/>
              <a:t>wszelkie </a:t>
            </a:r>
            <a:r>
              <a:rPr lang="pl-PL" dirty="0"/>
              <a:t>pojazdy (art. 42 § 2 KK), </a:t>
            </a:r>
          </a:p>
          <a:p>
            <a:pPr lvl="2" fontAlgn="auto">
              <a:spcAft>
                <a:spcPts val="0"/>
              </a:spcAft>
              <a:buFont typeface="Wingdings" panose="05000000000000000000" pitchFamily="2" charset="2"/>
              <a:buChar char="§"/>
              <a:defRPr/>
            </a:pPr>
            <a:r>
              <a:rPr lang="pl-PL" dirty="0" smtClean="0"/>
              <a:t>wszelkie </a:t>
            </a:r>
            <a:r>
              <a:rPr lang="pl-PL" dirty="0"/>
              <a:t>pojazdy mechaniczne (art. 42 § 1a, § 3 i § 4 KK</a:t>
            </a:r>
            <a:r>
              <a:rPr lang="pl-PL" dirty="0" smtClean="0"/>
              <a:t>)</a:t>
            </a:r>
          </a:p>
          <a:p>
            <a:pPr lvl="2" fontAlgn="auto">
              <a:spcAft>
                <a:spcPts val="0"/>
              </a:spcAft>
              <a:buFont typeface="Wingdings" panose="05000000000000000000" pitchFamily="2" charset="2"/>
              <a:buChar char="§"/>
              <a:defRPr/>
            </a:pPr>
            <a:r>
              <a:rPr lang="pl-PL" dirty="0" smtClean="0"/>
              <a:t>pojazdy </a:t>
            </a:r>
            <a:r>
              <a:rPr lang="pl-PL" dirty="0"/>
              <a:t>określonego rodzaju (art. 42 § 1 i § 2 KK).</a:t>
            </a:r>
            <a:endParaRPr lang="pl-PL" dirty="0" smtClean="0"/>
          </a:p>
          <a:p>
            <a:pPr fontAlgn="auto">
              <a:spcAft>
                <a:spcPts val="0"/>
              </a:spcAft>
              <a:buFont typeface="Wingdings" panose="05000000000000000000" pitchFamily="2" charset="2"/>
              <a:buChar char="ü"/>
              <a:defRPr/>
            </a:pPr>
            <a:r>
              <a:rPr lang="pl-PL" dirty="0" smtClean="0"/>
              <a:t> środek orzekany fakultatywnie lub obligatoryjnie</a:t>
            </a:r>
          </a:p>
          <a:p>
            <a:pPr fontAlgn="auto">
              <a:spcAft>
                <a:spcPts val="0"/>
              </a:spcAft>
              <a:buFont typeface="Wingdings" panose="05000000000000000000" pitchFamily="2" charset="2"/>
              <a:buChar char="ü"/>
              <a:defRPr/>
            </a:pPr>
            <a:r>
              <a:rPr lang="pl-PL" dirty="0"/>
              <a:t> </a:t>
            </a:r>
            <a:r>
              <a:rPr lang="pl-PL" dirty="0" smtClean="0"/>
              <a:t>terminowy lub dożywotni</a:t>
            </a:r>
          </a:p>
          <a:p>
            <a:pPr fontAlgn="auto">
              <a:spcAft>
                <a:spcPts val="0"/>
              </a:spcAft>
              <a:buFont typeface="Wingdings" panose="05000000000000000000" pitchFamily="2" charset="2"/>
              <a:buChar char="ü"/>
              <a:defRPr/>
            </a:pPr>
            <a:r>
              <a:rPr lang="pl-PL" dirty="0"/>
              <a:t> Orzekając zakaz określony w art. 42, sąd nakłada obowiązek zwrotu dokumentu uprawniającego do prowadzenia pojazdu; do chwili wykonania obowiązku okres, na który orzeczono zakaz, nie biegnie</a:t>
            </a:r>
            <a:r>
              <a:rPr lang="pl-PL" b="1" dirty="0"/>
              <a:t>.</a:t>
            </a:r>
            <a:endParaRPr lang="pl-PL" dirty="0" smtClean="0"/>
          </a:p>
          <a:p>
            <a:pPr marL="114300" indent="0" fontAlgn="auto">
              <a:spcAft>
                <a:spcPts val="0"/>
              </a:spcAft>
              <a:buNone/>
              <a:defRPr/>
            </a:pPr>
            <a:endParaRPr lang="pl-PL" dirty="0"/>
          </a:p>
          <a:p>
            <a:pPr fontAlgn="auto">
              <a:spcAft>
                <a:spcPts val="0"/>
              </a:spcAft>
              <a:buFont typeface="Wingdings" panose="05000000000000000000" pitchFamily="2" charset="2"/>
              <a:buChar char="q"/>
              <a:defRPr/>
            </a:pPr>
            <a:r>
              <a:rPr lang="pl-PL" b="1" dirty="0">
                <a:solidFill>
                  <a:srgbClr val="0070C0"/>
                </a:solidFill>
              </a:rPr>
              <a:t>Fakultatywne orzekanie zakazu prowadzenia </a:t>
            </a:r>
            <a:r>
              <a:rPr lang="pl-PL" b="1" dirty="0" smtClean="0">
                <a:solidFill>
                  <a:srgbClr val="0070C0"/>
                </a:solidFill>
              </a:rPr>
              <a:t>pojazdów określonego rodzaju </a:t>
            </a:r>
            <a:r>
              <a:rPr lang="pl-PL" dirty="0" smtClean="0"/>
              <a:t>(</a:t>
            </a:r>
            <a:r>
              <a:rPr lang="pl-PL" b="1" dirty="0"/>
              <a:t>od roku do lat 15</a:t>
            </a:r>
            <a:r>
              <a:rPr lang="pl-PL" b="1" dirty="0" smtClean="0"/>
              <a:t>)</a:t>
            </a:r>
            <a:endParaRPr lang="pl-PL" b="1" dirty="0" smtClean="0">
              <a:solidFill>
                <a:srgbClr val="0070C0"/>
              </a:solidFill>
            </a:endParaRPr>
          </a:p>
          <a:p>
            <a:pPr fontAlgn="auto">
              <a:spcAft>
                <a:spcPts val="0"/>
              </a:spcAft>
              <a:buFontTx/>
              <a:buChar char="-"/>
              <a:defRPr/>
            </a:pPr>
            <a:r>
              <a:rPr lang="pl-PL" dirty="0" smtClean="0"/>
              <a:t>skazanie </a:t>
            </a:r>
            <a:r>
              <a:rPr lang="pl-PL" dirty="0"/>
              <a:t>osoby uczestniczącej w ruchu za przestępstwo przeciwko bezpieczeństwu w komunikacji </a:t>
            </a:r>
            <a:endParaRPr lang="pl-PL" dirty="0" smtClean="0"/>
          </a:p>
          <a:p>
            <a:pPr fontAlgn="auto">
              <a:spcAft>
                <a:spcPts val="0"/>
              </a:spcAft>
              <a:buFontTx/>
              <a:buChar char="-"/>
              <a:defRPr/>
            </a:pPr>
            <a:r>
              <a:rPr lang="pl-PL" dirty="0" smtClean="0"/>
              <a:t>ustalenie</a:t>
            </a:r>
            <a:r>
              <a:rPr lang="pl-PL" dirty="0"/>
              <a:t>, </a:t>
            </a:r>
            <a:r>
              <a:rPr lang="pl-PL" dirty="0" smtClean="0"/>
              <a:t>że z </a:t>
            </a:r>
            <a:r>
              <a:rPr lang="pl-PL" dirty="0"/>
              <a:t>okoliczności popełnionego przestępstwa </a:t>
            </a:r>
            <a:r>
              <a:rPr lang="pl-PL" dirty="0" smtClean="0"/>
              <a:t>wynika </a:t>
            </a:r>
            <a:r>
              <a:rPr lang="pl-PL" dirty="0"/>
              <a:t>w </a:t>
            </a:r>
            <a:r>
              <a:rPr lang="pl-PL" dirty="0" smtClean="0"/>
              <a:t>szczególności, </a:t>
            </a:r>
            <a:r>
              <a:rPr lang="pl-PL" dirty="0"/>
              <a:t>że prowadzenie pojazdu przez tę osobę zagraża bezpieczeństwu w </a:t>
            </a:r>
            <a:r>
              <a:rPr lang="pl-PL" dirty="0" smtClean="0"/>
              <a:t>komunikacji</a:t>
            </a:r>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064156755"/>
      </p:ext>
    </p:extLst>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 prowadzenia pojazdów</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fontAlgn="auto">
              <a:spcAft>
                <a:spcPts val="0"/>
              </a:spcAft>
              <a:buNone/>
              <a:defRPr/>
            </a:pPr>
            <a:r>
              <a:rPr lang="pl-PL" b="1" dirty="0" smtClean="0">
                <a:solidFill>
                  <a:srgbClr val="0070C0"/>
                </a:solidFill>
              </a:rPr>
              <a:t>Obligatoryjne orzekanie </a:t>
            </a:r>
            <a:r>
              <a:rPr lang="pl-PL" b="1" dirty="0">
                <a:solidFill>
                  <a:srgbClr val="0070C0"/>
                </a:solidFill>
              </a:rPr>
              <a:t>zakazu </a:t>
            </a:r>
            <a:r>
              <a:rPr lang="pl-PL" b="1" dirty="0" smtClean="0">
                <a:solidFill>
                  <a:srgbClr val="0070C0"/>
                </a:solidFill>
              </a:rPr>
              <a:t>prowadzenia wszelkich </a:t>
            </a:r>
            <a:r>
              <a:rPr lang="pl-PL" b="1" dirty="0">
                <a:solidFill>
                  <a:srgbClr val="0070C0"/>
                </a:solidFill>
              </a:rPr>
              <a:t>pojazdów </a:t>
            </a:r>
            <a:r>
              <a:rPr lang="pl-PL" b="1" dirty="0" smtClean="0">
                <a:solidFill>
                  <a:srgbClr val="0070C0"/>
                </a:solidFill>
              </a:rPr>
              <a:t>mechanicznych  </a:t>
            </a:r>
            <a:r>
              <a:rPr lang="pl-PL" dirty="0" smtClean="0"/>
              <a:t>(od roku do lat 15)</a:t>
            </a:r>
            <a:endParaRPr lang="pl-PL" dirty="0" smtClean="0">
              <a:solidFill>
                <a:srgbClr val="0070C0"/>
              </a:solidFill>
            </a:endParaRPr>
          </a:p>
          <a:p>
            <a:pPr fontAlgn="auto">
              <a:spcAft>
                <a:spcPts val="0"/>
              </a:spcAft>
              <a:buNone/>
              <a:defRPr/>
            </a:pPr>
            <a:endParaRPr lang="pl-PL" b="1" dirty="0">
              <a:solidFill>
                <a:srgbClr val="0070C0"/>
              </a:solidFill>
            </a:endParaRPr>
          </a:p>
          <a:p>
            <a:pPr marL="114300" indent="0">
              <a:buNone/>
            </a:pPr>
            <a:r>
              <a:rPr lang="pl-PL" dirty="0" smtClean="0"/>
              <a:t>w </a:t>
            </a:r>
            <a:r>
              <a:rPr lang="pl-PL" dirty="0"/>
              <a:t>razie skazania za przestępstwo określone w:</a:t>
            </a:r>
          </a:p>
          <a:p>
            <a:pPr marL="571500" indent="-457200">
              <a:buAutoNum type="arabicParenR"/>
            </a:pPr>
            <a:r>
              <a:rPr lang="pl-PL" dirty="0" smtClean="0"/>
              <a:t>art</a:t>
            </a:r>
            <a:r>
              <a:rPr lang="pl-PL" dirty="0"/>
              <a:t>. 178b lub art. </a:t>
            </a:r>
            <a:r>
              <a:rPr lang="pl-PL" dirty="0" smtClean="0"/>
              <a:t>180a;</a:t>
            </a:r>
          </a:p>
          <a:p>
            <a:pPr marL="571500" indent="-457200">
              <a:buAutoNum type="arabicParenR"/>
            </a:pPr>
            <a:r>
              <a:rPr lang="pl-PL" dirty="0" smtClean="0"/>
              <a:t>art</a:t>
            </a:r>
            <a:r>
              <a:rPr lang="pl-PL" dirty="0"/>
              <a:t>. 244, jeżeli czyn sprawcy polegał na niezastosowaniu się do zakazu prowadzenia pojazdów mechanicznych</a:t>
            </a:r>
            <a:r>
              <a:rPr lang="pl-PL" dirty="0" smtClean="0"/>
              <a:t>.</a:t>
            </a:r>
          </a:p>
          <a:p>
            <a:pPr marL="114300" indent="0">
              <a:buNone/>
            </a:pPr>
            <a:r>
              <a:rPr lang="pl-PL" b="1" dirty="0"/>
              <a:t> </a:t>
            </a:r>
            <a:endParaRPr lang="pl-PL" b="1" dirty="0" smtClean="0"/>
          </a:p>
          <a:p>
            <a:pPr marL="114300" indent="0">
              <a:buNone/>
            </a:pPr>
            <a:r>
              <a:rPr lang="pl-PL" b="1" dirty="0" smtClean="0">
                <a:solidFill>
                  <a:srgbClr val="0070C0"/>
                </a:solidFill>
              </a:rPr>
              <a:t>Dożywotnio </a:t>
            </a:r>
          </a:p>
          <a:p>
            <a:pPr marL="114300" indent="0">
              <a:buNone/>
            </a:pPr>
            <a:r>
              <a:rPr lang="pl-PL" dirty="0" smtClean="0"/>
              <a:t>w </a:t>
            </a:r>
            <a:r>
              <a:rPr lang="pl-PL" dirty="0"/>
              <a:t>razie popełnienia przestępstwa określonego w art. 178a § 4 </a:t>
            </a:r>
            <a:endParaRPr lang="pl-PL" dirty="0" smtClean="0"/>
          </a:p>
          <a:p>
            <a:pPr marL="114300" indent="0">
              <a:buNone/>
            </a:pPr>
            <a:r>
              <a:rPr lang="pl-PL" dirty="0" smtClean="0"/>
              <a:t>jeżeli </a:t>
            </a:r>
            <a:r>
              <a:rPr lang="pl-PL" dirty="0"/>
              <a:t>sprawca w czasie popełnienia przestępstwa określonego w art. 173, którego następstwem jest śmierć innej osoby lub ciężki uszczerbek na jej zdrowiu, albo w czasie popełnienia przestępstwa określonego w art. </a:t>
            </a:r>
            <a:r>
              <a:rPr lang="pl-PL" dirty="0" smtClean="0"/>
              <a:t>177 </a:t>
            </a:r>
            <a:r>
              <a:rPr lang="pl-PL" dirty="0"/>
              <a:t>§ 2 lub w art. 355 § 2 był w stanie nietrzeźwości lub pod wpływem środka odurzającego lub zbiegł z miejsca zdarzenia, chyba że zachodzi wyjątkowy wypadek, uzasadniony szczególnymi </a:t>
            </a:r>
            <a:r>
              <a:rPr lang="pl-PL" dirty="0" smtClean="0"/>
              <a:t>okolicznościami.</a:t>
            </a:r>
          </a:p>
          <a:p>
            <a:pPr marL="114300" indent="0">
              <a:buNone/>
            </a:pPr>
            <a:r>
              <a:rPr lang="pl-PL" dirty="0" smtClean="0"/>
              <a:t>w </a:t>
            </a:r>
            <a:r>
              <a:rPr lang="pl-PL" dirty="0"/>
              <a:t>razie ponownego skazania osoby prowadzącej pojazd mechaniczny w warunkach określonych </a:t>
            </a:r>
            <a:r>
              <a:rPr lang="pl-PL" dirty="0" smtClean="0"/>
              <a:t>powyżej</a:t>
            </a:r>
            <a:endParaRPr lang="pl-PL" dirty="0"/>
          </a:p>
          <a:p>
            <a:pPr marL="114300" indent="0">
              <a:buNone/>
            </a:pPr>
            <a:endParaRPr lang="pl-PL" b="1" dirty="0"/>
          </a:p>
          <a:p>
            <a:pPr fontAlgn="auto">
              <a:spcAft>
                <a:spcPts val="0"/>
              </a:spcAft>
              <a:buNone/>
              <a:defRPr/>
            </a:pPr>
            <a:endParaRPr lang="pl-PL" b="1" dirty="0">
              <a:solidFill>
                <a:srgbClr val="0070C0"/>
              </a:solidFill>
            </a:endParaRP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529011247"/>
      </p:ext>
    </p:extLst>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 prowadzenia pojazdów</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None/>
              <a:defRPr/>
            </a:pPr>
            <a:r>
              <a:rPr lang="pl-PL" b="1" dirty="0" smtClean="0">
                <a:solidFill>
                  <a:srgbClr val="0070C0"/>
                </a:solidFill>
              </a:rPr>
              <a:t>Obligatoryjne orzekanie </a:t>
            </a:r>
            <a:r>
              <a:rPr lang="pl-PL" b="1" dirty="0">
                <a:solidFill>
                  <a:srgbClr val="0070C0"/>
                </a:solidFill>
              </a:rPr>
              <a:t>zakazu </a:t>
            </a:r>
            <a:r>
              <a:rPr lang="pl-PL" b="1" dirty="0" smtClean="0">
                <a:solidFill>
                  <a:srgbClr val="0070C0"/>
                </a:solidFill>
              </a:rPr>
              <a:t>prowadzenia wszelkich </a:t>
            </a:r>
            <a:r>
              <a:rPr lang="pl-PL" b="1" dirty="0">
                <a:solidFill>
                  <a:srgbClr val="0070C0"/>
                </a:solidFill>
              </a:rPr>
              <a:t>pojazdów </a:t>
            </a:r>
            <a:r>
              <a:rPr lang="pl-PL" b="1" dirty="0" smtClean="0">
                <a:solidFill>
                  <a:srgbClr val="0070C0"/>
                </a:solidFill>
              </a:rPr>
              <a:t>albo pojazdów określonego rodzaju</a:t>
            </a:r>
          </a:p>
          <a:p>
            <a:pPr fontAlgn="auto">
              <a:spcAft>
                <a:spcPts val="0"/>
              </a:spcAft>
              <a:buNone/>
              <a:defRPr/>
            </a:pPr>
            <a:endParaRPr lang="pl-PL" b="1" dirty="0">
              <a:solidFill>
                <a:srgbClr val="0070C0"/>
              </a:solidFill>
            </a:endParaRPr>
          </a:p>
          <a:p>
            <a:pPr marL="114300" indent="0">
              <a:buNone/>
            </a:pPr>
            <a:r>
              <a:rPr lang="pl-PL" b="1" dirty="0" smtClean="0"/>
              <a:t>(na okres nie </a:t>
            </a:r>
            <a:r>
              <a:rPr lang="pl-PL" b="1" dirty="0"/>
              <a:t>krótszy niż 3 </a:t>
            </a:r>
            <a:r>
              <a:rPr lang="pl-PL" b="1" dirty="0" smtClean="0"/>
              <a:t>lata, do lat 15)</a:t>
            </a:r>
          </a:p>
          <a:p>
            <a:pPr marL="114300" indent="0">
              <a:buNone/>
            </a:pPr>
            <a:endParaRPr lang="pl-PL" b="1" dirty="0"/>
          </a:p>
          <a:p>
            <a:pPr>
              <a:buFont typeface="Wingdings" panose="05000000000000000000" pitchFamily="2" charset="2"/>
              <a:buChar char="q"/>
            </a:pPr>
            <a:r>
              <a:rPr lang="pl-PL" dirty="0" smtClean="0"/>
              <a:t>jeżeli </a:t>
            </a:r>
            <a:r>
              <a:rPr lang="pl-PL" dirty="0"/>
              <a:t>sprawca w czasie popełnienia przestępstwa przeciwko bezpieczeństwu w </a:t>
            </a:r>
            <a:r>
              <a:rPr lang="pl-PL" dirty="0" smtClean="0"/>
              <a:t>komunikacji  był </a:t>
            </a:r>
            <a:r>
              <a:rPr lang="pl-PL" dirty="0"/>
              <a:t>w stanie </a:t>
            </a:r>
            <a:r>
              <a:rPr lang="pl-PL" dirty="0" smtClean="0"/>
              <a:t>nietrzeźwości lub pod </a:t>
            </a:r>
            <a:r>
              <a:rPr lang="pl-PL" dirty="0"/>
              <a:t>wpływem środka odurzającego </a:t>
            </a:r>
            <a:endParaRPr lang="pl-PL" dirty="0" smtClean="0"/>
          </a:p>
          <a:p>
            <a:pPr>
              <a:buFont typeface="Wingdings" panose="05000000000000000000" pitchFamily="2" charset="2"/>
              <a:buChar char="q"/>
            </a:pPr>
            <a:r>
              <a:rPr lang="pl-PL" dirty="0" smtClean="0"/>
              <a:t>zbiegł </a:t>
            </a:r>
            <a:r>
              <a:rPr lang="pl-PL" dirty="0"/>
              <a:t>z miejsca zdarzenia określonego w art. 173, art. 174 lub art. 177.</a:t>
            </a:r>
          </a:p>
          <a:p>
            <a:pPr fontAlgn="auto">
              <a:spcAft>
                <a:spcPts val="0"/>
              </a:spcAft>
              <a:buNone/>
              <a:defRPr/>
            </a:pPr>
            <a:endParaRPr lang="pl-PL" b="1" dirty="0">
              <a:solidFill>
                <a:srgbClr val="0070C0"/>
              </a:solidFill>
            </a:endParaRP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566889056"/>
      </p:ext>
    </p:extLst>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Świadczenie pieniężne</a:t>
            </a:r>
            <a:endParaRPr lang="pl-PL" dirty="0"/>
          </a:p>
        </p:txBody>
      </p:sp>
      <p:sp>
        <p:nvSpPr>
          <p:cNvPr id="130051" name="Rectangle 3"/>
          <p:cNvSpPr>
            <a:spLocks noGrp="1" noChangeArrowheads="1"/>
          </p:cNvSpPr>
          <p:nvPr>
            <p:ph idx="1"/>
          </p:nvPr>
        </p:nvSpPr>
        <p:spPr>
          <a:xfrm>
            <a:off x="457200" y="908721"/>
            <a:ext cx="7931150" cy="5949280"/>
          </a:xfrm>
        </p:spPr>
        <p:txBody>
          <a:bodyPr rtlCol="0">
            <a:normAutofit lnSpcReduction="10000"/>
          </a:bodyPr>
          <a:lstStyle/>
          <a:p>
            <a:pPr>
              <a:buFont typeface="Wingdings" panose="05000000000000000000" pitchFamily="2" charset="2"/>
              <a:buChar char="§"/>
            </a:pPr>
            <a:r>
              <a:rPr lang="pl-PL" dirty="0" smtClean="0"/>
              <a:t> wśród funkcji wymienia się zwłaszcza funkcję </a:t>
            </a:r>
            <a:r>
              <a:rPr lang="pl-PL" dirty="0" err="1" smtClean="0"/>
              <a:t>retrybutywną</a:t>
            </a:r>
            <a:r>
              <a:rPr lang="pl-PL" dirty="0" smtClean="0"/>
              <a:t> i </a:t>
            </a:r>
            <a:r>
              <a:rPr lang="pl-PL" dirty="0" err="1" smtClean="0"/>
              <a:t>generalnoprewencyjną</a:t>
            </a:r>
            <a:endParaRPr lang="pl-PL" dirty="0" smtClean="0"/>
          </a:p>
          <a:p>
            <a:pPr>
              <a:buFont typeface="Wingdings" panose="05000000000000000000" pitchFamily="2" charset="2"/>
              <a:buChar char="§"/>
            </a:pPr>
            <a:r>
              <a:rPr lang="pl-PL" dirty="0"/>
              <a:t> </a:t>
            </a:r>
            <a:r>
              <a:rPr lang="pl-PL" dirty="0" smtClean="0"/>
              <a:t>nie realizuje celu </a:t>
            </a:r>
            <a:r>
              <a:rPr lang="pl-PL" dirty="0" err="1" smtClean="0"/>
              <a:t>konpensacyjnego</a:t>
            </a:r>
            <a:endParaRPr lang="pl-PL" dirty="0" smtClean="0"/>
          </a:p>
          <a:p>
            <a:pPr>
              <a:buFont typeface="Wingdings" panose="05000000000000000000" pitchFamily="2" charset="2"/>
              <a:buChar char="§"/>
            </a:pPr>
            <a:r>
              <a:rPr lang="pl-PL" dirty="0"/>
              <a:t> na rzecz Funduszu Pomocy Pokrzywdzonym oraz Pomocy Postpenitencjarnej</a:t>
            </a:r>
            <a:endParaRPr lang="pl-PL" dirty="0" smtClean="0"/>
          </a:p>
          <a:p>
            <a:pPr>
              <a:buFont typeface="Wingdings" panose="05000000000000000000" pitchFamily="2" charset="2"/>
              <a:buChar char="§"/>
            </a:pPr>
            <a:r>
              <a:rPr lang="pl-PL" dirty="0"/>
              <a:t> </a:t>
            </a:r>
            <a:r>
              <a:rPr lang="pl-PL" dirty="0" smtClean="0"/>
              <a:t>2 zasadnicze przypadki orzekania:</a:t>
            </a:r>
          </a:p>
          <a:p>
            <a:pPr marL="114300" indent="0">
              <a:buNone/>
            </a:pPr>
            <a:r>
              <a:rPr lang="pl-PL" b="1" dirty="0" smtClean="0">
                <a:solidFill>
                  <a:srgbClr val="0070C0"/>
                </a:solidFill>
              </a:rPr>
              <a:t>Fakultatywnie</a:t>
            </a:r>
            <a:r>
              <a:rPr lang="pl-PL" dirty="0" smtClean="0">
                <a:solidFill>
                  <a:srgbClr val="0070C0"/>
                </a:solidFill>
              </a:rPr>
              <a:t>, </a:t>
            </a:r>
            <a:r>
              <a:rPr lang="pl-PL" dirty="0">
                <a:solidFill>
                  <a:srgbClr val="0070C0"/>
                </a:solidFill>
              </a:rPr>
              <a:t>gdy sąd odstępuje od wymierzenia </a:t>
            </a:r>
            <a:r>
              <a:rPr lang="pl-PL" dirty="0" smtClean="0">
                <a:solidFill>
                  <a:srgbClr val="0070C0"/>
                </a:solidFill>
              </a:rPr>
              <a:t>kary i w przypadkach wskazanych w ustawie     </a:t>
            </a:r>
            <a:r>
              <a:rPr lang="pl-PL" dirty="0" smtClean="0"/>
              <a:t>(do </a:t>
            </a:r>
            <a:r>
              <a:rPr lang="pl-PL" b="1" dirty="0"/>
              <a:t>60 000 </a:t>
            </a:r>
            <a:r>
              <a:rPr lang="pl-PL" b="1" dirty="0" smtClean="0"/>
              <a:t>złotych</a:t>
            </a:r>
            <a:r>
              <a:rPr lang="pl-PL" dirty="0" smtClean="0"/>
              <a:t>)</a:t>
            </a:r>
            <a:endParaRPr lang="pl-PL" dirty="0" smtClean="0">
              <a:solidFill>
                <a:srgbClr val="0070C0"/>
              </a:solidFill>
            </a:endParaRPr>
          </a:p>
          <a:p>
            <a:pPr marL="114300" indent="0">
              <a:buNone/>
            </a:pPr>
            <a:r>
              <a:rPr lang="pl-PL" b="1" dirty="0" smtClean="0"/>
              <a:t>Odstąpienie </a:t>
            </a:r>
            <a:r>
              <a:rPr lang="pl-PL" b="1" dirty="0"/>
              <a:t>od wymierzenia kary</a:t>
            </a:r>
            <a:r>
              <a:rPr lang="pl-PL" dirty="0"/>
              <a:t> może nastąpić przy wykorzystaniu ogólnych podstaw zastosowania tej instytucji (art. 59, 60 § 7 i art. 61 KK) albo na podstawie przepisu szczególnego uprawniającego sąd do odstąpienia od wymierzenia kary (np. art. 13 § 2, art. 22 § 2 KK). </a:t>
            </a:r>
            <a:endParaRPr lang="pl-PL" dirty="0" smtClean="0"/>
          </a:p>
          <a:p>
            <a:pPr marL="114300" indent="0">
              <a:buNone/>
            </a:pPr>
            <a:r>
              <a:rPr lang="pl-PL" dirty="0" smtClean="0"/>
              <a:t>Orzeczenie </a:t>
            </a:r>
            <a:r>
              <a:rPr lang="pl-PL" dirty="0"/>
              <a:t>świadczenia pieniężnego jest także możliwe na podstawie przepisów wskazanych w </a:t>
            </a:r>
            <a:r>
              <a:rPr lang="pl-PL" dirty="0" smtClean="0"/>
              <a:t>KK, np. w </a:t>
            </a:r>
            <a:r>
              <a:rPr lang="pl-PL" dirty="0"/>
              <a:t>związku z warunkowym umorzeniem postępowania karnego (art. 67 § 3 KK) oraz w związku z warunkowym zawieszeniem wykonania kary (art. 72 § 2 KK),</a:t>
            </a:r>
          </a:p>
          <a:p>
            <a:pPr marL="114300" indent="0">
              <a:buNone/>
            </a:pPr>
            <a:endParaRPr lang="pl-PL" dirty="0" smtClean="0"/>
          </a:p>
        </p:txBody>
      </p:sp>
    </p:spTree>
    <p:extLst>
      <p:ext uri="{BB962C8B-B14F-4D97-AF65-F5344CB8AC3E}">
        <p14:creationId xmlns:p14="http://schemas.microsoft.com/office/powerpoint/2010/main" val="4176783860"/>
      </p:ext>
    </p:extLst>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Świadczenie pieniężne</a:t>
            </a:r>
            <a:endParaRPr lang="pl-PL" dirty="0"/>
          </a:p>
        </p:txBody>
      </p:sp>
      <p:sp>
        <p:nvSpPr>
          <p:cNvPr id="130051" name="Rectangle 3"/>
          <p:cNvSpPr>
            <a:spLocks noGrp="1" noChangeArrowheads="1"/>
          </p:cNvSpPr>
          <p:nvPr>
            <p:ph idx="1"/>
          </p:nvPr>
        </p:nvSpPr>
        <p:spPr>
          <a:xfrm>
            <a:off x="457200" y="908721"/>
            <a:ext cx="8075240" cy="5949280"/>
          </a:xfrm>
        </p:spPr>
        <p:txBody>
          <a:bodyPr rtlCol="0">
            <a:normAutofit fontScale="92500" lnSpcReduction="10000"/>
          </a:bodyPr>
          <a:lstStyle/>
          <a:p>
            <a:pPr marL="114300" indent="0">
              <a:buNone/>
            </a:pPr>
            <a:r>
              <a:rPr lang="pl-PL" b="1" dirty="0" smtClean="0">
                <a:solidFill>
                  <a:srgbClr val="0070C0"/>
                </a:solidFill>
              </a:rPr>
              <a:t>Obligatoryjnie </a:t>
            </a:r>
            <a:r>
              <a:rPr lang="pl-PL" dirty="0"/>
              <a:t>w razie skazania za niektóre przestępstwa przeciwko bezpieczeństwu w </a:t>
            </a:r>
            <a:r>
              <a:rPr lang="pl-PL" dirty="0" smtClean="0"/>
              <a:t>komunikacji (na podst. art</a:t>
            </a:r>
            <a:r>
              <a:rPr lang="pl-PL" dirty="0"/>
              <a:t>. 43a § 2 </a:t>
            </a:r>
            <a:r>
              <a:rPr lang="pl-PL" dirty="0" smtClean="0"/>
              <a:t>KK)</a:t>
            </a:r>
          </a:p>
          <a:p>
            <a:pPr marL="114300" indent="0">
              <a:buNone/>
            </a:pPr>
            <a:endParaRPr lang="pl-PL" b="1" dirty="0"/>
          </a:p>
          <a:p>
            <a:pPr>
              <a:buFont typeface="Wingdings" panose="05000000000000000000" pitchFamily="2" charset="2"/>
              <a:buChar char="§"/>
            </a:pPr>
            <a:r>
              <a:rPr lang="pl-PL" b="1" dirty="0" smtClean="0"/>
              <a:t> </a:t>
            </a:r>
            <a:r>
              <a:rPr lang="pl-PL" dirty="0" smtClean="0"/>
              <a:t>prowadzenie pojazdu w stanie nietrzeźwości (</a:t>
            </a:r>
            <a:r>
              <a:rPr lang="pl-PL" b="1" dirty="0" smtClean="0"/>
              <a:t>art</a:t>
            </a:r>
            <a:r>
              <a:rPr lang="pl-PL" b="1" dirty="0"/>
              <a:t>. 178a § </a:t>
            </a:r>
            <a:r>
              <a:rPr lang="pl-PL" b="1" dirty="0" smtClean="0"/>
              <a:t>1 KK)</a:t>
            </a:r>
          </a:p>
          <a:p>
            <a:pPr>
              <a:buFont typeface="Wingdings" panose="05000000000000000000" pitchFamily="2" charset="2"/>
              <a:buChar char="§"/>
            </a:pPr>
            <a:r>
              <a:rPr lang="pl-PL" dirty="0" smtClean="0"/>
              <a:t>Dopuszczenie przez dyspozytora do ruchu osoby lub pojazdu mechanicznego (</a:t>
            </a:r>
            <a:r>
              <a:rPr lang="pl-PL" b="1" dirty="0" smtClean="0"/>
              <a:t>art</a:t>
            </a:r>
            <a:r>
              <a:rPr lang="pl-PL" b="1" dirty="0"/>
              <a:t>. </a:t>
            </a:r>
            <a:r>
              <a:rPr lang="pl-PL" b="1" dirty="0" smtClean="0"/>
              <a:t>179 KK)</a:t>
            </a:r>
          </a:p>
          <a:p>
            <a:pPr>
              <a:buFont typeface="Wingdings" panose="05000000000000000000" pitchFamily="2" charset="2"/>
              <a:buChar char="§"/>
            </a:pPr>
            <a:r>
              <a:rPr lang="pl-PL" dirty="0" smtClean="0"/>
              <a:t>Pełnienie </a:t>
            </a:r>
            <a:r>
              <a:rPr lang="pl-PL" dirty="0"/>
              <a:t>czynności </a:t>
            </a:r>
            <a:r>
              <a:rPr lang="pl-PL" dirty="0" smtClean="0"/>
              <a:t>związanych </a:t>
            </a:r>
            <a:r>
              <a:rPr lang="pl-PL" dirty="0"/>
              <a:t>bezpośrednio z zapewnieniem bezpieczeństwa ruchu pojazdów mechanicznych</a:t>
            </a:r>
            <a:r>
              <a:rPr lang="pl-PL" dirty="0" smtClean="0"/>
              <a:t> w </a:t>
            </a:r>
            <a:r>
              <a:rPr lang="pl-PL" dirty="0"/>
              <a:t>stanie nietrzeźwości lub pod wpływem środka </a:t>
            </a:r>
            <a:r>
              <a:rPr lang="pl-PL" dirty="0" smtClean="0"/>
              <a:t>odurzającego </a:t>
            </a:r>
            <a:r>
              <a:rPr lang="pl-PL" b="1" dirty="0" smtClean="0"/>
              <a:t>(art</a:t>
            </a:r>
            <a:r>
              <a:rPr lang="pl-PL" b="1" dirty="0"/>
              <a:t>. </a:t>
            </a:r>
            <a:r>
              <a:rPr lang="pl-PL" b="1" dirty="0" smtClean="0"/>
              <a:t>180 KK)</a:t>
            </a:r>
            <a:endParaRPr lang="pl-PL" b="1" dirty="0"/>
          </a:p>
          <a:p>
            <a:pPr marL="114300" indent="0">
              <a:buNone/>
            </a:pPr>
            <a:r>
              <a:rPr lang="pl-PL" dirty="0" smtClean="0">
                <a:solidFill>
                  <a:srgbClr val="0070C0"/>
                </a:solidFill>
              </a:rPr>
              <a:t>(</a:t>
            </a:r>
            <a:r>
              <a:rPr lang="pl-PL" b="1" dirty="0">
                <a:solidFill>
                  <a:srgbClr val="0070C0"/>
                </a:solidFill>
              </a:rPr>
              <a:t>co najmniej </a:t>
            </a:r>
            <a:r>
              <a:rPr lang="pl-PL" b="1" dirty="0" smtClean="0">
                <a:solidFill>
                  <a:srgbClr val="0070C0"/>
                </a:solidFill>
              </a:rPr>
              <a:t>5 000 złotych)</a:t>
            </a:r>
          </a:p>
          <a:p>
            <a:pPr marL="114300" indent="0">
              <a:buNone/>
            </a:pPr>
            <a:endParaRPr lang="pl-PL" b="1" dirty="0">
              <a:solidFill>
                <a:srgbClr val="0070C0"/>
              </a:solidFill>
            </a:endParaRPr>
          </a:p>
          <a:p>
            <a:pPr>
              <a:buFont typeface="Wingdings" panose="05000000000000000000" pitchFamily="2" charset="2"/>
              <a:buChar char="§"/>
            </a:pPr>
            <a:r>
              <a:rPr lang="pl-PL" b="1" dirty="0" smtClean="0">
                <a:solidFill>
                  <a:srgbClr val="0070C0"/>
                </a:solidFill>
              </a:rPr>
              <a:t> </a:t>
            </a:r>
            <a:r>
              <a:rPr lang="pl-PL" dirty="0" smtClean="0"/>
              <a:t>W razie skazania za 178 § </a:t>
            </a:r>
            <a:r>
              <a:rPr lang="pl-PL" dirty="0"/>
              <a:t>4. </a:t>
            </a:r>
            <a:r>
              <a:rPr lang="pl-PL" i="1" dirty="0" smtClean="0"/>
              <a:t>„Jeżeli </a:t>
            </a:r>
            <a:r>
              <a:rPr lang="pl-PL" i="1" dirty="0"/>
              <a:t>sprawca czynu określonego w § 1 był wcześniej prawomocnie skazany za prowadzenie pojazdu mechanicznego w stanie nietrzeźwości lub pod wpływem środka odurzającego albo za przestępstwo określone w art. 173 , 174 , 177 lub art. 355 § 2 popełnione w stanie nietrzeźwości lub pod wpływem środka odurzającego albo dopuścił się czynu określonego w § 1 w okresie obowiązywania zakazu prowadzenia </a:t>
            </a:r>
            <a:r>
              <a:rPr lang="pl-PL" i="1" dirty="0" smtClean="0"/>
              <a:t>pojazdów mechanicznych”</a:t>
            </a:r>
          </a:p>
          <a:p>
            <a:pPr marL="114300" indent="0">
              <a:buNone/>
            </a:pPr>
            <a:r>
              <a:rPr lang="pl-PL" dirty="0">
                <a:solidFill>
                  <a:srgbClr val="0070C0"/>
                </a:solidFill>
              </a:rPr>
              <a:t>(</a:t>
            </a:r>
            <a:r>
              <a:rPr lang="pl-PL" b="1" dirty="0">
                <a:solidFill>
                  <a:srgbClr val="0070C0"/>
                </a:solidFill>
              </a:rPr>
              <a:t>co najmniej </a:t>
            </a:r>
            <a:r>
              <a:rPr lang="pl-PL" b="1" dirty="0" smtClean="0">
                <a:solidFill>
                  <a:srgbClr val="0070C0"/>
                </a:solidFill>
              </a:rPr>
              <a:t>10 000 </a:t>
            </a:r>
            <a:r>
              <a:rPr lang="pl-PL" b="1" dirty="0">
                <a:solidFill>
                  <a:srgbClr val="0070C0"/>
                </a:solidFill>
              </a:rPr>
              <a:t>złotych)</a:t>
            </a:r>
          </a:p>
          <a:p>
            <a:pPr marL="114300" indent="0">
              <a:buNone/>
            </a:pPr>
            <a:endParaRPr lang="pl-PL" i="1" dirty="0" smtClean="0">
              <a:solidFill>
                <a:srgbClr val="0070C0"/>
              </a:solidFill>
            </a:endParaRPr>
          </a:p>
        </p:txBody>
      </p:sp>
    </p:spTree>
    <p:extLst>
      <p:ext uri="{BB962C8B-B14F-4D97-AF65-F5344CB8AC3E}">
        <p14:creationId xmlns:p14="http://schemas.microsoft.com/office/powerpoint/2010/main" val="2036898375"/>
      </p:ext>
    </p:extLst>
  </p:cSld>
  <p:clrMapOvr>
    <a:masterClrMapping/>
  </p:clrMapOvr>
  <p:transition>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Świadczenie pieniężne</a:t>
            </a:r>
            <a:endParaRPr lang="pl-PL" dirty="0"/>
          </a:p>
        </p:txBody>
      </p:sp>
      <p:sp>
        <p:nvSpPr>
          <p:cNvPr id="130051" name="Rectangle 3"/>
          <p:cNvSpPr>
            <a:spLocks noGrp="1" noChangeArrowheads="1"/>
          </p:cNvSpPr>
          <p:nvPr>
            <p:ph idx="1"/>
          </p:nvPr>
        </p:nvSpPr>
        <p:spPr>
          <a:xfrm>
            <a:off x="457200" y="908721"/>
            <a:ext cx="8075240" cy="5949280"/>
          </a:xfrm>
        </p:spPr>
        <p:txBody>
          <a:bodyPr rtlCol="0">
            <a:normAutofit fontScale="92500" lnSpcReduction="20000"/>
          </a:bodyPr>
          <a:lstStyle/>
          <a:p>
            <a:pPr fontAlgn="ctr"/>
            <a:endParaRPr lang="pl-PL" dirty="0"/>
          </a:p>
          <a:p>
            <a:r>
              <a:rPr lang="pl-PL" b="1" dirty="0"/>
              <a:t>Art. </a:t>
            </a:r>
            <a:r>
              <a:rPr lang="pl-PL" b="1" dirty="0" smtClean="0"/>
              <a:t>43 KKW </a:t>
            </a:r>
            <a:r>
              <a:rPr lang="pl-PL" b="1" dirty="0"/>
              <a:t>[Fundusz Pomocy Pokrzywdzonym oraz Pomocy Postpenitencjarnej] </a:t>
            </a:r>
            <a:endParaRPr lang="pl-PL" dirty="0"/>
          </a:p>
          <a:p>
            <a:pPr marL="114300" indent="0">
              <a:buNone/>
            </a:pPr>
            <a:r>
              <a:rPr lang="pl-PL" dirty="0"/>
              <a:t>§ 1. Tworzy się Fundusz Pomocy Pokrzywdzonym oraz Pomocy Postpenitencjarnej, zwany dalej „Funduszem”.</a:t>
            </a:r>
          </a:p>
          <a:p>
            <a:pPr marL="114300" indent="0">
              <a:buNone/>
            </a:pPr>
            <a:r>
              <a:rPr lang="pl-PL" dirty="0"/>
              <a:t>§ </a:t>
            </a:r>
            <a:r>
              <a:rPr lang="pl-PL" dirty="0" smtClean="0"/>
              <a:t>1a. </a:t>
            </a:r>
            <a:r>
              <a:rPr lang="pl-PL" dirty="0"/>
              <a:t>Fundusz może posługiwać się skrótem nazwy w brzmieniu „Fundusz Sprawiedliwości”. </a:t>
            </a:r>
          </a:p>
          <a:p>
            <a:pPr marL="114300" indent="0">
              <a:buNone/>
            </a:pPr>
            <a:r>
              <a:rPr lang="pl-PL" dirty="0"/>
              <a:t>§ </a:t>
            </a:r>
            <a:r>
              <a:rPr lang="pl-PL" dirty="0" smtClean="0"/>
              <a:t>2.Fundusz </a:t>
            </a:r>
            <a:r>
              <a:rPr lang="pl-PL" dirty="0"/>
              <a:t>jest państwowym funduszem celowym ukierunkowanym na pomoc pokrzywdzonym i świadkom, przeciwdziałanie przestępczości oraz pomoc postpenitencjarną, którego dysponentem jest Minister Sprawiedliwości, zwany dalej „dysponentem Funduszu”. </a:t>
            </a:r>
          </a:p>
          <a:p>
            <a:pPr marL="114300" indent="0">
              <a:buNone/>
            </a:pPr>
            <a:r>
              <a:rPr lang="pl-PL" dirty="0"/>
              <a:t>§ 3. Sąd, który wydał orzeczenie w I instancji, prowadzi wyodrębnioną, szczegółową ewidencję księgową nawiązek i świadczeń pieniężnych zasądzonych na rzecz Funduszu.</a:t>
            </a:r>
          </a:p>
          <a:p>
            <a:pPr marL="114300" indent="0">
              <a:buNone/>
            </a:pPr>
            <a:r>
              <a:rPr lang="pl-PL" dirty="0"/>
              <a:t>§ 4. Sąd, o którym mowa w § 3, wzywa osobę zobowiązaną do uiszczenia nawiązki albo świadczenia pieniężnego, do ich uiszczenia w terminie 30 dni.</a:t>
            </a:r>
          </a:p>
          <a:p>
            <a:pPr marL="114300" indent="0">
              <a:buNone/>
            </a:pPr>
            <a:r>
              <a:rPr lang="pl-PL" dirty="0"/>
              <a:t>§ 5. Postępowanie egzekucyjne dotyczące nawiązek i świadczeń pieniężnych zasądzonych na rzecz Funduszu wszczyna komornik na wniosek sądu, o którym mowa w § 3, według przepisów Kodeksu postępowania cywilnego. W tym celu sąd z urzędu nadaje tytułowi egzekucyjnemu klauzulę wykonalności.</a:t>
            </a:r>
          </a:p>
          <a:p>
            <a:pPr marL="114300" indent="0">
              <a:buNone/>
            </a:pPr>
            <a:r>
              <a:rPr lang="pl-PL" dirty="0"/>
              <a:t>§ 6. Zaliczka na koszty egzekucji jest finansowana ze środków Funduszu.</a:t>
            </a:r>
          </a:p>
          <a:p>
            <a:pPr marL="114300" indent="0">
              <a:buNone/>
            </a:pPr>
            <a:endParaRPr lang="pl-PL" i="1" dirty="0" smtClean="0">
              <a:solidFill>
                <a:srgbClr val="0070C0"/>
              </a:solidFill>
            </a:endParaRPr>
          </a:p>
        </p:txBody>
      </p:sp>
    </p:spTree>
    <p:extLst>
      <p:ext uri="{BB962C8B-B14F-4D97-AF65-F5344CB8AC3E}">
        <p14:creationId xmlns:p14="http://schemas.microsoft.com/office/powerpoint/2010/main" val="1889029482"/>
      </p:ext>
    </p:extLst>
  </p:cSld>
  <p:clrMapOvr>
    <a:masterClrMapping/>
  </p:clrMapOvr>
  <p:transition>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Podanie wyroku do publicznej wiadomości</a:t>
            </a:r>
            <a:endParaRPr lang="pl-PL" sz="4000" dirty="0"/>
          </a:p>
        </p:txBody>
      </p:sp>
      <p:sp>
        <p:nvSpPr>
          <p:cNvPr id="130051" name="Rectangle 3"/>
          <p:cNvSpPr>
            <a:spLocks noGrp="1" noChangeArrowheads="1"/>
          </p:cNvSpPr>
          <p:nvPr>
            <p:ph idx="1"/>
          </p:nvPr>
        </p:nvSpPr>
        <p:spPr>
          <a:xfrm>
            <a:off x="179388" y="908721"/>
            <a:ext cx="8353052" cy="5949280"/>
          </a:xfrm>
        </p:spPr>
        <p:txBody>
          <a:bodyPr rtlCol="0">
            <a:normAutofit fontScale="92500" lnSpcReduction="10000"/>
          </a:bodyPr>
          <a:lstStyle/>
          <a:p>
            <a:pPr marL="114300" indent="0">
              <a:buNone/>
            </a:pPr>
            <a:endParaRPr lang="pl-PL" dirty="0" smtClean="0"/>
          </a:p>
          <a:p>
            <a:pPr marL="114300" indent="0">
              <a:buNone/>
            </a:pPr>
            <a:r>
              <a:rPr lang="pl-PL" b="1" dirty="0"/>
              <a:t>Art. 43b </a:t>
            </a:r>
            <a:r>
              <a:rPr lang="pl-PL" dirty="0" smtClean="0"/>
              <a:t>Sąd </a:t>
            </a:r>
            <a:r>
              <a:rPr lang="pl-PL" dirty="0"/>
              <a:t>może orzec podanie wyroku do publicznej wiadomości w określony sposób, jeżeli uzna to za celowe, w szczególności ze względu na społeczne oddziaływanie skazania, o ile nie narusza to interesu pokrzywdzonego</a:t>
            </a:r>
            <a:r>
              <a:rPr lang="pl-PL" dirty="0" smtClean="0"/>
              <a:t>.</a:t>
            </a:r>
          </a:p>
          <a:p>
            <a:pPr marL="114300" indent="0">
              <a:buNone/>
            </a:pPr>
            <a:endParaRPr lang="pl-PL" dirty="0"/>
          </a:p>
          <a:p>
            <a:pPr marL="114300" indent="0">
              <a:buNone/>
            </a:pPr>
            <a:r>
              <a:rPr lang="pl-PL" b="1" dirty="0" smtClean="0">
                <a:solidFill>
                  <a:srgbClr val="0070C0"/>
                </a:solidFill>
              </a:rPr>
              <a:t>2 przesłanki:</a:t>
            </a:r>
          </a:p>
          <a:p>
            <a:pPr>
              <a:buBlip>
                <a:blip r:embed="rId2"/>
              </a:buBlip>
            </a:pPr>
            <a:r>
              <a:rPr lang="pl-PL" dirty="0" smtClean="0"/>
              <a:t>Przesłanką </a:t>
            </a:r>
            <a:r>
              <a:rPr lang="pl-PL" dirty="0"/>
              <a:t>pozytywną jest </a:t>
            </a:r>
            <a:r>
              <a:rPr lang="pl-PL" b="1" dirty="0"/>
              <a:t>celowość</a:t>
            </a:r>
            <a:r>
              <a:rPr lang="pl-PL" dirty="0"/>
              <a:t> jego orzeczenia, wynikająca w szczególności z konieczności realizacji </a:t>
            </a:r>
            <a:r>
              <a:rPr lang="pl-PL" dirty="0" smtClean="0"/>
              <a:t>celu </a:t>
            </a:r>
            <a:r>
              <a:rPr lang="pl-PL" dirty="0" err="1" smtClean="0"/>
              <a:t>generalnoprewencyjnego</a:t>
            </a:r>
            <a:r>
              <a:rPr lang="pl-PL" dirty="0"/>
              <a:t>. </a:t>
            </a:r>
            <a:endParaRPr lang="pl-PL" dirty="0" smtClean="0"/>
          </a:p>
          <a:p>
            <a:pPr>
              <a:buBlip>
                <a:blip r:embed="rId2"/>
              </a:buBlip>
            </a:pPr>
            <a:r>
              <a:rPr lang="pl-PL" dirty="0" smtClean="0"/>
              <a:t>Przesłanka negatywna </a:t>
            </a:r>
            <a:r>
              <a:rPr lang="pl-PL" dirty="0"/>
              <a:t>– </a:t>
            </a:r>
            <a:r>
              <a:rPr lang="pl-PL" dirty="0" smtClean="0"/>
              <a:t> </a:t>
            </a:r>
            <a:r>
              <a:rPr lang="pl-PL" b="1" dirty="0"/>
              <a:t>interes pokrzywdzonego</a:t>
            </a:r>
            <a:r>
              <a:rPr lang="pl-PL" dirty="0"/>
              <a:t>, sprzeciwiający się podaniu wyroku do publicznej wiadomości</a:t>
            </a:r>
            <a:r>
              <a:rPr lang="pl-PL" dirty="0" smtClean="0"/>
              <a:t>.</a:t>
            </a:r>
          </a:p>
          <a:p>
            <a:pPr marL="114300" indent="0">
              <a:buNone/>
            </a:pPr>
            <a:endParaRPr lang="pl-PL" dirty="0"/>
          </a:p>
          <a:p>
            <a:pPr>
              <a:buFont typeface="Wingdings" panose="05000000000000000000" pitchFamily="2" charset="2"/>
              <a:buChar char="ü"/>
            </a:pPr>
            <a:r>
              <a:rPr lang="pl-PL" dirty="0" smtClean="0"/>
              <a:t> </a:t>
            </a:r>
            <a:r>
              <a:rPr lang="pl-PL" b="1" dirty="0"/>
              <a:t>charakter </a:t>
            </a:r>
            <a:r>
              <a:rPr lang="pl-PL" b="1" dirty="0" smtClean="0"/>
              <a:t>fakultatywny</a:t>
            </a:r>
          </a:p>
          <a:p>
            <a:pPr>
              <a:buFont typeface="Wingdings" panose="05000000000000000000" pitchFamily="2" charset="2"/>
              <a:buChar char="ü"/>
            </a:pPr>
            <a:r>
              <a:rPr lang="pl-PL" b="1" dirty="0"/>
              <a:t> </a:t>
            </a:r>
            <a:r>
              <a:rPr lang="pl-PL" b="1" dirty="0" smtClean="0"/>
              <a:t>jednorazowy</a:t>
            </a:r>
          </a:p>
          <a:p>
            <a:pPr>
              <a:buFont typeface="Wingdings" panose="05000000000000000000" pitchFamily="2" charset="2"/>
              <a:buChar char="ü"/>
            </a:pPr>
            <a:r>
              <a:rPr lang="pl-PL" b="1" dirty="0"/>
              <a:t> </a:t>
            </a:r>
            <a:r>
              <a:rPr lang="pl-PL" dirty="0"/>
              <a:t>wysoki poziom dolegliwości </a:t>
            </a:r>
            <a:r>
              <a:rPr lang="pl-PL" dirty="0" smtClean="0"/>
              <a:t>i konieczność </a:t>
            </a:r>
            <a:r>
              <a:rPr lang="pl-PL" b="1" dirty="0" smtClean="0"/>
              <a:t>proporcjonalności stosowania</a:t>
            </a:r>
          </a:p>
          <a:p>
            <a:pPr>
              <a:buFont typeface="Wingdings" panose="05000000000000000000" pitchFamily="2" charset="2"/>
              <a:buChar char="ü"/>
            </a:pPr>
            <a:r>
              <a:rPr lang="pl-PL" dirty="0"/>
              <a:t>sąd powinien określić sposób publikacji wyroku, </a:t>
            </a:r>
            <a:r>
              <a:rPr lang="pl-PL" b="1" dirty="0"/>
              <a:t>wskazując precyzyjnie miejsce publikacji</a:t>
            </a:r>
            <a:r>
              <a:rPr lang="pl-PL" dirty="0"/>
              <a:t> (czasopismo, radio, telewizja, </a:t>
            </a:r>
            <a:r>
              <a:rPr lang="pl-PL" dirty="0" err="1"/>
              <a:t>internet</a:t>
            </a:r>
            <a:r>
              <a:rPr lang="pl-PL" dirty="0"/>
              <a:t>, zakład pracy czy inne miejsce będące środowiskiem sprawcy), </a:t>
            </a:r>
            <a:r>
              <a:rPr lang="pl-PL" b="1" dirty="0"/>
              <a:t>jak również termin publikacji</a:t>
            </a:r>
            <a:r>
              <a:rPr lang="pl-PL" dirty="0"/>
              <a:t>. </a:t>
            </a:r>
            <a:endParaRPr lang="pl-PL" b="1" dirty="0" smtClean="0"/>
          </a:p>
        </p:txBody>
      </p:sp>
    </p:spTree>
    <p:extLst>
      <p:ext uri="{BB962C8B-B14F-4D97-AF65-F5344CB8AC3E}">
        <p14:creationId xmlns:p14="http://schemas.microsoft.com/office/powerpoint/2010/main" val="1493966973"/>
      </p:ext>
    </p:extLst>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Środki karne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Wingdings" panose="05000000000000000000" pitchFamily="2" charset="2"/>
              <a:buChar char="Ø"/>
              <a:defRPr/>
            </a:pPr>
            <a:r>
              <a:rPr lang="pl-PL" dirty="0" smtClean="0"/>
              <a:t> w przeciwieństwie do kar nie są określane w przepisie części szczególnej, tylko wymierzane na podstawie przepisów art. 39-43b KK</a:t>
            </a:r>
          </a:p>
          <a:p>
            <a:pPr fontAlgn="auto">
              <a:spcAft>
                <a:spcPts val="0"/>
              </a:spcAft>
              <a:buFont typeface="Wingdings" panose="05000000000000000000" pitchFamily="2" charset="2"/>
              <a:buChar char="Ø"/>
              <a:defRPr/>
            </a:pPr>
            <a:r>
              <a:rPr lang="pl-PL" dirty="0"/>
              <a:t> </a:t>
            </a:r>
            <a:r>
              <a:rPr lang="pl-PL" dirty="0" smtClean="0"/>
              <a:t>ich karnoprawna istota sprowadza się do szczegółowo określonych zakazów lub nakazów zachowania skazanego, stanowiących ograniczenie konkretnych sfer jego wolności – </a:t>
            </a:r>
            <a:r>
              <a:rPr lang="pl-PL" b="1" dirty="0" smtClean="0"/>
              <a:t>są to zatem instrumenty szczególnego karnoprawnego przeznaczenia</a:t>
            </a:r>
          </a:p>
          <a:p>
            <a:pPr fontAlgn="auto">
              <a:spcAft>
                <a:spcPts val="0"/>
              </a:spcAft>
              <a:buFont typeface="Wingdings" panose="05000000000000000000" pitchFamily="2" charset="2"/>
              <a:buChar char="Ø"/>
              <a:defRPr/>
            </a:pPr>
            <a:r>
              <a:rPr lang="pl-PL" b="1" dirty="0"/>
              <a:t> </a:t>
            </a:r>
            <a:r>
              <a:rPr lang="pl-PL" dirty="0" smtClean="0"/>
              <a:t>w przeciwieństwie do kar można je orzekać </a:t>
            </a:r>
            <a:r>
              <a:rPr lang="pl-PL" b="1" dirty="0" smtClean="0"/>
              <a:t>kumulatywnie</a:t>
            </a:r>
          </a:p>
          <a:p>
            <a:pPr fontAlgn="auto">
              <a:spcAft>
                <a:spcPts val="0"/>
              </a:spcAft>
              <a:buFont typeface="Wingdings" panose="05000000000000000000" pitchFamily="2" charset="2"/>
              <a:buChar char="Ø"/>
              <a:defRPr/>
            </a:pPr>
            <a:endParaRPr lang="pl-PL" b="1" dirty="0"/>
          </a:p>
          <a:p>
            <a:pPr fontAlgn="auto">
              <a:spcAft>
                <a:spcPts val="0"/>
              </a:spcAft>
              <a:buFont typeface="Wingdings" panose="05000000000000000000" pitchFamily="2" charset="2"/>
              <a:buChar char="Ø"/>
              <a:defRPr/>
            </a:pPr>
            <a:r>
              <a:rPr lang="pl-PL" b="1" dirty="0" smtClean="0"/>
              <a:t> mogą być orzekane obok kary kryminalnej  </a:t>
            </a:r>
            <a:r>
              <a:rPr lang="pl-PL" dirty="0" smtClean="0"/>
              <a:t>(tak najczęściej)</a:t>
            </a:r>
            <a:r>
              <a:rPr lang="pl-PL" b="1" dirty="0" smtClean="0"/>
              <a:t>, </a:t>
            </a:r>
            <a:r>
              <a:rPr lang="pl-PL" dirty="0" smtClean="0"/>
              <a:t>jak również samodzielnie – tj. bez orzekania kary</a:t>
            </a:r>
          </a:p>
        </p:txBody>
      </p:sp>
    </p:spTree>
    <p:extLst>
      <p:ext uri="{BB962C8B-B14F-4D97-AF65-F5344CB8AC3E}">
        <p14:creationId xmlns:p14="http://schemas.microsoft.com/office/powerpoint/2010/main" val="3799259420"/>
      </p:ext>
    </p:extLst>
  </p:cSld>
  <p:clrMapOvr>
    <a:masterClrMapping/>
  </p:clrMapOvr>
  <p:transition>
    <p:randomBa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Środki karne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fontAlgn="auto">
              <a:spcAft>
                <a:spcPts val="0"/>
              </a:spcAft>
              <a:buFont typeface="Arial" pitchFamily="34" charset="0"/>
              <a:buNone/>
              <a:defRPr/>
            </a:pPr>
            <a:r>
              <a:rPr lang="pl-PL" dirty="0" smtClean="0"/>
              <a:t>Zgodnie z art. 39 KK, </a:t>
            </a:r>
            <a:r>
              <a:rPr lang="pl-PL" b="1" dirty="0" smtClean="0">
                <a:solidFill>
                  <a:srgbClr val="0070C0"/>
                </a:solidFill>
              </a:rPr>
              <a:t>środkami karnymi </a:t>
            </a:r>
            <a:r>
              <a:rPr lang="pl-PL" dirty="0" smtClean="0"/>
              <a:t>są:</a:t>
            </a:r>
          </a:p>
          <a:p>
            <a:pPr fontAlgn="auto">
              <a:spcAft>
                <a:spcPts val="0"/>
              </a:spcAft>
              <a:buFont typeface="Arial" pitchFamily="34" charset="0"/>
              <a:buNone/>
              <a:defRPr/>
            </a:pPr>
            <a:endParaRPr lang="pl-PL" dirty="0"/>
          </a:p>
          <a:p>
            <a:pPr marL="114300" indent="0">
              <a:buNone/>
            </a:pPr>
            <a:r>
              <a:rPr lang="pl-PL" b="1" dirty="0" smtClean="0"/>
              <a:t>1</a:t>
            </a:r>
            <a:r>
              <a:rPr lang="pl-PL" b="1" dirty="0"/>
              <a:t>) </a:t>
            </a:r>
            <a:r>
              <a:rPr lang="pl-PL" b="1" dirty="0" smtClean="0"/>
              <a:t> </a:t>
            </a:r>
            <a:r>
              <a:rPr lang="pl-PL" dirty="0" smtClean="0"/>
              <a:t>pozbawienie </a:t>
            </a:r>
            <a:r>
              <a:rPr lang="pl-PL" dirty="0"/>
              <a:t>praw publicznych;</a:t>
            </a:r>
          </a:p>
          <a:p>
            <a:pPr marL="114300" indent="0">
              <a:buNone/>
            </a:pPr>
            <a:r>
              <a:rPr lang="pl-PL" b="1" dirty="0"/>
              <a:t>2) </a:t>
            </a:r>
            <a:r>
              <a:rPr lang="pl-PL" dirty="0" smtClean="0"/>
              <a:t>zakaz </a:t>
            </a:r>
            <a:r>
              <a:rPr lang="pl-PL" dirty="0"/>
              <a:t>zajmowania określonego stanowiska, wykonywania określonego zawodu lub prowadzenia określonej działalności gospodarczej;</a:t>
            </a:r>
          </a:p>
          <a:p>
            <a:pPr marL="114300" indent="0">
              <a:buNone/>
            </a:pPr>
            <a:r>
              <a:rPr lang="pl-PL" b="1" dirty="0"/>
              <a:t>3</a:t>
            </a:r>
            <a:r>
              <a:rPr lang="pl-PL" b="1" dirty="0" smtClean="0"/>
              <a:t>) </a:t>
            </a:r>
            <a:r>
              <a:rPr lang="pl-PL" dirty="0" smtClean="0"/>
              <a:t>zakaz </a:t>
            </a:r>
            <a:r>
              <a:rPr lang="pl-PL" dirty="0"/>
              <a:t>prowadzenia działalności związanej z wychowaniem, leczeniem, edukacją małoletnich lub z opieką nad nimi;</a:t>
            </a:r>
          </a:p>
          <a:p>
            <a:pPr marL="114300" indent="0">
              <a:buNone/>
            </a:pPr>
            <a:r>
              <a:rPr lang="pl-PL" b="1" dirty="0"/>
              <a:t>4</a:t>
            </a:r>
            <a:r>
              <a:rPr lang="pl-PL" b="1" dirty="0" smtClean="0"/>
              <a:t>) </a:t>
            </a:r>
            <a:r>
              <a:rPr lang="pl-PL" dirty="0" smtClean="0"/>
              <a:t>zakaz </a:t>
            </a:r>
            <a:r>
              <a:rPr lang="pl-PL" dirty="0"/>
              <a:t>przebywania w określonych środowiskach lub miejscach, kontaktowania się z określonymi osobami, zbliżania się do określonych osób lub opuszczania określonego miejsca pobytu bez zgody sądu;</a:t>
            </a:r>
          </a:p>
          <a:p>
            <a:pPr marL="114300" indent="0">
              <a:buNone/>
            </a:pPr>
            <a:r>
              <a:rPr lang="pl-PL" b="1" dirty="0"/>
              <a:t>5</a:t>
            </a:r>
            <a:r>
              <a:rPr lang="pl-PL" b="1" dirty="0" smtClean="0"/>
              <a:t>)  </a:t>
            </a:r>
            <a:r>
              <a:rPr lang="pl-PL" dirty="0" smtClean="0"/>
              <a:t>zakaz </a:t>
            </a:r>
            <a:r>
              <a:rPr lang="pl-PL" dirty="0"/>
              <a:t>wstępu na imprezę masową;</a:t>
            </a:r>
          </a:p>
          <a:p>
            <a:pPr marL="114300" indent="0">
              <a:buNone/>
            </a:pPr>
            <a:r>
              <a:rPr lang="pl-PL" b="1" dirty="0"/>
              <a:t>6</a:t>
            </a:r>
            <a:r>
              <a:rPr lang="pl-PL" b="1" dirty="0" smtClean="0"/>
              <a:t>) </a:t>
            </a:r>
            <a:r>
              <a:rPr lang="pl-PL" dirty="0" smtClean="0"/>
              <a:t>zakaz </a:t>
            </a:r>
            <a:r>
              <a:rPr lang="pl-PL" dirty="0"/>
              <a:t>wstępu do ośrodków gier i uczestnictwa w grach hazardowych;</a:t>
            </a:r>
          </a:p>
          <a:p>
            <a:pPr marL="114300" indent="0">
              <a:buNone/>
            </a:pPr>
            <a:r>
              <a:rPr lang="pl-PL" b="1" dirty="0"/>
              <a:t>7</a:t>
            </a:r>
            <a:r>
              <a:rPr lang="pl-PL" b="1" dirty="0" smtClean="0"/>
              <a:t>) </a:t>
            </a:r>
            <a:r>
              <a:rPr lang="pl-PL" dirty="0" smtClean="0"/>
              <a:t>nakaz </a:t>
            </a:r>
            <a:r>
              <a:rPr lang="pl-PL" dirty="0"/>
              <a:t>okresowego opuszczenia lokalu zajmowanego wspólnie z pokrzywdzonym;</a:t>
            </a:r>
          </a:p>
          <a:p>
            <a:pPr marL="114300" indent="0">
              <a:buNone/>
            </a:pPr>
            <a:r>
              <a:rPr lang="pl-PL" b="1" dirty="0"/>
              <a:t>8</a:t>
            </a:r>
            <a:r>
              <a:rPr lang="pl-PL" b="1" dirty="0" smtClean="0"/>
              <a:t>) </a:t>
            </a:r>
            <a:r>
              <a:rPr lang="pl-PL" dirty="0" smtClean="0"/>
              <a:t>zakaz </a:t>
            </a:r>
            <a:r>
              <a:rPr lang="pl-PL" dirty="0"/>
              <a:t>prowadzenia pojazdów;</a:t>
            </a:r>
          </a:p>
          <a:p>
            <a:pPr marL="114300" indent="0">
              <a:buNone/>
            </a:pPr>
            <a:r>
              <a:rPr lang="pl-PL" b="1" dirty="0"/>
              <a:t>9</a:t>
            </a:r>
            <a:r>
              <a:rPr lang="pl-PL" b="1" dirty="0" smtClean="0"/>
              <a:t>) </a:t>
            </a:r>
            <a:r>
              <a:rPr lang="pl-PL" dirty="0" smtClean="0"/>
              <a:t>świadczenie </a:t>
            </a:r>
            <a:r>
              <a:rPr lang="pl-PL" dirty="0"/>
              <a:t>pieniężne;</a:t>
            </a:r>
          </a:p>
          <a:p>
            <a:pPr marL="114300" indent="0">
              <a:buNone/>
            </a:pPr>
            <a:r>
              <a:rPr lang="pl-PL" b="1" dirty="0" smtClean="0"/>
              <a:t>10) </a:t>
            </a:r>
            <a:r>
              <a:rPr lang="pl-PL" dirty="0" smtClean="0"/>
              <a:t>podanie </a:t>
            </a:r>
            <a:r>
              <a:rPr lang="pl-PL" dirty="0"/>
              <a:t>wyroku do publicznej wiadomości.</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954778332"/>
      </p:ext>
    </p:extLst>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Pozbawienie praw publicznych</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r>
              <a:rPr lang="pl-PL" b="1" u="sng" dirty="0" smtClean="0"/>
              <a:t>Art. 40 </a:t>
            </a:r>
            <a:r>
              <a:rPr lang="pl-PL" b="1" u="sng" dirty="0"/>
              <a:t>§ 1. </a:t>
            </a:r>
            <a:r>
              <a:rPr lang="pl-PL" dirty="0"/>
              <a:t>Pozbawienie praw publicznych </a:t>
            </a:r>
            <a:r>
              <a:rPr lang="pl-PL" dirty="0" smtClean="0"/>
              <a:t>obejmuje:</a:t>
            </a:r>
          </a:p>
          <a:p>
            <a:pPr fontAlgn="auto">
              <a:spcAft>
                <a:spcPts val="0"/>
              </a:spcAft>
              <a:buFont typeface="Wingdings" panose="05000000000000000000" pitchFamily="2" charset="2"/>
              <a:buChar char="q"/>
              <a:defRPr/>
            </a:pPr>
            <a:r>
              <a:rPr lang="pl-PL" dirty="0" smtClean="0"/>
              <a:t> </a:t>
            </a:r>
            <a:r>
              <a:rPr lang="pl-PL" dirty="0"/>
              <a:t>utratę czynnego i biernego prawa wyborczego do organu władzy publicznej, organu samorządu zawodowego lub </a:t>
            </a:r>
            <a:r>
              <a:rPr lang="pl-PL" dirty="0" smtClean="0"/>
              <a:t>gospodarczego,</a:t>
            </a:r>
          </a:p>
          <a:p>
            <a:pPr fontAlgn="auto">
              <a:spcAft>
                <a:spcPts val="0"/>
              </a:spcAft>
              <a:buFont typeface="Wingdings" panose="05000000000000000000" pitchFamily="2" charset="2"/>
              <a:buChar char="q"/>
              <a:defRPr/>
            </a:pPr>
            <a:r>
              <a:rPr lang="pl-PL" dirty="0" smtClean="0"/>
              <a:t>utratę </a:t>
            </a:r>
            <a:r>
              <a:rPr lang="pl-PL" dirty="0"/>
              <a:t>prawa do udziału w sprawowaniu wymiaru sprawiedliwości </a:t>
            </a:r>
            <a:endParaRPr lang="pl-PL" dirty="0" smtClean="0"/>
          </a:p>
          <a:p>
            <a:pPr fontAlgn="auto">
              <a:spcAft>
                <a:spcPts val="0"/>
              </a:spcAft>
              <a:buFont typeface="Wingdings" panose="05000000000000000000" pitchFamily="2" charset="2"/>
              <a:buChar char="q"/>
              <a:defRPr/>
            </a:pPr>
            <a:r>
              <a:rPr lang="pl-PL" dirty="0"/>
              <a:t>utratę prawa do </a:t>
            </a:r>
            <a:r>
              <a:rPr lang="pl-PL" dirty="0" smtClean="0"/>
              <a:t>pełnienia </a:t>
            </a:r>
            <a:r>
              <a:rPr lang="pl-PL" dirty="0"/>
              <a:t>funkcji w organach i instytucjach państwowych i samorządu terytorialnego lub zawodowego, </a:t>
            </a:r>
            <a:endParaRPr lang="pl-PL" dirty="0" smtClean="0"/>
          </a:p>
          <a:p>
            <a:pPr fontAlgn="auto">
              <a:spcAft>
                <a:spcPts val="0"/>
              </a:spcAft>
              <a:buFont typeface="Wingdings" panose="05000000000000000000" pitchFamily="2" charset="2"/>
              <a:buChar char="q"/>
              <a:defRPr/>
            </a:pPr>
            <a:r>
              <a:rPr lang="pl-PL" dirty="0" smtClean="0"/>
              <a:t>utratę </a:t>
            </a:r>
            <a:r>
              <a:rPr lang="pl-PL" dirty="0"/>
              <a:t>posiadanego stopnia wojskowego i powrót do stopnia szeregowego; </a:t>
            </a:r>
            <a:endParaRPr lang="pl-PL" dirty="0" smtClean="0"/>
          </a:p>
          <a:p>
            <a:pPr fontAlgn="auto">
              <a:spcAft>
                <a:spcPts val="0"/>
              </a:spcAft>
              <a:buFont typeface="Wingdings" panose="05000000000000000000" pitchFamily="2" charset="2"/>
              <a:buChar char="q"/>
              <a:defRPr/>
            </a:pPr>
            <a:r>
              <a:rPr lang="pl-PL" dirty="0" smtClean="0"/>
              <a:t>utratę </a:t>
            </a:r>
            <a:r>
              <a:rPr lang="pl-PL" dirty="0"/>
              <a:t>orderów, odznaczeń i tytułów honorowych oraz utratę zdolności do ich uzyskania w okresie trwania pozbawienia praw.</a:t>
            </a:r>
            <a:endParaRPr lang="pl-PL" u="sng" dirty="0" smtClean="0"/>
          </a:p>
          <a:p>
            <a:pPr marL="114300" indent="0" fontAlgn="auto">
              <a:spcAft>
                <a:spcPts val="0"/>
              </a:spcAft>
              <a:buNone/>
              <a:defRPr/>
            </a:pPr>
            <a:r>
              <a:rPr lang="pl-PL" dirty="0" smtClean="0"/>
              <a:t> </a:t>
            </a:r>
            <a:endParaRPr lang="pl-PL" dirty="0"/>
          </a:p>
          <a:p>
            <a:pPr fontAlgn="auto">
              <a:spcAft>
                <a:spcPts val="0"/>
              </a:spcAft>
              <a:buFontTx/>
              <a:buChar char="-"/>
              <a:defRPr/>
            </a:pPr>
            <a:r>
              <a:rPr lang="pl-PL" dirty="0" smtClean="0"/>
              <a:t>Prawa te można podzielić na: </a:t>
            </a:r>
            <a:r>
              <a:rPr lang="pl-PL" b="1" dirty="0" smtClean="0"/>
              <a:t>prawa polityczne, obywatelskie i honorowe</a:t>
            </a:r>
          </a:p>
          <a:p>
            <a:pPr fontAlgn="auto">
              <a:spcAft>
                <a:spcPts val="0"/>
              </a:spcAft>
              <a:buFontTx/>
              <a:buChar char="-"/>
              <a:defRPr/>
            </a:pPr>
            <a:r>
              <a:rPr lang="pl-PL" dirty="0" smtClean="0"/>
              <a:t> jest to najsurowszy środek karny!</a:t>
            </a:r>
          </a:p>
          <a:p>
            <a:pPr fontAlgn="auto">
              <a:spcAft>
                <a:spcPts val="0"/>
              </a:spcAft>
              <a:buFontTx/>
              <a:buChar char="-"/>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737231150"/>
      </p:ext>
    </p:extLst>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Pozbawienie praw publicznych</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85000" lnSpcReduction="20000"/>
          </a:bodyPr>
          <a:lstStyle/>
          <a:p>
            <a:pPr marL="114300" indent="0">
              <a:buNone/>
            </a:pPr>
            <a:r>
              <a:rPr lang="pl-PL" b="1" dirty="0">
                <a:solidFill>
                  <a:srgbClr val="0070C0"/>
                </a:solidFill>
              </a:rPr>
              <a:t>Przesłanki orzeczenia pozbawienia praw publicznych</a:t>
            </a:r>
          </a:p>
          <a:p>
            <a:endParaRPr lang="pl-PL" dirty="0" smtClean="0"/>
          </a:p>
          <a:p>
            <a:pPr marL="114300" indent="0">
              <a:buNone/>
            </a:pPr>
            <a:r>
              <a:rPr lang="pl-PL" dirty="0" smtClean="0"/>
              <a:t>W </a:t>
            </a:r>
            <a:r>
              <a:rPr lang="pl-PL" dirty="0"/>
              <a:t>KK możliwość orzeczenia pozbawienia praw publicznych została uzależniona od spełnienia dwóch </a:t>
            </a:r>
            <a:r>
              <a:rPr lang="pl-PL" dirty="0" smtClean="0"/>
              <a:t>przesłanek:</a:t>
            </a:r>
          </a:p>
          <a:p>
            <a:pPr>
              <a:buFont typeface="Wingdings" panose="05000000000000000000" pitchFamily="2" charset="2"/>
              <a:buChar char="q"/>
            </a:pPr>
            <a:r>
              <a:rPr lang="pl-PL" dirty="0" smtClean="0"/>
              <a:t>Przesłanką </a:t>
            </a:r>
            <a:r>
              <a:rPr lang="pl-PL" dirty="0"/>
              <a:t>o charakterze przedmiotowym jest skazanie sprawcy na karę pozbawienia wolności na czas </a:t>
            </a:r>
            <a:r>
              <a:rPr lang="pl-PL" b="1" dirty="0"/>
              <a:t>nie krótszy od 3 </a:t>
            </a:r>
            <a:r>
              <a:rPr lang="pl-PL" b="1" dirty="0" smtClean="0"/>
              <a:t>lat</a:t>
            </a:r>
            <a:r>
              <a:rPr lang="pl-PL" dirty="0" smtClean="0"/>
              <a:t>.</a:t>
            </a:r>
          </a:p>
          <a:p>
            <a:pPr>
              <a:buFont typeface="Wingdings" panose="05000000000000000000" pitchFamily="2" charset="2"/>
              <a:buChar char="q"/>
            </a:pPr>
            <a:r>
              <a:rPr lang="pl-PL" dirty="0" smtClean="0"/>
              <a:t>Podmiotowym </a:t>
            </a:r>
            <a:r>
              <a:rPr lang="pl-PL" dirty="0"/>
              <a:t>warunkiem jest popełnienie przestępstwa w wyniku </a:t>
            </a:r>
            <a:r>
              <a:rPr lang="pl-PL" b="1" dirty="0"/>
              <a:t>motywacji zasługującej na szczególne potępienie</a:t>
            </a:r>
            <a:r>
              <a:rPr lang="pl-PL" dirty="0"/>
              <a:t>.</a:t>
            </a:r>
          </a:p>
          <a:p>
            <a:pPr fontAlgn="auto">
              <a:spcAft>
                <a:spcPts val="0"/>
              </a:spcAft>
              <a:buFont typeface="Arial" pitchFamily="34" charset="0"/>
              <a:buNone/>
              <a:defRPr/>
            </a:pPr>
            <a:endParaRPr lang="pl-PL" dirty="0" smtClean="0"/>
          </a:p>
          <a:p>
            <a:pPr algn="just" fontAlgn="auto">
              <a:spcAft>
                <a:spcPts val="0"/>
              </a:spcAft>
              <a:buFont typeface="Arial" panose="020B0604020202020204" pitchFamily="34" charset="0"/>
              <a:buChar char="•"/>
              <a:defRPr/>
            </a:pPr>
            <a:r>
              <a:rPr lang="pl-PL" dirty="0" smtClean="0"/>
              <a:t>Motywację (proces motywacyjny) należy ujmować kompleksowo,, uwzględniając osobowościowe </a:t>
            </a:r>
            <a:r>
              <a:rPr lang="pl-PL" dirty="0"/>
              <a:t>i sytuacyjne czynniki mające istotny wpływ na zachowanie sprawcy </a:t>
            </a:r>
            <a:r>
              <a:rPr lang="pl-PL" i="1" dirty="0"/>
              <a:t>tempore </a:t>
            </a:r>
            <a:r>
              <a:rPr lang="pl-PL" i="1" dirty="0" err="1"/>
              <a:t>criminis</a:t>
            </a:r>
            <a:r>
              <a:rPr lang="pl-PL" dirty="0"/>
              <a:t>, jak również konieczność wyselekcjonowania bezpośredniego przeżycia psychicznego, </a:t>
            </a:r>
            <a:r>
              <a:rPr lang="pl-PL" dirty="0" err="1"/>
              <a:t>współdeterminującego</a:t>
            </a:r>
            <a:r>
              <a:rPr lang="pl-PL" dirty="0"/>
              <a:t> konkretne zachowanie się </a:t>
            </a:r>
            <a:r>
              <a:rPr lang="pl-PL" dirty="0" smtClean="0"/>
              <a:t>sprawcy.</a:t>
            </a:r>
          </a:p>
          <a:p>
            <a:pPr algn="just" fontAlgn="auto">
              <a:spcAft>
                <a:spcPts val="0"/>
              </a:spcAft>
              <a:buFont typeface="Arial" panose="020B0604020202020204" pitchFamily="34" charset="0"/>
              <a:buChar char="•"/>
              <a:defRPr/>
            </a:pPr>
            <a:r>
              <a:rPr lang="pl-PL" dirty="0"/>
              <a:t> </a:t>
            </a:r>
            <a:r>
              <a:rPr lang="pl-PL" dirty="0" smtClean="0"/>
              <a:t>„motywacja zasługująca na szczególne potępienie” stanowi klauzulę generalną, i jest pozostawiona uznaniu sądu</a:t>
            </a:r>
            <a:endParaRPr lang="pl-PL" dirty="0"/>
          </a:p>
          <a:p>
            <a:pPr marL="114300" indent="0" algn="just" fontAlgn="auto">
              <a:spcAft>
                <a:spcPts val="0"/>
              </a:spcAft>
              <a:buNone/>
              <a:defRPr/>
            </a:pPr>
            <a:r>
              <a:rPr lang="pl-PL" b="1" dirty="0" smtClean="0"/>
              <a:t>Orzekany terminowo: na okres od 1 roku do 10 lat (ale </a:t>
            </a:r>
            <a:r>
              <a:rPr lang="pl-PL" b="1" dirty="0" err="1" smtClean="0"/>
              <a:t>ch.</a:t>
            </a:r>
            <a:r>
              <a:rPr lang="pl-PL" b="1" dirty="0" smtClean="0"/>
              <a:t> względny i bezwzględny)</a:t>
            </a:r>
          </a:p>
          <a:p>
            <a:pPr marL="114300" indent="0" algn="just" fontAlgn="auto">
              <a:spcAft>
                <a:spcPts val="0"/>
              </a:spcAft>
              <a:buNone/>
              <a:defRPr/>
            </a:pPr>
            <a:r>
              <a:rPr lang="pl-PL" b="1" dirty="0"/>
              <a:t>Okres, na który orzeczono pozbawienie praw publicznych za dane przestępstwo, nie biegnie w czasie odbywania kary pozbawienia wolności za to przestępstwo.</a:t>
            </a:r>
            <a:endParaRPr lang="pl-PL" b="1" dirty="0" smtClean="0"/>
          </a:p>
        </p:txBody>
      </p:sp>
    </p:spTree>
    <p:extLst>
      <p:ext uri="{BB962C8B-B14F-4D97-AF65-F5344CB8AC3E}">
        <p14:creationId xmlns:p14="http://schemas.microsoft.com/office/powerpoint/2010/main" val="1936588642"/>
      </p:ext>
    </p:extLst>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Pozbawienie praw publicznych</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r>
              <a:rPr lang="pl-PL" dirty="0" smtClean="0"/>
              <a:t>Wyrok Sądu </a:t>
            </a:r>
            <a:r>
              <a:rPr lang="pl-PL" dirty="0"/>
              <a:t>Apelacyjnego w Białymstoku - II Wydział Karny</a:t>
            </a:r>
            <a:br>
              <a:rPr lang="pl-PL" dirty="0"/>
            </a:br>
            <a:r>
              <a:rPr lang="pl-PL" dirty="0"/>
              <a:t>z dnia 5 czerwca 2014 r.</a:t>
            </a:r>
            <a:br>
              <a:rPr lang="pl-PL" dirty="0"/>
            </a:br>
            <a:r>
              <a:rPr lang="pl-PL" dirty="0"/>
              <a:t>II </a:t>
            </a:r>
            <a:r>
              <a:rPr lang="pl-PL" dirty="0" err="1"/>
              <a:t>AKa</a:t>
            </a:r>
            <a:r>
              <a:rPr lang="pl-PL" dirty="0"/>
              <a:t> 97/14</a:t>
            </a:r>
          </a:p>
          <a:p>
            <a:pPr marL="114300" indent="0">
              <a:buNone/>
            </a:pPr>
            <a:endParaRPr lang="pl-PL" dirty="0" smtClean="0"/>
          </a:p>
          <a:p>
            <a:pPr marL="114300" indent="0" algn="just">
              <a:buNone/>
            </a:pPr>
            <a:r>
              <a:rPr lang="pl-PL" dirty="0" smtClean="0"/>
              <a:t>”</a:t>
            </a:r>
            <a:r>
              <a:rPr lang="pl-PL" dirty="0"/>
              <a:t>Motywacja zasługująca na szczególne potępienie” to motywacja w rozumieniu powszechnym </a:t>
            </a:r>
            <a:r>
              <a:rPr lang="pl-PL" b="1" dirty="0"/>
              <a:t>jaskrawo naganna</a:t>
            </a:r>
            <a:r>
              <a:rPr lang="pl-PL" dirty="0"/>
              <a:t>, wywołująca w społeczeństwie </a:t>
            </a:r>
            <a:r>
              <a:rPr lang="pl-PL" b="1" dirty="0"/>
              <a:t>silne reakcje repulsywne</a:t>
            </a:r>
            <a:r>
              <a:rPr lang="pl-PL" dirty="0"/>
              <a:t> - oburzenie, potępienie, gniew. Motywy powodujące sprawcą są tu tego rodzaju, że zasługują na wyjątkowe napiętnowanie. Ustawa nie zawiera katalogu okoliczności nakazujących uznanie danego zachowania za motywację zasługującą na szczególne potępienie. Kwestia ta podlega </a:t>
            </a:r>
            <a:r>
              <a:rPr lang="pl-PL" b="1" dirty="0"/>
              <a:t>ocenie sądu orzekającego przez pryzmat okoliczności konkretnej sprawy. </a:t>
            </a:r>
            <a:r>
              <a:rPr lang="pl-PL" dirty="0"/>
              <a:t>W praktyce przyjmuje się, że nie zalicza się do nich ani tych elementów, które wchodzą w skład znamion typu przestępstwa, ani nawet tych, które podlegając stopniowaniu, mogą mieć wpływ na zaostrzenie wymiaru kary. Będzie to więc motyw towarzyszący realizacji znamion przestępstwa, ale pozostający poza ich zakresem. Natomiast samo stwierdzenie, że sprawca popełnił czyn bez wyraźnego motywu, nie oznacza przyjęcia, iż popełnił go w wyniku motywacji zasługującej na szczególne potępienie. </a:t>
            </a:r>
          </a:p>
        </p:txBody>
      </p:sp>
    </p:spTree>
    <p:extLst>
      <p:ext uri="{BB962C8B-B14F-4D97-AF65-F5344CB8AC3E}">
        <p14:creationId xmlns:p14="http://schemas.microsoft.com/office/powerpoint/2010/main" val="3849081857"/>
      </p:ext>
    </p:extLst>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 zajmowania określonego stanowiska…</a:t>
            </a:r>
            <a:endParaRPr lang="pl-PL" sz="4000" dirty="0"/>
          </a:p>
        </p:txBody>
      </p:sp>
      <p:sp>
        <p:nvSpPr>
          <p:cNvPr id="130051" name="Rectangle 3"/>
          <p:cNvSpPr>
            <a:spLocks noGrp="1" noChangeArrowheads="1"/>
          </p:cNvSpPr>
          <p:nvPr>
            <p:ph idx="1"/>
          </p:nvPr>
        </p:nvSpPr>
        <p:spPr>
          <a:xfrm>
            <a:off x="107504" y="1052513"/>
            <a:ext cx="8280846" cy="6192911"/>
          </a:xfrm>
        </p:spPr>
        <p:txBody>
          <a:bodyPr rtlCol="0">
            <a:normAutofit/>
          </a:bodyPr>
          <a:lstStyle/>
          <a:p>
            <a:pPr fontAlgn="auto">
              <a:spcAft>
                <a:spcPts val="0"/>
              </a:spcAft>
              <a:buFont typeface="Arial" pitchFamily="34" charset="0"/>
              <a:buNone/>
              <a:defRPr/>
            </a:pPr>
            <a:endParaRPr lang="pl-PL" b="1" u="sng" dirty="0"/>
          </a:p>
          <a:p>
            <a:pPr fontAlgn="auto">
              <a:spcAft>
                <a:spcPts val="0"/>
              </a:spcAft>
              <a:buNone/>
              <a:defRPr/>
            </a:pPr>
            <a:r>
              <a:rPr lang="pl-PL" dirty="0" smtClean="0"/>
              <a:t>Z </a:t>
            </a:r>
            <a:r>
              <a:rPr lang="pl-PL" dirty="0"/>
              <a:t>treści art. 39 pkt 2 oraz art. 41 § 1 i 2 KK wynika, że chodzi o jeden środek karny występujący w </a:t>
            </a:r>
            <a:r>
              <a:rPr lang="pl-PL" b="1" dirty="0"/>
              <a:t>postaci trzech zakazów</a:t>
            </a:r>
            <a:r>
              <a:rPr lang="pl-PL" dirty="0"/>
              <a:t>: </a:t>
            </a:r>
            <a:endParaRPr lang="pl-PL" dirty="0" smtClean="0"/>
          </a:p>
          <a:p>
            <a:pPr marL="571500" indent="-457200" fontAlgn="auto">
              <a:spcAft>
                <a:spcPts val="0"/>
              </a:spcAft>
              <a:buAutoNum type="arabicPeriod"/>
              <a:defRPr/>
            </a:pPr>
            <a:r>
              <a:rPr lang="pl-PL" dirty="0" smtClean="0"/>
              <a:t>zakazu </a:t>
            </a:r>
            <a:r>
              <a:rPr lang="pl-PL" dirty="0"/>
              <a:t>zajmowania </a:t>
            </a:r>
            <a:r>
              <a:rPr lang="pl-PL" dirty="0">
                <a:solidFill>
                  <a:srgbClr val="0070C0"/>
                </a:solidFill>
              </a:rPr>
              <a:t>określonego</a:t>
            </a:r>
            <a:r>
              <a:rPr lang="pl-PL" dirty="0"/>
              <a:t> stanowiska, </a:t>
            </a:r>
            <a:r>
              <a:rPr lang="pl-PL" dirty="0" smtClean="0"/>
              <a:t>z</a:t>
            </a:r>
          </a:p>
          <a:p>
            <a:pPr marL="571500" indent="-457200" fontAlgn="auto">
              <a:spcAft>
                <a:spcPts val="0"/>
              </a:spcAft>
              <a:buAutoNum type="arabicPeriod"/>
              <a:defRPr/>
            </a:pPr>
            <a:r>
              <a:rPr lang="pl-PL" dirty="0" smtClean="0"/>
              <a:t>zakazu </a:t>
            </a:r>
            <a:r>
              <a:rPr lang="pl-PL" dirty="0"/>
              <a:t>wykonywania </a:t>
            </a:r>
            <a:r>
              <a:rPr lang="pl-PL" dirty="0">
                <a:solidFill>
                  <a:srgbClr val="0070C0"/>
                </a:solidFill>
              </a:rPr>
              <a:t>określonego</a:t>
            </a:r>
            <a:r>
              <a:rPr lang="pl-PL" dirty="0"/>
              <a:t> </a:t>
            </a:r>
            <a:r>
              <a:rPr lang="pl-PL" dirty="0" smtClean="0"/>
              <a:t>zawodu </a:t>
            </a:r>
          </a:p>
          <a:p>
            <a:pPr marL="571500" indent="-457200" fontAlgn="auto">
              <a:spcAft>
                <a:spcPts val="0"/>
              </a:spcAft>
              <a:buAutoNum type="arabicPeriod"/>
              <a:defRPr/>
            </a:pPr>
            <a:r>
              <a:rPr lang="pl-PL" dirty="0" smtClean="0"/>
              <a:t>zakazu </a:t>
            </a:r>
            <a:r>
              <a:rPr lang="pl-PL" dirty="0"/>
              <a:t>prowadzenia </a:t>
            </a:r>
            <a:r>
              <a:rPr lang="pl-PL" dirty="0">
                <a:solidFill>
                  <a:srgbClr val="0070C0"/>
                </a:solidFill>
              </a:rPr>
              <a:t>określonej</a:t>
            </a:r>
            <a:r>
              <a:rPr lang="pl-PL" dirty="0"/>
              <a:t> działalności </a:t>
            </a:r>
            <a:r>
              <a:rPr lang="pl-PL" dirty="0" smtClean="0"/>
              <a:t>gospodarczej</a:t>
            </a:r>
          </a:p>
          <a:p>
            <a:pPr marL="114300" indent="0" fontAlgn="auto">
              <a:spcAft>
                <a:spcPts val="0"/>
              </a:spcAft>
              <a:buNone/>
              <a:defRPr/>
            </a:pPr>
            <a:endParaRPr lang="pl-PL" dirty="0"/>
          </a:p>
          <a:p>
            <a:pPr marL="114300" indent="0" fontAlgn="auto">
              <a:spcAft>
                <a:spcPts val="0"/>
              </a:spcAft>
              <a:buNone/>
              <a:defRPr/>
            </a:pPr>
            <a:r>
              <a:rPr lang="pl-PL" dirty="0" smtClean="0"/>
              <a:t>Funkcje: </a:t>
            </a:r>
          </a:p>
          <a:p>
            <a:pPr fontAlgn="auto">
              <a:spcAft>
                <a:spcPts val="0"/>
              </a:spcAft>
              <a:buFont typeface="Wingdings" panose="05000000000000000000" pitchFamily="2" charset="2"/>
              <a:buChar char="q"/>
              <a:defRPr/>
            </a:pPr>
            <a:r>
              <a:rPr lang="pl-PL" dirty="0"/>
              <a:t> </a:t>
            </a:r>
            <a:r>
              <a:rPr lang="pl-PL" b="1" dirty="0" smtClean="0"/>
              <a:t>funkcja prewencyjna</a:t>
            </a:r>
          </a:p>
          <a:p>
            <a:pPr fontAlgn="auto">
              <a:spcAft>
                <a:spcPts val="0"/>
              </a:spcAft>
              <a:buFont typeface="Wingdings" panose="05000000000000000000" pitchFamily="2" charset="2"/>
              <a:buChar char="q"/>
              <a:defRPr/>
            </a:pPr>
            <a:r>
              <a:rPr lang="pl-PL" b="1" dirty="0"/>
              <a:t> </a:t>
            </a:r>
            <a:r>
              <a:rPr lang="pl-PL" b="1" dirty="0" smtClean="0"/>
              <a:t>funkcja </a:t>
            </a:r>
            <a:r>
              <a:rPr lang="pl-PL" b="1" dirty="0" err="1" smtClean="0"/>
              <a:t>retrybutywna</a:t>
            </a:r>
            <a:endParaRPr lang="pl-PL" b="1" dirty="0" smtClean="0"/>
          </a:p>
          <a:p>
            <a:pPr marL="114300" indent="0" fontAlgn="auto">
              <a:spcAft>
                <a:spcPts val="0"/>
              </a:spcAft>
              <a:buNone/>
              <a:defRPr/>
            </a:pPr>
            <a:endParaRPr lang="pl-PL" dirty="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770466902"/>
      </p:ext>
    </p:extLst>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251520" y="4437112"/>
            <a:ext cx="8136830" cy="720080"/>
          </a:xfrm>
          <a:prstGeom prst="roundRect">
            <a:avLst/>
          </a:prstGeom>
          <a:solidFill>
            <a:schemeClr val="accent1">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 zajmowania określonego stanowiska…</a:t>
            </a:r>
            <a:endParaRPr lang="pl-PL" sz="4000" dirty="0"/>
          </a:p>
        </p:txBody>
      </p:sp>
      <p:sp>
        <p:nvSpPr>
          <p:cNvPr id="130051" name="Rectangle 3"/>
          <p:cNvSpPr>
            <a:spLocks noGrp="1" noChangeArrowheads="1"/>
          </p:cNvSpPr>
          <p:nvPr>
            <p:ph idx="1"/>
          </p:nvPr>
        </p:nvSpPr>
        <p:spPr>
          <a:xfrm>
            <a:off x="107504" y="1052513"/>
            <a:ext cx="8280846" cy="6192911"/>
          </a:xfrm>
        </p:spPr>
        <p:txBody>
          <a:bodyPr rtlCol="0">
            <a:normAutofit/>
          </a:bodyPr>
          <a:lstStyle/>
          <a:p>
            <a:pPr fontAlgn="auto">
              <a:spcAft>
                <a:spcPts val="0"/>
              </a:spcAft>
              <a:buFont typeface="Arial" pitchFamily="34" charset="0"/>
              <a:buNone/>
              <a:defRPr/>
            </a:pPr>
            <a:endParaRPr lang="pl-PL" b="1" u="sng" dirty="0"/>
          </a:p>
          <a:p>
            <a:pPr marL="114300" indent="0" fontAlgn="auto">
              <a:spcAft>
                <a:spcPts val="0"/>
              </a:spcAft>
              <a:buNone/>
              <a:defRPr/>
            </a:pPr>
            <a:r>
              <a:rPr lang="pl-PL" dirty="0" smtClean="0"/>
              <a:t>Przesłanki </a:t>
            </a:r>
            <a:r>
              <a:rPr lang="pl-PL" dirty="0"/>
              <a:t>orzeczenia zakazu zajmowania określonego stanowiska lub wykonywania określonego </a:t>
            </a:r>
            <a:r>
              <a:rPr lang="pl-PL" dirty="0" smtClean="0"/>
              <a:t>zawodu:</a:t>
            </a:r>
          </a:p>
          <a:p>
            <a:pPr fontAlgn="auto">
              <a:spcAft>
                <a:spcPts val="0"/>
              </a:spcAft>
              <a:buFont typeface="Wingdings" panose="05000000000000000000" pitchFamily="2" charset="2"/>
              <a:buChar char="v"/>
              <a:defRPr/>
            </a:pPr>
            <a:r>
              <a:rPr lang="pl-PL" b="1" dirty="0" smtClean="0"/>
              <a:t>nadużycie</a:t>
            </a:r>
            <a:r>
              <a:rPr lang="pl-PL" dirty="0" smtClean="0"/>
              <a:t> </a:t>
            </a:r>
            <a:r>
              <a:rPr lang="pl-PL" dirty="0"/>
              <a:t>przez sprawcę </a:t>
            </a:r>
            <a:r>
              <a:rPr lang="pl-PL" b="1" dirty="0"/>
              <a:t>stanowiska lub zawodu</a:t>
            </a:r>
            <a:r>
              <a:rPr lang="pl-PL" dirty="0"/>
              <a:t> przy popełnieniu przestępstwa </a:t>
            </a:r>
            <a:endParaRPr lang="pl-PL" dirty="0" smtClean="0"/>
          </a:p>
          <a:p>
            <a:pPr marL="114300" indent="0" fontAlgn="auto">
              <a:spcAft>
                <a:spcPts val="0"/>
              </a:spcAft>
              <a:buNone/>
              <a:defRPr/>
            </a:pPr>
            <a:r>
              <a:rPr lang="pl-PL" dirty="0" smtClean="0"/>
              <a:t>albo </a:t>
            </a:r>
          </a:p>
          <a:p>
            <a:pPr fontAlgn="auto">
              <a:spcAft>
                <a:spcPts val="0"/>
              </a:spcAft>
              <a:buFont typeface="Wingdings" panose="05000000000000000000" pitchFamily="2" charset="2"/>
              <a:buChar char="v"/>
              <a:defRPr/>
            </a:pPr>
            <a:r>
              <a:rPr lang="pl-PL" b="1" dirty="0" smtClean="0"/>
              <a:t>okazanie</a:t>
            </a:r>
            <a:r>
              <a:rPr lang="pl-PL" dirty="0" smtClean="0"/>
              <a:t> </a:t>
            </a:r>
            <a:r>
              <a:rPr lang="pl-PL" dirty="0"/>
              <a:t>przez fakt popełnienia przestępstwa, że </a:t>
            </a:r>
            <a:r>
              <a:rPr lang="pl-PL" b="1" dirty="0"/>
              <a:t>dalsze zajmowanie stanowiska lub wykonywanie zawodu zagraża istotnym dobrom chronionym przez prawo</a:t>
            </a:r>
            <a:r>
              <a:rPr lang="pl-PL" dirty="0"/>
              <a:t>. </a:t>
            </a:r>
            <a:endParaRPr lang="pl-PL" dirty="0" smtClean="0"/>
          </a:p>
          <a:p>
            <a:pPr marL="114300" indent="0" fontAlgn="auto">
              <a:spcAft>
                <a:spcPts val="0"/>
              </a:spcAft>
              <a:buNone/>
              <a:defRPr/>
            </a:pPr>
            <a:r>
              <a:rPr lang="pl-PL" dirty="0" smtClean="0"/>
              <a:t>Konieczne </a:t>
            </a:r>
            <a:r>
              <a:rPr lang="pl-PL" dirty="0"/>
              <a:t>jest także wystąpienie związku pomiędzy przestępstwem </a:t>
            </a:r>
            <a:r>
              <a:rPr lang="pl-PL" dirty="0" smtClean="0"/>
              <a:t>a </a:t>
            </a:r>
            <a:r>
              <a:rPr lang="pl-PL" dirty="0"/>
              <a:t>zajmowanym stanowiskiem lub wykonywanym </a:t>
            </a:r>
            <a:r>
              <a:rPr lang="pl-PL" dirty="0" smtClean="0"/>
              <a:t>zawodem</a:t>
            </a:r>
            <a:endParaRPr lang="pl-PL" dirty="0"/>
          </a:p>
          <a:p>
            <a:pPr marL="114300" indent="0" fontAlgn="auto">
              <a:spcAft>
                <a:spcPts val="0"/>
              </a:spcAft>
              <a:buNone/>
              <a:defRPr/>
            </a:pPr>
            <a:r>
              <a:rPr lang="pl-PL" dirty="0" smtClean="0"/>
              <a:t>Przesłanki orzeczenia zakaz </a:t>
            </a:r>
            <a:r>
              <a:rPr lang="pl-PL" dirty="0"/>
              <a:t>prowadzenia działalności </a:t>
            </a:r>
            <a:r>
              <a:rPr lang="pl-PL" dirty="0" smtClean="0"/>
              <a:t>gospodarczej:</a:t>
            </a:r>
          </a:p>
          <a:p>
            <a:pPr fontAlgn="auto">
              <a:spcAft>
                <a:spcPts val="0"/>
              </a:spcAft>
              <a:buFont typeface="Wingdings" panose="05000000000000000000" pitchFamily="2" charset="2"/>
              <a:buChar char="v"/>
              <a:defRPr/>
            </a:pPr>
            <a:r>
              <a:rPr lang="pl-PL" b="1" dirty="0" smtClean="0"/>
              <a:t>skazania </a:t>
            </a:r>
            <a:r>
              <a:rPr lang="pl-PL" b="1" dirty="0"/>
              <a:t>za przestępstwo popełnione w związku z prowadzeniem takiej działalności, </a:t>
            </a:r>
            <a:endParaRPr lang="pl-PL" b="1" dirty="0" smtClean="0"/>
          </a:p>
          <a:p>
            <a:pPr fontAlgn="auto">
              <a:spcAft>
                <a:spcPts val="0"/>
              </a:spcAft>
              <a:buFont typeface="Wingdings" panose="05000000000000000000" pitchFamily="2" charset="2"/>
              <a:buChar char="v"/>
              <a:defRPr/>
            </a:pPr>
            <a:r>
              <a:rPr lang="pl-PL" b="1" dirty="0" smtClean="0"/>
              <a:t>jeżeli </a:t>
            </a:r>
            <a:r>
              <a:rPr lang="pl-PL" b="1" dirty="0"/>
              <a:t>dalsze jej prowadzenie zagraża istotnym dobrom prawnym</a:t>
            </a:r>
            <a:r>
              <a:rPr lang="pl-PL" dirty="0"/>
              <a:t>.</a:t>
            </a:r>
          </a:p>
          <a:p>
            <a:pPr marL="114300" indent="0" fontAlgn="auto">
              <a:spcAft>
                <a:spcPts val="0"/>
              </a:spcAft>
              <a:buNone/>
              <a:defRPr/>
            </a:pPr>
            <a:endParaRPr lang="pl-PL" dirty="0" smtClean="0"/>
          </a:p>
        </p:txBody>
      </p:sp>
    </p:spTree>
    <p:extLst>
      <p:ext uri="{BB962C8B-B14F-4D97-AF65-F5344CB8AC3E}">
        <p14:creationId xmlns:p14="http://schemas.microsoft.com/office/powerpoint/2010/main" val="1507688026"/>
      </p:ext>
    </p:extLst>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10322</TotalTime>
  <Words>3388</Words>
  <Application>Microsoft Office PowerPoint</Application>
  <PresentationFormat>Pokaz na ekranie (4:3)</PresentationFormat>
  <Paragraphs>302</Paragraphs>
  <Slides>30</Slides>
  <Notes>0</Notes>
  <HiddenSlides>0</HiddenSlides>
  <MMClips>0</MMClips>
  <ScaleCrop>false</ScaleCrop>
  <HeadingPairs>
    <vt:vector size="4" baseType="variant">
      <vt:variant>
        <vt:lpstr>Motyw</vt:lpstr>
      </vt:variant>
      <vt:variant>
        <vt:i4>1</vt:i4>
      </vt:variant>
      <vt:variant>
        <vt:lpstr>Tytuły slajdów</vt:lpstr>
      </vt:variant>
      <vt:variant>
        <vt:i4>30</vt:i4>
      </vt:variant>
    </vt:vector>
  </HeadingPairs>
  <TitlesOfParts>
    <vt:vector size="31" baseType="lpstr">
      <vt:lpstr>Adjacency</vt:lpstr>
      <vt:lpstr>Środki karne</vt:lpstr>
      <vt:lpstr>Środki karne</vt:lpstr>
      <vt:lpstr>Środki karne</vt:lpstr>
      <vt:lpstr>Środki karne</vt:lpstr>
      <vt:lpstr>Pozbawienie praw publicznych</vt:lpstr>
      <vt:lpstr>Pozbawienie praw publicznych</vt:lpstr>
      <vt:lpstr>Pozbawienie praw publicznych</vt:lpstr>
      <vt:lpstr>Zakaz zajmowania określonego stanowiska…</vt:lpstr>
      <vt:lpstr>Zakaz zajmowania określonego stanowiska…</vt:lpstr>
      <vt:lpstr>Zakaz zajmowania określonego stanowiska…</vt:lpstr>
      <vt:lpstr>Zakaz zajmowania określonego stanowiska…</vt:lpstr>
      <vt:lpstr>Zakazy z art. 41a KK</vt:lpstr>
      <vt:lpstr>Zakazy z art. 41a KK</vt:lpstr>
      <vt:lpstr>Zakazy z art. 41a KK</vt:lpstr>
      <vt:lpstr>Zakaz wstępu na imprezę masową</vt:lpstr>
      <vt:lpstr>Zakaz wstępu na imprezę masową</vt:lpstr>
      <vt:lpstr>Zakaz wstępu na imprezę masową</vt:lpstr>
      <vt:lpstr>Zakaz wstępu na imprezę masową</vt:lpstr>
      <vt:lpstr>Zakaz wstępu na imprezę masową</vt:lpstr>
      <vt:lpstr>Zakaz wstępu na imprezę masową</vt:lpstr>
      <vt:lpstr>Zakaz wstępu do ośrodków gier i uczestnictwa w grach hazardowych</vt:lpstr>
      <vt:lpstr>Zakaz wstępu do ośrodków gier i uczestnictwa w grach hazardowych</vt:lpstr>
      <vt:lpstr>Zakaz prowadzenia pojazdów</vt:lpstr>
      <vt:lpstr>Zakaz prowadzenia pojazdów</vt:lpstr>
      <vt:lpstr>Zakaz prowadzenia pojazdów</vt:lpstr>
      <vt:lpstr>Świadczenie pieniężne</vt:lpstr>
      <vt:lpstr>Świadczenie pieniężne</vt:lpstr>
      <vt:lpstr>Świadczenie pieniężne</vt:lpstr>
      <vt:lpstr>Podanie wyroku do publicznej wiadomości</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cp:lastModifiedBy>
  <cp:revision>595</cp:revision>
  <dcterms:created xsi:type="dcterms:W3CDTF">2012-10-05T20:53:44Z</dcterms:created>
  <dcterms:modified xsi:type="dcterms:W3CDTF">2018-04-10T09:13:27Z</dcterms:modified>
</cp:coreProperties>
</file>