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8"/>
  </p:notesMasterIdLst>
  <p:sldIdLst>
    <p:sldId id="256" r:id="rId2"/>
    <p:sldId id="773" r:id="rId3"/>
    <p:sldId id="821" r:id="rId4"/>
    <p:sldId id="823" r:id="rId5"/>
    <p:sldId id="822" r:id="rId6"/>
    <p:sldId id="820" r:id="rId7"/>
    <p:sldId id="824" r:id="rId8"/>
    <p:sldId id="825" r:id="rId9"/>
    <p:sldId id="826" r:id="rId10"/>
    <p:sldId id="827" r:id="rId11"/>
    <p:sldId id="828" r:id="rId12"/>
    <p:sldId id="834" r:id="rId13"/>
    <p:sldId id="835" r:id="rId14"/>
    <p:sldId id="836" r:id="rId15"/>
    <p:sldId id="837" r:id="rId16"/>
    <p:sldId id="838" r:id="rId17"/>
    <p:sldId id="829" r:id="rId18"/>
    <p:sldId id="833" r:id="rId19"/>
    <p:sldId id="832" r:id="rId20"/>
    <p:sldId id="831" r:id="rId21"/>
    <p:sldId id="851" r:id="rId22"/>
    <p:sldId id="839" r:id="rId23"/>
    <p:sldId id="840" r:id="rId24"/>
    <p:sldId id="830" r:id="rId25"/>
    <p:sldId id="841" r:id="rId26"/>
    <p:sldId id="842" r:id="rId27"/>
    <p:sldId id="843" r:id="rId28"/>
    <p:sldId id="844" r:id="rId29"/>
    <p:sldId id="845" r:id="rId30"/>
    <p:sldId id="846" r:id="rId31"/>
    <p:sldId id="847" r:id="rId32"/>
    <p:sldId id="848" r:id="rId33"/>
    <p:sldId id="849" r:id="rId34"/>
    <p:sldId id="852" r:id="rId35"/>
    <p:sldId id="853" r:id="rId36"/>
    <p:sldId id="284" r:id="rId37"/>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26.01.2020</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26/01/2020</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26/01/2020</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26/01/2020</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26/01/2020</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26/01/2020</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26/01/2020</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26/01/2020</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26/01/2020</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26/01/2020</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26/01/2020</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26/01/2020</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26/01/2020</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7" name="Rectangle 3"/>
          <p:cNvSpPr>
            <a:spLocks noGrp="1" noChangeArrowheads="1"/>
          </p:cNvSpPr>
          <p:nvPr>
            <p:ph type="subTitle" idx="1"/>
          </p:nvPr>
        </p:nvSpPr>
        <p:spPr>
          <a:xfrm>
            <a:off x="685800" y="5013176"/>
            <a:ext cx="6461125" cy="792088"/>
          </a:xfrm>
        </p:spPr>
        <p:txBody>
          <a:bodyPr rtlCol="0">
            <a:noAutofit/>
          </a:bodyPr>
          <a:lstStyle/>
          <a:p>
            <a:pPr fontAlgn="auto">
              <a:spcAft>
                <a:spcPts val="0"/>
              </a:spcAft>
              <a:defRPr/>
            </a:pPr>
            <a:endParaRPr lang="pl-PL" sz="3200" dirty="0">
              <a:solidFill>
                <a:schemeClr val="tx1">
                  <a:lumMod val="85000"/>
                  <a:lumOff val="15000"/>
                </a:schemeClr>
              </a:solidFill>
            </a:endParaRPr>
          </a:p>
          <a:p>
            <a:pPr fontAlgn="auto">
              <a:spcAft>
                <a:spcPts val="0"/>
              </a:spcAft>
              <a:defRPr/>
            </a:pPr>
            <a:r>
              <a:rPr lang="pl-PL" sz="3200" dirty="0" smtClean="0">
                <a:solidFill>
                  <a:schemeClr val="tx1">
                    <a:lumMod val="85000"/>
                    <a:lumOff val="15000"/>
                  </a:schemeClr>
                </a:solidFill>
              </a:rPr>
              <a:t>Dagmara 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
        <p:nvSpPr>
          <p:cNvPr id="3" name="Tytuł 2"/>
          <p:cNvSpPr>
            <a:spLocks noGrp="1"/>
          </p:cNvSpPr>
          <p:nvPr>
            <p:ph type="ctrTitle"/>
          </p:nvPr>
        </p:nvSpPr>
        <p:spPr>
          <a:xfrm>
            <a:off x="685800" y="3861048"/>
            <a:ext cx="7543800" cy="1728192"/>
          </a:xfrm>
        </p:spPr>
        <p:txBody>
          <a:bodyPr/>
          <a:lstStyle/>
          <a:p>
            <a:r>
              <a:rPr lang="pl-PL" sz="4800" dirty="0">
                <a:solidFill>
                  <a:schemeClr val="accent3">
                    <a:lumMod val="75000"/>
                  </a:schemeClr>
                </a:solidFill>
              </a:rPr>
              <a:t>Środki kompensacyjne i przepadek</a:t>
            </a:r>
            <a:endParaRPr lang="pl-PL" sz="4800" dirty="0"/>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92500"/>
          </a:bodyPr>
          <a:lstStyle/>
          <a:p>
            <a:r>
              <a:rPr lang="pl-PL" dirty="0" smtClean="0"/>
              <a:t>Wyrok Sądu </a:t>
            </a:r>
            <a:r>
              <a:rPr lang="pl-PL" dirty="0"/>
              <a:t>Najwyższego - Izba Karna</a:t>
            </a:r>
            <a:br>
              <a:rPr lang="pl-PL" dirty="0"/>
            </a:br>
            <a:r>
              <a:rPr lang="pl-PL" dirty="0"/>
              <a:t>z dnia 15 kwietnia 2008 </a:t>
            </a:r>
            <a:r>
              <a:rPr lang="pl-PL" dirty="0" smtClean="0"/>
              <a:t>r. II </a:t>
            </a:r>
            <a:r>
              <a:rPr lang="pl-PL" dirty="0"/>
              <a:t>KK </a:t>
            </a:r>
            <a:r>
              <a:rPr lang="pl-PL" dirty="0" smtClean="0"/>
              <a:t>29/08</a:t>
            </a:r>
          </a:p>
          <a:p>
            <a:endParaRPr lang="pl-PL" dirty="0"/>
          </a:p>
          <a:p>
            <a:pPr algn="just"/>
            <a:r>
              <a:rPr lang="pl-PL" i="1" dirty="0"/>
              <a:t>1.Przedmiotem pochodzącym bezpośrednio z przestępstwa (</a:t>
            </a:r>
            <a:r>
              <a:rPr lang="pl-PL" i="1" dirty="0" err="1"/>
              <a:t>producta</a:t>
            </a:r>
            <a:r>
              <a:rPr lang="pl-PL" i="1" dirty="0"/>
              <a:t> </a:t>
            </a:r>
            <a:r>
              <a:rPr lang="pl-PL" i="1" dirty="0" err="1"/>
              <a:t>sceleris</a:t>
            </a:r>
            <a:r>
              <a:rPr lang="pl-PL" i="1" dirty="0"/>
              <a:t>) jest wyłącznie taki przedmiot, którego warunkiem uzyskania jest realizacja znamion określonego przestępstwa. Orzeczenie tej postaci przepadku poprzedzone zatem być musi ustaleniem związku o charakterze bezpośrednim pomiędzy określonym przedmiotem, który ma być nim objęty, a popełnionym przestępstwem rozpoznawanym w danej sprawie.</a:t>
            </a:r>
          </a:p>
          <a:p>
            <a:pPr marL="114300" indent="0" fontAlgn="auto">
              <a:spcAft>
                <a:spcPts val="0"/>
              </a:spcAft>
              <a:buNone/>
              <a:defRPr/>
            </a:pPr>
            <a:endParaRPr lang="pl-PL" dirty="0"/>
          </a:p>
          <a:p>
            <a:pPr fontAlgn="auto">
              <a:spcAft>
                <a:spcPts val="0"/>
              </a:spcAft>
              <a:buBlip>
                <a:blip r:embed="rId2"/>
              </a:buBlip>
              <a:defRPr/>
            </a:pPr>
            <a:r>
              <a:rPr lang="pl-PL" dirty="0" smtClean="0"/>
              <a:t> </a:t>
            </a:r>
            <a:r>
              <a:rPr lang="pl-PL" dirty="0"/>
              <a:t>Sąd </a:t>
            </a:r>
            <a:r>
              <a:rPr lang="pl-PL" b="1" dirty="0" smtClean="0"/>
              <a:t>obligatoryjnie</a:t>
            </a:r>
            <a:r>
              <a:rPr lang="pl-PL" dirty="0" smtClean="0"/>
              <a:t> orzeka </a:t>
            </a:r>
            <a:r>
              <a:rPr lang="pl-PL" dirty="0"/>
              <a:t>przepadek przedmiotów pochodzących bezpośrednio z </a:t>
            </a:r>
            <a:r>
              <a:rPr lang="pl-PL" dirty="0" smtClean="0"/>
              <a:t>przestępstwa</a:t>
            </a:r>
          </a:p>
          <a:p>
            <a:pPr fontAlgn="auto">
              <a:spcAft>
                <a:spcPts val="0"/>
              </a:spcAft>
              <a:buBlip>
                <a:blip r:embed="rId2"/>
              </a:buBlip>
              <a:defRPr/>
            </a:pPr>
            <a:r>
              <a:rPr lang="pl-PL" dirty="0"/>
              <a:t> </a:t>
            </a:r>
            <a:r>
              <a:rPr lang="pl-PL" b="1" dirty="0" smtClean="0"/>
              <a:t>chyba że - </a:t>
            </a:r>
            <a:r>
              <a:rPr lang="pl-PL" dirty="0" smtClean="0"/>
              <a:t> </a:t>
            </a:r>
            <a:r>
              <a:rPr lang="pl-PL" dirty="0"/>
              <a:t>orzeczenie przepadku </a:t>
            </a:r>
            <a:r>
              <a:rPr lang="pl-PL" dirty="0" smtClean="0"/>
              <a:t>nie </a:t>
            </a:r>
            <a:r>
              <a:rPr lang="pl-PL" dirty="0"/>
              <a:t>jest możliwe, </a:t>
            </a:r>
            <a:r>
              <a:rPr lang="pl-PL" dirty="0" smtClean="0"/>
              <a:t>wtedy sąd </a:t>
            </a:r>
            <a:r>
              <a:rPr lang="pl-PL" dirty="0"/>
              <a:t>może orzec przepadek równowartości przedmiotów pochodzących bezpośrednio z przestępstwa </a:t>
            </a:r>
            <a:endParaRPr lang="pl-PL" dirty="0" smtClean="0"/>
          </a:p>
          <a:p>
            <a:pPr fontAlgn="auto">
              <a:spcAft>
                <a:spcPts val="0"/>
              </a:spcAft>
              <a:buBlip>
                <a:blip r:embed="rId2"/>
              </a:buBlip>
              <a:defRPr/>
            </a:pPr>
            <a:r>
              <a:rPr lang="pl-PL" dirty="0"/>
              <a:t>p</a:t>
            </a:r>
            <a:r>
              <a:rPr lang="pl-PL" dirty="0" smtClean="0"/>
              <a:t>rzepadku </a:t>
            </a:r>
            <a:r>
              <a:rPr lang="pl-PL" dirty="0"/>
              <a:t>przedmiotów </a:t>
            </a:r>
            <a:r>
              <a:rPr lang="pl-PL" dirty="0" smtClean="0"/>
              <a:t>nie </a:t>
            </a:r>
            <a:r>
              <a:rPr lang="pl-PL" dirty="0"/>
              <a:t>orzeka się, </a:t>
            </a:r>
            <a:r>
              <a:rPr lang="pl-PL" b="1" dirty="0"/>
              <a:t>jeżeli podlegają one zwrotowi pokrzywdzonemu lub innemu uprawnionemu </a:t>
            </a:r>
            <a:r>
              <a:rPr lang="pl-PL" b="1" dirty="0" smtClean="0"/>
              <a:t>podmiotowi</a:t>
            </a:r>
            <a:endParaRPr lang="pl-PL" b="1" dirty="0"/>
          </a:p>
        </p:txBody>
      </p:sp>
    </p:spTree>
    <p:extLst>
      <p:ext uri="{BB962C8B-B14F-4D97-AF65-F5344CB8AC3E}">
        <p14:creationId xmlns:p14="http://schemas.microsoft.com/office/powerpoint/2010/main" val="1185885331"/>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85000" lnSpcReduction="20000"/>
          </a:bodyPr>
          <a:lstStyle/>
          <a:p>
            <a:pPr fontAlgn="auto">
              <a:spcAft>
                <a:spcPts val="0"/>
              </a:spcAft>
              <a:buFont typeface="Wingdings" panose="05000000000000000000" pitchFamily="2" charset="2"/>
              <a:buChar char="Ø"/>
              <a:defRPr/>
            </a:pPr>
            <a:r>
              <a:rPr lang="pl-PL" b="1" dirty="0"/>
              <a:t>Przedmioty, które służyły lub były przeznaczone do popełnienia przestępstwa.</a:t>
            </a:r>
            <a:r>
              <a:rPr lang="pl-PL" dirty="0"/>
              <a:t> </a:t>
            </a:r>
            <a:r>
              <a:rPr lang="pl-PL" dirty="0" smtClean="0"/>
              <a:t>(</a:t>
            </a:r>
            <a:r>
              <a:rPr lang="pl-PL" i="1" dirty="0" err="1" smtClean="0"/>
              <a:t>instrumenta</a:t>
            </a:r>
            <a:r>
              <a:rPr lang="pl-PL" i="1" dirty="0" smtClean="0"/>
              <a:t> </a:t>
            </a:r>
            <a:r>
              <a:rPr lang="pl-PL" i="1" dirty="0" err="1"/>
              <a:t>sceleris</a:t>
            </a:r>
            <a:r>
              <a:rPr lang="pl-PL" i="1" dirty="0"/>
              <a:t>)</a:t>
            </a:r>
            <a:r>
              <a:rPr lang="pl-PL" dirty="0"/>
              <a:t>. </a:t>
            </a:r>
            <a:endParaRPr lang="pl-PL" dirty="0" smtClean="0"/>
          </a:p>
          <a:p>
            <a:pPr fontAlgn="auto">
              <a:spcAft>
                <a:spcPts val="0"/>
              </a:spcAft>
              <a:buFont typeface="Wingdings" panose="05000000000000000000" pitchFamily="2" charset="2"/>
              <a:buChar char="Ø"/>
              <a:defRPr/>
            </a:pPr>
            <a:r>
              <a:rPr lang="pl-PL" dirty="0" smtClean="0"/>
              <a:t>przedmioty</a:t>
            </a:r>
            <a:r>
              <a:rPr lang="pl-PL" dirty="0"/>
              <a:t>, które zostały specjalnie wytworzone lub przystosowane do popełnienia przestępstwa (łomy, wytrychy, pieczątki, matryce, urządzenia służące do produkcji narkotyków, nielegalnego wyrobu alkoholu, poboru energii), jak i te, których pierwotne przeznaczenie było </a:t>
            </a:r>
            <a:r>
              <a:rPr lang="pl-PL" dirty="0" err="1"/>
              <a:t>nieprzestępcze</a:t>
            </a:r>
            <a:r>
              <a:rPr lang="pl-PL" dirty="0"/>
              <a:t> (nóż, siekiera, drukarka). </a:t>
            </a:r>
            <a:endParaRPr lang="pl-PL" dirty="0" smtClean="0"/>
          </a:p>
          <a:p>
            <a:pPr fontAlgn="auto">
              <a:spcAft>
                <a:spcPts val="0"/>
              </a:spcAft>
              <a:buFont typeface="Wingdings" panose="05000000000000000000" pitchFamily="2" charset="2"/>
              <a:buChar char="Ø"/>
              <a:defRPr/>
            </a:pPr>
            <a:r>
              <a:rPr lang="pl-PL" dirty="0" smtClean="0"/>
              <a:t>W </a:t>
            </a:r>
            <a:r>
              <a:rPr lang="pl-PL" dirty="0"/>
              <a:t>piśmiennictwie kwestionuje się celowość orzekania przepadku tej drugiej grupy przedmiotów ze względu na ograniczoną możliwość zabezpieczenia przed ponownym popełnieniem przestępstwa przy użyciu takich samych narzędzi (zob. </a:t>
            </a:r>
            <a:r>
              <a:rPr lang="pl-PL" i="1" dirty="0"/>
              <a:t>A. </a:t>
            </a:r>
            <a:r>
              <a:rPr lang="pl-PL" i="1" dirty="0" err="1"/>
              <a:t>Spotowski</a:t>
            </a:r>
            <a:r>
              <a:rPr lang="pl-PL" dirty="0"/>
              <a:t>, </a:t>
            </a:r>
            <a:r>
              <a:rPr lang="pl-PL" dirty="0" smtClean="0"/>
              <a:t>Konfiskata </a:t>
            </a:r>
            <a:r>
              <a:rPr lang="pl-PL" dirty="0"/>
              <a:t>mienia i przepadek rzeczy, s. 104</a:t>
            </a:r>
            <a:r>
              <a:rPr lang="pl-PL" dirty="0" smtClean="0"/>
              <a:t>).</a:t>
            </a:r>
          </a:p>
          <a:p>
            <a:pPr marL="114300" indent="0" fontAlgn="auto">
              <a:spcAft>
                <a:spcPts val="0"/>
              </a:spcAft>
              <a:buNone/>
              <a:defRPr/>
            </a:pPr>
            <a:endParaRPr lang="pl-PL" dirty="0"/>
          </a:p>
          <a:p>
            <a:pPr fontAlgn="auto">
              <a:spcAft>
                <a:spcPts val="0"/>
              </a:spcAft>
              <a:buBlip>
                <a:blip r:embed="rId2"/>
              </a:buBlip>
              <a:defRPr/>
            </a:pPr>
            <a:r>
              <a:rPr lang="pl-PL" dirty="0" smtClean="0"/>
              <a:t>zarówno </a:t>
            </a:r>
            <a:r>
              <a:rPr lang="pl-PL" b="1" dirty="0"/>
              <a:t>obligatoryjny</a:t>
            </a:r>
            <a:r>
              <a:rPr lang="pl-PL" dirty="0"/>
              <a:t> (ograniczony do wypadków przewidzianych w ustawie), jak i </a:t>
            </a:r>
            <a:r>
              <a:rPr lang="pl-PL" b="1" dirty="0"/>
              <a:t>fakultatywny</a:t>
            </a:r>
            <a:r>
              <a:rPr lang="pl-PL" dirty="0"/>
              <a:t> tryb orzekania tej postaci przepadku. </a:t>
            </a:r>
          </a:p>
          <a:p>
            <a:pPr fontAlgn="auto">
              <a:spcAft>
                <a:spcPts val="0"/>
              </a:spcAft>
              <a:buBlip>
                <a:blip r:embed="rId2"/>
              </a:buBlip>
              <a:defRPr/>
            </a:pPr>
            <a:r>
              <a:rPr lang="pl-PL" dirty="0" smtClean="0"/>
              <a:t> </a:t>
            </a:r>
            <a:r>
              <a:rPr lang="pl-PL" b="1" dirty="0"/>
              <a:t>chyba że - </a:t>
            </a:r>
            <a:r>
              <a:rPr lang="pl-PL" dirty="0"/>
              <a:t> orzeczenie przepadku nie jest możliwe, wtedy sąd może orzec przepadek równowartości przedmiotów pochodzących bezpośrednio z przestępstwa </a:t>
            </a:r>
          </a:p>
          <a:p>
            <a:pPr fontAlgn="auto">
              <a:spcAft>
                <a:spcPts val="0"/>
              </a:spcAft>
              <a:buBlip>
                <a:blip r:embed="rId2"/>
              </a:buBlip>
              <a:defRPr/>
            </a:pPr>
            <a:r>
              <a:rPr lang="pl-PL" dirty="0"/>
              <a:t>przepadku przedmiotów nie orzeka się, </a:t>
            </a:r>
            <a:r>
              <a:rPr lang="pl-PL" b="1" dirty="0"/>
              <a:t>jeżeli podlegają one zwrotowi pokrzywdzonemu lub innemu uprawnionemu </a:t>
            </a:r>
            <a:r>
              <a:rPr lang="pl-PL" b="1" dirty="0" smtClean="0"/>
              <a:t>podmiotowi</a:t>
            </a:r>
          </a:p>
          <a:p>
            <a:pPr fontAlgn="auto">
              <a:spcAft>
                <a:spcPts val="0"/>
              </a:spcAft>
              <a:buBlip>
                <a:blip r:embed="rId2"/>
              </a:buBlip>
              <a:defRPr/>
            </a:pPr>
            <a:r>
              <a:rPr lang="pl-PL" dirty="0"/>
              <a:t>Jeżeli orzeczenie przepadku </a:t>
            </a:r>
            <a:r>
              <a:rPr lang="pl-PL" dirty="0" smtClean="0"/>
              <a:t>byłoby</a:t>
            </a:r>
            <a:r>
              <a:rPr lang="pl-PL" b="1" dirty="0" smtClean="0"/>
              <a:t> </a:t>
            </a:r>
            <a:r>
              <a:rPr lang="pl-PL" b="1" dirty="0"/>
              <a:t>niewspółmierne do wagi popełnionego czynu, sąd zamiast przepadku może orzec nawiązkę </a:t>
            </a:r>
            <a:r>
              <a:rPr lang="pl-PL" dirty="0"/>
              <a:t>na rzecz Skarbu Państwa</a:t>
            </a:r>
            <a:r>
              <a:rPr lang="pl-PL" b="1" dirty="0" smtClean="0"/>
              <a:t>.</a:t>
            </a:r>
          </a:p>
        </p:txBody>
      </p:sp>
    </p:spTree>
    <p:extLst>
      <p:ext uri="{BB962C8B-B14F-4D97-AF65-F5344CB8AC3E}">
        <p14:creationId xmlns:p14="http://schemas.microsoft.com/office/powerpoint/2010/main" val="585858142"/>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20000"/>
          </a:bodyPr>
          <a:lstStyle/>
          <a:p>
            <a:pPr marL="114300" indent="0" fontAlgn="auto">
              <a:spcAft>
                <a:spcPts val="0"/>
              </a:spcAft>
              <a:buNone/>
              <a:defRPr/>
            </a:pPr>
            <a:endParaRPr lang="pl-PL" dirty="0"/>
          </a:p>
          <a:p>
            <a:pPr fontAlgn="auto">
              <a:spcAft>
                <a:spcPts val="0"/>
              </a:spcAft>
              <a:buBlip>
                <a:blip r:embed="rId2"/>
              </a:buBlip>
              <a:defRPr/>
            </a:pPr>
            <a:r>
              <a:rPr lang="pl-PL" dirty="0" smtClean="0"/>
              <a:t>Jeżeli </a:t>
            </a:r>
            <a:r>
              <a:rPr lang="pl-PL" dirty="0"/>
              <a:t>przedmioty </a:t>
            </a:r>
            <a:r>
              <a:rPr lang="pl-PL" b="1" dirty="0" smtClean="0"/>
              <a:t>nie </a:t>
            </a:r>
            <a:r>
              <a:rPr lang="pl-PL" b="1" dirty="0"/>
              <a:t>stanowią własności </a:t>
            </a:r>
            <a:r>
              <a:rPr lang="pl-PL" dirty="0"/>
              <a:t>sprawcy, ich przepadek można orzec tylko w wypadkach przewidzianych w ustawie</a:t>
            </a:r>
            <a:r>
              <a:rPr lang="pl-PL" b="1" dirty="0"/>
              <a:t>; </a:t>
            </a:r>
          </a:p>
          <a:p>
            <a:pPr fontAlgn="auto">
              <a:spcAft>
                <a:spcPts val="0"/>
              </a:spcAft>
              <a:buBlip>
                <a:blip r:embed="rId2"/>
              </a:buBlip>
              <a:defRPr/>
            </a:pPr>
            <a:r>
              <a:rPr lang="pl-PL" dirty="0" smtClean="0"/>
              <a:t>W </a:t>
            </a:r>
            <a:r>
              <a:rPr lang="pl-PL" dirty="0"/>
              <a:t>KK możliwość orzeczenia przepadku </a:t>
            </a:r>
            <a:r>
              <a:rPr lang="pl-PL" i="1" dirty="0" err="1"/>
              <a:t>instrumenta</a:t>
            </a:r>
            <a:r>
              <a:rPr lang="pl-PL" dirty="0"/>
              <a:t> oraz </a:t>
            </a:r>
            <a:r>
              <a:rPr lang="pl-PL" i="1" dirty="0" err="1"/>
              <a:t>obiecta</a:t>
            </a:r>
            <a:r>
              <a:rPr lang="pl-PL" i="1" dirty="0"/>
              <a:t> </a:t>
            </a:r>
            <a:r>
              <a:rPr lang="pl-PL" i="1" dirty="0" err="1"/>
              <a:t>sceleris</a:t>
            </a:r>
            <a:r>
              <a:rPr lang="pl-PL" dirty="0"/>
              <a:t> niebędących własnością sprawcy przewidują przepisy art. 139, 140 § 4, </a:t>
            </a:r>
            <a:r>
              <a:rPr lang="pl-PL" dirty="0" smtClean="0"/>
              <a:t>art </a:t>
            </a:r>
            <a:r>
              <a:rPr lang="pl-PL" dirty="0"/>
              <a:t>202 § 5, art. 256 § 4, art. 269b § 2 i art. 316 KK</a:t>
            </a:r>
            <a:r>
              <a:rPr lang="pl-PL" dirty="0" smtClean="0"/>
              <a:t>.</a:t>
            </a:r>
            <a:endParaRPr lang="pl-PL" b="1" dirty="0" smtClean="0"/>
          </a:p>
          <a:p>
            <a:pPr fontAlgn="auto">
              <a:spcAft>
                <a:spcPts val="0"/>
              </a:spcAft>
              <a:buBlip>
                <a:blip r:embed="rId2"/>
              </a:buBlip>
              <a:defRPr/>
            </a:pPr>
            <a:r>
              <a:rPr lang="pl-PL" dirty="0" smtClean="0"/>
              <a:t>w </a:t>
            </a:r>
            <a:r>
              <a:rPr lang="pl-PL" dirty="0"/>
              <a:t>razie </a:t>
            </a:r>
            <a:r>
              <a:rPr lang="pl-PL" b="1" dirty="0"/>
              <a:t>współwłasności</a:t>
            </a:r>
            <a:r>
              <a:rPr lang="pl-PL" dirty="0"/>
              <a:t> orzeka się przepadek udziału należącego do sprawcy lub przepadek równowartości tego udziału</a:t>
            </a:r>
            <a:r>
              <a:rPr lang="pl-PL" dirty="0" smtClean="0"/>
              <a:t>.</a:t>
            </a:r>
          </a:p>
          <a:p>
            <a:pPr marL="114300" indent="0" fontAlgn="auto">
              <a:spcAft>
                <a:spcPts val="0"/>
              </a:spcAft>
              <a:buNone/>
              <a:defRPr/>
            </a:pPr>
            <a:endParaRPr lang="pl-PL" b="1" dirty="0"/>
          </a:p>
          <a:p>
            <a:pPr fontAlgn="auto">
              <a:spcAft>
                <a:spcPts val="0"/>
              </a:spcAft>
              <a:buFont typeface="Wingdings" panose="05000000000000000000" pitchFamily="2" charset="2"/>
              <a:buChar char="q"/>
              <a:defRPr/>
            </a:pPr>
            <a:r>
              <a:rPr lang="pl-PL" dirty="0" smtClean="0"/>
              <a:t>zarówno </a:t>
            </a:r>
            <a:r>
              <a:rPr lang="pl-PL" dirty="0"/>
              <a:t>ruchomości, jak i nieruchomości. </a:t>
            </a:r>
            <a:endParaRPr lang="pl-PL" dirty="0" smtClean="0"/>
          </a:p>
          <a:p>
            <a:pPr fontAlgn="auto">
              <a:spcAft>
                <a:spcPts val="0"/>
              </a:spcAft>
              <a:buFont typeface="Wingdings" panose="05000000000000000000" pitchFamily="2" charset="2"/>
              <a:buChar char="q"/>
              <a:defRPr/>
            </a:pPr>
            <a:r>
              <a:rPr lang="pl-PL" dirty="0" smtClean="0"/>
              <a:t>np</a:t>
            </a:r>
            <a:r>
              <a:rPr lang="pl-PL" dirty="0"/>
              <a:t>. przepadek gruntów, na których uprawiano rośliny służące do produkcji środków odurzających, oraz nieruchomości budynkowych służących do przechowywania rzeczy pochodzących z przestępstwa, np. skradzionych samochodów (zob</a:t>
            </a:r>
            <a:r>
              <a:rPr lang="pl-PL" i="1" dirty="0"/>
              <a:t>. J. </a:t>
            </a:r>
            <a:r>
              <a:rPr lang="pl-PL" i="1" dirty="0" err="1"/>
              <a:t>Raglewski</a:t>
            </a:r>
            <a:r>
              <a:rPr lang="pl-PL" dirty="0"/>
              <a:t>, w: </a:t>
            </a:r>
            <a:r>
              <a:rPr lang="pl-PL" i="1" dirty="0" err="1"/>
              <a:t>Melezini</a:t>
            </a:r>
            <a:r>
              <a:rPr lang="pl-PL" dirty="0"/>
              <a:t> (red.), System, t. 6, 2010, s. 657). </a:t>
            </a:r>
            <a:endParaRPr lang="pl-PL" dirty="0" smtClean="0"/>
          </a:p>
          <a:p>
            <a:pPr fontAlgn="auto">
              <a:spcAft>
                <a:spcPts val="0"/>
              </a:spcAft>
              <a:buFont typeface="Wingdings" panose="05000000000000000000" pitchFamily="2" charset="2"/>
              <a:buChar char="q"/>
              <a:defRPr/>
            </a:pPr>
            <a:r>
              <a:rPr lang="pl-PL" dirty="0" smtClean="0"/>
              <a:t>zamiast przepadku nieruchomości </a:t>
            </a:r>
            <a:r>
              <a:rPr lang="pl-PL" dirty="0"/>
              <a:t>może orzec nawiązkę na rzecz Skarbu Państwa</a:t>
            </a:r>
            <a:r>
              <a:rPr lang="pl-PL" dirty="0" smtClean="0"/>
              <a:t>.</a:t>
            </a:r>
          </a:p>
          <a:p>
            <a:pPr fontAlgn="auto">
              <a:spcAft>
                <a:spcPts val="0"/>
              </a:spcAft>
              <a:buFont typeface="Wingdings" panose="05000000000000000000" pitchFamily="2" charset="2"/>
              <a:buChar char="q"/>
              <a:defRPr/>
            </a:pPr>
            <a:r>
              <a:rPr lang="pl-PL" b="1" dirty="0"/>
              <a:t> </a:t>
            </a:r>
            <a:r>
              <a:rPr lang="pl-PL" dirty="0" smtClean="0"/>
              <a:t>wątpliwości dotyczą pojazdu mechanicznego</a:t>
            </a:r>
          </a:p>
          <a:p>
            <a:pPr fontAlgn="auto">
              <a:spcAft>
                <a:spcPts val="0"/>
              </a:spcAft>
              <a:buFont typeface="Wingdings" panose="05000000000000000000" pitchFamily="2" charset="2"/>
              <a:buChar char="q"/>
              <a:defRPr/>
            </a:pPr>
            <a:r>
              <a:rPr lang="pl-PL" dirty="0"/>
              <a:t> </a:t>
            </a:r>
            <a:r>
              <a:rPr lang="pl-PL" dirty="0" smtClean="0"/>
              <a:t>przestępstwa umyślne</a:t>
            </a:r>
          </a:p>
          <a:p>
            <a:pPr fontAlgn="auto">
              <a:spcAft>
                <a:spcPts val="0"/>
              </a:spcAft>
              <a:buFont typeface="Wingdings" panose="05000000000000000000" pitchFamily="2" charset="2"/>
              <a:buChar char="q"/>
              <a:defRPr/>
            </a:pPr>
            <a:endParaRPr lang="pl-PL" b="1" dirty="0" smtClean="0"/>
          </a:p>
        </p:txBody>
      </p:sp>
    </p:spTree>
    <p:extLst>
      <p:ext uri="{BB962C8B-B14F-4D97-AF65-F5344CB8AC3E}">
        <p14:creationId xmlns:p14="http://schemas.microsoft.com/office/powerpoint/2010/main" val="2478305672"/>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r>
              <a:rPr lang="pl-PL" dirty="0" smtClean="0"/>
              <a:t>Postanowienie Sądu </a:t>
            </a:r>
            <a:r>
              <a:rPr lang="pl-PL" dirty="0"/>
              <a:t>Apelacyjnego we Wrocławiu - II Wydział Karny</a:t>
            </a:r>
            <a:br>
              <a:rPr lang="pl-PL" dirty="0"/>
            </a:br>
            <a:r>
              <a:rPr lang="pl-PL" dirty="0"/>
              <a:t>z dnia 22 maja 2013 </a:t>
            </a:r>
            <a:r>
              <a:rPr lang="pl-PL" dirty="0" smtClean="0"/>
              <a:t>r. II </a:t>
            </a:r>
            <a:r>
              <a:rPr lang="pl-PL" dirty="0" err="1"/>
              <a:t>AKz</a:t>
            </a:r>
            <a:r>
              <a:rPr lang="pl-PL" dirty="0"/>
              <a:t> 233/13</a:t>
            </a:r>
          </a:p>
          <a:p>
            <a:pPr marL="114300" indent="0">
              <a:buNone/>
            </a:pPr>
            <a:endParaRPr lang="pl-PL" dirty="0"/>
          </a:p>
          <a:p>
            <a:r>
              <a:rPr lang="pl-PL" i="1" dirty="0"/>
              <a:t>Orzeczony na podstawie art. 44 § 2 KK przepadek samego nośnika informatycznego (dysku, notebooka) nie obejmuje zapisanych na nim danych. Przepadek danych informatycznych i przepadek ich nośnika muszą być traktowane jako dwa odrębne rozstrzygnięcia; przepadek danych można orzec bez orzekania przepadku nośnika i odwrotnie.</a:t>
            </a:r>
          </a:p>
          <a:p>
            <a:pPr marL="114300" indent="0" fontAlgn="auto">
              <a:spcAft>
                <a:spcPts val="0"/>
              </a:spcAft>
              <a:buNone/>
              <a:defRPr/>
            </a:pPr>
            <a:endParaRPr lang="pl-PL" dirty="0" smtClean="0"/>
          </a:p>
          <a:p>
            <a:pPr fontAlgn="auto">
              <a:spcAft>
                <a:spcPts val="0"/>
              </a:spcAft>
              <a:buFont typeface="Wingdings" panose="05000000000000000000" pitchFamily="2" charset="2"/>
              <a:buChar char="Ø"/>
              <a:defRPr/>
            </a:pPr>
            <a:r>
              <a:rPr lang="pl-PL" b="1" dirty="0"/>
              <a:t>Przedmioty, których wytwarzanie, posiadanie, obrót, przesyłanie, przenoszenie lub przewóz są </a:t>
            </a:r>
            <a:r>
              <a:rPr lang="pl-PL" b="1" dirty="0" smtClean="0"/>
              <a:t>zakazane (</a:t>
            </a:r>
            <a:r>
              <a:rPr lang="pl-PL" b="1" i="1" dirty="0" err="1" smtClean="0"/>
              <a:t>obiecta</a:t>
            </a:r>
            <a:r>
              <a:rPr lang="pl-PL" b="1" i="1" dirty="0" smtClean="0"/>
              <a:t> </a:t>
            </a:r>
            <a:r>
              <a:rPr lang="pl-PL" b="1" i="1" dirty="0" err="1" smtClean="0"/>
              <a:t>sceleris</a:t>
            </a:r>
            <a:r>
              <a:rPr lang="pl-PL" b="1" i="1" dirty="0" smtClean="0"/>
              <a:t>)</a:t>
            </a:r>
            <a:r>
              <a:rPr lang="pl-PL" dirty="0" smtClean="0"/>
              <a:t> </a:t>
            </a:r>
          </a:p>
          <a:p>
            <a:pPr fontAlgn="auto">
              <a:spcAft>
                <a:spcPts val="0"/>
              </a:spcAft>
              <a:buBlip>
                <a:blip r:embed="rId2"/>
              </a:buBlip>
              <a:defRPr/>
            </a:pPr>
            <a:r>
              <a:rPr lang="pl-PL" dirty="0" smtClean="0"/>
              <a:t>Warunkiem </a:t>
            </a:r>
            <a:r>
              <a:rPr lang="pl-PL" dirty="0"/>
              <a:t>orzeczenia ich przepadku jest skazanie za przestępstwo polegające na naruszeniu określonego zakazu.</a:t>
            </a:r>
            <a:endParaRPr lang="pl-PL" dirty="0" smtClean="0"/>
          </a:p>
        </p:txBody>
      </p:sp>
    </p:spTree>
    <p:extLst>
      <p:ext uri="{BB962C8B-B14F-4D97-AF65-F5344CB8AC3E}">
        <p14:creationId xmlns:p14="http://schemas.microsoft.com/office/powerpoint/2010/main" val="291369328"/>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fontAlgn="auto">
              <a:spcAft>
                <a:spcPts val="0"/>
              </a:spcAft>
              <a:buBlip>
                <a:blip r:embed="rId2"/>
              </a:buBlip>
              <a:defRPr/>
            </a:pPr>
            <a:r>
              <a:rPr lang="pl-PL" dirty="0" smtClean="0"/>
              <a:t> Na </a:t>
            </a:r>
            <a:r>
              <a:rPr lang="pl-PL" dirty="0"/>
              <a:t>podstawie art. 44 § 6 KK można orzec przepadek m.in. broni palnej lub amunicji wyrabianej lub posiadanej bez zezwolenia (art. 263 § 1 i 2 </a:t>
            </a:r>
            <a:r>
              <a:rPr lang="pl-PL" dirty="0" smtClean="0"/>
              <a:t>KK)</a:t>
            </a:r>
          </a:p>
          <a:p>
            <a:pPr fontAlgn="auto">
              <a:spcAft>
                <a:spcPts val="0"/>
              </a:spcAft>
              <a:buBlip>
                <a:blip r:embed="rId2"/>
              </a:buBlip>
              <a:defRPr/>
            </a:pPr>
            <a:r>
              <a:rPr lang="pl-PL" dirty="0" smtClean="0"/>
              <a:t>Nie </a:t>
            </a:r>
            <a:r>
              <a:rPr lang="pl-PL" dirty="0"/>
              <a:t>jest natomiast możliwe orzeczenie </a:t>
            </a:r>
            <a:r>
              <a:rPr lang="pl-PL" b="1" dirty="0"/>
              <a:t>przepadku nieruchomości</a:t>
            </a:r>
            <a:r>
              <a:rPr lang="pl-PL" dirty="0"/>
              <a:t> z tego względu, że po pierwsze, obrót nimi lub ich posiadanie nie jest zakazane, a po drugie – nie mogą one być przedmiotem wykonawczym przestępstw polegających na przesyłaniu, przenoszeniu lub </a:t>
            </a:r>
            <a:r>
              <a:rPr lang="pl-PL" dirty="0" smtClean="0"/>
              <a:t>przewozie.</a:t>
            </a:r>
          </a:p>
          <a:p>
            <a:pPr fontAlgn="auto">
              <a:spcAft>
                <a:spcPts val="0"/>
              </a:spcAft>
              <a:buBlip>
                <a:blip r:embed="rId2"/>
              </a:buBlip>
              <a:defRPr/>
            </a:pPr>
            <a:r>
              <a:rPr lang="pl-PL" dirty="0" smtClean="0"/>
              <a:t>z </a:t>
            </a:r>
            <a:r>
              <a:rPr lang="pl-PL" dirty="0"/>
              <a:t>reguły </a:t>
            </a:r>
            <a:r>
              <a:rPr lang="pl-PL" b="1" dirty="0" smtClean="0"/>
              <a:t>fakultatywny</a:t>
            </a:r>
            <a:r>
              <a:rPr lang="pl-PL" dirty="0"/>
              <a:t>, a jedynie w wypadkach przewidzianych w ustawie – </a:t>
            </a:r>
            <a:r>
              <a:rPr lang="pl-PL" b="1" dirty="0"/>
              <a:t>obligatoryjny</a:t>
            </a:r>
            <a:r>
              <a:rPr lang="pl-PL" dirty="0" smtClean="0"/>
              <a:t>.</a:t>
            </a:r>
          </a:p>
          <a:p>
            <a:pPr fontAlgn="auto">
              <a:spcAft>
                <a:spcPts val="0"/>
              </a:spcAft>
              <a:buBlip>
                <a:blip r:embed="rId2"/>
              </a:buBlip>
              <a:defRPr/>
            </a:pPr>
            <a:r>
              <a:rPr lang="pl-PL" dirty="0"/>
              <a:t> </a:t>
            </a:r>
            <a:r>
              <a:rPr lang="pl-PL" dirty="0" smtClean="0"/>
              <a:t>w praktyce mogą pojawić się wątpliwości – np. sfałszowane banknoty</a:t>
            </a:r>
          </a:p>
          <a:p>
            <a:pPr fontAlgn="auto">
              <a:spcAft>
                <a:spcPts val="0"/>
              </a:spcAft>
              <a:buBlip>
                <a:blip r:embed="rId2"/>
              </a:buBlip>
              <a:defRPr/>
            </a:pPr>
            <a:r>
              <a:rPr lang="pl-PL" dirty="0"/>
              <a:t> </a:t>
            </a:r>
            <a:r>
              <a:rPr lang="pl-PL" b="1" dirty="0"/>
              <a:t>Obowiązek orzeczenia przepadku.</a:t>
            </a:r>
            <a:r>
              <a:rPr lang="pl-PL" dirty="0"/>
              <a:t> </a:t>
            </a:r>
            <a:r>
              <a:rPr lang="pl-PL" dirty="0" smtClean="0"/>
              <a:t>Jeżeli </a:t>
            </a:r>
            <a:r>
              <a:rPr lang="pl-PL" dirty="0"/>
              <a:t>przedmioty te nie stanowią własności sprawcy, orzeczenie ich przepadku jest możliwe jedynie w wypadkach przewidzianych w ustawie (art. 44 § 7 KK). Niekiedy przepisy przewidują wręcz </a:t>
            </a:r>
            <a:r>
              <a:rPr lang="pl-PL" b="1" dirty="0"/>
              <a:t>obowiązek</a:t>
            </a:r>
            <a:r>
              <a:rPr lang="pl-PL" dirty="0"/>
              <a:t> orzeczenia przepadku takich przedmiotów (zob. art. 316 § 1 KK). </a:t>
            </a:r>
          </a:p>
        </p:txBody>
      </p:sp>
    </p:spTree>
    <p:extLst>
      <p:ext uri="{BB962C8B-B14F-4D97-AF65-F5344CB8AC3E}">
        <p14:creationId xmlns:p14="http://schemas.microsoft.com/office/powerpoint/2010/main" val="725517415"/>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r>
              <a:rPr lang="pl-PL" dirty="0" smtClean="0"/>
              <a:t>44a KK Przepadek  przedsiębiorstwa</a:t>
            </a:r>
          </a:p>
          <a:p>
            <a:pPr marL="114300" indent="0" fontAlgn="auto">
              <a:spcAft>
                <a:spcPts val="0"/>
              </a:spcAft>
              <a:buNone/>
              <a:defRPr/>
            </a:pPr>
            <a:endParaRPr lang="pl-PL" dirty="0"/>
          </a:p>
          <a:p>
            <a:pPr fontAlgn="auto">
              <a:spcAft>
                <a:spcPts val="0"/>
              </a:spcAft>
              <a:defRPr/>
            </a:pPr>
            <a:r>
              <a:rPr lang="pl-PL" dirty="0"/>
              <a:t>Celem wprowadzonych zmian </a:t>
            </a:r>
            <a:r>
              <a:rPr lang="pl-PL" dirty="0" smtClean="0"/>
              <a:t>ma być  </a:t>
            </a:r>
            <a:r>
              <a:rPr lang="pl-PL" dirty="0"/>
              <a:t>poprawa "efektywności mechanizmów służących pozbawianiu sprawców przestępstw korzyści osiągniętych z popełnienia czynów zabronionych" (por. uzasadnienie projektu ustawy z 28.12.2016 r., Druk Nr 1186, s. 1</a:t>
            </a:r>
            <a:r>
              <a:rPr lang="pl-PL" dirty="0" smtClean="0"/>
              <a:t>) i tym samym zwalczania </a:t>
            </a:r>
            <a:r>
              <a:rPr lang="pl-PL" dirty="0"/>
              <a:t>przestępczości gospodarczej i </a:t>
            </a:r>
            <a:r>
              <a:rPr lang="pl-PL" dirty="0" smtClean="0"/>
              <a:t>skarbowej</a:t>
            </a:r>
          </a:p>
          <a:p>
            <a:pPr fontAlgn="auto">
              <a:spcAft>
                <a:spcPts val="0"/>
              </a:spcAft>
              <a:defRPr/>
            </a:pPr>
            <a:r>
              <a:rPr lang="pl-PL" dirty="0" smtClean="0"/>
              <a:t>Zmiana ma też służyć implementacji </a:t>
            </a:r>
            <a:r>
              <a:rPr lang="pl-PL" dirty="0"/>
              <a:t>dyrektywy Parlamentu Europejskiego i Rady 2014/42/UE z 3.4.2014 r. w sprawie zabezpieczenia i konfiskaty narzędzi służących do popełnienia przestępstwa i korzyści pochodzących z przestępstwa w Unii Europejskiej (</a:t>
            </a:r>
            <a:r>
              <a:rPr lang="pl-PL" dirty="0" err="1"/>
              <a:t>Dz.Urz</a:t>
            </a:r>
            <a:r>
              <a:rPr lang="pl-PL" dirty="0"/>
              <a:t>. UE L 127 z 2014 r., s. </a:t>
            </a:r>
            <a:r>
              <a:rPr lang="pl-PL" dirty="0" smtClean="0"/>
              <a:t>39)</a:t>
            </a:r>
          </a:p>
          <a:p>
            <a:pPr marL="114300" indent="0" fontAlgn="auto">
              <a:spcAft>
                <a:spcPts val="0"/>
              </a:spcAft>
              <a:buNone/>
              <a:defRPr/>
            </a:pPr>
            <a:endParaRPr lang="pl-PL" dirty="0"/>
          </a:p>
        </p:txBody>
      </p:sp>
    </p:spTree>
    <p:extLst>
      <p:ext uri="{BB962C8B-B14F-4D97-AF65-F5344CB8AC3E}">
        <p14:creationId xmlns:p14="http://schemas.microsoft.com/office/powerpoint/2010/main" val="3102638943"/>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a:bodyPr>
          <a:lstStyle/>
          <a:p>
            <a:pPr marL="114300" indent="0" algn="just" fontAlgn="auto">
              <a:spcAft>
                <a:spcPts val="0"/>
              </a:spcAft>
              <a:buNone/>
              <a:defRPr/>
            </a:pPr>
            <a:r>
              <a:rPr lang="pl-PL" dirty="0" smtClean="0"/>
              <a:t>44a </a:t>
            </a:r>
            <a:r>
              <a:rPr lang="pl-PL" dirty="0"/>
              <a:t>§ 1. </a:t>
            </a:r>
            <a:r>
              <a:rPr lang="pl-PL" i="1" dirty="0"/>
              <a:t>W razie skazania za przestępstwo, z którego popełnienia sprawca osiągnął, chociażby pośrednio, korzyść majątkową znacznej wartości, sąd może orzec przepadek przedsiębiorstwa stanowiącego własność sprawcy albo jego równowartości, jeżeli przedsiębiorstwo służyło do popełnienia tego przestępstwa lub ukrycia osiągniętej z niego korzyści.</a:t>
            </a:r>
            <a:endParaRPr lang="pl-PL" i="1" dirty="0" smtClean="0"/>
          </a:p>
          <a:p>
            <a:pPr marL="114300" indent="0" fontAlgn="auto">
              <a:spcAft>
                <a:spcPts val="0"/>
              </a:spcAft>
              <a:buNone/>
              <a:defRPr/>
            </a:pPr>
            <a:endParaRPr lang="pl-PL" dirty="0"/>
          </a:p>
          <a:p>
            <a:pPr marL="114300" indent="0">
              <a:buNone/>
            </a:pPr>
            <a:r>
              <a:rPr lang="pl-PL" b="1" dirty="0"/>
              <a:t>Przesłanki orzeczenia przepadku przedsiębiorstwa.</a:t>
            </a:r>
            <a:r>
              <a:rPr lang="pl-PL" dirty="0"/>
              <a:t> </a:t>
            </a:r>
            <a:endParaRPr lang="pl-PL" dirty="0" smtClean="0"/>
          </a:p>
          <a:p>
            <a:pPr marL="114300" indent="0">
              <a:buNone/>
            </a:pPr>
            <a:r>
              <a:rPr lang="pl-PL" b="1" dirty="0" smtClean="0"/>
              <a:t>1</a:t>
            </a:r>
            <a:r>
              <a:rPr lang="pl-PL" b="1" dirty="0"/>
              <a:t>) </a:t>
            </a:r>
            <a:r>
              <a:rPr lang="pl-PL" dirty="0" smtClean="0"/>
              <a:t>skazaniem </a:t>
            </a:r>
            <a:r>
              <a:rPr lang="pl-PL" dirty="0"/>
              <a:t>za przestępstwo,</a:t>
            </a:r>
          </a:p>
          <a:p>
            <a:pPr marL="114300" indent="0">
              <a:buNone/>
            </a:pPr>
            <a:r>
              <a:rPr lang="pl-PL" b="1" dirty="0"/>
              <a:t>2) </a:t>
            </a:r>
            <a:r>
              <a:rPr lang="pl-PL" dirty="0" smtClean="0"/>
              <a:t>osiągnięciem </a:t>
            </a:r>
            <a:r>
              <a:rPr lang="pl-PL" dirty="0"/>
              <a:t>przez sprawcę, chociażby pośrednio korzyści majątkowej znacznej wartości,</a:t>
            </a:r>
          </a:p>
          <a:p>
            <a:pPr marL="114300" indent="0">
              <a:buNone/>
            </a:pPr>
            <a:r>
              <a:rPr lang="pl-PL" b="1" dirty="0"/>
              <a:t>3) </a:t>
            </a:r>
            <a:r>
              <a:rPr lang="pl-PL" dirty="0" smtClean="0"/>
              <a:t>ustaleniem</a:t>
            </a:r>
            <a:r>
              <a:rPr lang="pl-PL" dirty="0"/>
              <a:t>, że przedsiębiorstwo służyło do popełnienia tego przestępstwa lub ukrycia osiągniętej z niego korzyści.</a:t>
            </a:r>
          </a:p>
          <a:p>
            <a:pPr marL="114300" indent="0" fontAlgn="auto">
              <a:spcAft>
                <a:spcPts val="0"/>
              </a:spcAft>
              <a:buNone/>
              <a:defRPr/>
            </a:pPr>
            <a:endParaRPr lang="pl-PL" dirty="0" smtClean="0"/>
          </a:p>
          <a:p>
            <a:pPr fontAlgn="auto">
              <a:spcAft>
                <a:spcPts val="0"/>
              </a:spcAft>
              <a:buFont typeface="Wingdings" panose="05000000000000000000" pitchFamily="2" charset="2"/>
              <a:buChar char="Ø"/>
              <a:defRPr/>
            </a:pPr>
            <a:r>
              <a:rPr lang="pl-PL" dirty="0"/>
              <a:t>Korzyścią majątkową znacznej wartości jest korzyść, której wartość w czasie popełnienia czynu zabronionego przekracza 200 000 zł </a:t>
            </a:r>
            <a:endParaRPr lang="pl-PL" dirty="0" smtClean="0"/>
          </a:p>
          <a:p>
            <a:pPr fontAlgn="auto">
              <a:spcAft>
                <a:spcPts val="0"/>
              </a:spcAft>
              <a:buFont typeface="Wingdings" panose="05000000000000000000" pitchFamily="2" charset="2"/>
              <a:buChar char="Ø"/>
              <a:defRPr/>
            </a:pPr>
            <a:r>
              <a:rPr lang="pl-PL" dirty="0"/>
              <a:t> może on być zastosowany jedynie względem sprawcy, a więc </a:t>
            </a:r>
            <a:r>
              <a:rPr lang="pl-PL" b="1" dirty="0"/>
              <a:t>osoby fizycznej</a:t>
            </a:r>
            <a:r>
              <a:rPr lang="pl-PL" dirty="0"/>
              <a:t>, będącej właścicielem przedsiębiorstwa.</a:t>
            </a:r>
          </a:p>
        </p:txBody>
      </p:sp>
    </p:spTree>
    <p:extLst>
      <p:ext uri="{BB962C8B-B14F-4D97-AF65-F5344CB8AC3E}">
        <p14:creationId xmlns:p14="http://schemas.microsoft.com/office/powerpoint/2010/main" val="786006783"/>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10000"/>
          </a:bodyPr>
          <a:lstStyle/>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dirty="0"/>
              <a:t> </a:t>
            </a:r>
            <a:r>
              <a:rPr lang="pl-PL" dirty="0" smtClean="0"/>
              <a:t>orzekany </a:t>
            </a:r>
            <a:r>
              <a:rPr lang="pl-PL" b="1" dirty="0" smtClean="0"/>
              <a:t>fakultatywnie</a:t>
            </a:r>
          </a:p>
          <a:p>
            <a:pPr fontAlgn="auto">
              <a:spcAft>
                <a:spcPts val="0"/>
              </a:spcAft>
              <a:buFont typeface="Wingdings" panose="05000000000000000000" pitchFamily="2" charset="2"/>
              <a:buChar char="q"/>
              <a:defRPr/>
            </a:pPr>
            <a:r>
              <a:rPr lang="pl-PL" dirty="0"/>
              <a:t> </a:t>
            </a:r>
            <a:r>
              <a:rPr lang="pl-PL" dirty="0" smtClean="0"/>
              <a:t>ustawodawca nie precyzuje, co należy rozumieć przez „przedsiębiorstwo”</a:t>
            </a:r>
          </a:p>
          <a:p>
            <a:pPr fontAlgn="auto">
              <a:spcAft>
                <a:spcPts val="0"/>
              </a:spcAft>
              <a:buFont typeface="Wingdings" panose="05000000000000000000" pitchFamily="2" charset="2"/>
              <a:buChar char="q"/>
              <a:defRPr/>
            </a:pPr>
            <a:r>
              <a:rPr lang="pl-PL" dirty="0"/>
              <a:t> </a:t>
            </a:r>
            <a:r>
              <a:rPr lang="pl-PL" dirty="0" smtClean="0"/>
              <a:t>art. </a:t>
            </a:r>
            <a:r>
              <a:rPr lang="pl-PL" dirty="0"/>
              <a:t>z art. 55</a:t>
            </a:r>
            <a:r>
              <a:rPr lang="pl-PL" baseline="30000" dirty="0"/>
              <a:t>1</a:t>
            </a:r>
            <a:r>
              <a:rPr lang="pl-PL" dirty="0"/>
              <a:t> </a:t>
            </a:r>
            <a:r>
              <a:rPr lang="pl-PL" dirty="0" smtClean="0"/>
              <a:t>KC</a:t>
            </a:r>
          </a:p>
          <a:p>
            <a:pPr fontAlgn="auto">
              <a:spcAft>
                <a:spcPts val="0"/>
              </a:spcAft>
              <a:buFont typeface="Wingdings" panose="05000000000000000000" pitchFamily="2" charset="2"/>
              <a:buChar char="q"/>
              <a:defRPr/>
            </a:pPr>
            <a:r>
              <a:rPr lang="pl-PL" dirty="0"/>
              <a:t> Na podstawie art. 44a § 1 KK nie będzie możliwe orzeczenie przepadku części przedsiębiorstwa, jego filii czy oddziału. Przepadkowi może podlegać tylko przedsiębiorstwo rozumiane jako całość. </a:t>
            </a:r>
            <a:endParaRPr lang="pl-PL" dirty="0" smtClean="0"/>
          </a:p>
          <a:p>
            <a:pPr fontAlgn="auto">
              <a:spcAft>
                <a:spcPts val="0"/>
              </a:spcAft>
              <a:buFont typeface="Wingdings" panose="05000000000000000000" pitchFamily="2" charset="2"/>
              <a:buChar char="q"/>
              <a:defRPr/>
            </a:pPr>
            <a:r>
              <a:rPr lang="pl-PL" dirty="0" smtClean="0"/>
              <a:t>w </a:t>
            </a:r>
            <a:r>
              <a:rPr lang="pl-PL" dirty="0"/>
              <a:t>pierwotnej, pochodzącej z 23.5.2016 r., wersji projektu ustawodawca przewidywał przepadek poszczególnych składników i praw majątkowych przedsiębiorstwa. </a:t>
            </a:r>
            <a:endParaRPr lang="pl-PL" dirty="0" smtClean="0"/>
          </a:p>
          <a:p>
            <a:pPr fontAlgn="auto">
              <a:spcAft>
                <a:spcPts val="0"/>
              </a:spcAft>
              <a:buFont typeface="Wingdings" panose="05000000000000000000" pitchFamily="2" charset="2"/>
              <a:buChar char="q"/>
              <a:defRPr/>
            </a:pPr>
            <a:r>
              <a:rPr lang="pl-PL" dirty="0"/>
              <a:t> Wydaje się, że orzeczeniu przepadku nie stoi na przeszkodzie okoliczność, że przedsiębiorstwo nie było jedynym "narzędziem" umożliwiającym popełnienie przestępstwa. </a:t>
            </a:r>
            <a:endParaRPr lang="pl-PL" dirty="0" smtClean="0"/>
          </a:p>
          <a:p>
            <a:pPr fontAlgn="auto">
              <a:spcAft>
                <a:spcPts val="0"/>
              </a:spcAft>
              <a:buFont typeface="Wingdings" panose="05000000000000000000" pitchFamily="2" charset="2"/>
              <a:buChar char="q"/>
              <a:defRPr/>
            </a:pPr>
            <a:r>
              <a:rPr lang="pl-PL" dirty="0"/>
              <a:t>W</a:t>
            </a:r>
            <a:r>
              <a:rPr lang="pl-PL" dirty="0" smtClean="0"/>
              <a:t>ystarczającym </a:t>
            </a:r>
            <a:r>
              <a:rPr lang="pl-PL" dirty="0"/>
              <a:t>dla orzeczenia przepadku jest wykorzystanie jedynie jednego lub niektórych tylko </a:t>
            </a:r>
            <a:r>
              <a:rPr lang="pl-PL" dirty="0" smtClean="0"/>
              <a:t>składników </a:t>
            </a:r>
            <a:r>
              <a:rPr lang="pl-PL" dirty="0"/>
              <a:t>przedsiębiorstwa. </a:t>
            </a:r>
            <a:endParaRPr lang="pl-PL" dirty="0" smtClean="0"/>
          </a:p>
          <a:p>
            <a:pPr fontAlgn="auto">
              <a:spcAft>
                <a:spcPts val="0"/>
              </a:spcAft>
              <a:buFont typeface="Wingdings" panose="05000000000000000000" pitchFamily="2" charset="2"/>
              <a:buChar char="q"/>
              <a:defRPr/>
            </a:pPr>
            <a:r>
              <a:rPr lang="pl-PL" dirty="0"/>
              <a:t> gdy po popełnieniu przestępstwa przedsiębiorstwo jest wykorzystywane do ukrycia pochodzących z niego korzyści. </a:t>
            </a:r>
            <a:endParaRPr lang="pl-PL" dirty="0" smtClean="0"/>
          </a:p>
          <a:p>
            <a:pPr fontAlgn="auto">
              <a:spcAft>
                <a:spcPts val="0"/>
              </a:spcAft>
              <a:buFont typeface="Wingdings" panose="05000000000000000000" pitchFamily="2" charset="2"/>
              <a:buChar char="q"/>
              <a:defRPr/>
            </a:pPr>
            <a:r>
              <a:rPr lang="pl-PL" dirty="0"/>
              <a:t> </a:t>
            </a:r>
            <a:r>
              <a:rPr lang="pl-PL" b="1" dirty="0" smtClean="0"/>
              <a:t>możliwość orzeczenia równowartości przedsiębiorstwa</a:t>
            </a:r>
            <a:endParaRPr lang="pl-PL" dirty="0"/>
          </a:p>
        </p:txBody>
      </p:sp>
    </p:spTree>
    <p:extLst>
      <p:ext uri="{BB962C8B-B14F-4D97-AF65-F5344CB8AC3E}">
        <p14:creationId xmlns:p14="http://schemas.microsoft.com/office/powerpoint/2010/main" val="546891174"/>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marL="114300" indent="0" algn="just" fontAlgn="auto">
              <a:spcAft>
                <a:spcPts val="0"/>
              </a:spcAft>
              <a:buNone/>
              <a:defRPr/>
            </a:pPr>
            <a:r>
              <a:rPr lang="pl-PL" b="1" dirty="0"/>
              <a:t>§ 2. </a:t>
            </a:r>
            <a:r>
              <a:rPr lang="pl-PL" dirty="0"/>
              <a:t>W razie skazania za przestępstwo, z którego popełnienia sprawca osiągnął, chociażby pośrednio, korzyść majątkową znacznej wartości, sąd może orzec przepadek niestanowiącego własności sprawcy przedsiębiorstwa osoby fizycznej albo jego równowartości, jeżeli przedsiębiorstwo służyło do popełnienia tego przestępstwa lub ukrycia osiągniętej z niego korzyści, a jego właściciel chciał, aby przedsiębiorstwo służyło do popełnienia tego przestępstwa lub ukrycia osiągniętej z niego korzyści albo, przewidując taką możliwość, na to się godził</a:t>
            </a:r>
            <a:r>
              <a:rPr lang="pl-PL" dirty="0" smtClean="0"/>
              <a:t>.</a:t>
            </a:r>
          </a:p>
          <a:p>
            <a:pPr marL="114300" indent="0" algn="just" fontAlgn="auto">
              <a:spcAft>
                <a:spcPts val="0"/>
              </a:spcAft>
              <a:buNone/>
              <a:defRPr/>
            </a:pPr>
            <a:r>
              <a:rPr lang="pl-PL" b="1" dirty="0"/>
              <a:t>Przepadek przedsiębiorstwa nienależącego do </a:t>
            </a:r>
            <a:r>
              <a:rPr lang="pl-PL" b="1" dirty="0" smtClean="0"/>
              <a:t>sprawcy</a:t>
            </a:r>
          </a:p>
          <a:p>
            <a:pPr marL="114300" indent="0" algn="just" fontAlgn="auto">
              <a:spcAft>
                <a:spcPts val="0"/>
              </a:spcAft>
              <a:buNone/>
              <a:defRPr/>
            </a:pPr>
            <a:endParaRPr lang="pl-PL" b="1" dirty="0" smtClean="0"/>
          </a:p>
          <a:p>
            <a:pPr marL="114300" indent="0" algn="just" fontAlgn="auto">
              <a:spcAft>
                <a:spcPts val="0"/>
              </a:spcAft>
              <a:buNone/>
              <a:defRPr/>
            </a:pPr>
            <a:r>
              <a:rPr lang="pl-PL" dirty="0" smtClean="0"/>
              <a:t>"Zważywszy </a:t>
            </a:r>
            <a:r>
              <a:rPr lang="pl-PL" dirty="0"/>
              <a:t>na wpływ poważnej przestępczości gospodarczej i skarbowej na bezpieczeństwo ekonomiczne państwa oraz prawidłowość i pewność obrotu gospodarczego, projektodawca założył, że usprawiedliwia on skorzystanie z nadzwyczajnej, lecz dobrze znanej polskiemu prawu instytucji przepadku mienia, niestanowiącego – przynajmniej formalnie – własności sprawcy" (por. uzasadnienie projektu ustawy z 28.12.2016 r., Druk Nr 1186, s. 4). </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813420108"/>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marL="114300" indent="0" fontAlgn="auto">
              <a:spcAft>
                <a:spcPts val="0"/>
              </a:spcAft>
              <a:buNone/>
              <a:defRPr/>
            </a:pPr>
            <a:endParaRPr lang="pl-PL" dirty="0"/>
          </a:p>
          <a:p>
            <a:r>
              <a:rPr lang="pl-PL" b="1" dirty="0"/>
              <a:t>§ 6. Sąd może odstąpić od orzeczenia przepadku, o którym mowa w § 2, także w innych, szczególnie uzasadnionych przypadkach, kiedy byłby on niewspółmiernie dolegliwy dla właściciela </a:t>
            </a:r>
            <a:r>
              <a:rPr lang="pl-PL" b="1" dirty="0" smtClean="0"/>
              <a:t>przedsiębiorstwa  - </a:t>
            </a:r>
            <a:r>
              <a:rPr lang="pl-PL" i="1" dirty="0" smtClean="0"/>
              <a:t>gdy przepadek byłby niehumanitarny, a sprawca nie jest wyłącznym właścicielem</a:t>
            </a:r>
            <a:endParaRPr lang="pl-PL" b="1" dirty="0"/>
          </a:p>
          <a:p>
            <a:pPr marL="114300" indent="0">
              <a:buNone/>
            </a:pPr>
            <a:endParaRPr lang="pl-PL" b="1" dirty="0" smtClean="0"/>
          </a:p>
          <a:p>
            <a:r>
              <a:rPr lang="pl-PL" dirty="0" smtClean="0"/>
              <a:t>§ </a:t>
            </a:r>
            <a:r>
              <a:rPr lang="pl-PL" dirty="0"/>
              <a:t>3. W razie współwłasności przepadek, o którym mowa w § 1 i 2, orzeka się z uwzględnieniem woli i świadomości każdego ze współwłaścicieli i w ich granicach.</a:t>
            </a:r>
          </a:p>
          <a:p>
            <a:r>
              <a:rPr lang="pl-PL" dirty="0"/>
              <a:t>§ 4. Przepadku, o którym mowa w § 1 i 2, nie orzeka się, jeżeli byłoby to </a:t>
            </a:r>
            <a:r>
              <a:rPr lang="pl-PL" b="1" dirty="0"/>
              <a:t>niewspółmierne </a:t>
            </a:r>
            <a:r>
              <a:rPr lang="pl-PL" dirty="0"/>
              <a:t>do wagi popełnionego przestępstwa, </a:t>
            </a:r>
            <a:r>
              <a:rPr lang="pl-PL" b="1" dirty="0"/>
              <a:t>stopnia zawinienia oskarżonego </a:t>
            </a:r>
            <a:r>
              <a:rPr lang="pl-PL" dirty="0"/>
              <a:t>lub </a:t>
            </a:r>
            <a:r>
              <a:rPr lang="pl-PL" b="1" dirty="0"/>
              <a:t>motywacji i sposobu zachowania się właściciela przedsiębiorstwa.</a:t>
            </a:r>
          </a:p>
          <a:p>
            <a:r>
              <a:rPr lang="pl-PL" dirty="0"/>
              <a:t>§ 5. Przepadku, o którym mowa w § 1 i 2, nie orzeka się, jeżeli szkoda wyrządzona przestępstwem lub wartość ukrytej korzyści </a:t>
            </a:r>
            <a:r>
              <a:rPr lang="pl-PL" b="1" dirty="0"/>
              <a:t>nie jest znaczna wobec rozmiaru działalności przedsiębiorstwa.</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3415807469"/>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i środki kompensacyjne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Wingdings" panose="05000000000000000000" pitchFamily="2" charset="2"/>
              <a:buChar char="Ø"/>
              <a:defRPr/>
            </a:pPr>
            <a:endParaRPr lang="pl-PL" dirty="0" smtClean="0"/>
          </a:p>
          <a:p>
            <a:pPr fontAlgn="auto">
              <a:spcAft>
                <a:spcPts val="0"/>
              </a:spcAft>
              <a:buFont typeface="Wingdings" panose="05000000000000000000" pitchFamily="2" charset="2"/>
              <a:buChar char="q"/>
              <a:defRPr/>
            </a:pPr>
            <a:r>
              <a:rPr lang="pl-PL" dirty="0" smtClean="0"/>
              <a:t> Nowy rozdział </a:t>
            </a:r>
            <a:r>
              <a:rPr lang="pl-PL" dirty="0" err="1"/>
              <a:t>Va</a:t>
            </a:r>
            <a:r>
              <a:rPr lang="pl-PL" dirty="0"/>
              <a:t> KK </a:t>
            </a:r>
            <a:r>
              <a:rPr lang="pl-PL" dirty="0" smtClean="0"/>
              <a:t>"</a:t>
            </a:r>
            <a:r>
              <a:rPr lang="pl-PL" dirty="0"/>
              <a:t>Przepadek i środki </a:t>
            </a:r>
            <a:r>
              <a:rPr lang="pl-PL" dirty="0" smtClean="0"/>
              <a:t>kompensacyjne” reguluje różne </a:t>
            </a:r>
            <a:r>
              <a:rPr lang="pl-PL" dirty="0"/>
              <a:t>środki reakcji </a:t>
            </a:r>
            <a:r>
              <a:rPr lang="pl-PL" dirty="0" smtClean="0"/>
              <a:t>prawnokarnej. Został dodany ustawą </a:t>
            </a:r>
            <a:r>
              <a:rPr lang="pl-PL" dirty="0"/>
              <a:t>z 15.1.2015 r. o zmianie ustawy – Kodeks karny oraz niektórych innych ustaw</a:t>
            </a:r>
            <a:endParaRPr lang="pl-PL" dirty="0" smtClean="0"/>
          </a:p>
          <a:p>
            <a:pPr fontAlgn="auto">
              <a:spcAft>
                <a:spcPts val="0"/>
              </a:spcAft>
              <a:buFont typeface="Wingdings" panose="05000000000000000000" pitchFamily="2" charset="2"/>
              <a:buChar char="q"/>
              <a:defRPr/>
            </a:pPr>
            <a:r>
              <a:rPr lang="pl-PL" dirty="0" smtClean="0"/>
              <a:t>Przepadek </a:t>
            </a:r>
            <a:r>
              <a:rPr lang="pl-PL" dirty="0"/>
              <a:t>nie jest środkiem kompensacyjnym, a jest </a:t>
            </a:r>
            <a:r>
              <a:rPr lang="pl-PL" i="1" dirty="0" err="1"/>
              <a:t>sui</a:t>
            </a:r>
            <a:r>
              <a:rPr lang="pl-PL" i="1" dirty="0"/>
              <a:t> </a:t>
            </a:r>
            <a:r>
              <a:rPr lang="pl-PL" i="1" dirty="0" err="1"/>
              <a:t>generis</a:t>
            </a:r>
            <a:r>
              <a:rPr lang="pl-PL" dirty="0"/>
              <a:t> środkiem penalnym. W doktrynie podkreśla się, że nie </a:t>
            </a:r>
            <a:r>
              <a:rPr lang="pl-PL" dirty="0" smtClean="0"/>
              <a:t>jest on </a:t>
            </a:r>
            <a:r>
              <a:rPr lang="pl-PL" dirty="0"/>
              <a:t>jednoznacznie </a:t>
            </a:r>
            <a:r>
              <a:rPr lang="pl-PL" dirty="0" err="1"/>
              <a:t>prawnokarnie</a:t>
            </a:r>
            <a:r>
              <a:rPr lang="pl-PL" dirty="0"/>
              <a:t> sklasyfikowany</a:t>
            </a:r>
            <a:endParaRPr lang="pl-PL" dirty="0" smtClean="0"/>
          </a:p>
          <a:p>
            <a:pPr fontAlgn="auto">
              <a:spcAft>
                <a:spcPts val="0"/>
              </a:spcAft>
              <a:buFont typeface="Wingdings" panose="05000000000000000000" pitchFamily="2" charset="2"/>
              <a:buChar char="q"/>
              <a:defRPr/>
            </a:pPr>
            <a:r>
              <a:rPr lang="pl-PL" dirty="0" smtClean="0"/>
              <a:t>Ustawodawca </a:t>
            </a:r>
            <a:r>
              <a:rPr lang="pl-PL" dirty="0"/>
              <a:t>nie zawarł – tak jak w wypadku środków karnych – katalogu zamieszczonych w nim środków. </a:t>
            </a:r>
            <a:endParaRPr lang="pl-PL" dirty="0" smtClean="0"/>
          </a:p>
          <a:p>
            <a:pPr fontAlgn="auto">
              <a:spcAft>
                <a:spcPts val="0"/>
              </a:spcAft>
              <a:buFont typeface="Wingdings" panose="05000000000000000000" pitchFamily="2" charset="2"/>
              <a:buChar char="q"/>
              <a:defRPr/>
            </a:pPr>
            <a:r>
              <a:rPr lang="pl-PL" dirty="0" smtClean="0"/>
              <a:t>Rozdział ten obejmuje:</a:t>
            </a:r>
          </a:p>
          <a:p>
            <a:pPr marL="114300" indent="0" fontAlgn="auto">
              <a:spcAft>
                <a:spcPts val="0"/>
              </a:spcAft>
              <a:buNone/>
              <a:defRPr/>
            </a:pPr>
            <a:endParaRPr lang="pl-PL" dirty="0" smtClean="0"/>
          </a:p>
          <a:p>
            <a:pPr fontAlgn="auto">
              <a:spcAft>
                <a:spcPts val="0"/>
              </a:spcAft>
              <a:buBlip>
                <a:blip r:embed="rId2"/>
              </a:buBlip>
              <a:defRPr/>
            </a:pPr>
            <a:r>
              <a:rPr lang="pl-PL" b="1" dirty="0" smtClean="0"/>
              <a:t>przepadek </a:t>
            </a:r>
            <a:r>
              <a:rPr lang="pl-PL" dirty="0"/>
              <a:t>(art. 44, art. 44a, art. </a:t>
            </a:r>
            <a:r>
              <a:rPr lang="pl-PL" dirty="0" smtClean="0"/>
              <a:t>45</a:t>
            </a:r>
            <a:r>
              <a:rPr lang="pl-PL" dirty="0"/>
              <a:t> </a:t>
            </a:r>
            <a:r>
              <a:rPr lang="pl-PL" dirty="0" smtClean="0"/>
              <a:t>i </a:t>
            </a:r>
            <a:r>
              <a:rPr lang="pl-PL" dirty="0"/>
              <a:t>45a KK),</a:t>
            </a:r>
            <a:r>
              <a:rPr lang="pl-PL" b="1" dirty="0"/>
              <a:t> </a:t>
            </a:r>
            <a:endParaRPr lang="pl-PL" b="1" dirty="0" smtClean="0"/>
          </a:p>
          <a:p>
            <a:pPr fontAlgn="auto">
              <a:spcAft>
                <a:spcPts val="0"/>
              </a:spcAft>
              <a:buBlip>
                <a:blip r:embed="rId2"/>
              </a:buBlip>
              <a:defRPr/>
            </a:pPr>
            <a:r>
              <a:rPr lang="pl-PL" b="1" dirty="0" smtClean="0"/>
              <a:t>obowiązek </a:t>
            </a:r>
            <a:r>
              <a:rPr lang="pl-PL" b="1" dirty="0"/>
              <a:t>naprawienia wyrządzonej przestępstwem szkody lub zadośćuczynienia za doznaną krzywdę </a:t>
            </a:r>
            <a:r>
              <a:rPr lang="pl-PL" dirty="0"/>
              <a:t>(art. 46 KK) </a:t>
            </a:r>
            <a:endParaRPr lang="pl-PL" dirty="0" smtClean="0"/>
          </a:p>
          <a:p>
            <a:pPr fontAlgn="auto">
              <a:spcAft>
                <a:spcPts val="0"/>
              </a:spcAft>
              <a:buBlip>
                <a:blip r:embed="rId2"/>
              </a:buBlip>
              <a:defRPr/>
            </a:pPr>
            <a:r>
              <a:rPr lang="pl-PL" b="1" dirty="0" smtClean="0"/>
              <a:t>nawiązkę </a:t>
            </a:r>
            <a:r>
              <a:rPr lang="pl-PL" dirty="0"/>
              <a:t>(art. 47 KK).</a:t>
            </a: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284600252"/>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a:buNone/>
            </a:pPr>
            <a:r>
              <a:rPr lang="pl-PL" b="1" i="1" dirty="0" smtClean="0"/>
              <a:t>Kwestie wykonawcze</a:t>
            </a:r>
          </a:p>
          <a:p>
            <a:endParaRPr lang="pl-PL" b="1" dirty="0"/>
          </a:p>
          <a:p>
            <a:r>
              <a:rPr lang="pl-PL" b="1" dirty="0" smtClean="0"/>
              <a:t>Art</a:t>
            </a:r>
            <a:r>
              <a:rPr lang="pl-PL" b="1" dirty="0"/>
              <a:t>. 188a </a:t>
            </a:r>
            <a:r>
              <a:rPr lang="pl-PL" b="1" dirty="0" smtClean="0"/>
              <a:t> - </a:t>
            </a:r>
            <a:r>
              <a:rPr lang="pl-PL" dirty="0" smtClean="0"/>
              <a:t>wchodzi </a:t>
            </a:r>
            <a:r>
              <a:rPr lang="pl-PL" dirty="0"/>
              <a:t>od 2017-04-27 </a:t>
            </a:r>
          </a:p>
          <a:p>
            <a:pPr algn="just"/>
            <a:r>
              <a:rPr lang="pl-PL" dirty="0"/>
              <a:t>Jeżeli orzeczony przepadek </a:t>
            </a:r>
            <a:r>
              <a:rPr lang="pl-PL" b="1" dirty="0"/>
              <a:t>nie może zostać wykonany </a:t>
            </a:r>
            <a:r>
              <a:rPr lang="pl-PL" dirty="0"/>
              <a:t>w całości ani w części, </a:t>
            </a:r>
            <a:r>
              <a:rPr lang="pl-PL" dirty="0" smtClean="0"/>
              <a:t>gdyż </a:t>
            </a:r>
            <a:r>
              <a:rPr lang="pl-PL" dirty="0"/>
              <a:t>składnik mienia podlegający przepadkowi </a:t>
            </a:r>
            <a:r>
              <a:rPr lang="pl-PL" dirty="0" smtClean="0"/>
              <a:t>został:</a:t>
            </a:r>
          </a:p>
          <a:p>
            <a:pPr algn="just">
              <a:buFont typeface="Wingdings" panose="05000000000000000000" pitchFamily="2" charset="2"/>
              <a:buChar char="Ø"/>
            </a:pPr>
            <a:r>
              <a:rPr lang="pl-PL" dirty="0" smtClean="0"/>
              <a:t> </a:t>
            </a:r>
            <a:r>
              <a:rPr lang="pl-PL" dirty="0"/>
              <a:t>usunięty, </a:t>
            </a:r>
            <a:endParaRPr lang="pl-PL" dirty="0" smtClean="0"/>
          </a:p>
          <a:p>
            <a:pPr algn="just">
              <a:buFont typeface="Wingdings" panose="05000000000000000000" pitchFamily="2" charset="2"/>
              <a:buChar char="Ø"/>
            </a:pPr>
            <a:r>
              <a:rPr lang="pl-PL" dirty="0" smtClean="0"/>
              <a:t>zniszczony</a:t>
            </a:r>
            <a:r>
              <a:rPr lang="pl-PL" dirty="0"/>
              <a:t>, </a:t>
            </a:r>
            <a:endParaRPr lang="pl-PL" dirty="0" smtClean="0"/>
          </a:p>
          <a:p>
            <a:pPr algn="just">
              <a:buFont typeface="Wingdings" panose="05000000000000000000" pitchFamily="2" charset="2"/>
              <a:buChar char="Ø"/>
            </a:pPr>
            <a:r>
              <a:rPr lang="pl-PL" dirty="0" smtClean="0"/>
              <a:t>zgubiony</a:t>
            </a:r>
            <a:r>
              <a:rPr lang="pl-PL" dirty="0"/>
              <a:t>, </a:t>
            </a:r>
            <a:endParaRPr lang="pl-PL" dirty="0" smtClean="0"/>
          </a:p>
          <a:p>
            <a:pPr algn="just">
              <a:buFont typeface="Wingdings" panose="05000000000000000000" pitchFamily="2" charset="2"/>
              <a:buChar char="Ø"/>
            </a:pPr>
            <a:r>
              <a:rPr lang="pl-PL" dirty="0" smtClean="0"/>
              <a:t>ukryty </a:t>
            </a:r>
          </a:p>
          <a:p>
            <a:pPr algn="just">
              <a:buFont typeface="Wingdings" panose="05000000000000000000" pitchFamily="2" charset="2"/>
              <a:buChar char="Ø"/>
            </a:pPr>
            <a:r>
              <a:rPr lang="pl-PL" dirty="0" smtClean="0"/>
              <a:t>albo </a:t>
            </a:r>
            <a:r>
              <a:rPr lang="pl-PL" dirty="0"/>
              <a:t>z innych przyczyn faktycznych lub prawnych nie może zostać przejęty, </a:t>
            </a:r>
            <a:endParaRPr lang="pl-PL" dirty="0" smtClean="0"/>
          </a:p>
          <a:p>
            <a:pPr marL="114300" indent="0" algn="just">
              <a:buNone/>
            </a:pPr>
            <a:r>
              <a:rPr lang="pl-PL" dirty="0" smtClean="0"/>
              <a:t>sąd </a:t>
            </a:r>
            <a:r>
              <a:rPr lang="pl-PL" b="1" dirty="0"/>
              <a:t>może orzec</a:t>
            </a:r>
            <a:r>
              <a:rPr lang="pl-PL" dirty="0"/>
              <a:t>, a w razie przepadku korzyści pochodzącej z przestępstwa </a:t>
            </a:r>
            <a:r>
              <a:rPr lang="pl-PL" b="1" dirty="0"/>
              <a:t>orzeka</a:t>
            </a:r>
            <a:r>
              <a:rPr lang="pl-PL" dirty="0"/>
              <a:t>, przepadek równowartości tego składnika mienia, chyba że przepadek dotyczy przedmiotów określonych w art. 44 § 6 Kodeksu karnego. </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2124401275"/>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r>
              <a:rPr lang="pl-PL" dirty="0" smtClean="0"/>
              <a:t>Nawiązka</a:t>
            </a:r>
          </a:p>
          <a:p>
            <a:pPr marL="114300" indent="0" fontAlgn="auto">
              <a:spcAft>
                <a:spcPts val="0"/>
              </a:spcAft>
              <a:buNone/>
              <a:defRPr/>
            </a:pPr>
            <a:endParaRPr lang="pl-PL" dirty="0"/>
          </a:p>
          <a:p>
            <a:pPr marL="114300" indent="0" fontAlgn="auto">
              <a:spcAft>
                <a:spcPts val="0"/>
              </a:spcAft>
              <a:buNone/>
              <a:defRPr/>
            </a:pPr>
            <a:r>
              <a:rPr lang="pl-PL" b="1" dirty="0"/>
              <a:t>2a. </a:t>
            </a:r>
            <a:r>
              <a:rPr lang="pl-PL" dirty="0"/>
              <a:t>W przypadkach, o których mowa w art. 44a § 4-6, sąd może </a:t>
            </a:r>
            <a:r>
              <a:rPr lang="pl-PL" b="1" dirty="0"/>
              <a:t>orzec nawiązkę </a:t>
            </a:r>
            <a:r>
              <a:rPr lang="pl-PL" dirty="0"/>
              <a:t>w wysokości do </a:t>
            </a:r>
            <a:r>
              <a:rPr lang="pl-PL" b="1" dirty="0"/>
              <a:t>1 000 000 złotych </a:t>
            </a:r>
            <a:endParaRPr lang="pl-PL" b="1" dirty="0" smtClean="0"/>
          </a:p>
          <a:p>
            <a:pPr fontAlgn="auto">
              <a:spcAft>
                <a:spcPts val="0"/>
              </a:spcAft>
              <a:buFont typeface="Wingdings" panose="05000000000000000000" pitchFamily="2" charset="2"/>
              <a:buChar char="q"/>
              <a:defRPr/>
            </a:pPr>
            <a:r>
              <a:rPr lang="pl-PL" b="1" dirty="0" smtClean="0"/>
              <a:t>na </a:t>
            </a:r>
            <a:r>
              <a:rPr lang="pl-PL" b="1" dirty="0"/>
              <a:t>rzecz pokrzywdzonego </a:t>
            </a:r>
            <a:endParaRPr lang="pl-PL" b="1" dirty="0" smtClean="0"/>
          </a:p>
          <a:p>
            <a:pPr fontAlgn="auto">
              <a:spcAft>
                <a:spcPts val="0"/>
              </a:spcAft>
              <a:buFont typeface="Wingdings" panose="05000000000000000000" pitchFamily="2" charset="2"/>
              <a:buChar char="q"/>
              <a:defRPr/>
            </a:pPr>
            <a:r>
              <a:rPr lang="pl-PL" b="1" dirty="0" smtClean="0"/>
              <a:t>lub </a:t>
            </a:r>
            <a:r>
              <a:rPr lang="pl-PL" b="1" dirty="0"/>
              <a:t>Funduszu Pomocy Pokrzywdzonym oraz Pomocy Postpenitencjarnej.</a:t>
            </a:r>
            <a:endParaRPr lang="pl-PL" dirty="0" smtClean="0"/>
          </a:p>
        </p:txBody>
      </p:sp>
    </p:spTree>
    <p:extLst>
      <p:ext uri="{BB962C8B-B14F-4D97-AF65-F5344CB8AC3E}">
        <p14:creationId xmlns:p14="http://schemas.microsoft.com/office/powerpoint/2010/main" val="3518770387"/>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a:bodyPr>
          <a:lstStyle/>
          <a:p>
            <a:pPr marL="114300" indent="0" fontAlgn="auto">
              <a:spcAft>
                <a:spcPts val="0"/>
              </a:spcAft>
              <a:buNone/>
              <a:defRPr/>
            </a:pPr>
            <a:r>
              <a:rPr lang="pl-PL" b="1" dirty="0" smtClean="0"/>
              <a:t>Przepadek korzyści </a:t>
            </a:r>
          </a:p>
          <a:p>
            <a:pPr marL="114300" indent="0" fontAlgn="auto">
              <a:spcAft>
                <a:spcPts val="0"/>
              </a:spcAft>
              <a:buNone/>
              <a:defRPr/>
            </a:pPr>
            <a:r>
              <a:rPr lang="pl-PL" dirty="0"/>
              <a:t>Wprowadzenie do KK przepadku korzyści majątkowej miało służyć zastąpieniu kary dodatkowej konfiskaty mienia. Nowo wprowadzona instytucja miała realizować cele analogiczne jak konfiskata, a więc pozbawiać sprawców wszelkich korzyści osiągniętych z przestępstwa i nie mieć jednocześnie wad tej kary dodatkowej </a:t>
            </a:r>
            <a:endParaRPr lang="pl-PL" dirty="0" smtClean="0"/>
          </a:p>
          <a:p>
            <a:pPr marL="114300" indent="0" fontAlgn="auto">
              <a:spcAft>
                <a:spcPts val="0"/>
              </a:spcAft>
              <a:buNone/>
              <a:defRPr/>
            </a:pPr>
            <a:endParaRPr lang="pl-PL" b="1" dirty="0"/>
          </a:p>
          <a:p>
            <a:pPr marL="114300" indent="0">
              <a:buNone/>
            </a:pPr>
            <a:r>
              <a:rPr lang="pl-PL" b="1" dirty="0" smtClean="0"/>
              <a:t>Art. 45 § </a:t>
            </a:r>
            <a:r>
              <a:rPr lang="pl-PL" b="1" dirty="0"/>
              <a:t>1a. Za korzyść majątkową osiągniętą z popełnienia przestępstwa uważa się także pożytki z rzeczy lub praw stanowiących tę korzyść.</a:t>
            </a:r>
          </a:p>
          <a:p>
            <a:pPr marL="114300" indent="0" fontAlgn="auto">
              <a:spcAft>
                <a:spcPts val="0"/>
              </a:spcAft>
              <a:buNone/>
              <a:defRPr/>
            </a:pPr>
            <a:endParaRPr lang="pl-PL" b="1" dirty="0"/>
          </a:p>
          <a:p>
            <a:pPr marL="114300" indent="0" fontAlgn="auto">
              <a:spcAft>
                <a:spcPts val="0"/>
              </a:spcAft>
              <a:buNone/>
              <a:defRPr/>
            </a:pPr>
            <a:r>
              <a:rPr lang="pl-PL" dirty="0"/>
              <a:t>K</a:t>
            </a:r>
            <a:r>
              <a:rPr lang="pl-PL" dirty="0" smtClean="0"/>
              <a:t>orzyścią </a:t>
            </a:r>
            <a:r>
              <a:rPr lang="pl-PL" dirty="0"/>
              <a:t>majątkową jest każde przysporzenie majątku sobie lub innej osobie albo uniknięcie w nim strat, z wyjątkiem jedynie tych wypadków, gdy korzyść taka przysługuje sprawcy lub innej osobie zgodnie z istniejącą w chwili czynu więzią prawną (</a:t>
            </a:r>
            <a:r>
              <a:rPr lang="pl-PL" dirty="0" err="1"/>
              <a:t>uchw</a:t>
            </a:r>
            <a:r>
              <a:rPr lang="pl-PL" dirty="0"/>
              <a:t>. SN z 30.1.1980 r., VII KZP 41/78, OSNKW 1980, Nr 3, poz. 24</a:t>
            </a:r>
            <a:r>
              <a:rPr lang="pl-PL" dirty="0" smtClean="0"/>
              <a:t>).</a:t>
            </a:r>
          </a:p>
          <a:p>
            <a:pPr fontAlgn="auto">
              <a:spcAft>
                <a:spcPts val="0"/>
              </a:spcAft>
              <a:buFont typeface="Wingdings" panose="05000000000000000000" pitchFamily="2" charset="2"/>
              <a:buChar char="Ø"/>
              <a:defRPr/>
            </a:pPr>
            <a:r>
              <a:rPr lang="pl-PL" dirty="0" smtClean="0"/>
              <a:t>korzyścią </a:t>
            </a:r>
            <a:r>
              <a:rPr lang="pl-PL" dirty="0"/>
              <a:t>majątkową jest korzyść wyrażalna w pieniądzu, niemajątkową zaś ta, której nie można przeliczyć na pieniądze</a:t>
            </a:r>
            <a:endParaRPr lang="pl-PL" b="1" dirty="0" smtClean="0"/>
          </a:p>
        </p:txBody>
      </p:sp>
    </p:spTree>
    <p:extLst>
      <p:ext uri="{BB962C8B-B14F-4D97-AF65-F5344CB8AC3E}">
        <p14:creationId xmlns:p14="http://schemas.microsoft.com/office/powerpoint/2010/main" val="3555926686"/>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r>
              <a:rPr lang="pl-PL" b="1" dirty="0" smtClean="0"/>
              <a:t>Przepadek korzyści  Art. 45 § </a:t>
            </a:r>
            <a:r>
              <a:rPr lang="pl-PL" b="1" dirty="0"/>
              <a:t>1. </a:t>
            </a:r>
            <a:endParaRPr lang="pl-PL" b="1" dirty="0" smtClean="0"/>
          </a:p>
          <a:p>
            <a:pPr marL="114300" indent="0" fontAlgn="auto">
              <a:spcAft>
                <a:spcPts val="0"/>
              </a:spcAft>
              <a:buNone/>
              <a:defRPr/>
            </a:pPr>
            <a:endParaRPr lang="pl-PL" b="1" dirty="0"/>
          </a:p>
          <a:p>
            <a:pPr marL="114300" indent="0" fontAlgn="auto">
              <a:spcAft>
                <a:spcPts val="0"/>
              </a:spcAft>
              <a:buNone/>
              <a:defRPr/>
            </a:pPr>
            <a:r>
              <a:rPr lang="pl-PL" b="1" dirty="0" smtClean="0"/>
              <a:t>Przesłanki:</a:t>
            </a:r>
          </a:p>
          <a:p>
            <a:pPr fontAlgn="auto">
              <a:spcAft>
                <a:spcPts val="0"/>
              </a:spcAft>
              <a:buBlip>
                <a:blip r:embed="rId2"/>
              </a:buBlip>
              <a:defRPr/>
            </a:pPr>
            <a:r>
              <a:rPr lang="pl-PL" dirty="0" smtClean="0"/>
              <a:t>Osiągnięcie przez sprawcę z </a:t>
            </a:r>
            <a:r>
              <a:rPr lang="pl-PL" dirty="0"/>
              <a:t>popełnienia przestępstwa, chociażby pośrednio,</a:t>
            </a:r>
            <a:r>
              <a:rPr lang="pl-PL" b="1" dirty="0"/>
              <a:t> </a:t>
            </a:r>
            <a:r>
              <a:rPr lang="pl-PL" b="1" dirty="0" smtClean="0"/>
              <a:t>korzyści majątkowej</a:t>
            </a:r>
          </a:p>
          <a:p>
            <a:pPr fontAlgn="auto">
              <a:spcAft>
                <a:spcPts val="0"/>
              </a:spcAft>
              <a:buBlip>
                <a:blip r:embed="rId2"/>
              </a:buBlip>
              <a:defRPr/>
            </a:pPr>
            <a:r>
              <a:rPr lang="pl-PL" b="1" dirty="0" smtClean="0"/>
              <a:t>Korzyść ta nie podlega przepadkowi </a:t>
            </a:r>
            <a:r>
              <a:rPr lang="pl-PL" b="1" dirty="0"/>
              <a:t>przedmiotów wymienionych w art. 44 § 1 lub </a:t>
            </a:r>
            <a:r>
              <a:rPr lang="pl-PL" b="1" dirty="0" smtClean="0"/>
              <a:t>6</a:t>
            </a:r>
            <a:endParaRPr lang="pl-PL" b="1" dirty="0"/>
          </a:p>
          <a:p>
            <a:pPr fontAlgn="auto">
              <a:spcAft>
                <a:spcPts val="0"/>
              </a:spcAft>
              <a:buBlip>
                <a:blip r:embed="rId2"/>
              </a:buBlip>
              <a:defRPr/>
            </a:pPr>
            <a:r>
              <a:rPr lang="pl-PL" dirty="0" smtClean="0"/>
              <a:t>korzyść </a:t>
            </a:r>
            <a:r>
              <a:rPr lang="pl-PL" dirty="0"/>
              <a:t>lub jej równowartość </a:t>
            </a:r>
            <a:r>
              <a:rPr lang="pl-PL" dirty="0" smtClean="0"/>
              <a:t> </a:t>
            </a:r>
            <a:r>
              <a:rPr lang="pl-PL" b="1" dirty="0" smtClean="0"/>
              <a:t>nie podlega </a:t>
            </a:r>
            <a:r>
              <a:rPr lang="pl-PL" b="1" dirty="0"/>
              <a:t>zwrotowi </a:t>
            </a:r>
            <a:r>
              <a:rPr lang="pl-PL" dirty="0"/>
              <a:t>pokrzywdzonemu lub innemu podmiotowi. </a:t>
            </a:r>
            <a:endParaRPr lang="pl-PL" b="1" dirty="0"/>
          </a:p>
          <a:p>
            <a:pPr fontAlgn="auto">
              <a:spcAft>
                <a:spcPts val="0"/>
              </a:spcAft>
              <a:buBlip>
                <a:blip r:embed="rId2"/>
              </a:buBlip>
              <a:defRPr/>
            </a:pPr>
            <a:endParaRPr lang="pl-PL" b="1" dirty="0" smtClean="0"/>
          </a:p>
          <a:p>
            <a:pPr fontAlgn="auto">
              <a:spcAft>
                <a:spcPts val="0"/>
              </a:spcAft>
              <a:buBlip>
                <a:blip r:embed="rId2"/>
              </a:buBlip>
              <a:defRPr/>
            </a:pPr>
            <a:r>
              <a:rPr lang="pl-PL" dirty="0" smtClean="0"/>
              <a:t>sąd </a:t>
            </a:r>
            <a:r>
              <a:rPr lang="pl-PL" b="1" dirty="0">
                <a:solidFill>
                  <a:srgbClr val="0070C0"/>
                </a:solidFill>
              </a:rPr>
              <a:t>orzeka</a:t>
            </a:r>
            <a:r>
              <a:rPr lang="pl-PL" dirty="0"/>
              <a:t> przepadek </a:t>
            </a:r>
            <a:r>
              <a:rPr lang="pl-PL" u="sng" dirty="0"/>
              <a:t>takiej korzyści albo jej równowartości</a:t>
            </a:r>
            <a:r>
              <a:rPr lang="pl-PL" dirty="0"/>
              <a:t>. </a:t>
            </a:r>
            <a:endParaRPr lang="pl-PL" b="1" dirty="0"/>
          </a:p>
          <a:p>
            <a:pPr marL="114300" indent="0" fontAlgn="auto">
              <a:spcAft>
                <a:spcPts val="0"/>
              </a:spcAft>
              <a:buNone/>
              <a:defRPr/>
            </a:pPr>
            <a:endParaRPr lang="pl-PL" b="1" dirty="0" smtClean="0"/>
          </a:p>
        </p:txBody>
      </p:sp>
    </p:spTree>
    <p:extLst>
      <p:ext uri="{BB962C8B-B14F-4D97-AF65-F5344CB8AC3E}">
        <p14:creationId xmlns:p14="http://schemas.microsoft.com/office/powerpoint/2010/main" val="321655932"/>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dirty="0" smtClean="0"/>
              <a:t>W </a:t>
            </a:r>
            <a:r>
              <a:rPr lang="pl-PL" dirty="0"/>
              <a:t>orzecznictwie daje się zauważyć nieprawidłową tendencję polegającą na orzekaniu przepadku korzyści majątkowej na podstawie art. 45 § 1 KK, w sytuacji gdy sprawca w zamian za udzielenie środka odurzającego uzyskiwał określoną sumę pieniędzy (zob. m.in. wyr. SN z 15.10.2008 r., II KK 226/08, KZS 2009, Nr 3, poz. 24). </a:t>
            </a:r>
            <a:endParaRPr lang="pl-PL" dirty="0" smtClean="0"/>
          </a:p>
          <a:p>
            <a:pPr fontAlgn="auto">
              <a:spcAft>
                <a:spcPts val="0"/>
              </a:spcAft>
              <a:buFont typeface="Wingdings" panose="05000000000000000000" pitchFamily="2" charset="2"/>
              <a:buChar char="q"/>
              <a:defRPr/>
            </a:pPr>
            <a:r>
              <a:rPr lang="pl-PL" dirty="0" smtClean="0"/>
              <a:t>Prawidłową </a:t>
            </a:r>
            <a:r>
              <a:rPr lang="pl-PL" dirty="0"/>
              <a:t>podstawą orzekania przepadku powinien być w tej sytuacji art. 44 § 1 KK. Orzeczenie przepadku korzyści majątkowej na podstawie art. 45 § 1 KK jest możliwe w dwóch sytuacjach. Po pierwsze wtedy, gdy pochodzi ona pośrednio </a:t>
            </a:r>
            <a:r>
              <a:rPr lang="pl-PL" b="1" dirty="0"/>
              <a:t>z popełnienia przestępstwa</a:t>
            </a:r>
            <a:r>
              <a:rPr lang="pl-PL" dirty="0"/>
              <a:t>, a po drugie – gdy uzyskana korzyść majątkowa nie jest przedmiotem. W obydwu sytuacjach negatywną przesłanką jest niepodleganie przepadkowi na podstawie art. 44 § 1 lub 6 KK. W omawianym stanie faktycznym sprawca uzyskiwał korzyść majątkową bezpośrednio z przestępstwa.</a:t>
            </a:r>
            <a:endParaRPr lang="pl-PL" dirty="0" smtClean="0"/>
          </a:p>
        </p:txBody>
      </p:sp>
    </p:spTree>
    <p:extLst>
      <p:ext uri="{BB962C8B-B14F-4D97-AF65-F5344CB8AC3E}">
        <p14:creationId xmlns:p14="http://schemas.microsoft.com/office/powerpoint/2010/main" val="1161666306"/>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20000"/>
          </a:bodyPr>
          <a:lstStyle/>
          <a:p>
            <a:pPr marL="114300" indent="0">
              <a:buNone/>
            </a:pPr>
            <a:r>
              <a:rPr lang="pl-PL" b="1" dirty="0" smtClean="0"/>
              <a:t>w </a:t>
            </a:r>
            <a:r>
              <a:rPr lang="pl-PL" b="1" dirty="0"/>
              <a:t>art. 45 § 2–3 </a:t>
            </a:r>
            <a:r>
              <a:rPr lang="pl-PL" b="1" dirty="0" smtClean="0"/>
              <a:t>KK zawarto szereg domniemań </a:t>
            </a:r>
          </a:p>
          <a:p>
            <a:pPr marL="114300" indent="0">
              <a:buNone/>
            </a:pPr>
            <a:r>
              <a:rPr lang="pl-PL" dirty="0" smtClean="0"/>
              <a:t>Istota </a:t>
            </a:r>
            <a:r>
              <a:rPr lang="pl-PL" dirty="0"/>
              <a:t>tych </a:t>
            </a:r>
            <a:r>
              <a:rPr lang="pl-PL" dirty="0" smtClean="0"/>
              <a:t>rozwiązań opiera się na </a:t>
            </a:r>
            <a:r>
              <a:rPr lang="pl-PL" dirty="0"/>
              <a:t>tzw. odwróconym ciężarze </a:t>
            </a:r>
            <a:r>
              <a:rPr lang="pl-PL" dirty="0" smtClean="0"/>
              <a:t>dowodu</a:t>
            </a:r>
          </a:p>
          <a:p>
            <a:pPr marL="114300" indent="0">
              <a:buNone/>
            </a:pPr>
            <a:endParaRPr lang="pl-PL" dirty="0"/>
          </a:p>
          <a:p>
            <a:pPr marL="114300" indent="0">
              <a:buNone/>
            </a:pPr>
            <a:r>
              <a:rPr lang="pl-PL" b="1" dirty="0" smtClean="0"/>
              <a:t>Domniemanie </a:t>
            </a:r>
            <a:r>
              <a:rPr lang="pl-PL" b="1" dirty="0"/>
              <a:t>przestępnego pochodzenia.</a:t>
            </a:r>
            <a:r>
              <a:rPr lang="pl-PL" dirty="0"/>
              <a:t> </a:t>
            </a:r>
            <a:endParaRPr lang="pl-PL" dirty="0" smtClean="0"/>
          </a:p>
          <a:p>
            <a:pPr marL="114300" indent="0">
              <a:buNone/>
            </a:pPr>
            <a:endParaRPr lang="pl-PL" dirty="0"/>
          </a:p>
          <a:p>
            <a:pPr marL="114300" indent="0">
              <a:buNone/>
            </a:pPr>
            <a:r>
              <a:rPr lang="pl-PL" dirty="0" smtClean="0"/>
              <a:t>Zgodnie </a:t>
            </a:r>
            <a:r>
              <a:rPr lang="pl-PL" dirty="0"/>
              <a:t>ze znowelizowanym art. 45 § 2 KK w </a:t>
            </a:r>
            <a:r>
              <a:rPr lang="pl-PL" dirty="0" smtClean="0"/>
              <a:t>razie:</a:t>
            </a:r>
          </a:p>
          <a:p>
            <a:pPr marL="571500" indent="-457200">
              <a:buFont typeface="+mj-lt"/>
              <a:buAutoNum type="arabicParenR"/>
            </a:pPr>
            <a:r>
              <a:rPr lang="pl-PL" dirty="0" smtClean="0"/>
              <a:t> </a:t>
            </a:r>
            <a:r>
              <a:rPr lang="pl-PL" b="1" dirty="0"/>
              <a:t>skazania</a:t>
            </a:r>
            <a:r>
              <a:rPr lang="pl-PL" dirty="0"/>
              <a:t> za przestępstwo, z którego popełnienia została </a:t>
            </a:r>
            <a:r>
              <a:rPr lang="pl-PL" dirty="0" smtClean="0"/>
              <a:t>osiągnięta</a:t>
            </a:r>
            <a:r>
              <a:rPr lang="pl-PL" dirty="0"/>
              <a:t>, chociażby pośrednio, </a:t>
            </a:r>
            <a:r>
              <a:rPr lang="pl-PL" b="1" dirty="0"/>
              <a:t>korzyść majątkowa znacznej wartości</a:t>
            </a:r>
            <a:r>
              <a:rPr lang="pl-PL" dirty="0"/>
              <a:t>, </a:t>
            </a:r>
            <a:endParaRPr lang="pl-PL" dirty="0" smtClean="0"/>
          </a:p>
          <a:p>
            <a:pPr marL="571500" indent="-457200">
              <a:buFont typeface="+mj-lt"/>
              <a:buAutoNum type="arabicParenR"/>
            </a:pPr>
            <a:r>
              <a:rPr lang="pl-PL" dirty="0" smtClean="0"/>
              <a:t>albo </a:t>
            </a:r>
            <a:r>
              <a:rPr lang="pl-PL" dirty="0"/>
              <a:t>przestępstwo, z którego została lub mogła zostać osiągnięta, chociażby pośrednio, </a:t>
            </a:r>
            <a:r>
              <a:rPr lang="pl-PL" b="1" dirty="0"/>
              <a:t>korzyść majątkowa</a:t>
            </a:r>
            <a:r>
              <a:rPr lang="pl-PL" dirty="0"/>
              <a:t>, zagrożone karą pozbawienia wolności, której górna granica jest nie niższa niż 5 lat, </a:t>
            </a:r>
            <a:endParaRPr lang="pl-PL" dirty="0" smtClean="0"/>
          </a:p>
          <a:p>
            <a:pPr marL="571500" indent="-457200">
              <a:buFont typeface="+mj-lt"/>
              <a:buAutoNum type="arabicParenR"/>
            </a:pPr>
            <a:r>
              <a:rPr lang="pl-PL" dirty="0" smtClean="0"/>
              <a:t>lub </a:t>
            </a:r>
            <a:r>
              <a:rPr lang="pl-PL" dirty="0"/>
              <a:t>przestępstwo, z którego została lub mogła zostać osiągnięta, chociażby pośrednio, </a:t>
            </a:r>
            <a:r>
              <a:rPr lang="pl-PL" b="1" dirty="0"/>
              <a:t>korzyść majątkowa </a:t>
            </a:r>
            <a:r>
              <a:rPr lang="pl-PL" b="1" dirty="0" smtClean="0"/>
              <a:t>,</a:t>
            </a:r>
            <a:r>
              <a:rPr lang="pl-PL" dirty="0" smtClean="0"/>
              <a:t>popełnione </a:t>
            </a:r>
            <a:r>
              <a:rPr lang="pl-PL" dirty="0"/>
              <a:t>w zorganizowanej grupie albo związku mających na celu popełnienie przestępstwa</a:t>
            </a:r>
            <a:r>
              <a:rPr lang="pl-PL" dirty="0" smtClean="0"/>
              <a:t>,</a:t>
            </a:r>
          </a:p>
          <a:p>
            <a:pPr marL="114300" indent="0">
              <a:buNone/>
            </a:pPr>
            <a:endParaRPr lang="pl-PL" dirty="0"/>
          </a:p>
          <a:p>
            <a:pPr marL="114300" indent="0">
              <a:buNone/>
            </a:pPr>
            <a:r>
              <a:rPr lang="pl-PL" dirty="0" smtClean="0"/>
              <a:t>wprowadza </a:t>
            </a:r>
            <a:r>
              <a:rPr lang="pl-PL" dirty="0"/>
              <a:t>się domniemanie, </a:t>
            </a:r>
            <a:r>
              <a:rPr lang="pl-PL" b="1" dirty="0">
                <a:solidFill>
                  <a:srgbClr val="0070C0"/>
                </a:solidFill>
              </a:rPr>
              <a:t>że mienie które sprawca objął we władanie lub do którego uzyskał jakikolwiek tytuł w okresie 5 lat przed popełnieniem przestępstwa do chwili wydania chociażby nieprawomocnego wyroku, stanowi korzyść uzyskaną z popełnienia przestępstwa.</a:t>
            </a:r>
          </a:p>
          <a:p>
            <a:pPr marL="114300" indent="0" fontAlgn="auto">
              <a:spcAft>
                <a:spcPts val="0"/>
              </a:spcAft>
              <a:buNone/>
              <a:defRPr/>
            </a:pPr>
            <a:endParaRPr lang="pl-PL" dirty="0"/>
          </a:p>
        </p:txBody>
      </p:sp>
    </p:spTree>
    <p:extLst>
      <p:ext uri="{BB962C8B-B14F-4D97-AF65-F5344CB8AC3E}">
        <p14:creationId xmlns:p14="http://schemas.microsoft.com/office/powerpoint/2010/main" val="1293472223"/>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10000"/>
          </a:bodyPr>
          <a:lstStyle/>
          <a:p>
            <a:pPr marL="114300" indent="0">
              <a:buNone/>
            </a:pPr>
            <a:endParaRPr lang="pl-PL" dirty="0"/>
          </a:p>
          <a:p>
            <a:pPr marL="114300" indent="0">
              <a:buNone/>
            </a:pPr>
            <a:r>
              <a:rPr lang="pl-PL" b="1" dirty="0" smtClean="0"/>
              <a:t>Domniemanie </a:t>
            </a:r>
            <a:r>
              <a:rPr lang="pl-PL" b="1" dirty="0"/>
              <a:t>przestępnego pochodzenia.</a:t>
            </a:r>
            <a:r>
              <a:rPr lang="pl-PL" dirty="0"/>
              <a:t> </a:t>
            </a:r>
            <a:endParaRPr lang="pl-PL" dirty="0" smtClean="0"/>
          </a:p>
          <a:p>
            <a:pPr marL="114300" indent="0">
              <a:buNone/>
            </a:pPr>
            <a:endParaRPr lang="pl-PL" dirty="0"/>
          </a:p>
          <a:p>
            <a:pPr marL="114300" indent="0">
              <a:buNone/>
            </a:pPr>
            <a:r>
              <a:rPr lang="pl-PL" dirty="0" smtClean="0"/>
              <a:t>Przesłanki z art</a:t>
            </a:r>
            <a:r>
              <a:rPr lang="pl-PL" dirty="0"/>
              <a:t>. 45 § </a:t>
            </a:r>
            <a:r>
              <a:rPr lang="pl-PL" dirty="0" smtClean="0"/>
              <a:t>3 KK:</a:t>
            </a:r>
          </a:p>
          <a:p>
            <a:pPr marL="571500" indent="-457200">
              <a:buFont typeface="+mj-lt"/>
              <a:buAutoNum type="arabicParenR"/>
            </a:pPr>
            <a:r>
              <a:rPr lang="pl-PL" dirty="0" smtClean="0"/>
              <a:t>ustalić</a:t>
            </a:r>
            <a:r>
              <a:rPr lang="pl-PL" dirty="0"/>
              <a:t>, że mienie stanowiące korzyść uzyskaną z popełnienia przestępstwa, o którym mowa w § 2, </a:t>
            </a:r>
            <a:r>
              <a:rPr lang="pl-PL" b="1" dirty="0"/>
              <a:t>zostało przeniesione </a:t>
            </a:r>
            <a:r>
              <a:rPr lang="pl-PL" dirty="0"/>
              <a:t>na osobę fizyczną, prawną lub jednostkę organizacyjną niemającą osobowości </a:t>
            </a:r>
            <a:r>
              <a:rPr lang="pl-PL" dirty="0" smtClean="0"/>
              <a:t>prawnej</a:t>
            </a:r>
          </a:p>
          <a:p>
            <a:pPr marL="571500" indent="-457200">
              <a:buFont typeface="+mj-lt"/>
              <a:buAutoNum type="arabicParenR"/>
            </a:pPr>
            <a:r>
              <a:rPr lang="pl-PL" dirty="0"/>
              <a:t>i</a:t>
            </a:r>
            <a:r>
              <a:rPr lang="pl-PL" dirty="0" smtClean="0"/>
              <a:t> </a:t>
            </a:r>
            <a:r>
              <a:rPr lang="pl-PL" dirty="0"/>
              <a:t>na podstawie okoliczności towarzyszących jego nabyciu można było przypuszczać, że to mienie, choćby pośrednio, </a:t>
            </a:r>
            <a:r>
              <a:rPr lang="pl-PL" b="1" dirty="0"/>
              <a:t>pochodziło z czynu zabronionego. </a:t>
            </a:r>
            <a:endParaRPr lang="pl-PL" b="1" dirty="0" smtClean="0"/>
          </a:p>
          <a:p>
            <a:pPr marL="571500" indent="-457200">
              <a:buFont typeface="+mj-lt"/>
              <a:buAutoNum type="arabicParenR"/>
            </a:pPr>
            <a:r>
              <a:rPr lang="pl-PL" dirty="0" smtClean="0"/>
              <a:t>przeniesienie </a:t>
            </a:r>
            <a:r>
              <a:rPr lang="pl-PL" dirty="0"/>
              <a:t>składników majątkowych musi nastąpić faktycznie lub pod jakimkolwiek </a:t>
            </a:r>
            <a:r>
              <a:rPr lang="pl-PL" b="1" dirty="0"/>
              <a:t>tytułem prawnym</a:t>
            </a:r>
            <a:r>
              <a:rPr lang="pl-PL" dirty="0"/>
              <a:t>, tj. beneficjent musi zostać samoistnym posiadaczem tych składników, albo uzyskać określone prawo majątkowe. </a:t>
            </a:r>
            <a:endParaRPr lang="pl-PL" dirty="0" smtClean="0"/>
          </a:p>
          <a:p>
            <a:pPr marL="114300" indent="0">
              <a:buNone/>
            </a:pPr>
            <a:r>
              <a:rPr lang="pl-PL" b="1" dirty="0" smtClean="0">
                <a:solidFill>
                  <a:srgbClr val="0070C0"/>
                </a:solidFill>
              </a:rPr>
              <a:t>Domniemanie polega na uznaniu, </a:t>
            </a:r>
            <a:r>
              <a:rPr lang="pl-PL" b="1" dirty="0">
                <a:solidFill>
                  <a:srgbClr val="0070C0"/>
                </a:solidFill>
              </a:rPr>
              <a:t>że rzeczy będące w samoistnym posiadaniu tego podmiotu lub przysługujące mu prawa </a:t>
            </a:r>
            <a:r>
              <a:rPr lang="pl-PL" b="1" dirty="0" smtClean="0">
                <a:solidFill>
                  <a:srgbClr val="0070C0"/>
                </a:solidFill>
              </a:rPr>
              <a:t>majątkowe </a:t>
            </a:r>
            <a:r>
              <a:rPr lang="pl-PL" b="1" dirty="0">
                <a:solidFill>
                  <a:srgbClr val="0070C0"/>
                </a:solidFill>
              </a:rPr>
              <a:t>należą do sprawcy, a w konsekwencji stanowią korzyść majątkową uzyskaną z przestępstwa i mogą zostać objęte przepadkiem korzyści majątkowej </a:t>
            </a:r>
            <a:endParaRPr lang="pl-PL" dirty="0"/>
          </a:p>
        </p:txBody>
      </p:sp>
    </p:spTree>
    <p:extLst>
      <p:ext uri="{BB962C8B-B14F-4D97-AF65-F5344CB8AC3E}">
        <p14:creationId xmlns:p14="http://schemas.microsoft.com/office/powerpoint/2010/main" val="3283382128"/>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marL="114300" indent="0">
              <a:buNone/>
            </a:pPr>
            <a:endParaRPr lang="pl-PL" dirty="0"/>
          </a:p>
          <a:p>
            <a:r>
              <a:rPr lang="pl-PL" dirty="0"/>
              <a:t>Uchwała</a:t>
            </a:r>
            <a:br>
              <a:rPr lang="pl-PL" dirty="0"/>
            </a:br>
            <a:r>
              <a:rPr lang="pl-PL" dirty="0"/>
              <a:t>Sądu Najwyższego - Izba Karna</a:t>
            </a:r>
            <a:br>
              <a:rPr lang="pl-PL" dirty="0"/>
            </a:br>
            <a:r>
              <a:rPr lang="pl-PL" dirty="0"/>
              <a:t>z dnia 17 marca 2005 r.</a:t>
            </a:r>
            <a:br>
              <a:rPr lang="pl-PL" dirty="0"/>
            </a:br>
            <a:r>
              <a:rPr lang="pl-PL" dirty="0"/>
              <a:t>I KZP 4/05</a:t>
            </a:r>
          </a:p>
          <a:p>
            <a:pPr marL="114300" indent="0">
              <a:buNone/>
            </a:pPr>
            <a:endParaRPr lang="pl-PL" dirty="0"/>
          </a:p>
          <a:p>
            <a:pPr algn="just"/>
            <a:r>
              <a:rPr lang="pl-PL" i="1" dirty="0"/>
              <a:t>Przepis art. 45 § 3 KK ma charakter mieszany, materialno-procesowy. Procesowy charakter przepisu wynika z uregulowania sposobu postępowania w przewidzianej nim kwestii domniemania prawnego i sposobu jego obalenia, zaś o jego materialnym charakterze stanowią przesłanki stosowania domniemania (popełnienie przestępstwa, o którym mowa w art. 45 § 2 KK, duże prawdopodobieństwo przeniesienia przez sprawcę na inny podmiot korzyści pochodzącej z przestępstwa) oraz jego wniosek (mienie znajdujące się w posiadaniu innego podmiotu należy do sprawcy). Regulacja przewidziana w tym przepisie nie podlega wyłączeniu spod zasady lex </a:t>
            </a:r>
            <a:r>
              <a:rPr lang="pl-PL" i="1" dirty="0" err="1"/>
              <a:t>mitior</a:t>
            </a:r>
            <a:r>
              <a:rPr lang="pl-PL" i="1" dirty="0"/>
              <a:t> </a:t>
            </a:r>
            <a:r>
              <a:rPr lang="pl-PL" i="1" dirty="0" err="1"/>
              <a:t>agit</a:t>
            </a:r>
            <a:r>
              <a:rPr lang="pl-PL" i="1" dirty="0"/>
              <a:t>, wyrażonej w art. 4 § 1 KK.</a:t>
            </a:r>
          </a:p>
        </p:txBody>
      </p:sp>
    </p:spTree>
    <p:extLst>
      <p:ext uri="{BB962C8B-B14F-4D97-AF65-F5344CB8AC3E}">
        <p14:creationId xmlns:p14="http://schemas.microsoft.com/office/powerpoint/2010/main" val="590593513"/>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208962" cy="5805487"/>
          </a:xfrm>
        </p:spPr>
        <p:txBody>
          <a:bodyPr rtlCol="0">
            <a:normAutofit fontScale="92500"/>
          </a:bodyPr>
          <a:lstStyle/>
          <a:p>
            <a:pPr marL="114300" indent="0">
              <a:buNone/>
            </a:pPr>
            <a:endParaRPr lang="pl-PL" dirty="0" smtClean="0"/>
          </a:p>
          <a:p>
            <a:pPr>
              <a:buFont typeface="Wingdings" panose="05000000000000000000" pitchFamily="2" charset="2"/>
              <a:buChar char="q"/>
            </a:pPr>
            <a:r>
              <a:rPr lang="pl-PL" dirty="0" smtClean="0"/>
              <a:t> </a:t>
            </a:r>
            <a:r>
              <a:rPr lang="pl-PL" b="1" dirty="0" smtClean="0"/>
              <a:t>Uzyskanie kompensaty i zadośćuczynienia</a:t>
            </a:r>
            <a:endParaRPr lang="pl-PL" dirty="0" smtClean="0"/>
          </a:p>
          <a:p>
            <a:pPr>
              <a:buFont typeface="Wingdings" panose="05000000000000000000" pitchFamily="2" charset="2"/>
              <a:buChar char="q"/>
            </a:pPr>
            <a:r>
              <a:rPr lang="pl-PL" dirty="0" smtClean="0"/>
              <a:t>Celem </a:t>
            </a:r>
            <a:r>
              <a:rPr lang="pl-PL" dirty="0"/>
              <a:t>jest orzekanie w ramach procesu karnego na podstawie przepisów prawa cywilnego, poza możliwością zasądzenia renty, obowiązku naprawienia w całości lub w części wyrządzonej przestępstwem szkody. </a:t>
            </a:r>
            <a:endParaRPr lang="pl-PL" dirty="0" smtClean="0"/>
          </a:p>
          <a:p>
            <a:pPr>
              <a:buFont typeface="Wingdings" panose="05000000000000000000" pitchFamily="2" charset="2"/>
              <a:buChar char="q"/>
            </a:pPr>
            <a:r>
              <a:rPr lang="pl-PL" dirty="0" smtClean="0"/>
              <a:t>Alternatywą jest </a:t>
            </a:r>
            <a:r>
              <a:rPr lang="pl-PL" dirty="0"/>
              <a:t>orzeczenie przez sąd </a:t>
            </a:r>
            <a:r>
              <a:rPr lang="pl-PL" dirty="0" smtClean="0"/>
              <a:t>karny nawiązki </a:t>
            </a:r>
            <a:r>
              <a:rPr lang="pl-PL" dirty="0"/>
              <a:t>na rzecz pokrzywdzonego lub – w razie jego śmieci – na rzecz osoby najbliższej, której sytuacja życiowa wskutek śmierci pokrzywdzonego uległa znacznemu pogorszeniu. </a:t>
            </a:r>
            <a:endParaRPr lang="pl-PL" dirty="0" smtClean="0"/>
          </a:p>
          <a:p>
            <a:pPr>
              <a:buFont typeface="Wingdings" panose="05000000000000000000" pitchFamily="2" charset="2"/>
              <a:buChar char="q"/>
            </a:pPr>
            <a:r>
              <a:rPr lang="pl-PL" dirty="0" smtClean="0"/>
              <a:t>Zrezygnowano z </a:t>
            </a:r>
            <a:r>
              <a:rPr lang="pl-PL" dirty="0"/>
              <a:t>zastrzeżenia o niestosowaniu przepisów cywilnoprawnych dotyczących przedawnienia roszczenia </a:t>
            </a:r>
            <a:r>
              <a:rPr lang="pl-PL" dirty="0" smtClean="0"/>
              <a:t>(</a:t>
            </a:r>
            <a:r>
              <a:rPr lang="pl-PL" dirty="0"/>
              <a:t>należy zatem </a:t>
            </a:r>
            <a:r>
              <a:rPr lang="pl-PL" dirty="0" smtClean="0"/>
              <a:t>uwzględnić również </a:t>
            </a:r>
            <a:r>
              <a:rPr lang="pl-PL" dirty="0"/>
              <a:t>przepisy </a:t>
            </a:r>
            <a:r>
              <a:rPr lang="pl-PL" dirty="0" smtClean="0"/>
              <a:t>określające </a:t>
            </a:r>
            <a:r>
              <a:rPr lang="pl-PL" dirty="0"/>
              <a:t>terminy przedawnienia roszczeń (442</a:t>
            </a:r>
            <a:r>
              <a:rPr lang="pl-PL" baseline="30000" dirty="0"/>
              <a:t>1</a:t>
            </a:r>
            <a:r>
              <a:rPr lang="pl-PL" dirty="0"/>
              <a:t> KC), jak również te, które dotyczą rozpoczęcia biegu przedawnienia, jego zawieszenia, i przerwania (art. 121, 123 – 124 KC). </a:t>
            </a:r>
            <a:endParaRPr lang="pl-PL" dirty="0" smtClean="0"/>
          </a:p>
          <a:p>
            <a:pPr>
              <a:buFont typeface="Wingdings" panose="05000000000000000000" pitchFamily="2" charset="2"/>
              <a:buChar char="q"/>
            </a:pPr>
            <a:r>
              <a:rPr lang="pl-PL" dirty="0" smtClean="0"/>
              <a:t>Wyłączono </a:t>
            </a:r>
            <a:r>
              <a:rPr lang="pl-PL" dirty="0"/>
              <a:t>reżim dyrektyw wymiaru kary w orzekaniu odszkodowania lub </a:t>
            </a:r>
            <a:r>
              <a:rPr lang="pl-PL" dirty="0" smtClean="0"/>
              <a:t>zadośćuczynienia</a:t>
            </a:r>
            <a:endParaRPr lang="pl-PL" b="1" dirty="0"/>
          </a:p>
          <a:p>
            <a:pPr marL="114300" indent="0">
              <a:buNone/>
            </a:pPr>
            <a:endParaRPr lang="pl-PL" dirty="0" smtClean="0"/>
          </a:p>
          <a:p>
            <a:pPr marL="114300" indent="0">
              <a:buNone/>
            </a:pPr>
            <a:endParaRPr lang="pl-PL" dirty="0"/>
          </a:p>
        </p:txBody>
      </p:sp>
    </p:spTree>
    <p:extLst>
      <p:ext uri="{BB962C8B-B14F-4D97-AF65-F5344CB8AC3E}">
        <p14:creationId xmlns:p14="http://schemas.microsoft.com/office/powerpoint/2010/main" val="76848362"/>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208962" cy="5805487"/>
          </a:xfrm>
        </p:spPr>
        <p:txBody>
          <a:bodyPr rtlCol="0">
            <a:normAutofit fontScale="77500" lnSpcReduction="20000"/>
          </a:bodyPr>
          <a:lstStyle/>
          <a:p>
            <a:pPr marL="114300" indent="0">
              <a:buNone/>
            </a:pPr>
            <a:endParaRPr lang="pl-PL" dirty="0" smtClean="0"/>
          </a:p>
          <a:p>
            <a:pPr marL="114300" indent="0">
              <a:buNone/>
            </a:pPr>
            <a:r>
              <a:rPr lang="pl-PL" b="1" dirty="0" smtClean="0"/>
              <a:t>Art. 46 § 1. W razie skazania sąd może orzec, a na wniosek pokrzywdzonego lub innej osoby uprawnionej orzeka, stosując przepisy prawa cywilnego, obowiązek naprawienia, w całości albo w części, wyrządzonej przestępstwem szkody lub zadośćuczynienia za doznaną krzywdę; </a:t>
            </a:r>
            <a:r>
              <a:rPr lang="pl-PL" dirty="0" smtClean="0">
                <a:solidFill>
                  <a:srgbClr val="0070C0"/>
                </a:solidFill>
              </a:rPr>
              <a:t>przepisów prawa cywilnego o możliwości zasądzenia renty nie stosuje się.</a:t>
            </a:r>
          </a:p>
          <a:p>
            <a:pPr>
              <a:buFont typeface="Wingdings" panose="05000000000000000000" pitchFamily="2" charset="2"/>
              <a:buChar char="§"/>
            </a:pPr>
            <a:r>
              <a:rPr lang="pl-PL" dirty="0"/>
              <a:t>obowiązek naprawienia szkody w całości</a:t>
            </a:r>
          </a:p>
          <a:p>
            <a:pPr>
              <a:buFont typeface="Wingdings" panose="05000000000000000000" pitchFamily="2" charset="2"/>
              <a:buChar char="§"/>
            </a:pPr>
            <a:r>
              <a:rPr lang="pl-PL" dirty="0"/>
              <a:t> obowiązek naprawienia szkody w części</a:t>
            </a:r>
          </a:p>
          <a:p>
            <a:pPr>
              <a:buFont typeface="Wingdings" panose="05000000000000000000" pitchFamily="2" charset="2"/>
              <a:buChar char="§"/>
            </a:pPr>
            <a:r>
              <a:rPr lang="pl-PL" dirty="0"/>
              <a:t> obowiązek zadośćuczynienia za krzywdę </a:t>
            </a:r>
          </a:p>
          <a:p>
            <a:pPr marL="114300" indent="0">
              <a:buNone/>
            </a:pPr>
            <a:endParaRPr lang="pl-PL" dirty="0" smtClean="0">
              <a:solidFill>
                <a:srgbClr val="0070C0"/>
              </a:solidFill>
            </a:endParaRPr>
          </a:p>
          <a:p>
            <a:pPr marL="114300" indent="0">
              <a:buNone/>
            </a:pPr>
            <a:endParaRPr lang="pl-PL" dirty="0">
              <a:solidFill>
                <a:srgbClr val="0070C0"/>
              </a:solidFill>
            </a:endParaRPr>
          </a:p>
          <a:p>
            <a:pPr>
              <a:buFont typeface="Wingdings" panose="05000000000000000000" pitchFamily="2" charset="2"/>
              <a:buChar char="§"/>
            </a:pPr>
            <a:r>
              <a:rPr lang="pl-PL" dirty="0" smtClean="0">
                <a:solidFill>
                  <a:srgbClr val="0070C0"/>
                </a:solidFill>
              </a:rPr>
              <a:t> </a:t>
            </a:r>
            <a:r>
              <a:rPr lang="pl-PL" dirty="0" smtClean="0"/>
              <a:t>w razie skazania za każde przestępstwo którym wyrządzono szkodę lub krzywdę </a:t>
            </a:r>
          </a:p>
          <a:p>
            <a:pPr>
              <a:buFont typeface="Wingdings" panose="05000000000000000000" pitchFamily="2" charset="2"/>
              <a:buChar char="§"/>
            </a:pPr>
            <a:r>
              <a:rPr lang="pl-PL" dirty="0">
                <a:solidFill>
                  <a:srgbClr val="0070C0"/>
                </a:solidFill>
              </a:rPr>
              <a:t> </a:t>
            </a:r>
            <a:r>
              <a:rPr lang="pl-PL" b="1" dirty="0" smtClean="0"/>
              <a:t>z urzędu fakultatywnie</a:t>
            </a:r>
            <a:r>
              <a:rPr lang="pl-PL" dirty="0" smtClean="0"/>
              <a:t>, ale</a:t>
            </a:r>
          </a:p>
          <a:p>
            <a:pPr>
              <a:buFont typeface="Wingdings" panose="05000000000000000000" pitchFamily="2" charset="2"/>
              <a:buChar char="§"/>
            </a:pPr>
            <a:r>
              <a:rPr lang="pl-PL" dirty="0"/>
              <a:t> </a:t>
            </a:r>
            <a:r>
              <a:rPr lang="pl-PL" b="1" dirty="0"/>
              <a:t>na wniosek </a:t>
            </a:r>
            <a:r>
              <a:rPr lang="pl-PL" dirty="0"/>
              <a:t>pokrzywdzonego lub innej osoby uprawnionej </a:t>
            </a:r>
            <a:r>
              <a:rPr lang="pl-PL" dirty="0" smtClean="0"/>
              <a:t>obligatoryjnie (spełnione warunki wniosku)</a:t>
            </a:r>
          </a:p>
          <a:p>
            <a:pPr marL="114300" indent="0">
              <a:buNone/>
            </a:pPr>
            <a:r>
              <a:rPr lang="pl-PL" dirty="0"/>
              <a:t>Wniosek może być złożony przez: pokrzywdzonego i podmioty wykonujące prawa pokrzywdzonego (art. 49 § 1–4 KPK), prokuratora (art. 49a KPK), zastępców procesowych pokrzywdzonego, a w wypadku śmierci pokrzywdzonego (art. 52 § 1 KPK) – osoby najbliższe dochodzące przysługujących im roszczeń określonych w przepisach art. 446 § 1, 3 i 4 oraz w art. 445 § 3 </a:t>
            </a:r>
            <a:r>
              <a:rPr lang="pl-PL" dirty="0" smtClean="0"/>
              <a:t>KC)</a:t>
            </a:r>
          </a:p>
          <a:p>
            <a:pPr>
              <a:buFont typeface="Wingdings" panose="05000000000000000000" pitchFamily="2" charset="2"/>
              <a:buChar char="§"/>
            </a:pPr>
            <a:r>
              <a:rPr lang="pl-PL" dirty="0"/>
              <a:t> </a:t>
            </a:r>
            <a:r>
              <a:rPr lang="pl-PL" b="1" dirty="0"/>
              <a:t>Przesłanką o charakterze negatywnym</a:t>
            </a:r>
            <a:r>
              <a:rPr lang="pl-PL" dirty="0"/>
              <a:t> jest wytoczenie powództwa o naprawienie szkody, której ma dotyczyć wniosek.</a:t>
            </a:r>
            <a:endParaRPr lang="pl-PL" b="1" dirty="0"/>
          </a:p>
          <a:p>
            <a:pPr marL="114300" indent="0">
              <a:buNone/>
            </a:pPr>
            <a:endParaRPr lang="pl-PL" dirty="0" smtClean="0"/>
          </a:p>
          <a:p>
            <a:pPr marL="114300" indent="0">
              <a:buNone/>
            </a:pPr>
            <a:endParaRPr lang="pl-PL" dirty="0"/>
          </a:p>
        </p:txBody>
      </p:sp>
    </p:spTree>
    <p:extLst>
      <p:ext uri="{BB962C8B-B14F-4D97-AF65-F5344CB8AC3E}">
        <p14:creationId xmlns:p14="http://schemas.microsoft.com/office/powerpoint/2010/main" val="660052572"/>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i środki kompensacyjne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fontAlgn="auto">
              <a:spcAft>
                <a:spcPts val="0"/>
              </a:spcAft>
              <a:buFont typeface="Wingdings" panose="05000000000000000000" pitchFamily="2" charset="2"/>
              <a:buChar char="Ø"/>
              <a:defRPr/>
            </a:pPr>
            <a:r>
              <a:rPr lang="pl-PL" b="1" dirty="0"/>
              <a:t>Wkomponowanie w Część ogólną ustawy karnej rozdziału regulującego środki kompensacyjne oznacza, iż ustawodawca zauważając ich dominujący w stosunku do represyjnego naprawczy charakter chce wyłączyć je z katalogu środków karnych i włączyć do odrębnego reżimu reakcji prawnej stosowanej obok kary.</a:t>
            </a:r>
            <a:r>
              <a:rPr lang="pl-PL" dirty="0"/>
              <a:t> </a:t>
            </a:r>
            <a:r>
              <a:rPr lang="pl-PL" dirty="0" smtClean="0"/>
              <a:t>(por. R. </a:t>
            </a:r>
            <a:r>
              <a:rPr lang="pl-PL" dirty="0" err="1" smtClean="0"/>
              <a:t>Zawłocki</a:t>
            </a:r>
            <a:r>
              <a:rPr lang="pl-PL" dirty="0" smtClean="0"/>
              <a:t>)</a:t>
            </a:r>
          </a:p>
          <a:p>
            <a:pPr fontAlgn="auto">
              <a:spcAft>
                <a:spcPts val="0"/>
              </a:spcAft>
              <a:buFont typeface="Wingdings" panose="05000000000000000000" pitchFamily="2" charset="2"/>
              <a:buChar char="Ø"/>
              <a:defRPr/>
            </a:pPr>
            <a:r>
              <a:rPr lang="pl-PL" dirty="0" smtClean="0"/>
              <a:t>Środki z rozdziału </a:t>
            </a:r>
            <a:r>
              <a:rPr lang="pl-PL" dirty="0" err="1" smtClean="0"/>
              <a:t>Va</a:t>
            </a:r>
            <a:r>
              <a:rPr lang="pl-PL" dirty="0" smtClean="0"/>
              <a:t> KK są przede wszystkim zorientowane </a:t>
            </a:r>
            <a:r>
              <a:rPr lang="pl-PL" dirty="0"/>
              <a:t>na realizację </a:t>
            </a:r>
            <a:r>
              <a:rPr lang="pl-PL" dirty="0" smtClean="0"/>
              <a:t>celów restytucyjnych, nie penalnych. </a:t>
            </a:r>
            <a:r>
              <a:rPr lang="pl-PL" b="1" dirty="0" smtClean="0"/>
              <a:t>Funkcja kompensacyjna prawa karnego!</a:t>
            </a:r>
            <a:endParaRPr lang="pl-PL" dirty="0" smtClean="0"/>
          </a:p>
          <a:p>
            <a:pPr fontAlgn="auto">
              <a:spcAft>
                <a:spcPts val="0"/>
              </a:spcAft>
              <a:buFont typeface="Wingdings" panose="05000000000000000000" pitchFamily="2" charset="2"/>
              <a:buChar char="Ø"/>
              <a:defRPr/>
            </a:pPr>
            <a:r>
              <a:rPr lang="pl-PL" dirty="0"/>
              <a:t> "Nie da się bowiem uzasadnić karnego charakteru przepadku (jeśli nie ma być konfiskatą mienia) oraz odszkodowania i obowiązku zadośćuczynienia, które to środki mają typowo cywilistyczny charakter. Także nawiązka jest przede wszystkim środkiem kompensacyjnym" [projekt ustawy o zmianie ustawy Kodeks karny oraz niektórych innych ustaw (stan z 5.11.2013 r.), https://bip.ms.gov.pl/pl/dzialalnosc/komisje-kodyfikacyjne/komisja-kodyfikacyjna-prawa-karnego/komisja-kodyfikacyjna-prawa-karnego-2009-2013</a:t>
            </a:r>
            <a:r>
              <a:rPr lang="pl-PL" dirty="0" smtClean="0"/>
              <a:t>/].</a:t>
            </a:r>
          </a:p>
          <a:p>
            <a:pPr fontAlgn="auto">
              <a:spcAft>
                <a:spcPts val="0"/>
              </a:spcAft>
              <a:buFont typeface="Wingdings" panose="05000000000000000000" pitchFamily="2" charset="2"/>
              <a:buChar char="Ø"/>
              <a:defRPr/>
            </a:pPr>
            <a:r>
              <a:rPr lang="pl-PL" dirty="0"/>
              <a:t> </a:t>
            </a:r>
            <a:r>
              <a:rPr lang="pl-PL" dirty="0" smtClean="0"/>
              <a:t>wątpliwości dotyczą jednak nawiązki!!!</a:t>
            </a:r>
          </a:p>
        </p:txBody>
      </p:sp>
    </p:spTree>
    <p:extLst>
      <p:ext uri="{BB962C8B-B14F-4D97-AF65-F5344CB8AC3E}">
        <p14:creationId xmlns:p14="http://schemas.microsoft.com/office/powerpoint/2010/main" val="3615245514"/>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208962" cy="5805487"/>
          </a:xfrm>
        </p:spPr>
        <p:txBody>
          <a:bodyPr rtlCol="0">
            <a:normAutofit/>
          </a:bodyPr>
          <a:lstStyle/>
          <a:p>
            <a:pPr marL="114300" indent="0">
              <a:buNone/>
            </a:pPr>
            <a:endParaRPr lang="pl-PL" dirty="0" smtClean="0"/>
          </a:p>
          <a:p>
            <a:pPr>
              <a:buBlip>
                <a:blip r:embed="rId2"/>
              </a:buBlip>
            </a:pPr>
            <a:r>
              <a:rPr lang="pl-PL" dirty="0"/>
              <a:t>Jako środek karny obowiązek naprawienia szkody lub zadośćuczynienia za doznaną krzywdę może być orzeczony </a:t>
            </a:r>
            <a:r>
              <a:rPr lang="pl-PL" b="1" dirty="0" smtClean="0"/>
              <a:t>obok </a:t>
            </a:r>
            <a:r>
              <a:rPr lang="pl-PL" b="1" dirty="0"/>
              <a:t>kary</a:t>
            </a:r>
            <a:r>
              <a:rPr lang="pl-PL" dirty="0"/>
              <a:t>, </a:t>
            </a:r>
            <a:endParaRPr lang="pl-PL" dirty="0" smtClean="0"/>
          </a:p>
          <a:p>
            <a:pPr>
              <a:buBlip>
                <a:blip r:embed="rId2"/>
              </a:buBlip>
            </a:pPr>
            <a:r>
              <a:rPr lang="pl-PL" dirty="0" smtClean="0"/>
              <a:t>też </a:t>
            </a:r>
            <a:r>
              <a:rPr lang="pl-PL" dirty="0"/>
              <a:t>samoistnie, w </a:t>
            </a:r>
            <a:r>
              <a:rPr lang="pl-PL" b="1" dirty="0"/>
              <a:t>razie odstąpienia od wymierzenia kary</a:t>
            </a:r>
            <a:r>
              <a:rPr lang="pl-PL" dirty="0"/>
              <a:t>, w sytuacjach określonych w art. 59 § 1, art. 60 § 7 i art. 61 KK. </a:t>
            </a:r>
            <a:r>
              <a:rPr lang="pl-PL" dirty="0" smtClean="0"/>
              <a:t>(uzależniona </a:t>
            </a:r>
            <a:r>
              <a:rPr lang="pl-PL" dirty="0"/>
              <a:t>od tego, czy będzie on w stanie spełnić wszystkie cele </a:t>
            </a:r>
            <a:r>
              <a:rPr lang="pl-PL" dirty="0" smtClean="0"/>
              <a:t>kary)</a:t>
            </a:r>
          </a:p>
          <a:p>
            <a:pPr>
              <a:buBlip>
                <a:blip r:embed="rId2"/>
              </a:buBlip>
            </a:pPr>
            <a:r>
              <a:rPr lang="pl-PL" dirty="0"/>
              <a:t> </a:t>
            </a:r>
            <a:r>
              <a:rPr lang="pl-PL" dirty="0" smtClean="0"/>
              <a:t>pojęcie szkody</a:t>
            </a:r>
          </a:p>
          <a:p>
            <a:pPr>
              <a:buBlip>
                <a:blip r:embed="rId2"/>
              </a:buBlip>
            </a:pPr>
            <a:r>
              <a:rPr lang="pl-PL" dirty="0"/>
              <a:t> </a:t>
            </a:r>
            <a:r>
              <a:rPr lang="pl-PL" b="1" dirty="0" smtClean="0"/>
              <a:t>nie obejmuje odsetek</a:t>
            </a:r>
          </a:p>
          <a:p>
            <a:pPr>
              <a:buBlip>
                <a:blip r:embed="rId2"/>
              </a:buBlip>
            </a:pPr>
            <a:r>
              <a:rPr lang="pl-PL" b="1" dirty="0"/>
              <a:t> </a:t>
            </a:r>
            <a:r>
              <a:rPr lang="pl-PL" dirty="0" smtClean="0"/>
              <a:t>obowiązek naprawienia szkody a zasada pełnej kompensaty</a:t>
            </a:r>
          </a:p>
          <a:p>
            <a:pPr>
              <a:buBlip>
                <a:blip r:embed="rId2"/>
              </a:buBlip>
            </a:pPr>
            <a:r>
              <a:rPr lang="pl-PL" dirty="0"/>
              <a:t> Wpływ sytuacji materialnej poszkodowanego oraz osoby odpowiedzialnej za szkodę na zakres obowiązku naprawienia </a:t>
            </a:r>
            <a:r>
              <a:rPr lang="pl-PL" dirty="0" smtClean="0"/>
              <a:t>szkody</a:t>
            </a:r>
            <a:r>
              <a:rPr lang="pl-PL" dirty="0"/>
              <a:t> </a:t>
            </a:r>
            <a:r>
              <a:rPr lang="pl-PL" dirty="0" smtClean="0"/>
              <a:t>(miarkowanie z art</a:t>
            </a:r>
            <a:r>
              <a:rPr lang="pl-PL" dirty="0"/>
              <a:t>. 440 KC</a:t>
            </a:r>
            <a:r>
              <a:rPr lang="pl-PL" dirty="0" smtClean="0"/>
              <a:t>)?</a:t>
            </a:r>
          </a:p>
          <a:p>
            <a:pPr>
              <a:buBlip>
                <a:blip r:embed="rId2"/>
              </a:buBlip>
            </a:pPr>
            <a:r>
              <a:rPr lang="pl-PL" dirty="0"/>
              <a:t> </a:t>
            </a:r>
            <a:r>
              <a:rPr lang="pl-PL" b="1" dirty="0"/>
              <a:t>Odpowiedzialność za szkodę wyrządzoną przez kilka </a:t>
            </a:r>
            <a:r>
              <a:rPr lang="pl-PL" b="1" dirty="0" smtClean="0"/>
              <a:t>osób</a:t>
            </a:r>
            <a:r>
              <a:rPr lang="pl-PL" b="1" dirty="0"/>
              <a:t>?</a:t>
            </a:r>
            <a:endParaRPr lang="pl-PL" dirty="0" smtClean="0"/>
          </a:p>
          <a:p>
            <a:pPr marL="114300" indent="0">
              <a:buNone/>
            </a:pPr>
            <a:endParaRPr lang="pl-PL" dirty="0"/>
          </a:p>
        </p:txBody>
      </p:sp>
    </p:spTree>
    <p:extLst>
      <p:ext uri="{BB962C8B-B14F-4D97-AF65-F5344CB8AC3E}">
        <p14:creationId xmlns:p14="http://schemas.microsoft.com/office/powerpoint/2010/main" val="253100747"/>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353052" cy="5904879"/>
          </a:xfrm>
        </p:spPr>
        <p:txBody>
          <a:bodyPr rtlCol="0">
            <a:normAutofit fontScale="85000" lnSpcReduction="20000"/>
          </a:bodyPr>
          <a:lstStyle/>
          <a:p>
            <a:r>
              <a:rPr lang="pl-PL" b="1" dirty="0"/>
              <a:t>Nawiązka na rzecz pokrzywdzonego</a:t>
            </a:r>
          </a:p>
          <a:p>
            <a:pPr marL="114300" indent="0">
              <a:buNone/>
            </a:pPr>
            <a:endParaRPr lang="pl-PL" dirty="0" smtClean="0"/>
          </a:p>
          <a:p>
            <a:pPr>
              <a:buFont typeface="Wingdings" panose="05000000000000000000" pitchFamily="2" charset="2"/>
              <a:buChar char="Ø"/>
            </a:pPr>
            <a:r>
              <a:rPr lang="pl-PL" dirty="0" smtClean="0"/>
              <a:t>Na </a:t>
            </a:r>
            <a:r>
              <a:rPr lang="pl-PL" dirty="0"/>
              <a:t>podstawie art. 46 § 2 KK zamiast obowiązku określonego w art. 46 § 1 KK sąd może orzec nawiązkę na rzecz pokrzywdzonego. </a:t>
            </a:r>
            <a:endParaRPr lang="pl-PL" dirty="0" smtClean="0"/>
          </a:p>
          <a:p>
            <a:pPr>
              <a:buFont typeface="Wingdings" panose="05000000000000000000" pitchFamily="2" charset="2"/>
              <a:buChar char="Ø"/>
            </a:pPr>
            <a:r>
              <a:rPr lang="pl-PL" dirty="0" smtClean="0"/>
              <a:t>gdy </a:t>
            </a:r>
            <a:r>
              <a:rPr lang="pl-PL" dirty="0"/>
              <a:t>orzeczenie obowiązku naprawienia szkody jest znacznie utrudnione, co w szczególności oznacza wystąpienie trudności dowodowych dotyczących ustalenia wielkości szkody powodujących, że z reguły nie odpowiada jej wysokości, chociaż zaznacza się w literaturze, że powinna stanowić przybliżony jej ekwiwalent (zob. </a:t>
            </a:r>
            <a:r>
              <a:rPr lang="pl-PL" i="1" dirty="0"/>
              <a:t>A. </a:t>
            </a:r>
            <a:r>
              <a:rPr lang="pl-PL" i="1" dirty="0" smtClean="0"/>
              <a:t>Muszyńska</a:t>
            </a:r>
            <a:r>
              <a:rPr lang="pl-PL" dirty="0"/>
              <a:t>, Naprawienie szkody). </a:t>
            </a:r>
            <a:endParaRPr lang="pl-PL" dirty="0" smtClean="0"/>
          </a:p>
          <a:p>
            <a:pPr>
              <a:buFont typeface="Wingdings" panose="05000000000000000000" pitchFamily="2" charset="2"/>
              <a:buChar char="Ø"/>
            </a:pPr>
            <a:r>
              <a:rPr lang="pl-PL" dirty="0" smtClean="0"/>
              <a:t>zakaz </a:t>
            </a:r>
            <a:r>
              <a:rPr lang="pl-PL" dirty="0"/>
              <a:t>łącznego orzeczenia obowiązku naprawienia szkody i </a:t>
            </a:r>
            <a:endParaRPr lang="pl-PL" dirty="0" smtClean="0"/>
          </a:p>
          <a:p>
            <a:pPr>
              <a:buFont typeface="Wingdings" panose="05000000000000000000" pitchFamily="2" charset="2"/>
              <a:buChar char="Ø"/>
            </a:pPr>
            <a:r>
              <a:rPr lang="pl-PL" b="1" dirty="0" smtClean="0"/>
              <a:t>wysokość </a:t>
            </a:r>
            <a:r>
              <a:rPr lang="pl-PL" b="1" dirty="0"/>
              <a:t>nawiązki</a:t>
            </a:r>
            <a:r>
              <a:rPr lang="pl-PL" dirty="0"/>
              <a:t> orzeczonej na podstawie art. 46 § 2 KK nie może przekraczać </a:t>
            </a:r>
            <a:r>
              <a:rPr lang="pl-PL" b="1" dirty="0"/>
              <a:t>200 000 zł</a:t>
            </a:r>
            <a:r>
              <a:rPr lang="pl-PL" dirty="0" smtClean="0"/>
              <a:t>.</a:t>
            </a:r>
          </a:p>
          <a:p>
            <a:pPr>
              <a:buFont typeface="Wingdings" panose="05000000000000000000" pitchFamily="2" charset="2"/>
              <a:buChar char="Ø"/>
            </a:pPr>
            <a:r>
              <a:rPr lang="pl-PL" dirty="0"/>
              <a:t> </a:t>
            </a:r>
            <a:r>
              <a:rPr lang="pl-PL" dirty="0" smtClean="0"/>
              <a:t>orzekana fakultatywnie</a:t>
            </a:r>
            <a:endParaRPr lang="pl-PL" dirty="0"/>
          </a:p>
          <a:p>
            <a:pPr marL="114300" indent="0">
              <a:buNone/>
            </a:pPr>
            <a:endParaRPr lang="pl-PL" b="1" dirty="0" smtClean="0"/>
          </a:p>
          <a:p>
            <a:pPr marL="114300" indent="0">
              <a:buNone/>
            </a:pPr>
            <a:r>
              <a:rPr lang="pl-PL" b="1" dirty="0" smtClean="0"/>
              <a:t>Przesłanki </a:t>
            </a:r>
            <a:r>
              <a:rPr lang="pl-PL" b="1" dirty="0"/>
              <a:t>orzeczenia nawiązki na </a:t>
            </a:r>
            <a:r>
              <a:rPr lang="pl-PL" b="1" dirty="0" smtClean="0"/>
              <a:t>podst. </a:t>
            </a:r>
            <a:r>
              <a:rPr lang="pl-PL" b="1" dirty="0"/>
              <a:t>art. 46 § 2 </a:t>
            </a:r>
            <a:r>
              <a:rPr lang="pl-PL" b="1" dirty="0" smtClean="0"/>
              <a:t>KK:</a:t>
            </a:r>
          </a:p>
          <a:p>
            <a:pPr marL="571500" indent="-457200">
              <a:buAutoNum type="arabicParenR"/>
            </a:pPr>
            <a:r>
              <a:rPr lang="pl-PL" dirty="0" smtClean="0"/>
              <a:t>spełnienie </a:t>
            </a:r>
            <a:r>
              <a:rPr lang="pl-PL" dirty="0"/>
              <a:t>przesłanek z art. 46 § 1 KK; </a:t>
            </a:r>
            <a:endParaRPr lang="pl-PL" dirty="0" smtClean="0"/>
          </a:p>
          <a:p>
            <a:pPr marL="571500" indent="-457200">
              <a:buAutoNum type="arabicParenR"/>
            </a:pPr>
            <a:r>
              <a:rPr lang="pl-PL" dirty="0" smtClean="0"/>
              <a:t>istnienie </a:t>
            </a:r>
            <a:r>
              <a:rPr lang="pl-PL" dirty="0"/>
              <a:t>szkody majątkowej lub niemajątkowej, która nie została naprawiona lub nie może być naprawiona; </a:t>
            </a:r>
          </a:p>
          <a:p>
            <a:pPr marL="571500" indent="-457200">
              <a:buAutoNum type="arabicParenR"/>
            </a:pPr>
            <a:r>
              <a:rPr lang="pl-PL" dirty="0" smtClean="0"/>
              <a:t>skazanie </a:t>
            </a:r>
            <a:r>
              <a:rPr lang="pl-PL" dirty="0"/>
              <a:t>za przestępstwo; </a:t>
            </a:r>
          </a:p>
          <a:p>
            <a:pPr marL="571500" indent="-457200">
              <a:buAutoNum type="arabicParenR"/>
            </a:pPr>
            <a:r>
              <a:rPr lang="pl-PL" dirty="0" smtClean="0"/>
              <a:t>znaczne </a:t>
            </a:r>
            <a:r>
              <a:rPr lang="pl-PL" dirty="0"/>
              <a:t>trudności w orzeczeniu obowiązku naprawienia szkody, w szczególności brak możliwości naprawienia szkody w całości lub w części bądź inne czynniki uniemożliwiające orzeczenie obowiązku naprawienia szkody.</a:t>
            </a:r>
          </a:p>
          <a:p>
            <a:pPr marL="114300" indent="0">
              <a:buNone/>
            </a:pPr>
            <a:endParaRPr lang="pl-PL" dirty="0" smtClean="0"/>
          </a:p>
        </p:txBody>
      </p:sp>
    </p:spTree>
    <p:extLst>
      <p:ext uri="{BB962C8B-B14F-4D97-AF65-F5344CB8AC3E}">
        <p14:creationId xmlns:p14="http://schemas.microsoft.com/office/powerpoint/2010/main" val="2011451613"/>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353052" cy="5805487"/>
          </a:xfrm>
        </p:spPr>
        <p:txBody>
          <a:bodyPr rtlCol="0">
            <a:normAutofit fontScale="92500" lnSpcReduction="10000"/>
          </a:bodyPr>
          <a:lstStyle/>
          <a:p>
            <a:r>
              <a:rPr lang="pl-PL" b="1" dirty="0" smtClean="0"/>
              <a:t>Nawiązka Art. 47 KK</a:t>
            </a:r>
            <a:endParaRPr lang="pl-PL" b="1" dirty="0"/>
          </a:p>
          <a:p>
            <a:pPr marL="114300" indent="0">
              <a:buNone/>
            </a:pPr>
            <a:endParaRPr lang="pl-PL" dirty="0" smtClean="0"/>
          </a:p>
          <a:p>
            <a:pPr>
              <a:buFont typeface="Wingdings" panose="05000000000000000000" pitchFamily="2" charset="2"/>
              <a:buChar char="ü"/>
            </a:pPr>
            <a:r>
              <a:rPr lang="pl-PL" b="1" dirty="0"/>
              <a:t>Istota nawiązki</a:t>
            </a:r>
            <a:r>
              <a:rPr lang="pl-PL" dirty="0"/>
              <a:t> sprowadza się do </a:t>
            </a:r>
            <a:r>
              <a:rPr lang="pl-PL" b="1" dirty="0"/>
              <a:t>zapłaty pewnej sumy pieniężnej na rzecz określonego podmiotu</a:t>
            </a:r>
            <a:r>
              <a:rPr lang="pl-PL" dirty="0"/>
              <a:t>. </a:t>
            </a:r>
            <a:endParaRPr lang="pl-PL" dirty="0" smtClean="0"/>
          </a:p>
          <a:p>
            <a:pPr>
              <a:buFont typeface="Wingdings" panose="05000000000000000000" pitchFamily="2" charset="2"/>
              <a:buChar char="ü"/>
            </a:pPr>
            <a:r>
              <a:rPr lang="pl-PL" dirty="0" smtClean="0"/>
              <a:t>Suma </a:t>
            </a:r>
            <a:r>
              <a:rPr lang="pl-PL" dirty="0"/>
              <a:t>ta nie stanowi odszkodowania, gdyż sąd, wymierzając nawiązkę, nie jest zobowiązany do ustalenia rzeczywistej wysokości szkody, wartości utraconych korzyści czy doznanych krzywd. </a:t>
            </a:r>
            <a:endParaRPr lang="pl-PL" dirty="0" smtClean="0"/>
          </a:p>
          <a:p>
            <a:pPr>
              <a:buFont typeface="Wingdings" panose="05000000000000000000" pitchFamily="2" charset="2"/>
              <a:buChar char="ü"/>
            </a:pPr>
            <a:r>
              <a:rPr lang="pl-PL" dirty="0" smtClean="0"/>
              <a:t>Nawiązka </a:t>
            </a:r>
            <a:r>
              <a:rPr lang="pl-PL" dirty="0"/>
              <a:t>nie tylko może przekraczać wysokość szkody, ale też – jak trafnie podkreśla się w orzecznictwie – może być orzeczona wobec kilku osób współdziałających w popełnieniu przestępstwa. Każdy więc ze sprawców (</a:t>
            </a:r>
            <a:r>
              <a:rPr lang="pl-PL" i="1" dirty="0"/>
              <a:t>sensu largo)</a:t>
            </a:r>
            <a:r>
              <a:rPr lang="pl-PL" dirty="0"/>
              <a:t> przestępstwa może być zobowiązany do uiszczania nawiązki, nawet w wysokości przekraczającej rzeczywistą </a:t>
            </a:r>
            <a:r>
              <a:rPr lang="pl-PL" dirty="0" smtClean="0"/>
              <a:t>szkodę</a:t>
            </a:r>
          </a:p>
          <a:p>
            <a:pPr>
              <a:buFont typeface="Wingdings" panose="05000000000000000000" pitchFamily="2" charset="2"/>
              <a:buChar char="ü"/>
            </a:pPr>
            <a:r>
              <a:rPr lang="pl-PL" b="1" dirty="0" smtClean="0"/>
              <a:t>Zapłacenie </a:t>
            </a:r>
            <a:r>
              <a:rPr lang="pl-PL" b="1" dirty="0"/>
              <a:t>nawiązki przez jednego ze sprawców</a:t>
            </a:r>
            <a:r>
              <a:rPr lang="pl-PL" dirty="0"/>
              <a:t> nie zwalnia pozostałych od jej zapłacenia. </a:t>
            </a:r>
            <a:endParaRPr lang="pl-PL" dirty="0" smtClean="0"/>
          </a:p>
          <a:p>
            <a:pPr>
              <a:buFont typeface="Wingdings" panose="05000000000000000000" pitchFamily="2" charset="2"/>
              <a:buChar char="ü"/>
            </a:pPr>
            <a:r>
              <a:rPr lang="pl-PL" dirty="0" smtClean="0"/>
              <a:t>Konsekwentnie </a:t>
            </a:r>
            <a:r>
              <a:rPr lang="pl-PL" dirty="0"/>
              <a:t>należy opowiedzieć się za poglądem, że orzeczenie nawiązki nie stoi na przeszkodzie wytoczeniu powództwa cywilnego, a kwota nawiązki nie podlega zaliczeniu na poczet zasądzonego odszkodowania i nie powinna powodować zmniejszenia jego wysokości (zob. </a:t>
            </a:r>
            <a:r>
              <a:rPr lang="pl-PL" i="1" dirty="0"/>
              <a:t>Marek</a:t>
            </a:r>
            <a:r>
              <a:rPr lang="pl-PL" dirty="0"/>
              <a:t>, Kodeks karny, 2010, s. </a:t>
            </a:r>
            <a:r>
              <a:rPr lang="pl-PL" dirty="0" smtClean="0"/>
              <a:t>168).</a:t>
            </a:r>
          </a:p>
        </p:txBody>
      </p:sp>
    </p:spTree>
    <p:extLst>
      <p:ext uri="{BB962C8B-B14F-4D97-AF65-F5344CB8AC3E}">
        <p14:creationId xmlns:p14="http://schemas.microsoft.com/office/powerpoint/2010/main" val="735749131"/>
      </p:ext>
    </p:extLst>
  </p:cSld>
  <p:clrMapOvr>
    <a:masterClrMapping/>
  </p:clrMapOvr>
  <p:transition>
    <p:randomBa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353052" cy="5805487"/>
          </a:xfrm>
        </p:spPr>
        <p:txBody>
          <a:bodyPr rtlCol="0">
            <a:normAutofit lnSpcReduction="10000"/>
          </a:bodyPr>
          <a:lstStyle/>
          <a:p>
            <a:r>
              <a:rPr lang="pl-PL" b="1" dirty="0" smtClean="0"/>
              <a:t>Nawiązka Art. 47 KK – przesłanki:</a:t>
            </a:r>
          </a:p>
          <a:p>
            <a:pPr marL="114300" indent="0">
              <a:buNone/>
            </a:pPr>
            <a:endParaRPr lang="pl-PL" b="1" dirty="0"/>
          </a:p>
          <a:p>
            <a:pPr marL="571500" indent="-457200">
              <a:buFont typeface="+mj-lt"/>
              <a:buAutoNum type="arabicParenR"/>
            </a:pPr>
            <a:r>
              <a:rPr lang="pl-PL" dirty="0" smtClean="0"/>
              <a:t>skazanie </a:t>
            </a:r>
            <a:r>
              <a:rPr lang="pl-PL" b="1" dirty="0"/>
              <a:t>za umyślne przestępstwo przeciwko życiu lub zdrowiu</a:t>
            </a:r>
            <a:r>
              <a:rPr lang="pl-PL" dirty="0"/>
              <a:t> albo za </a:t>
            </a:r>
            <a:r>
              <a:rPr lang="pl-PL" b="1" dirty="0"/>
              <a:t>inne przestępstwo umyślne, którego skutkiem jest śmierć człowieka, ciężki uszczerbek na zdrowiu, naruszenie czynności narządu ciała lub rozstrój zdrowia</a:t>
            </a:r>
            <a:r>
              <a:rPr lang="pl-PL" dirty="0"/>
              <a:t>. </a:t>
            </a:r>
            <a:endParaRPr lang="pl-PL" dirty="0" smtClean="0"/>
          </a:p>
          <a:p>
            <a:pPr>
              <a:buFontTx/>
              <a:buChar char="-"/>
            </a:pPr>
            <a:r>
              <a:rPr lang="pl-PL" dirty="0"/>
              <a:t>f</a:t>
            </a:r>
            <a:r>
              <a:rPr lang="pl-PL" dirty="0" smtClean="0"/>
              <a:t>akultatywnie</a:t>
            </a:r>
          </a:p>
          <a:p>
            <a:pPr>
              <a:buFontTx/>
              <a:buChar char="-"/>
            </a:pPr>
            <a:r>
              <a:rPr lang="pl-PL" dirty="0" smtClean="0"/>
              <a:t>na </a:t>
            </a:r>
            <a:r>
              <a:rPr lang="pl-PL" dirty="0"/>
              <a:t>rzecz Funduszu Pomocy Pokrzywdzonym oraz Pomocy </a:t>
            </a:r>
            <a:r>
              <a:rPr lang="pl-PL" dirty="0" smtClean="0"/>
              <a:t>Postpenitencjarnej</a:t>
            </a:r>
          </a:p>
          <a:p>
            <a:pPr>
              <a:buFontTx/>
              <a:buChar char="-"/>
            </a:pPr>
            <a:r>
              <a:rPr lang="pl-PL" dirty="0"/>
              <a:t> </a:t>
            </a:r>
            <a:r>
              <a:rPr lang="pl-PL" dirty="0" smtClean="0"/>
              <a:t>do 100 000 zł</a:t>
            </a:r>
          </a:p>
          <a:p>
            <a:pPr marL="571500" indent="-457200">
              <a:buFont typeface="+mj-lt"/>
              <a:buAutoNum type="arabicParenR"/>
            </a:pPr>
            <a:r>
              <a:rPr lang="pl-PL" b="1" dirty="0" smtClean="0"/>
              <a:t>Skazanie </a:t>
            </a:r>
            <a:r>
              <a:rPr lang="pl-PL" b="1" dirty="0"/>
              <a:t>za przestępstwo przeciwko środowisku.</a:t>
            </a:r>
            <a:r>
              <a:rPr lang="pl-PL" dirty="0"/>
              <a:t> </a:t>
            </a:r>
            <a:r>
              <a:rPr lang="pl-PL" dirty="0" smtClean="0"/>
              <a:t>(zarówno przestępstwo umyślne, </a:t>
            </a:r>
            <a:r>
              <a:rPr lang="pl-PL" dirty="0"/>
              <a:t>jak i </a:t>
            </a:r>
            <a:r>
              <a:rPr lang="pl-PL" dirty="0" smtClean="0"/>
              <a:t>nieumyślne)</a:t>
            </a:r>
          </a:p>
          <a:p>
            <a:pPr>
              <a:buFontTx/>
              <a:buChar char="-"/>
            </a:pPr>
            <a:r>
              <a:rPr lang="pl-PL" dirty="0"/>
              <a:t>fakultatywnie</a:t>
            </a:r>
          </a:p>
          <a:p>
            <a:pPr>
              <a:buFontTx/>
              <a:buChar char="-"/>
            </a:pPr>
            <a:r>
              <a:rPr lang="pl-PL" dirty="0"/>
              <a:t>na rzecz </a:t>
            </a:r>
            <a:r>
              <a:rPr lang="pl-PL" dirty="0" smtClean="0"/>
              <a:t>Narodowego </a:t>
            </a:r>
            <a:r>
              <a:rPr lang="pl-PL" dirty="0"/>
              <a:t>Funduszu Ochrony Środowiska i Gospodarki Wodnej</a:t>
            </a:r>
            <a:r>
              <a:rPr lang="pl-PL" b="1" dirty="0"/>
              <a:t>,</a:t>
            </a:r>
            <a:endParaRPr lang="pl-PL" dirty="0" smtClean="0"/>
          </a:p>
          <a:p>
            <a:pPr marL="114300" indent="0">
              <a:buNone/>
            </a:pPr>
            <a:r>
              <a:rPr lang="pl-PL" dirty="0" smtClean="0"/>
              <a:t>- Do 100 000 zł</a:t>
            </a:r>
          </a:p>
          <a:p>
            <a:pPr marL="114300" indent="0">
              <a:buNone/>
            </a:pPr>
            <a:endParaRPr lang="pl-PL" dirty="0" smtClean="0"/>
          </a:p>
        </p:txBody>
      </p:sp>
    </p:spTree>
    <p:extLst>
      <p:ext uri="{BB962C8B-B14F-4D97-AF65-F5344CB8AC3E}">
        <p14:creationId xmlns:p14="http://schemas.microsoft.com/office/powerpoint/2010/main" val="2232697401"/>
      </p:ext>
    </p:extLst>
  </p:cSld>
  <p:clrMapOvr>
    <a:masterClrMapping/>
  </p:clrMapOvr>
  <p:transition>
    <p:randomBa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353052" cy="5805487"/>
          </a:xfrm>
        </p:spPr>
        <p:txBody>
          <a:bodyPr rtlCol="0">
            <a:normAutofit fontScale="92500" lnSpcReduction="10000"/>
          </a:bodyPr>
          <a:lstStyle/>
          <a:p>
            <a:r>
              <a:rPr lang="pl-PL" b="1" dirty="0" smtClean="0"/>
              <a:t>Nawiązka Art. 47 KK – przesłanki:</a:t>
            </a:r>
            <a:endParaRPr lang="pl-PL" b="1" dirty="0"/>
          </a:p>
          <a:p>
            <a:pPr marL="114300" indent="0">
              <a:buNone/>
            </a:pPr>
            <a:r>
              <a:rPr lang="pl-PL" b="1" dirty="0" smtClean="0"/>
              <a:t>3) Skazanie </a:t>
            </a:r>
            <a:r>
              <a:rPr lang="pl-PL" b="1" dirty="0"/>
              <a:t>za przestępstwa </a:t>
            </a:r>
            <a:r>
              <a:rPr lang="pl-PL" b="1" dirty="0" smtClean="0"/>
              <a:t>komunikacyjne określone </a:t>
            </a:r>
            <a:r>
              <a:rPr lang="pl-PL" b="1" dirty="0"/>
              <a:t>w art. 173, art. 174, art. 177 lub w art. 355, </a:t>
            </a:r>
            <a:endParaRPr lang="pl-PL" b="1" dirty="0" smtClean="0"/>
          </a:p>
          <a:p>
            <a:pPr marL="114300" indent="0">
              <a:buNone/>
            </a:pPr>
            <a:r>
              <a:rPr lang="pl-PL" b="1" dirty="0" smtClean="0"/>
              <a:t>jeżeli </a:t>
            </a:r>
            <a:r>
              <a:rPr lang="pl-PL" b="1" dirty="0"/>
              <a:t>sprawca był w stanie nietrzeźwości lub pod wpływem środka </a:t>
            </a:r>
            <a:r>
              <a:rPr lang="pl-PL" b="1" dirty="0" smtClean="0"/>
              <a:t>odurzającego</a:t>
            </a:r>
          </a:p>
          <a:p>
            <a:pPr marL="114300" indent="0">
              <a:buNone/>
            </a:pPr>
            <a:r>
              <a:rPr lang="pl-PL" b="1" dirty="0" smtClean="0"/>
              <a:t>lub </a:t>
            </a:r>
            <a:r>
              <a:rPr lang="pl-PL" b="1" dirty="0"/>
              <a:t>zbiegł z miejsca zdarzenia, </a:t>
            </a:r>
            <a:endParaRPr lang="pl-PL" b="1" dirty="0" smtClean="0"/>
          </a:p>
          <a:p>
            <a:pPr marL="114300" indent="0">
              <a:buNone/>
            </a:pPr>
            <a:endParaRPr lang="pl-PL" b="1" dirty="0"/>
          </a:p>
          <a:p>
            <a:pPr>
              <a:buFontTx/>
              <a:buChar char="-"/>
            </a:pPr>
            <a:r>
              <a:rPr lang="pl-PL" dirty="0" smtClean="0"/>
              <a:t>Obligatoryjnie</a:t>
            </a:r>
          </a:p>
          <a:p>
            <a:pPr>
              <a:buFontTx/>
              <a:buChar char="-"/>
            </a:pPr>
            <a:r>
              <a:rPr lang="pl-PL" dirty="0" smtClean="0"/>
              <a:t>Na rzecz pokrzywdzonego</a:t>
            </a:r>
            <a:r>
              <a:rPr lang="pl-PL" dirty="0"/>
              <a:t>, a w razie jego śmierci w wyniku popełnionego przez skazanego przestępstwa nawiązkę na rzecz osoby najbliższej, której sytuacja życiowa wskutek śmierci pokrzywdzonego uległa znacznemu pogorszeniu. </a:t>
            </a:r>
            <a:endParaRPr lang="pl-PL" dirty="0" smtClean="0"/>
          </a:p>
          <a:p>
            <a:pPr>
              <a:buFontTx/>
              <a:buChar char="-"/>
            </a:pPr>
            <a:r>
              <a:rPr lang="pl-PL" dirty="0" smtClean="0"/>
              <a:t>W </a:t>
            </a:r>
            <a:r>
              <a:rPr lang="pl-PL" dirty="0"/>
              <a:t>razie gdy ustalono więcej niż jedną taką osobę, nawiązki orzeka się na rzecz każdej z nich. </a:t>
            </a:r>
            <a:endParaRPr lang="pl-PL" dirty="0" smtClean="0"/>
          </a:p>
          <a:p>
            <a:pPr>
              <a:buFontTx/>
              <a:buChar char="-"/>
            </a:pPr>
            <a:r>
              <a:rPr lang="pl-PL" dirty="0" smtClean="0"/>
              <a:t>Jeśli </a:t>
            </a:r>
            <a:r>
              <a:rPr lang="pl-PL" dirty="0"/>
              <a:t>ustalenie takiej osoby nie jest możliwe, sąd orzeka nawiązkę na rzecz Funduszu Pomocy Pokrzywdzonym oraz Pomocy Postpenitencjarnej. </a:t>
            </a:r>
            <a:endParaRPr lang="pl-PL" dirty="0" smtClean="0"/>
          </a:p>
          <a:p>
            <a:pPr>
              <a:buFontTx/>
              <a:buChar char="-"/>
            </a:pPr>
            <a:r>
              <a:rPr lang="pl-PL" dirty="0" smtClean="0"/>
              <a:t>w </a:t>
            </a:r>
            <a:r>
              <a:rPr lang="pl-PL" dirty="0"/>
              <a:t>wysokości </a:t>
            </a:r>
            <a:r>
              <a:rPr lang="pl-PL" b="1" dirty="0"/>
              <a:t>co najmniej 10 000 złotych</a:t>
            </a:r>
            <a:r>
              <a:rPr lang="pl-PL" dirty="0"/>
              <a:t>.</a:t>
            </a:r>
          </a:p>
          <a:p>
            <a:pPr marL="114300" indent="0">
              <a:buNone/>
            </a:pPr>
            <a:endParaRPr lang="pl-PL" dirty="0" smtClean="0"/>
          </a:p>
          <a:p>
            <a:pPr marL="114300" indent="0">
              <a:buNone/>
            </a:pPr>
            <a:endParaRPr lang="pl-PL" dirty="0" smtClean="0"/>
          </a:p>
          <a:p>
            <a:pPr marL="114300" indent="0">
              <a:buNone/>
            </a:pPr>
            <a:endParaRPr lang="pl-PL" dirty="0" smtClean="0"/>
          </a:p>
        </p:txBody>
      </p:sp>
    </p:spTree>
    <p:extLst>
      <p:ext uri="{BB962C8B-B14F-4D97-AF65-F5344CB8AC3E}">
        <p14:creationId xmlns:p14="http://schemas.microsoft.com/office/powerpoint/2010/main" val="46416515"/>
      </p:ext>
    </p:extLst>
  </p:cSld>
  <p:clrMapOvr>
    <a:masterClrMapping/>
  </p:clrMapOvr>
  <p:transition>
    <p:randomBa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3600" dirty="0"/>
              <a:t>Naprawienie szkody, zadośćuczynienie</a:t>
            </a:r>
            <a:r>
              <a:rPr lang="pl-PL" sz="3600" dirty="0" smtClean="0"/>
              <a:t> </a:t>
            </a:r>
            <a:endParaRPr lang="pl-PL" sz="3600" dirty="0"/>
          </a:p>
        </p:txBody>
      </p:sp>
      <p:sp>
        <p:nvSpPr>
          <p:cNvPr id="130051" name="Rectangle 3"/>
          <p:cNvSpPr>
            <a:spLocks noGrp="1" noChangeArrowheads="1"/>
          </p:cNvSpPr>
          <p:nvPr>
            <p:ph idx="1"/>
          </p:nvPr>
        </p:nvSpPr>
        <p:spPr>
          <a:xfrm>
            <a:off x="179388" y="1052513"/>
            <a:ext cx="8353052" cy="5805487"/>
          </a:xfrm>
        </p:spPr>
        <p:txBody>
          <a:bodyPr rtlCol="0">
            <a:normAutofit/>
          </a:bodyPr>
          <a:lstStyle/>
          <a:p>
            <a:r>
              <a:rPr lang="pl-PL" b="1" dirty="0" smtClean="0"/>
              <a:t>Nawiązka Art. 47 KK – przesłanki:</a:t>
            </a:r>
            <a:endParaRPr lang="pl-PL" b="1" dirty="0"/>
          </a:p>
          <a:p>
            <a:pPr marL="114300" indent="0">
              <a:buNone/>
            </a:pPr>
            <a:endParaRPr lang="pl-PL" dirty="0" smtClean="0"/>
          </a:p>
          <a:p>
            <a:pPr>
              <a:buBlip>
                <a:blip r:embed="rId2"/>
              </a:buBlip>
            </a:pPr>
            <a:r>
              <a:rPr lang="pl-PL" dirty="0" smtClean="0"/>
              <a:t>Negatywną </a:t>
            </a:r>
            <a:r>
              <a:rPr lang="pl-PL" dirty="0"/>
              <a:t>przesłanką orzeczenia nawiązki na podstawie (art. 47 § 3 KK) jest orzeczenie przez sąd obowiązku naprawienia wyrządzonej przestępstwem szkody lub zadośćuczynienia za doznaną krzywdę w wysokości wyższej niż 10 000 zł (art. 47 § 5 KK). </a:t>
            </a:r>
            <a:endParaRPr lang="pl-PL" dirty="0" smtClean="0"/>
          </a:p>
          <a:p>
            <a:pPr>
              <a:buBlip>
                <a:blip r:embed="rId2"/>
              </a:buBlip>
            </a:pPr>
            <a:r>
              <a:rPr lang="pl-PL" dirty="0" smtClean="0"/>
              <a:t>Niemożność </a:t>
            </a:r>
            <a:r>
              <a:rPr lang="pl-PL" dirty="0"/>
              <a:t>orzeczenia nawiązki aktualizuje się także wówczas, </a:t>
            </a:r>
            <a:r>
              <a:rPr lang="pl-PL" dirty="0" smtClean="0"/>
              <a:t>gdy w </a:t>
            </a:r>
            <a:r>
              <a:rPr lang="pl-PL" dirty="0"/>
              <a:t>przypadku kilku pokrzywdzonych, obowiązek naprawienia szkody lub zadośćuczynienia za doznaną krzywdę w wysokości przekraczającej 10 000 zł został orzeczony tylko na rzecz jednego z nich </a:t>
            </a:r>
            <a:r>
              <a:rPr lang="pl-PL" dirty="0" smtClean="0"/>
              <a:t>(</a:t>
            </a:r>
            <a:r>
              <a:rPr lang="pl-PL" i="1" dirty="0" smtClean="0"/>
              <a:t>J</a:t>
            </a:r>
            <a:r>
              <a:rPr lang="pl-PL" i="1" dirty="0"/>
              <a:t>. Majewski</a:t>
            </a:r>
            <a:r>
              <a:rPr lang="pl-PL" dirty="0"/>
              <a:t>, Kodeks karny. Komentarz do zmian, s. 153–154</a:t>
            </a:r>
            <a:r>
              <a:rPr lang="pl-PL" dirty="0" smtClean="0"/>
              <a:t>).</a:t>
            </a:r>
          </a:p>
          <a:p>
            <a:pPr>
              <a:buBlip>
                <a:blip r:embed="rId2"/>
              </a:buBlip>
            </a:pPr>
            <a:r>
              <a:rPr lang="pl-PL" b="1" dirty="0"/>
              <a:t> </a:t>
            </a:r>
            <a:r>
              <a:rPr lang="pl-PL" dirty="0"/>
              <a:t>W szczególnie uzasadnionych okolicznościach, gdy wymierzona nawiązka powodowałaby dla sprawcy uszczerbek dla niezbędnego utrzymania siebie i rodziny lub gdy pokrzywdzony pojednał się ze sprawcą, sąd może ją wymierzyć w wysokości niższej niż wskazana w § 3.</a:t>
            </a:r>
          </a:p>
          <a:p>
            <a:pPr marL="114300" indent="0">
              <a:buNone/>
            </a:pPr>
            <a:endParaRPr lang="pl-PL" dirty="0" smtClean="0"/>
          </a:p>
          <a:p>
            <a:pPr marL="114300" indent="0">
              <a:buNone/>
            </a:pPr>
            <a:endParaRPr lang="pl-PL" dirty="0" smtClean="0"/>
          </a:p>
        </p:txBody>
      </p:sp>
    </p:spTree>
    <p:extLst>
      <p:ext uri="{BB962C8B-B14F-4D97-AF65-F5344CB8AC3E}">
        <p14:creationId xmlns:p14="http://schemas.microsoft.com/office/powerpoint/2010/main" val="2852627942"/>
      </p:ext>
    </p:extLst>
  </p:cSld>
  <p:clrMapOvr>
    <a:masterClrMapping/>
  </p:clrMapOvr>
  <p:transition>
    <p:randomBa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i środki kompensacyjne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Wingdings" panose="05000000000000000000" pitchFamily="2" charset="2"/>
              <a:buChar char="Ø"/>
              <a:defRPr/>
            </a:pPr>
            <a:r>
              <a:rPr lang="pl-PL" dirty="0" smtClean="0"/>
              <a:t> funkcja represyjna obok funkcji kompensacyjnej</a:t>
            </a:r>
          </a:p>
          <a:p>
            <a:pPr fontAlgn="auto">
              <a:spcAft>
                <a:spcPts val="0"/>
              </a:spcAft>
              <a:buFont typeface="Wingdings" panose="05000000000000000000" pitchFamily="2" charset="2"/>
              <a:buChar char="Ø"/>
              <a:defRPr/>
            </a:pPr>
            <a:r>
              <a:rPr lang="pl-PL" dirty="0"/>
              <a:t> </a:t>
            </a:r>
            <a:r>
              <a:rPr lang="pl-PL" dirty="0" smtClean="0"/>
              <a:t>problem stosowania dyrektyw wymiaru kary</a:t>
            </a:r>
          </a:p>
          <a:p>
            <a:pPr fontAlgn="auto">
              <a:spcAft>
                <a:spcPts val="0"/>
              </a:spcAft>
              <a:buFont typeface="Wingdings" panose="05000000000000000000" pitchFamily="2" charset="2"/>
              <a:buChar char="Ø"/>
              <a:defRPr/>
            </a:pPr>
            <a:r>
              <a:rPr lang="pl-PL" b="1" dirty="0" smtClean="0"/>
              <a:t>Znowelizowane </a:t>
            </a:r>
            <a:r>
              <a:rPr lang="pl-PL" b="1" dirty="0"/>
              <a:t>brzmienie art. 56 KK wskazuje jednak, iż odpowiednie stosowanie ogólnych dyrektyw wymiaru kary w stosunku do środków zgrupowanych w rozdziale </a:t>
            </a:r>
            <a:r>
              <a:rPr lang="pl-PL" b="1" dirty="0" err="1"/>
              <a:t>Va</a:t>
            </a:r>
            <a:r>
              <a:rPr lang="pl-PL" b="1" dirty="0"/>
              <a:t> wyłączone jest tylko w przypadku obowiązku naprawienia wyrządzonej przestępstwem szkody lub zadośćuczynienia za doznaną krzywdę. </a:t>
            </a:r>
            <a:endParaRPr lang="pl-PL" b="1" dirty="0" smtClean="0"/>
          </a:p>
          <a:p>
            <a:pPr fontAlgn="auto">
              <a:spcAft>
                <a:spcPts val="0"/>
              </a:spcAft>
              <a:buFont typeface="Wingdings" panose="05000000000000000000" pitchFamily="2" charset="2"/>
              <a:buChar char="Ø"/>
              <a:defRPr/>
            </a:pPr>
            <a:r>
              <a:rPr lang="pl-PL" b="1" dirty="0" smtClean="0"/>
              <a:t>Orzekając nawiązkę </a:t>
            </a:r>
            <a:r>
              <a:rPr lang="pl-PL" b="1" dirty="0"/>
              <a:t>sąd nadal powinien stosować odpowiednio przepisy art. 53, 54 § 1 oraz art. 55 KK.</a:t>
            </a:r>
            <a:r>
              <a:rPr lang="pl-PL" dirty="0"/>
              <a:t> </a:t>
            </a:r>
            <a:endParaRPr lang="pl-PL" dirty="0" smtClean="0"/>
          </a:p>
          <a:p>
            <a:pPr algn="just" fontAlgn="auto">
              <a:spcAft>
                <a:spcPts val="0"/>
              </a:spcAft>
              <a:buFont typeface="Wingdings" panose="05000000000000000000" pitchFamily="2" charset="2"/>
              <a:buChar char="Ø"/>
              <a:defRPr/>
            </a:pPr>
            <a:r>
              <a:rPr lang="pl-PL" dirty="0"/>
              <a:t> </a:t>
            </a:r>
            <a:r>
              <a:rPr lang="pl-PL" dirty="0" smtClean="0"/>
              <a:t>Zauważa się też, że </a:t>
            </a:r>
            <a:r>
              <a:rPr lang="pl-PL" b="1" dirty="0" smtClean="0"/>
              <a:t>zmiany </a:t>
            </a:r>
            <a:r>
              <a:rPr lang="pl-PL" b="1" dirty="0"/>
              <a:t>w</a:t>
            </a:r>
            <a:r>
              <a:rPr lang="pl-PL" dirty="0"/>
              <a:t> </a:t>
            </a:r>
            <a:r>
              <a:rPr lang="pl-PL" b="1" dirty="0"/>
              <a:t>klasyfikacji środków prawnokarnej reakcji nie zostały konsekwentnie wprowadzone w</a:t>
            </a:r>
            <a:r>
              <a:rPr lang="pl-PL" dirty="0"/>
              <a:t> </a:t>
            </a:r>
            <a:r>
              <a:rPr lang="pl-PL" b="1" dirty="0"/>
              <a:t>pozostałych kodyfikacjach penalnych, tj. w</a:t>
            </a:r>
            <a:r>
              <a:rPr lang="pl-PL" dirty="0"/>
              <a:t> </a:t>
            </a:r>
            <a:r>
              <a:rPr lang="pl-PL" b="1" dirty="0"/>
              <a:t>Kodeksie karnym skarbowym oraz Kodeksie wykroczeń.</a:t>
            </a:r>
            <a:r>
              <a:rPr lang="pl-PL" dirty="0"/>
              <a:t> Przepadek jest zatem orzekany w zakresie przestępstw skarbowych (art. 22 § 2 pkt 2 i 4 KKS), wykroczeń skarbowych (art. 47 § 2 pkt 2 KKS) oraz wykroczeń (art. 28 § 1 pkt 2 KW) w charakterze środka karnego bądź też na gruncie prawa karnego skarbowego, dodatkowo jako środek zabezpieczający o charakterze ­administracyjnym (art. 22 § 3 pkt 6, art. 47 § 4 KKS). Ponadto, w prawie wykroczeń, nawiązka (art. 28 § 1 pkt 3 KW) oraz obowiązek naprawienia szkody (art. 28 § 1 pkt 4 KW) stanowią środki karne. </a:t>
            </a:r>
            <a:r>
              <a:rPr lang="pl-PL" dirty="0" smtClean="0"/>
              <a:t>(</a:t>
            </a:r>
            <a:r>
              <a:rPr lang="pl-PL" dirty="0"/>
              <a:t>SPK T.6 red. </a:t>
            </a:r>
            <a:r>
              <a:rPr lang="pl-PL" dirty="0" err="1"/>
              <a:t>Melezini</a:t>
            </a:r>
            <a:r>
              <a:rPr lang="pl-PL" dirty="0"/>
              <a:t> 2016, wyd. </a:t>
            </a:r>
            <a:r>
              <a:rPr lang="pl-PL" dirty="0" smtClean="0"/>
              <a:t>2)</a:t>
            </a:r>
          </a:p>
        </p:txBody>
      </p:sp>
    </p:spTree>
    <p:extLst>
      <p:ext uri="{BB962C8B-B14F-4D97-AF65-F5344CB8AC3E}">
        <p14:creationId xmlns:p14="http://schemas.microsoft.com/office/powerpoint/2010/main" val="3098222348"/>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i środki kompensacyjne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Wingdings" panose="05000000000000000000" pitchFamily="2" charset="2"/>
              <a:buChar char="Ø"/>
              <a:defRPr/>
            </a:pPr>
            <a:endParaRPr lang="pl-PL" dirty="0" smtClean="0"/>
          </a:p>
          <a:p>
            <a:pPr fontAlgn="auto">
              <a:spcAft>
                <a:spcPts val="0"/>
              </a:spcAft>
              <a:buFont typeface="Arial" pitchFamily="34" charset="0"/>
              <a:buNone/>
              <a:defRPr/>
            </a:pPr>
            <a:r>
              <a:rPr lang="pl-PL" b="1" dirty="0"/>
              <a:t>Przepadek oraz środki kompensacyjne</a:t>
            </a:r>
            <a:r>
              <a:rPr lang="pl-PL" dirty="0"/>
              <a:t> mogą być orzekane: </a:t>
            </a:r>
            <a:endParaRPr lang="pl-PL" dirty="0" smtClean="0"/>
          </a:p>
          <a:p>
            <a:pPr marL="571500" indent="-457200" fontAlgn="auto">
              <a:spcAft>
                <a:spcPts val="0"/>
              </a:spcAft>
              <a:buFont typeface="Arial" pitchFamily="34" charset="0"/>
              <a:buAutoNum type="arabicParenR"/>
              <a:defRPr/>
            </a:pPr>
            <a:r>
              <a:rPr lang="pl-PL" dirty="0" smtClean="0"/>
              <a:t>obok </a:t>
            </a:r>
            <a:r>
              <a:rPr lang="pl-PL" dirty="0"/>
              <a:t>kary, </a:t>
            </a:r>
            <a:endParaRPr lang="pl-PL" dirty="0" smtClean="0"/>
          </a:p>
          <a:p>
            <a:pPr marL="571500" indent="-457200" fontAlgn="auto">
              <a:spcAft>
                <a:spcPts val="0"/>
              </a:spcAft>
              <a:buFont typeface="Arial" pitchFamily="34" charset="0"/>
              <a:buAutoNum type="arabicParenR"/>
              <a:defRPr/>
            </a:pPr>
            <a:r>
              <a:rPr lang="pl-PL" dirty="0" smtClean="0"/>
              <a:t>w </a:t>
            </a:r>
            <a:r>
              <a:rPr lang="pl-PL" dirty="0"/>
              <a:t>razie odstąpienia od wymierzenia kary (art. 59, art. 60 § 7 KK), </a:t>
            </a:r>
            <a:endParaRPr lang="pl-PL" dirty="0" smtClean="0"/>
          </a:p>
          <a:p>
            <a:pPr marL="571500" indent="-457200" fontAlgn="auto">
              <a:spcAft>
                <a:spcPts val="0"/>
              </a:spcAft>
              <a:buFont typeface="Arial" pitchFamily="34" charset="0"/>
              <a:buAutoNum type="arabicParenR"/>
              <a:defRPr/>
            </a:pPr>
            <a:r>
              <a:rPr lang="pl-PL" dirty="0" smtClean="0"/>
              <a:t>samoistnie </a:t>
            </a:r>
            <a:r>
              <a:rPr lang="pl-PL" dirty="0"/>
              <a:t>(art. 502 § 3 KPK), </a:t>
            </a:r>
          </a:p>
          <a:p>
            <a:pPr marL="571500" indent="-457200" fontAlgn="auto">
              <a:spcAft>
                <a:spcPts val="0"/>
              </a:spcAft>
              <a:buFont typeface="Arial" pitchFamily="34" charset="0"/>
              <a:buAutoNum type="arabicParenR"/>
              <a:defRPr/>
            </a:pPr>
            <a:r>
              <a:rPr lang="pl-PL" dirty="0" smtClean="0"/>
              <a:t>przepadek </a:t>
            </a:r>
            <a:r>
              <a:rPr lang="pl-PL" dirty="0"/>
              <a:t>także tytułem quasi-środka zabezpieczającego, jeżeli społeczna szkodliwość czynu jest znikoma, w razie warunkowego umorzenia postępowania lub stwierdzenia, że sprawca dopuścił się czynu zabronionego w stanie niepoczytalności, albo jeżeli zachodzi okoliczność wyłączająca ukaranie sprawcy czynu zabronionego </a:t>
            </a:r>
            <a:r>
              <a:rPr lang="pl-PL" b="1" dirty="0"/>
              <a:t>(art. 45a § 1 KK), </a:t>
            </a:r>
            <a:endParaRPr lang="pl-PL" b="1" dirty="0" smtClean="0"/>
          </a:p>
          <a:p>
            <a:pPr marL="571500" indent="-457200" fontAlgn="auto">
              <a:spcAft>
                <a:spcPts val="0"/>
              </a:spcAft>
              <a:buFont typeface="Arial" pitchFamily="34" charset="0"/>
              <a:buAutoNum type="arabicParenR"/>
              <a:defRPr/>
            </a:pPr>
            <a:r>
              <a:rPr lang="pl-PL" dirty="0" smtClean="0"/>
              <a:t>a </a:t>
            </a:r>
            <a:r>
              <a:rPr lang="pl-PL" dirty="0"/>
              <a:t>także w razie śmierci sprawcy, umorzenia postępowania z powodu jego niewykrycia, zawieszenia postępowania w sprawie, w której nie można ująć oskarżonego albo oskarżony nie może brać udziału w postępowaniu z powodu choroby psychicznej lub innej ciężkiej choroby </a:t>
            </a:r>
            <a:r>
              <a:rPr lang="pl-PL" b="1" dirty="0"/>
              <a:t>(art. 45a § 2 KK).</a:t>
            </a: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014688598"/>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marL="114300" indent="0" fontAlgn="auto">
              <a:spcAft>
                <a:spcPts val="0"/>
              </a:spcAft>
              <a:buNone/>
              <a:defRPr/>
            </a:pPr>
            <a:endParaRPr lang="pl-PL" dirty="0"/>
          </a:p>
          <a:p>
            <a:pPr fontAlgn="auto">
              <a:spcAft>
                <a:spcPts val="0"/>
              </a:spcAft>
              <a:buFont typeface="Wingdings" panose="05000000000000000000" pitchFamily="2" charset="2"/>
              <a:buChar char="Ø"/>
              <a:defRPr/>
            </a:pPr>
            <a:r>
              <a:rPr lang="pl-PL" dirty="0" smtClean="0"/>
              <a:t> jest środkiem swoistym</a:t>
            </a:r>
          </a:p>
          <a:p>
            <a:pPr fontAlgn="auto">
              <a:spcAft>
                <a:spcPts val="0"/>
              </a:spcAft>
              <a:buFont typeface="Wingdings" panose="05000000000000000000" pitchFamily="2" charset="2"/>
              <a:buChar char="Ø"/>
              <a:defRPr/>
            </a:pPr>
            <a:r>
              <a:rPr lang="pl-PL" dirty="0" smtClean="0"/>
              <a:t>Obejmuje:</a:t>
            </a:r>
          </a:p>
          <a:p>
            <a:pPr lvl="1" fontAlgn="auto">
              <a:spcAft>
                <a:spcPts val="0"/>
              </a:spcAft>
              <a:buFont typeface="Wingdings" panose="05000000000000000000" pitchFamily="2" charset="2"/>
              <a:buChar char="Ø"/>
              <a:defRPr/>
            </a:pPr>
            <a:r>
              <a:rPr lang="pl-PL" dirty="0" smtClean="0"/>
              <a:t> </a:t>
            </a:r>
            <a:r>
              <a:rPr lang="pl-PL" b="1" dirty="0"/>
              <a:t>przepadek przedmiotów pochodzących bezpośrednio z przestępstwa (art. 44 KK</a:t>
            </a:r>
            <a:r>
              <a:rPr lang="pl-PL" b="1" dirty="0" smtClean="0"/>
              <a:t>),</a:t>
            </a:r>
          </a:p>
          <a:p>
            <a:pPr lvl="1" fontAlgn="auto">
              <a:spcAft>
                <a:spcPts val="0"/>
              </a:spcAft>
              <a:buFont typeface="Wingdings" panose="05000000000000000000" pitchFamily="2" charset="2"/>
              <a:buChar char="Ø"/>
              <a:defRPr/>
            </a:pPr>
            <a:r>
              <a:rPr lang="pl-PL" b="1" dirty="0" smtClean="0"/>
              <a:t> </a:t>
            </a:r>
            <a:r>
              <a:rPr lang="pl-PL" b="1" dirty="0"/>
              <a:t>przepadek przedsiębiorstwa (art. 44a </a:t>
            </a:r>
            <a:r>
              <a:rPr lang="pl-PL" b="1" dirty="0" smtClean="0"/>
              <a:t>KK)</a:t>
            </a:r>
          </a:p>
          <a:p>
            <a:pPr lvl="1" fontAlgn="auto">
              <a:spcAft>
                <a:spcPts val="0"/>
              </a:spcAft>
              <a:buFont typeface="Wingdings" panose="05000000000000000000" pitchFamily="2" charset="2"/>
              <a:buChar char="Ø"/>
              <a:defRPr/>
            </a:pPr>
            <a:r>
              <a:rPr lang="pl-PL" b="1" dirty="0" smtClean="0"/>
              <a:t>przepadek </a:t>
            </a:r>
            <a:r>
              <a:rPr lang="pl-PL" b="1" dirty="0"/>
              <a:t>korzyści majątkowej osiągniętej z popełnienia przestępstwa (art. 45 KK).</a:t>
            </a:r>
            <a:endParaRPr lang="pl-PL" b="1" dirty="0" smtClean="0"/>
          </a:p>
          <a:p>
            <a:pPr marL="114300" indent="0" fontAlgn="auto">
              <a:spcAft>
                <a:spcPts val="0"/>
              </a:spcAft>
              <a:buNone/>
              <a:defRPr/>
            </a:pPr>
            <a:endParaRPr lang="pl-PL" dirty="0" smtClean="0"/>
          </a:p>
          <a:p>
            <a:pPr marL="114300" indent="0" fontAlgn="auto">
              <a:spcAft>
                <a:spcPts val="0"/>
              </a:spcAft>
              <a:buNone/>
              <a:defRPr/>
            </a:pPr>
            <a:r>
              <a:rPr lang="pl-PL" dirty="0" smtClean="0"/>
              <a:t>Przepadek </a:t>
            </a:r>
            <a:r>
              <a:rPr lang="pl-PL" dirty="0"/>
              <a:t>polega na tym, że przedmioty bądź korzyści majątkowe nim objęte przechodzą na własność Skarbu Państwa z chwilą uprawomocnienia się wyroku z równoczesnym pozbawieniem prawa własności sprawcy bądź innych osób. </a:t>
            </a:r>
            <a:endParaRPr lang="pl-PL" dirty="0" smtClean="0"/>
          </a:p>
          <a:p>
            <a:pPr fontAlgn="auto">
              <a:spcAft>
                <a:spcPts val="0"/>
              </a:spcAft>
              <a:buBlip>
                <a:blip r:embed="rId2"/>
              </a:buBlip>
              <a:defRPr/>
            </a:pPr>
            <a:r>
              <a:rPr lang="pl-PL" dirty="0" smtClean="0"/>
              <a:t>Do </a:t>
            </a:r>
            <a:r>
              <a:rPr lang="pl-PL" dirty="0"/>
              <a:t>czasu wejścia w życie ustawy z 13.6.2003 r. o zmianie ustawy – Kodeks karny oraz niektórych innych ustaw </a:t>
            </a:r>
            <a:r>
              <a:rPr lang="pl-PL" dirty="0" smtClean="0"/>
              <a:t>środek </a:t>
            </a:r>
            <a:r>
              <a:rPr lang="pl-PL" dirty="0"/>
              <a:t>ten występował jako przepadek przedmiotów. </a:t>
            </a:r>
            <a:endParaRPr lang="pl-PL" dirty="0" smtClean="0"/>
          </a:p>
          <a:p>
            <a:pPr fontAlgn="auto">
              <a:spcAft>
                <a:spcPts val="0"/>
              </a:spcAft>
              <a:buBlip>
                <a:blip r:embed="rId2"/>
              </a:buBlip>
              <a:defRPr/>
            </a:pPr>
            <a:r>
              <a:rPr lang="pl-PL" dirty="0" smtClean="0"/>
              <a:t>Zmiana wprowadziła instytucję </a:t>
            </a:r>
            <a:r>
              <a:rPr lang="pl-PL" b="1" dirty="0"/>
              <a:t>przepadku korzyści </a:t>
            </a:r>
            <a:r>
              <a:rPr lang="pl-PL" b="1" dirty="0" smtClean="0"/>
              <a:t>majątkowej</a:t>
            </a:r>
            <a:endParaRPr lang="pl-PL" dirty="0"/>
          </a:p>
          <a:p>
            <a:pPr fontAlgn="auto">
              <a:spcAft>
                <a:spcPts val="0"/>
              </a:spcAft>
              <a:buBlip>
                <a:blip r:embed="rId2"/>
              </a:buBlip>
              <a:defRPr/>
            </a:pPr>
            <a:r>
              <a:rPr lang="pl-PL" dirty="0" smtClean="0"/>
              <a:t>Obecnie wprowadzono również </a:t>
            </a:r>
            <a:r>
              <a:rPr lang="pl-PL" b="1" dirty="0" smtClean="0"/>
              <a:t>przepadek przedsiębiorstwa </a:t>
            </a:r>
            <a:r>
              <a:rPr lang="pl-PL" dirty="0" smtClean="0"/>
              <a:t>w </a:t>
            </a:r>
            <a:r>
              <a:rPr lang="pl-PL" dirty="0"/>
              <a:t>art. </a:t>
            </a:r>
            <a:r>
              <a:rPr lang="pl-PL" dirty="0" smtClean="0"/>
              <a:t>45a </a:t>
            </a:r>
            <a:r>
              <a:rPr lang="pl-PL" dirty="0"/>
              <a:t>KK</a:t>
            </a:r>
            <a:r>
              <a:rPr lang="pl-PL" dirty="0" smtClean="0"/>
              <a:t>.  Na mocy ustawy </a:t>
            </a:r>
            <a:r>
              <a:rPr lang="pl-PL" dirty="0"/>
              <a:t>z 23.3.2017 r. o zmianie ustawy – Kodeks karny oraz niektórych innych ustaw</a:t>
            </a:r>
            <a:endParaRPr lang="pl-PL" dirty="0" smtClean="0"/>
          </a:p>
        </p:txBody>
      </p:sp>
    </p:spTree>
    <p:extLst>
      <p:ext uri="{BB962C8B-B14F-4D97-AF65-F5344CB8AC3E}">
        <p14:creationId xmlns:p14="http://schemas.microsoft.com/office/powerpoint/2010/main" val="3799259420"/>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endParaRPr lang="pl-PL" dirty="0"/>
          </a:p>
          <a:p>
            <a:pPr>
              <a:buFont typeface="Wingdings" panose="05000000000000000000" pitchFamily="2" charset="2"/>
              <a:buChar char="q"/>
            </a:pPr>
            <a:r>
              <a:rPr lang="pl-PL" dirty="0" smtClean="0"/>
              <a:t>Przepadek jest środkiem o znacznym poziomie dolegliwości i realizuje przede wszystkim  </a:t>
            </a:r>
            <a:r>
              <a:rPr lang="pl-PL" b="1" dirty="0" smtClean="0"/>
              <a:t>funkcję sprawiedliwościową</a:t>
            </a:r>
            <a:r>
              <a:rPr lang="pl-PL" dirty="0" smtClean="0"/>
              <a:t>. </a:t>
            </a:r>
          </a:p>
          <a:p>
            <a:pPr>
              <a:buFont typeface="Wingdings" panose="05000000000000000000" pitchFamily="2" charset="2"/>
              <a:buChar char="q"/>
            </a:pPr>
            <a:r>
              <a:rPr lang="pl-PL" dirty="0" smtClean="0"/>
              <a:t>Pozbawienie </a:t>
            </a:r>
            <a:r>
              <a:rPr lang="pl-PL" dirty="0"/>
              <a:t>sprawcy </a:t>
            </a:r>
            <a:r>
              <a:rPr lang="pl-PL" dirty="0" smtClean="0"/>
              <a:t>instrumentów </a:t>
            </a:r>
            <a:r>
              <a:rPr lang="pl-PL" dirty="0" err="1" smtClean="0"/>
              <a:t>przestepstwa</a:t>
            </a:r>
            <a:r>
              <a:rPr lang="pl-PL" dirty="0" smtClean="0"/>
              <a:t> utrudnia </a:t>
            </a:r>
            <a:r>
              <a:rPr lang="pl-PL" dirty="0"/>
              <a:t>lub wręcz uniemożliwia ponowne popełnienie podobnego przestępstwa. Także wobec przepadku owoców przestępstwa lub jego produktów można mówić o </a:t>
            </a:r>
            <a:r>
              <a:rPr lang="pl-PL" b="1" dirty="0" smtClean="0"/>
              <a:t>funkcji indywidualno- </a:t>
            </a:r>
            <a:r>
              <a:rPr lang="pl-PL" b="1" dirty="0"/>
              <a:t>i </a:t>
            </a:r>
            <a:r>
              <a:rPr lang="pl-PL" b="1" dirty="0" err="1" smtClean="0"/>
              <a:t>generalnoprewencyjnej</a:t>
            </a:r>
            <a:r>
              <a:rPr lang="pl-PL" dirty="0" smtClean="0"/>
              <a:t>. </a:t>
            </a:r>
          </a:p>
          <a:p>
            <a:pPr>
              <a:buFont typeface="Wingdings" panose="05000000000000000000" pitchFamily="2" charset="2"/>
              <a:buChar char="q"/>
            </a:pPr>
            <a:r>
              <a:rPr lang="pl-PL" dirty="0" smtClean="0"/>
              <a:t>Pozbawienie </a:t>
            </a:r>
            <a:r>
              <a:rPr lang="pl-PL" dirty="0"/>
              <a:t>sprawcy </a:t>
            </a:r>
            <a:r>
              <a:rPr lang="pl-PL" dirty="0" smtClean="0"/>
              <a:t>takich przedmiotów </a:t>
            </a:r>
            <a:r>
              <a:rPr lang="pl-PL" dirty="0"/>
              <a:t>ma walor wychowawczy, a jednocześnie kształtuje w społeczeństwie przekonanie, że z popełnieniem przestępstwa musi iść w parze odebranie owoców przestępczej działalności </a:t>
            </a:r>
          </a:p>
          <a:p>
            <a:pPr marL="114300" indent="0">
              <a:buNone/>
            </a:pPr>
            <a:endParaRPr lang="pl-PL" dirty="0" smtClean="0"/>
          </a:p>
          <a:p>
            <a:pPr>
              <a:buFont typeface="Wingdings" panose="05000000000000000000" pitchFamily="2" charset="2"/>
              <a:buChar char="q"/>
            </a:pPr>
            <a:r>
              <a:rPr lang="pl-PL" b="1" dirty="0" smtClean="0"/>
              <a:t> Art</a:t>
            </a:r>
            <a:r>
              <a:rPr lang="pl-PL" b="1" dirty="0"/>
              <a:t>. 187 </a:t>
            </a:r>
            <a:r>
              <a:rPr lang="pl-PL" b="1" dirty="0" smtClean="0"/>
              <a:t> KKW</a:t>
            </a:r>
            <a:r>
              <a:rPr lang="pl-PL" dirty="0"/>
              <a:t/>
            </a:r>
            <a:br>
              <a:rPr lang="pl-PL" dirty="0"/>
            </a:br>
            <a:r>
              <a:rPr lang="pl-PL" dirty="0"/>
              <a:t>§ 2. Objęte przepadkiem przedmiot, korzyść majątkowa lub ich równowartość przechodzą na własność Skarbu Państwa z chwilą uprawomocnienia się wyroku, a w wypadku wytoczenia powództwa, o którym mowa w art. 293 § 7 Kodeksu postępowania karnego - z chwilą uprawomocnienia się wyroku oddalającego powództwo przeciwko Skarbowi Państwa. </a:t>
            </a:r>
          </a:p>
        </p:txBody>
      </p:sp>
    </p:spTree>
    <p:extLst>
      <p:ext uri="{BB962C8B-B14F-4D97-AF65-F5344CB8AC3E}">
        <p14:creationId xmlns:p14="http://schemas.microsoft.com/office/powerpoint/2010/main" val="1130935181"/>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r>
              <a:rPr lang="pl-PL" b="1" dirty="0" smtClean="0"/>
              <a:t>Przepadek przedmiotów  - art. 44 KK</a:t>
            </a:r>
          </a:p>
          <a:p>
            <a:pPr marL="114300" indent="0" fontAlgn="auto">
              <a:spcAft>
                <a:spcPts val="0"/>
              </a:spcAft>
              <a:buNone/>
              <a:defRPr/>
            </a:pPr>
            <a:endParaRPr lang="pl-PL" dirty="0"/>
          </a:p>
          <a:p>
            <a:pPr marL="114300" indent="0" fontAlgn="auto">
              <a:spcAft>
                <a:spcPts val="0"/>
              </a:spcAft>
              <a:buNone/>
              <a:defRPr/>
            </a:pPr>
            <a:r>
              <a:rPr lang="pl-PL" dirty="0"/>
              <a:t>Na podstawie art. 44 KK </a:t>
            </a:r>
            <a:r>
              <a:rPr lang="pl-PL" b="1" dirty="0"/>
              <a:t>przepadkowi podlegają</a:t>
            </a:r>
            <a:r>
              <a:rPr lang="pl-PL" dirty="0"/>
              <a:t>: </a:t>
            </a:r>
            <a:endParaRPr lang="pl-PL" dirty="0" smtClean="0"/>
          </a:p>
          <a:p>
            <a:pPr marL="571500" indent="-457200" fontAlgn="auto">
              <a:spcAft>
                <a:spcPts val="0"/>
              </a:spcAft>
              <a:buAutoNum type="arabicParenR"/>
              <a:defRPr/>
            </a:pPr>
            <a:r>
              <a:rPr lang="pl-PL" dirty="0" smtClean="0"/>
              <a:t>przedmioty </a:t>
            </a:r>
            <a:r>
              <a:rPr lang="pl-PL" dirty="0"/>
              <a:t>pochodzące bezpośrednio z przestępstwa; </a:t>
            </a:r>
            <a:endParaRPr lang="pl-PL" dirty="0" smtClean="0"/>
          </a:p>
          <a:p>
            <a:pPr marL="571500" indent="-457200" fontAlgn="auto">
              <a:spcAft>
                <a:spcPts val="0"/>
              </a:spcAft>
              <a:buAutoNum type="arabicParenR"/>
              <a:defRPr/>
            </a:pPr>
            <a:r>
              <a:rPr lang="pl-PL" dirty="0" smtClean="0"/>
              <a:t>przedmioty</a:t>
            </a:r>
            <a:r>
              <a:rPr lang="pl-PL" dirty="0"/>
              <a:t>, które służyły lub były przeznaczone do popełnienia przestępstwa; </a:t>
            </a:r>
            <a:endParaRPr lang="pl-PL" dirty="0" smtClean="0"/>
          </a:p>
          <a:p>
            <a:pPr marL="571500" indent="-457200" fontAlgn="auto">
              <a:spcAft>
                <a:spcPts val="0"/>
              </a:spcAft>
              <a:buAutoNum type="arabicParenR"/>
              <a:defRPr/>
            </a:pPr>
            <a:r>
              <a:rPr lang="pl-PL" dirty="0" smtClean="0"/>
              <a:t>równowartość </a:t>
            </a:r>
            <a:r>
              <a:rPr lang="pl-PL" dirty="0"/>
              <a:t>przedmiotów pochodzących bezpośrednio z przestępstwa, służących lub przeznaczonych do popełnienia przestępstwa; </a:t>
            </a:r>
          </a:p>
          <a:p>
            <a:pPr marL="571500" indent="-457200" fontAlgn="auto">
              <a:spcAft>
                <a:spcPts val="0"/>
              </a:spcAft>
              <a:buAutoNum type="arabicParenR"/>
              <a:defRPr/>
            </a:pPr>
            <a:r>
              <a:rPr lang="pl-PL" dirty="0" smtClean="0"/>
              <a:t>przedmioty </a:t>
            </a:r>
            <a:r>
              <a:rPr lang="pl-PL" dirty="0"/>
              <a:t>objęte zakazem wytwarzania, posiadania, obrotu, przesyłania, przenoszenia lub przewozu; </a:t>
            </a:r>
          </a:p>
          <a:p>
            <a:pPr marL="571500" indent="-457200" fontAlgn="auto">
              <a:spcAft>
                <a:spcPts val="0"/>
              </a:spcAft>
              <a:buAutoNum type="arabicParenR"/>
              <a:defRPr/>
            </a:pPr>
            <a:r>
              <a:rPr lang="pl-PL" dirty="0" smtClean="0"/>
              <a:t>udział </a:t>
            </a:r>
            <a:r>
              <a:rPr lang="pl-PL" dirty="0"/>
              <a:t>w przedmiotach, które służyły lub były przeznaczone do popełnienia przestępstwa, oraz w przedmiotach objętych zakazem wytwarzania, posiadania, obrotu, przesyłania, przenoszenia lub przewozu; </a:t>
            </a:r>
          </a:p>
          <a:p>
            <a:pPr marL="571500" indent="-457200" fontAlgn="auto">
              <a:spcAft>
                <a:spcPts val="0"/>
              </a:spcAft>
              <a:buAutoNum type="arabicParenR"/>
              <a:defRPr/>
            </a:pPr>
            <a:r>
              <a:rPr lang="pl-PL" dirty="0" smtClean="0"/>
              <a:t>równowartość </a:t>
            </a:r>
            <a:r>
              <a:rPr lang="pl-PL" dirty="0"/>
              <a:t>udziału w przedmiotach, które służyły lub były przeznaczone do popełnienia przestępstwa, oraz w przedmiotach objętych zakazem wytwarzania, posiadania, obrotu, przesyłania, przenoszenia lub przewozu.</a:t>
            </a:r>
          </a:p>
        </p:txBody>
      </p:sp>
    </p:spTree>
    <p:extLst>
      <p:ext uri="{BB962C8B-B14F-4D97-AF65-F5344CB8AC3E}">
        <p14:creationId xmlns:p14="http://schemas.microsoft.com/office/powerpoint/2010/main" val="3392016949"/>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Przepadek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Wingdings" panose="05000000000000000000" pitchFamily="2" charset="2"/>
              <a:buChar char="Ø"/>
              <a:defRPr/>
            </a:pPr>
            <a:r>
              <a:rPr lang="pl-PL" dirty="0" smtClean="0"/>
              <a:t> pojęcie przedmiotu a pojęcie rzeczy</a:t>
            </a:r>
          </a:p>
          <a:p>
            <a:pPr fontAlgn="auto">
              <a:spcAft>
                <a:spcPts val="0"/>
              </a:spcAft>
              <a:buFont typeface="Wingdings" panose="05000000000000000000" pitchFamily="2" charset="2"/>
              <a:buChar char="Ø"/>
              <a:defRPr/>
            </a:pPr>
            <a:r>
              <a:rPr lang="pl-PL" dirty="0"/>
              <a:t> </a:t>
            </a:r>
            <a:r>
              <a:rPr lang="pl-PL" i="1" dirty="0" smtClean="0"/>
              <a:t>Orzeczenie </a:t>
            </a:r>
            <a:r>
              <a:rPr lang="pl-PL" i="1" dirty="0"/>
              <a:t>przepadku wymaga precyzyjnego wskazania nie tylko przedmiotu podlegającego przepadkowi, lecz także oskarżonego, wobec którego został orzeczony, oraz przestępstwa, za które został wymierzony </a:t>
            </a:r>
            <a:r>
              <a:rPr lang="pl-PL" dirty="0"/>
              <a:t>(zob. wyr. SA w Lublinie z 11.4.2001 r., II </a:t>
            </a:r>
            <a:r>
              <a:rPr lang="pl-PL" dirty="0" err="1"/>
              <a:t>AKa</a:t>
            </a:r>
            <a:r>
              <a:rPr lang="pl-PL" dirty="0"/>
              <a:t> </a:t>
            </a:r>
            <a:r>
              <a:rPr lang="pl-PL" dirty="0" smtClean="0"/>
              <a:t>219/00</a:t>
            </a:r>
            <a:r>
              <a:rPr lang="pl-PL" dirty="0"/>
              <a:t>,</a:t>
            </a:r>
            <a:r>
              <a:rPr lang="pl-PL" dirty="0" smtClean="0"/>
              <a:t> </a:t>
            </a:r>
            <a:r>
              <a:rPr lang="pl-PL" dirty="0"/>
              <a:t>Prok. i Pr. 2002, Nr 1, poz. 13</a:t>
            </a:r>
            <a:r>
              <a:rPr lang="pl-PL" dirty="0" smtClean="0"/>
              <a:t>).</a:t>
            </a:r>
          </a:p>
          <a:p>
            <a:pPr fontAlgn="auto">
              <a:spcAft>
                <a:spcPts val="0"/>
              </a:spcAft>
              <a:buFont typeface="Wingdings" panose="05000000000000000000" pitchFamily="2" charset="2"/>
              <a:buChar char="Ø"/>
              <a:defRPr/>
            </a:pPr>
            <a:endParaRPr lang="pl-PL" dirty="0"/>
          </a:p>
          <a:p>
            <a:pPr fontAlgn="auto">
              <a:spcAft>
                <a:spcPts val="0"/>
              </a:spcAft>
              <a:buFont typeface="Wingdings" panose="05000000000000000000" pitchFamily="2" charset="2"/>
              <a:buChar char="Ø"/>
              <a:defRPr/>
            </a:pPr>
            <a:r>
              <a:rPr lang="pl-PL" dirty="0" smtClean="0"/>
              <a:t> </a:t>
            </a:r>
            <a:r>
              <a:rPr lang="pl-PL" b="1" dirty="0"/>
              <a:t>Przedmioty pochodzące bezpośrednio z </a:t>
            </a:r>
            <a:r>
              <a:rPr lang="pl-PL" b="1" dirty="0" smtClean="0"/>
              <a:t>przestępstwa </a:t>
            </a:r>
            <a:r>
              <a:rPr lang="pl-PL" dirty="0" smtClean="0"/>
              <a:t>(</a:t>
            </a:r>
            <a:r>
              <a:rPr lang="pl-PL" b="1" i="1" dirty="0" err="1"/>
              <a:t>producta</a:t>
            </a:r>
            <a:r>
              <a:rPr lang="pl-PL" b="1" i="1" dirty="0"/>
              <a:t> </a:t>
            </a:r>
            <a:r>
              <a:rPr lang="pl-PL" b="1" i="1" dirty="0" err="1"/>
              <a:t>sceleris</a:t>
            </a:r>
            <a:r>
              <a:rPr lang="pl-PL" dirty="0" smtClean="0"/>
              <a:t>)</a:t>
            </a:r>
          </a:p>
          <a:p>
            <a:pPr marL="114300" indent="0" fontAlgn="auto">
              <a:spcAft>
                <a:spcPts val="0"/>
              </a:spcAft>
              <a:buNone/>
              <a:defRPr/>
            </a:pPr>
            <a:endParaRPr lang="pl-PL" dirty="0"/>
          </a:p>
          <a:p>
            <a:pPr marL="114300" indent="0" fontAlgn="auto">
              <a:spcAft>
                <a:spcPts val="0"/>
              </a:spcAft>
              <a:buNone/>
              <a:defRPr/>
            </a:pPr>
            <a:r>
              <a:rPr lang="pl-PL" dirty="0"/>
              <a:t>tzw. </a:t>
            </a:r>
            <a:r>
              <a:rPr lang="pl-PL" b="1" dirty="0"/>
              <a:t>owoce przestępstwa</a:t>
            </a:r>
            <a:r>
              <a:rPr lang="pl-PL" dirty="0"/>
              <a:t>, czyli rzeczy uzyskane z przestępstwa (np. rzeczy pochodzące z przestępstw przeciwko mieniu), jak i </a:t>
            </a:r>
            <a:r>
              <a:rPr lang="pl-PL" b="1" dirty="0"/>
              <a:t>rzeczy wytworzone w drodze przestępstwa</a:t>
            </a:r>
            <a:r>
              <a:rPr lang="pl-PL" dirty="0"/>
              <a:t> (np. sfałszowane dokumenty, banknoty, narkotyki). Nie ma ustawowych przeszkód, żeby przepadkiem, o którym mowa w art. 44 § 1 KK, objąć także nieruchomości</a:t>
            </a:r>
          </a:p>
          <a:p>
            <a:pPr marL="114300" indent="0" fontAlgn="auto">
              <a:spcAft>
                <a:spcPts val="0"/>
              </a:spcAft>
              <a:buNone/>
              <a:defRPr/>
            </a:pPr>
            <a:endParaRPr lang="pl-PL" dirty="0" smtClean="0"/>
          </a:p>
        </p:txBody>
      </p:sp>
    </p:spTree>
    <p:extLst>
      <p:ext uri="{BB962C8B-B14F-4D97-AF65-F5344CB8AC3E}">
        <p14:creationId xmlns:p14="http://schemas.microsoft.com/office/powerpoint/2010/main" val="1364983572"/>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10654</TotalTime>
  <Words>4231</Words>
  <Application>Microsoft Office PowerPoint</Application>
  <PresentationFormat>Pokaz na ekranie (4:3)</PresentationFormat>
  <Paragraphs>292</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Adjacency</vt:lpstr>
      <vt:lpstr>Środki kompensacyjne i przepadek</vt:lpstr>
      <vt:lpstr>Przepadek i środki kompensacyjne</vt:lpstr>
      <vt:lpstr>Przepadek i środki kompensacyjne</vt:lpstr>
      <vt:lpstr>Przepadek i środki kompensacyjne</vt:lpstr>
      <vt:lpstr>Przepadek i środki kompensacyjne</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Przepadek </vt:lpstr>
      <vt:lpstr>Naprawienie szkody, zadośćuczynienie </vt:lpstr>
      <vt:lpstr>Naprawienie szkody, zadośćuczynienie </vt:lpstr>
      <vt:lpstr>Naprawienie szkody, zadośćuczynienie </vt:lpstr>
      <vt:lpstr>Naprawienie szkody, zadośćuczynienie </vt:lpstr>
      <vt:lpstr>Naprawienie szkody, zadośćuczynienie </vt:lpstr>
      <vt:lpstr>Naprawienie szkody, zadośćuczynienie </vt:lpstr>
      <vt:lpstr>Naprawienie szkody, zadośćuczynienie </vt:lpstr>
      <vt:lpstr>Naprawienie szkody, zadośćuczynienie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623</cp:revision>
  <dcterms:created xsi:type="dcterms:W3CDTF">2012-10-05T20:53:44Z</dcterms:created>
  <dcterms:modified xsi:type="dcterms:W3CDTF">2020-01-26T13:19:12Z</dcterms:modified>
</cp:coreProperties>
</file>