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1"/>
  </p:sldMasterIdLst>
  <p:notesMasterIdLst>
    <p:notesMasterId r:id="rId42"/>
  </p:notesMasterIdLst>
  <p:sldIdLst>
    <p:sldId id="256" r:id="rId2"/>
    <p:sldId id="773" r:id="rId3"/>
    <p:sldId id="854" r:id="rId4"/>
    <p:sldId id="860" r:id="rId5"/>
    <p:sldId id="855" r:id="rId6"/>
    <p:sldId id="895" r:id="rId7"/>
    <p:sldId id="856" r:id="rId8"/>
    <p:sldId id="857" r:id="rId9"/>
    <p:sldId id="892" r:id="rId10"/>
    <p:sldId id="894" r:id="rId11"/>
    <p:sldId id="893" r:id="rId12"/>
    <p:sldId id="859" r:id="rId13"/>
    <p:sldId id="862" r:id="rId14"/>
    <p:sldId id="858" r:id="rId15"/>
    <p:sldId id="863" r:id="rId16"/>
    <p:sldId id="865" r:id="rId17"/>
    <p:sldId id="864" r:id="rId18"/>
    <p:sldId id="867" r:id="rId19"/>
    <p:sldId id="886" r:id="rId20"/>
    <p:sldId id="868" r:id="rId21"/>
    <p:sldId id="869" r:id="rId22"/>
    <p:sldId id="875" r:id="rId23"/>
    <p:sldId id="887" r:id="rId24"/>
    <p:sldId id="870" r:id="rId25"/>
    <p:sldId id="888" r:id="rId26"/>
    <p:sldId id="871" r:id="rId27"/>
    <p:sldId id="874" r:id="rId28"/>
    <p:sldId id="872" r:id="rId29"/>
    <p:sldId id="873" r:id="rId30"/>
    <p:sldId id="890" r:id="rId31"/>
    <p:sldId id="889" r:id="rId32"/>
    <p:sldId id="883" r:id="rId33"/>
    <p:sldId id="878" r:id="rId34"/>
    <p:sldId id="880" r:id="rId35"/>
    <p:sldId id="885" r:id="rId36"/>
    <p:sldId id="881" r:id="rId37"/>
    <p:sldId id="891" r:id="rId38"/>
    <p:sldId id="884" r:id="rId39"/>
    <p:sldId id="882" r:id="rId40"/>
    <p:sldId id="284" r:id="rId41"/>
  </p:sldIdLst>
  <p:sldSz cx="9144000" cy="6858000" type="screen4x3"/>
  <p:notesSz cx="6562725" cy="86868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190E"/>
    <a:srgbClr val="ED0EF2"/>
    <a:srgbClr val="FFD3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snapToObjects="1">
      <p:cViewPr varScale="1">
        <p:scale>
          <a:sx n="65" d="100"/>
          <a:sy n="65" d="100"/>
        </p:scale>
        <p:origin x="-1300" y="-64"/>
      </p:cViewPr>
      <p:guideLst>
        <p:guide orient="horz" pos="2160"/>
        <p:guide pos="2880"/>
      </p:guideLst>
    </p:cSldViewPr>
  </p:slideViewPr>
  <p:outlineViewPr>
    <p:cViewPr>
      <p:scale>
        <a:sx n="33" d="100"/>
        <a:sy n="33" d="100"/>
      </p:scale>
      <p:origin x="0" y="213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843213" cy="434975"/>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717925" y="0"/>
            <a:ext cx="2843213" cy="434975"/>
          </a:xfrm>
          <a:prstGeom prst="rect">
            <a:avLst/>
          </a:prstGeom>
        </p:spPr>
        <p:txBody>
          <a:bodyPr vert="horz" lIns="91440" tIns="45720" rIns="91440" bIns="45720" rtlCol="0"/>
          <a:lstStyle>
            <a:lvl1pPr algn="r">
              <a:defRPr sz="1200"/>
            </a:lvl1pPr>
          </a:lstStyle>
          <a:p>
            <a:fld id="{CEBAED3E-43E8-476F-9C4F-152FCADD4CCB}" type="datetimeFigureOut">
              <a:rPr lang="pl-PL" smtClean="0"/>
              <a:t>21.01.2020</a:t>
            </a:fld>
            <a:endParaRPr lang="pl-PL"/>
          </a:p>
        </p:txBody>
      </p:sp>
      <p:sp>
        <p:nvSpPr>
          <p:cNvPr id="4" name="Symbol zastępczy obrazu slajdu 3"/>
          <p:cNvSpPr>
            <a:spLocks noGrp="1" noRot="1" noChangeAspect="1"/>
          </p:cNvSpPr>
          <p:nvPr>
            <p:ph type="sldImg" idx="2"/>
          </p:nvPr>
        </p:nvSpPr>
        <p:spPr>
          <a:xfrm>
            <a:off x="1109663" y="650875"/>
            <a:ext cx="4343400" cy="325755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55638" y="4125913"/>
            <a:ext cx="5251450" cy="3910012"/>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250238"/>
            <a:ext cx="2843213" cy="43497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717925" y="8250238"/>
            <a:ext cx="2843213" cy="434975"/>
          </a:xfrm>
          <a:prstGeom prst="rect">
            <a:avLst/>
          </a:prstGeom>
        </p:spPr>
        <p:txBody>
          <a:bodyPr vert="horz" lIns="91440" tIns="45720" rIns="91440" bIns="45720" rtlCol="0" anchor="b"/>
          <a:lstStyle>
            <a:lvl1pPr algn="r">
              <a:defRPr sz="1200"/>
            </a:lvl1pPr>
          </a:lstStyle>
          <a:p>
            <a:fld id="{EDF0E4C1-A220-41C4-A8CC-6F3BAD82A019}" type="slidenum">
              <a:rPr lang="pl-PL" smtClean="0"/>
              <a:t>‹#›</a:t>
            </a:fld>
            <a:endParaRPr lang="pl-PL"/>
          </a:p>
        </p:txBody>
      </p:sp>
    </p:spTree>
    <p:extLst>
      <p:ext uri="{BB962C8B-B14F-4D97-AF65-F5344CB8AC3E}">
        <p14:creationId xmlns:p14="http://schemas.microsoft.com/office/powerpoint/2010/main" val="269450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EDF0E4C1-A220-41C4-A8CC-6F3BAD82A019}" type="slidenum">
              <a:rPr lang="pl-PL" smtClean="0"/>
              <a:t>20</a:t>
            </a:fld>
            <a:endParaRPr lang="pl-PL"/>
          </a:p>
        </p:txBody>
      </p:sp>
    </p:spTree>
    <p:extLst>
      <p:ext uri="{BB962C8B-B14F-4D97-AF65-F5344CB8AC3E}">
        <p14:creationId xmlns:p14="http://schemas.microsoft.com/office/powerpoint/2010/main" val="300300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7D12E89F-1820-4A8A-8FD5-90F211A71CED}"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fld id="{A3858A51-5A2E-470A-B18F-857A48639BE3}" type="datetimeFigureOut">
              <a:rPr lang="en-GB"/>
              <a:pPr>
                <a:defRPr/>
              </a:pPr>
              <a:t>21/01/2020</a:t>
            </a:fld>
            <a:endParaRPr lang="en-GB"/>
          </a:p>
        </p:txBody>
      </p:sp>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A94366D0-F84C-41F2-BAE4-743570A277AA}"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fld id="{1C49E219-317F-4B23-90EE-042271F7C31A}" type="datetimeFigureOut">
              <a:rPr lang="en-GB"/>
              <a:pPr>
                <a:defRPr/>
              </a:pPr>
              <a:t>21/01/2020</a:t>
            </a:fld>
            <a:endParaRPr lang="en-GB"/>
          </a:p>
        </p:txBody>
      </p:sp>
    </p:spTree>
  </p:cSld>
  <p:clrMapOvr>
    <a:masterClrMapping/>
  </p:clrMapOvr>
  <p:transition>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38F97C4-010C-4512-91C2-0A515A237A20}"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fld id="{C21B0708-27B5-41F3-86C7-BC46FD5EC5EE}" type="datetimeFigureOut">
              <a:rPr lang="en-GB"/>
              <a:pPr>
                <a:defRPr/>
              </a:pPr>
              <a:t>21/01/2020</a:t>
            </a:fld>
            <a:endParaRPr lang="en-GB"/>
          </a:p>
        </p:txBody>
      </p:sp>
    </p:spTree>
  </p:cSld>
  <p:clrMapOvr>
    <a:masterClrMapping/>
  </p:clrMapOvr>
  <p:transition>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DD2C2BC5-0E1D-4F56-B488-D75B2E0FD708}"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fld id="{D495237C-B063-4968-895F-7E6F856896CD}" type="datetimeFigureOut">
              <a:rPr lang="en-GB"/>
              <a:pPr>
                <a:defRPr/>
              </a:pPr>
              <a:t>21/01/2020</a:t>
            </a:fld>
            <a:endParaRPr lang="en-GB"/>
          </a:p>
        </p:txBody>
      </p:sp>
    </p:spTree>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7041CB55-C8D6-4994-B17C-FB3867B714C6}" type="slidenum">
              <a:rPr lang="en-GB"/>
              <a:pPr>
                <a:defRPr/>
              </a:pPr>
              <a:t>‹#›</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Date Placeholder 3"/>
          <p:cNvSpPr>
            <a:spLocks noGrp="1"/>
          </p:cNvSpPr>
          <p:nvPr>
            <p:ph type="dt" sz="half" idx="12"/>
          </p:nvPr>
        </p:nvSpPr>
        <p:spPr/>
        <p:txBody>
          <a:bodyPr/>
          <a:lstStyle>
            <a:lvl1pPr>
              <a:defRPr/>
            </a:lvl1pPr>
          </a:lstStyle>
          <a:p>
            <a:pPr>
              <a:defRPr/>
            </a:pPr>
            <a:fld id="{857DD756-1FED-4B3A-AAB1-056853BC5755}" type="datetimeFigureOut">
              <a:rPr lang="en-GB"/>
              <a:pPr>
                <a:defRPr/>
              </a:pPr>
              <a:t>21/01/2020</a:t>
            </a:fld>
            <a:endParaRPr lang="en-GB"/>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912A234B-79DE-4C6F-A0F7-AF448EC11E2C}"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fld id="{F66E75FA-21E5-44BC-BFFB-F11C8E17B8E1}" type="datetimeFigureOut">
              <a:rPr lang="en-GB"/>
              <a:pPr>
                <a:defRPr/>
              </a:pPr>
              <a:t>21/01/2020</a:t>
            </a:fld>
            <a:endParaRPr lang="en-GB"/>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008D0A5A-B302-4B51-BE11-01B3C52C9B76}" type="slidenum">
              <a:rPr lang="en-GB"/>
              <a:pPr>
                <a:defRPr/>
              </a:pPr>
              <a:t>‹#›</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Date Placeholder 3"/>
          <p:cNvSpPr>
            <a:spLocks noGrp="1"/>
          </p:cNvSpPr>
          <p:nvPr>
            <p:ph type="dt" sz="half" idx="12"/>
          </p:nvPr>
        </p:nvSpPr>
        <p:spPr/>
        <p:txBody>
          <a:bodyPr/>
          <a:lstStyle>
            <a:lvl1pPr>
              <a:defRPr/>
            </a:lvl1pPr>
          </a:lstStyle>
          <a:p>
            <a:pPr>
              <a:defRPr/>
            </a:pPr>
            <a:fld id="{1A4E55EC-706E-44C7-BB3B-12F121570E47}" type="datetimeFigureOut">
              <a:rPr lang="en-GB"/>
              <a:pPr>
                <a:defRPr/>
              </a:pPr>
              <a:t>21/01/2020</a:t>
            </a:fld>
            <a:endParaRPr lang="en-GB"/>
          </a:p>
        </p:txBody>
      </p:sp>
    </p:spTree>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C7A5DB98-17CD-44CA-A042-EB2FA85C8E9F}" type="slidenum">
              <a:rPr lang="en-GB"/>
              <a:pPr>
                <a:defRPr/>
              </a:pPr>
              <a:t>‹#›</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Date Placeholder 3"/>
          <p:cNvSpPr>
            <a:spLocks noGrp="1"/>
          </p:cNvSpPr>
          <p:nvPr>
            <p:ph type="dt" sz="half" idx="12"/>
          </p:nvPr>
        </p:nvSpPr>
        <p:spPr/>
        <p:txBody>
          <a:bodyPr/>
          <a:lstStyle>
            <a:lvl1pPr>
              <a:defRPr/>
            </a:lvl1pPr>
          </a:lstStyle>
          <a:p>
            <a:pPr>
              <a:defRPr/>
            </a:pPr>
            <a:fld id="{D8E90ADC-3DC6-42E6-A329-A96877ADB487}" type="datetimeFigureOut">
              <a:rPr lang="en-GB"/>
              <a:pPr>
                <a:defRPr/>
              </a:pPr>
              <a:t>21/01/2020</a:t>
            </a:fld>
            <a:endParaRPr lang="en-GB"/>
          </a:p>
        </p:txBody>
      </p:sp>
    </p:spTree>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479B9B5E-7FF8-4ABF-A740-11E3E71D8540}" type="slidenum">
              <a:rPr lang="en-GB"/>
              <a:pPr>
                <a:defRPr/>
              </a:pPr>
              <a:t>‹#›</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Date Placeholder 3"/>
          <p:cNvSpPr>
            <a:spLocks noGrp="1"/>
          </p:cNvSpPr>
          <p:nvPr>
            <p:ph type="dt" sz="half" idx="12"/>
          </p:nvPr>
        </p:nvSpPr>
        <p:spPr/>
        <p:txBody>
          <a:bodyPr/>
          <a:lstStyle>
            <a:lvl1pPr>
              <a:defRPr/>
            </a:lvl1pPr>
          </a:lstStyle>
          <a:p>
            <a:pPr>
              <a:defRPr/>
            </a:pPr>
            <a:fld id="{1DB1F732-E961-4E9C-AA61-CA6E5081A8FD}" type="datetimeFigureOut">
              <a:rPr lang="en-GB"/>
              <a:pPr>
                <a:defRPr/>
              </a:pPr>
              <a:t>21/01/2020</a:t>
            </a:fld>
            <a:endParaRPr lang="en-GB"/>
          </a:p>
        </p:txBody>
      </p:sp>
    </p:spTree>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847F81DF-4154-4ADF-9016-2A4EDF49D795}" type="slidenum">
              <a:rPr lang="en-GB"/>
              <a:pPr>
                <a:defRPr/>
              </a:pPr>
              <a:t>‹#›</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Date Placeholder 3"/>
          <p:cNvSpPr>
            <a:spLocks noGrp="1"/>
          </p:cNvSpPr>
          <p:nvPr>
            <p:ph type="dt" sz="half" idx="16"/>
          </p:nvPr>
        </p:nvSpPr>
        <p:spPr/>
        <p:txBody>
          <a:bodyPr/>
          <a:lstStyle>
            <a:lvl1pPr>
              <a:defRPr/>
            </a:lvl1pPr>
          </a:lstStyle>
          <a:p>
            <a:pPr>
              <a:defRPr/>
            </a:pPr>
            <a:fld id="{8757FC2D-773F-4FB3-9B72-5E4A1918D4C8}" type="datetimeFigureOut">
              <a:rPr lang="en-GB"/>
              <a:pPr>
                <a:defRPr/>
              </a:pPr>
              <a:t>21/01/2020</a:t>
            </a:fld>
            <a:endParaRPr lang="en-GB"/>
          </a:p>
        </p:txBody>
      </p:sp>
    </p:spTree>
  </p:cSld>
  <p:clrMapOvr>
    <a:masterClrMapping/>
  </p:clrMapOvr>
  <p:transition>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CC5B0F01-F2A1-49AA-A34A-542FE204A9B1}" type="slidenum">
              <a:rPr lang="en-GB"/>
              <a:pPr>
                <a:defRPr/>
              </a:pPr>
              <a:t>‹#›</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Date Placeholder 3"/>
          <p:cNvSpPr>
            <a:spLocks noGrp="1"/>
          </p:cNvSpPr>
          <p:nvPr>
            <p:ph type="dt" sz="half" idx="12"/>
          </p:nvPr>
        </p:nvSpPr>
        <p:spPr/>
        <p:txBody>
          <a:bodyPr/>
          <a:lstStyle>
            <a:lvl1pPr>
              <a:defRPr/>
            </a:lvl1pPr>
          </a:lstStyle>
          <a:p>
            <a:pPr>
              <a:defRPr/>
            </a:pPr>
            <a:fld id="{70344DD5-FF70-4523-B1CB-1660B681777E}" type="datetimeFigureOut">
              <a:rPr lang="en-GB"/>
              <a:pPr>
                <a:defRPr/>
              </a:pPr>
              <a:t>21/01/2020</a:t>
            </a:fld>
            <a:endParaRPr lang="en-GB"/>
          </a:p>
        </p:txBody>
      </p:sp>
    </p:spTree>
  </p:cSld>
  <p:clrMapOvr>
    <a:masterClrMapping/>
  </p:clrMapOvr>
  <p:transition>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smtClean="0">
                <a:solidFill>
                  <a:srgbClr val="FFFFFF"/>
                </a:solidFill>
                <a:cs typeface="+mn-cs"/>
              </a:defRPr>
            </a:lvl1pPr>
          </a:lstStyle>
          <a:p>
            <a:pPr>
              <a:defRPr/>
            </a:pPr>
            <a:fld id="{394EA871-B7BE-4C62-AE4D-CF4A67E988B2}" type="slidenum">
              <a:rPr lang="en-GB"/>
              <a:pPr>
                <a:defRPr/>
              </a:pPr>
              <a:t>‹#›</a:t>
            </a:fld>
            <a:endParaRPr lang="en-GB"/>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cs typeface="+mn-cs"/>
              </a:defRPr>
            </a:lvl1pPr>
          </a:lstStyle>
          <a:p>
            <a:pPr>
              <a:defRPr/>
            </a:pPr>
            <a:endParaRPr lang="en-GB"/>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smtClean="0">
                <a:solidFill>
                  <a:schemeClr val="bg2"/>
                </a:solidFill>
                <a:cs typeface="+mn-cs"/>
              </a:defRPr>
            </a:lvl1pPr>
          </a:lstStyle>
          <a:p>
            <a:pPr>
              <a:defRPr/>
            </a:pPr>
            <a:fld id="{5E7B94CA-B9BE-4C29-BF48-4EEAC3749699}" type="datetimeFigureOut">
              <a:rPr lang="en-GB"/>
              <a:pPr>
                <a:defRPr/>
              </a:pPr>
              <a:t>21/01/2020</a:t>
            </a:fld>
            <a:endParaRPr lang="en-GB"/>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randomBar/>
  </p:transition>
  <p:timing>
    <p:tnLst>
      <p:par>
        <p:cTn id="1" dur="indefinite" restart="never" nodeType="tmRoot"/>
      </p:par>
    </p:tnLst>
  </p:timing>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526DB0"/>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989AAC"/>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DC5924"/>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blip>
          <a:stretch>
            <a:fillRect/>
          </a:stretch>
        </p:blipFill>
        <p:spPr>
          <a:xfrm>
            <a:off x="3277869" y="1052662"/>
            <a:ext cx="5112569" cy="3168351"/>
          </a:xfrm>
          <a:prstGeom prst="rect">
            <a:avLst/>
          </a:prstGeom>
          <a:ln>
            <a:noFill/>
          </a:ln>
          <a:effectLst>
            <a:softEdge rad="317500"/>
          </a:effectLst>
        </p:spPr>
      </p:pic>
      <p:pic>
        <p:nvPicPr>
          <p:cNvPr id="6" name="Obraz 5" descr="WPIA.png"/>
          <p:cNvPicPr>
            <a:picLocks noChangeAspect="1"/>
          </p:cNvPicPr>
          <p:nvPr/>
        </p:nvPicPr>
        <p:blipFill>
          <a:blip r:embed="rId3" cstate="print"/>
          <a:stretch>
            <a:fillRect/>
          </a:stretch>
        </p:blipFill>
        <p:spPr>
          <a:xfrm>
            <a:off x="269541" y="332656"/>
            <a:ext cx="2987824" cy="864096"/>
          </a:xfrm>
          <a:prstGeom prst="rect">
            <a:avLst/>
          </a:prstGeom>
        </p:spPr>
      </p:pic>
      <p:sp>
        <p:nvSpPr>
          <p:cNvPr id="3" name="Tytuł 2"/>
          <p:cNvSpPr>
            <a:spLocks noGrp="1"/>
          </p:cNvSpPr>
          <p:nvPr>
            <p:ph type="ctrTitle"/>
          </p:nvPr>
        </p:nvSpPr>
        <p:spPr>
          <a:xfrm>
            <a:off x="685800" y="3933057"/>
            <a:ext cx="7543800" cy="2016224"/>
          </a:xfrm>
        </p:spPr>
        <p:txBody>
          <a:bodyPr/>
          <a:lstStyle/>
          <a:p>
            <a:r>
              <a:rPr lang="pl-PL" sz="4800" dirty="0" smtClean="0"/>
              <a:t>Środki związane z poddaniem sprawcy próbie</a:t>
            </a:r>
            <a:r>
              <a:rPr lang="pl-PL" sz="3200" dirty="0" smtClean="0"/>
              <a:t/>
            </a:r>
            <a:br>
              <a:rPr lang="pl-PL" sz="3200" dirty="0" smtClean="0"/>
            </a:br>
            <a:r>
              <a:rPr lang="pl-PL" sz="2800" dirty="0" smtClean="0">
                <a:solidFill>
                  <a:schemeClr val="tx1"/>
                </a:solidFill>
              </a:rPr>
              <a:t>dr Dagmara Gruszecka</a:t>
            </a:r>
            <a:endParaRPr lang="pl-PL" sz="2800" dirty="0">
              <a:solidFill>
                <a:schemeClr val="tx1"/>
              </a:solidFill>
            </a:endParaRPr>
          </a:p>
        </p:txBody>
      </p:sp>
    </p:spTree>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8147248" cy="5805487"/>
          </a:xfrm>
        </p:spPr>
        <p:txBody>
          <a:bodyPr rtlCol="0">
            <a:normAutofit/>
          </a:bodyPr>
          <a:lstStyle/>
          <a:p>
            <a:pPr marL="114300" indent="0" fontAlgn="auto">
              <a:spcAft>
                <a:spcPts val="0"/>
              </a:spcAft>
              <a:buNone/>
              <a:defRPr/>
            </a:pPr>
            <a:endParaRPr lang="pl-PL" dirty="0" smtClean="0"/>
          </a:p>
          <a:p>
            <a:pPr>
              <a:buBlip>
                <a:blip r:embed="rId2"/>
              </a:buBlip>
            </a:pPr>
            <a:r>
              <a:rPr lang="pl-PL" dirty="0">
                <a:latin typeface="Calibri" panose="020F0502020204030204" pitchFamily="34" charset="0"/>
                <a:cs typeface="Calibri" panose="020F0502020204030204" pitchFamily="34" charset="0"/>
              </a:rPr>
              <a:t>okres próby: od roku do 3 </a:t>
            </a:r>
            <a:r>
              <a:rPr lang="pl-PL" dirty="0" smtClean="0">
                <a:latin typeface="Calibri" panose="020F0502020204030204" pitchFamily="34" charset="0"/>
                <a:cs typeface="Calibri" panose="020F0502020204030204" pitchFamily="34" charset="0"/>
              </a:rPr>
              <a:t>lat</a:t>
            </a:r>
          </a:p>
          <a:p>
            <a:pPr marL="114300" indent="0">
              <a:buNone/>
            </a:pPr>
            <a:endParaRPr lang="pl-PL" dirty="0">
              <a:latin typeface="Calibri" panose="020F0502020204030204" pitchFamily="34" charset="0"/>
              <a:cs typeface="Calibri" panose="020F0502020204030204" pitchFamily="34" charset="0"/>
            </a:endParaRPr>
          </a:p>
          <a:p>
            <a:pPr>
              <a:buBlip>
                <a:blip r:embed="rId2"/>
              </a:buBlip>
            </a:pPr>
            <a:r>
              <a:rPr lang="pl-PL" dirty="0">
                <a:latin typeface="Calibri" panose="020F0502020204030204" pitchFamily="34" charset="0"/>
                <a:cs typeface="Calibri" panose="020F0502020204030204" pitchFamily="34" charset="0"/>
              </a:rPr>
              <a:t>obligatoryjny obowiązek naprawienia szkody w całości lub części (</a:t>
            </a:r>
            <a:r>
              <a:rPr lang="pl-PL" dirty="0"/>
              <a:t>a </a:t>
            </a:r>
            <a:r>
              <a:rPr lang="pl-PL" dirty="0">
                <a:solidFill>
                  <a:srgbClr val="FF0000"/>
                </a:solidFill>
              </a:rPr>
              <a:t>w miarę możliwości również</a:t>
            </a:r>
            <a:r>
              <a:rPr lang="pl-PL" dirty="0"/>
              <a:t> obowiązek zadośćuczynienia za doznaną krzywdę) </a:t>
            </a:r>
          </a:p>
          <a:p>
            <a:pPr>
              <a:buBlip>
                <a:blip r:embed="rId2"/>
              </a:buBlip>
            </a:pPr>
            <a:r>
              <a:rPr lang="pl-PL" dirty="0" smtClean="0">
                <a:solidFill>
                  <a:srgbClr val="FF0000"/>
                </a:solidFill>
              </a:rPr>
              <a:t>zamiast </a:t>
            </a:r>
            <a:r>
              <a:rPr lang="pl-PL" dirty="0" smtClean="0"/>
              <a:t>orzeczenie nawiązki</a:t>
            </a:r>
          </a:p>
          <a:p>
            <a:pPr>
              <a:buBlip>
                <a:blip r:embed="rId2"/>
              </a:buBlip>
            </a:pPr>
            <a:endParaRPr lang="pl-PL" dirty="0">
              <a:latin typeface="Calibri" panose="020F0502020204030204" pitchFamily="34" charset="0"/>
              <a:cs typeface="Calibri" panose="020F0502020204030204" pitchFamily="34" charset="0"/>
            </a:endParaRPr>
          </a:p>
          <a:p>
            <a:pPr marL="114300" indent="0">
              <a:buNone/>
            </a:pPr>
            <a:r>
              <a:rPr lang="pl-PL" dirty="0" smtClean="0">
                <a:latin typeface="Calibri" panose="020F0502020204030204" pitchFamily="34" charset="0"/>
                <a:cs typeface="Calibri" panose="020F0502020204030204" pitchFamily="34" charset="0"/>
              </a:rPr>
              <a:t>			</a:t>
            </a:r>
            <a:r>
              <a:rPr lang="pl-PL" b="1" dirty="0" smtClean="0">
                <a:latin typeface="Calibri" panose="020F0502020204030204" pitchFamily="34" charset="0"/>
                <a:cs typeface="Calibri" panose="020F0502020204030204" pitchFamily="34" charset="0"/>
              </a:rPr>
              <a:t>wątpliwości interpretacyjne</a:t>
            </a:r>
            <a:endParaRPr lang="pl-PL" dirty="0" smtClean="0">
              <a:latin typeface="Calibri" panose="020F0502020204030204" pitchFamily="34" charset="0"/>
              <a:cs typeface="Calibri" panose="020F0502020204030204" pitchFamily="34" charset="0"/>
            </a:endParaRPr>
          </a:p>
          <a:p>
            <a:pPr marL="114300" indent="0">
              <a:buNone/>
            </a:pPr>
            <a:endParaRPr lang="pl-PL" dirty="0">
              <a:latin typeface="Calibri" panose="020F0502020204030204" pitchFamily="34" charset="0"/>
              <a:cs typeface="Calibri" panose="020F0502020204030204" pitchFamily="34" charset="0"/>
            </a:endParaRPr>
          </a:p>
          <a:p>
            <a:pPr>
              <a:buBlip>
                <a:blip r:embed="rId2"/>
              </a:buBlip>
            </a:pPr>
            <a:r>
              <a:rPr lang="pl-PL" dirty="0">
                <a:latin typeface="Calibri" panose="020F0502020204030204" pitchFamily="34" charset="0"/>
                <a:cs typeface="Calibri" panose="020F0502020204030204" pitchFamily="34" charset="0"/>
              </a:rPr>
              <a:t>fakultatywnie: zakaz prowadzenia pojazdów o roku do 2 lat, świadczenie pieniężne, obowiązki z art. </a:t>
            </a:r>
            <a:r>
              <a:rPr lang="pl-PL" dirty="0"/>
              <a:t>określone w art. 72 § 1 pkt 1–3, 5–6b, 7a lub </a:t>
            </a:r>
            <a:r>
              <a:rPr lang="pl-PL" dirty="0" smtClean="0"/>
              <a:t>7b</a:t>
            </a:r>
          </a:p>
          <a:p>
            <a:pPr>
              <a:buBlip>
                <a:blip r:embed="rId2"/>
              </a:buBlip>
            </a:pPr>
            <a:r>
              <a:rPr lang="pl-PL" dirty="0" smtClean="0">
                <a:latin typeface="Calibri" panose="020F0502020204030204" pitchFamily="34" charset="0"/>
                <a:cs typeface="Calibri" panose="020F0502020204030204" pitchFamily="34" charset="0"/>
              </a:rPr>
              <a:t> </a:t>
            </a:r>
            <a:r>
              <a:rPr lang="pl-PL" dirty="0">
                <a:latin typeface="Calibri" panose="020F0502020204030204" pitchFamily="34" charset="0"/>
                <a:cs typeface="Calibri" panose="020F0502020204030204" pitchFamily="34" charset="0"/>
              </a:rPr>
              <a:t>fakultatywnie - dozór</a:t>
            </a:r>
          </a:p>
          <a:p>
            <a:pPr marL="114300" indent="0" fontAlgn="auto">
              <a:spcAft>
                <a:spcPts val="0"/>
              </a:spcAft>
              <a:buNone/>
              <a:defRPr/>
            </a:pPr>
            <a:endParaRPr lang="pl-PL" dirty="0" smtClean="0"/>
          </a:p>
        </p:txBody>
      </p:sp>
      <p:sp>
        <p:nvSpPr>
          <p:cNvPr id="2" name="Strzałka w dół 1"/>
          <p:cNvSpPr/>
          <p:nvPr/>
        </p:nvSpPr>
        <p:spPr>
          <a:xfrm>
            <a:off x="4499992" y="3429000"/>
            <a:ext cx="576064" cy="576064"/>
          </a:xfrm>
          <a:prstGeom prst="downArrow">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34135898"/>
      </p:ext>
    </p:extLst>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8147248" cy="5805487"/>
          </a:xfrm>
        </p:spPr>
        <p:txBody>
          <a:bodyPr rtlCol="0">
            <a:normAutofit fontScale="85000" lnSpcReduction="20000"/>
          </a:bodyPr>
          <a:lstStyle/>
          <a:p>
            <a:pPr marL="114300" indent="0" fontAlgn="auto">
              <a:spcAft>
                <a:spcPts val="0"/>
              </a:spcAft>
              <a:buNone/>
              <a:defRPr/>
            </a:pPr>
            <a:endParaRPr lang="pl-PL" dirty="0" smtClean="0"/>
          </a:p>
          <a:p>
            <a:r>
              <a:rPr lang="pl-PL" dirty="0"/>
              <a:t>Sąd, umarzając warunkowo postępowanie karne, </a:t>
            </a:r>
            <a:r>
              <a:rPr lang="pl-PL" b="1" dirty="0"/>
              <a:t>może także nałożyć</a:t>
            </a:r>
            <a:r>
              <a:rPr lang="pl-PL" dirty="0"/>
              <a:t> na sprawcę </a:t>
            </a:r>
            <a:r>
              <a:rPr lang="pl-PL" b="1" dirty="0" smtClean="0"/>
              <a:t>obowiązki</a:t>
            </a:r>
            <a:r>
              <a:rPr lang="pl-PL" dirty="0"/>
              <a:t> </a:t>
            </a:r>
            <a:r>
              <a:rPr lang="pl-PL" b="1" dirty="0" smtClean="0"/>
              <a:t>obejmujące</a:t>
            </a:r>
            <a:r>
              <a:rPr lang="pl-PL" dirty="0"/>
              <a:t>: 1) informowanie sądu lub kuratora o przebiegu okresu próby; 2) przeproszenie pokrzywdzonego; 3) wykonywanie ciążącego na nim obowiązku łożenia na utrzymanie innej osoby; 4) powstrzymanie się od nadużywania alkoholu lub używania innych środków odurzających; 5) poddanie się terapii uzależnień); 6) poddanie się terapii, w szczególności psychoterapii lub psychoedukacji; 7) uczestnictwo w oddziaływaniach korekcyjno-edukacyjnych; 8) powstrzymanie się od kontaktowania się z pokrzywdzonym lub innymi osobami w określony sposób lub zbliżania się do pokrzywdzonego lub innych osób; 9) opuszczenie lokalu zajmowanego wspólnie z pokrzywdzonym.</a:t>
            </a:r>
          </a:p>
          <a:p>
            <a:r>
              <a:rPr lang="pl-PL" dirty="0"/>
              <a:t>Wskazane obowiązki mają charakter </a:t>
            </a:r>
            <a:r>
              <a:rPr lang="pl-PL" b="1" dirty="0"/>
              <a:t>fakultatywny</a:t>
            </a:r>
            <a:r>
              <a:rPr lang="pl-PL" dirty="0"/>
              <a:t> </a:t>
            </a:r>
          </a:p>
          <a:p>
            <a:r>
              <a:rPr lang="pl-PL" dirty="0" smtClean="0"/>
              <a:t>mogą </a:t>
            </a:r>
            <a:r>
              <a:rPr lang="pl-PL" dirty="0"/>
              <a:t>zostać nałożone przez sąd w wyroku przy </a:t>
            </a:r>
            <a:r>
              <a:rPr lang="pl-PL" b="1" dirty="0"/>
              <a:t>określeniu czasu i sposobu</a:t>
            </a:r>
            <a:r>
              <a:rPr lang="pl-PL" dirty="0"/>
              <a:t> ich wykonywania </a:t>
            </a:r>
            <a:r>
              <a:rPr lang="pl-PL" b="1" dirty="0"/>
              <a:t>po uprzednim</a:t>
            </a:r>
            <a:r>
              <a:rPr lang="pl-PL" dirty="0"/>
              <a:t> </a:t>
            </a:r>
            <a:r>
              <a:rPr lang="pl-PL" b="1" dirty="0"/>
              <a:t>wysłuchaniu sprawcy</a:t>
            </a:r>
            <a:r>
              <a:rPr lang="pl-PL" dirty="0"/>
              <a:t> (art. 67 § 4 w zw. z art. 74 § 1 KK, art. 342 § 2 KPK). </a:t>
            </a:r>
            <a:endParaRPr lang="pl-PL" dirty="0" smtClean="0"/>
          </a:p>
          <a:p>
            <a:r>
              <a:rPr lang="pl-PL" dirty="0" smtClean="0"/>
              <a:t>mogą </a:t>
            </a:r>
            <a:r>
              <a:rPr lang="pl-PL" dirty="0"/>
              <a:t>być </a:t>
            </a:r>
            <a:r>
              <a:rPr lang="pl-PL" b="1" dirty="0"/>
              <a:t>zmieniane</a:t>
            </a:r>
            <a:r>
              <a:rPr lang="pl-PL" dirty="0"/>
              <a:t>, rozszerzane, ustanawiane albo też sprawca może być od ich wykonania zwolniony przez sąd, pod warunkiem że przemawiają za tym </a:t>
            </a:r>
            <a:r>
              <a:rPr lang="pl-PL" b="1" dirty="0"/>
              <a:t>względy wychowawcze</a:t>
            </a:r>
            <a:r>
              <a:rPr lang="pl-PL" dirty="0"/>
              <a:t>. </a:t>
            </a:r>
            <a:endParaRPr lang="pl-PL" dirty="0" smtClean="0"/>
          </a:p>
          <a:p>
            <a:r>
              <a:rPr lang="pl-PL" dirty="0" smtClean="0">
                <a:solidFill>
                  <a:srgbClr val="FF0000"/>
                </a:solidFill>
              </a:rPr>
              <a:t>Sąd </a:t>
            </a:r>
            <a:r>
              <a:rPr lang="pl-PL" dirty="0">
                <a:solidFill>
                  <a:srgbClr val="FF0000"/>
                </a:solidFill>
              </a:rPr>
              <a:t>może również oddać sprawcę pod </a:t>
            </a:r>
            <a:r>
              <a:rPr lang="pl-PL" b="1" dirty="0">
                <a:solidFill>
                  <a:srgbClr val="FF0000"/>
                </a:solidFill>
              </a:rPr>
              <a:t>dozór</a:t>
            </a:r>
            <a:r>
              <a:rPr lang="pl-PL" dirty="0">
                <a:solidFill>
                  <a:srgbClr val="FF0000"/>
                </a:solidFill>
              </a:rPr>
              <a:t>, mimo że pierwotnie nie był on orzeczony, jak również może zwolnić od orzeczonego wcześniej dozoru (art. 74 § 2 w zw. z art. 67 § 4 KK).</a:t>
            </a:r>
          </a:p>
          <a:p>
            <a:pPr marL="114300" indent="0" fontAlgn="auto">
              <a:spcAft>
                <a:spcPts val="0"/>
              </a:spcAft>
              <a:buNone/>
              <a:defRPr/>
            </a:pPr>
            <a:endParaRPr lang="pl-PL" dirty="0" smtClean="0">
              <a:solidFill>
                <a:srgbClr val="FF0000"/>
              </a:solidFill>
            </a:endParaRPr>
          </a:p>
        </p:txBody>
      </p:sp>
    </p:spTree>
    <p:extLst>
      <p:ext uri="{BB962C8B-B14F-4D97-AF65-F5344CB8AC3E}">
        <p14:creationId xmlns:p14="http://schemas.microsoft.com/office/powerpoint/2010/main" val="2102079134"/>
      </p:ext>
    </p:extLst>
  </p:cSld>
  <p:clrMapOvr>
    <a:masterClrMapping/>
  </p:clrMapOvr>
  <p:transition>
    <p:randomBa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611560" y="1412776"/>
            <a:ext cx="7776790" cy="72008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marL="114300" indent="0">
              <a:buNone/>
            </a:pPr>
            <a:r>
              <a:rPr lang="pl-PL" b="1" dirty="0" smtClean="0"/>
              <a:t>Art</a:t>
            </a:r>
            <a:r>
              <a:rPr lang="pl-PL" b="1" dirty="0"/>
              <a:t>. 68 [Podjęcie postępowania] </a:t>
            </a:r>
            <a:endParaRPr lang="pl-PL" dirty="0"/>
          </a:p>
          <a:p>
            <a:pPr marL="114300" indent="0">
              <a:buNone/>
            </a:pPr>
            <a:r>
              <a:rPr lang="pl-PL" dirty="0">
                <a:solidFill>
                  <a:schemeClr val="bg1">
                    <a:lumMod val="95000"/>
                  </a:schemeClr>
                </a:solidFill>
              </a:rPr>
              <a:t>Warunkowo umorzonego postępowania nie można podjąć później niż w ciągu 6 miesięcy od zakończenia okresu </a:t>
            </a:r>
            <a:r>
              <a:rPr lang="pl-PL" dirty="0" smtClean="0">
                <a:solidFill>
                  <a:schemeClr val="bg1">
                    <a:lumMod val="95000"/>
                  </a:schemeClr>
                </a:solidFill>
              </a:rPr>
              <a:t>próby</a:t>
            </a:r>
            <a:endParaRPr lang="pl-PL" dirty="0"/>
          </a:p>
          <a:p>
            <a:pPr marL="114300" indent="0">
              <a:buNone/>
            </a:pPr>
            <a:endParaRPr lang="pl-PL" dirty="0" smtClean="0"/>
          </a:p>
          <a:p>
            <a:pPr marL="114300" indent="0">
              <a:buNone/>
            </a:pPr>
            <a:r>
              <a:rPr lang="pl-PL" b="1" dirty="0" smtClean="0"/>
              <a:t>Obligatoryjnie </a:t>
            </a:r>
            <a:r>
              <a:rPr lang="pl-PL" dirty="0" smtClean="0"/>
              <a:t>§ </a:t>
            </a:r>
            <a:r>
              <a:rPr lang="pl-PL" dirty="0"/>
              <a:t>1. Sąd podejmuje postępowanie karne, jeżeli sprawca w okresie próby popełnił przestępstwo umyślne, za które został prawomocnie skazany</a:t>
            </a:r>
            <a:r>
              <a:rPr lang="pl-PL" dirty="0" smtClean="0"/>
              <a:t>.</a:t>
            </a:r>
          </a:p>
          <a:p>
            <a:pPr>
              <a:buFont typeface="Wingdings" panose="05000000000000000000" pitchFamily="2" charset="2"/>
              <a:buChar char="Ø"/>
            </a:pPr>
            <a:r>
              <a:rPr lang="pl-PL" dirty="0">
                <a:solidFill>
                  <a:srgbClr val="0070C0"/>
                </a:solidFill>
              </a:rPr>
              <a:t> </a:t>
            </a:r>
            <a:r>
              <a:rPr lang="pl-PL" dirty="0" smtClean="0">
                <a:solidFill>
                  <a:srgbClr val="0070C0"/>
                </a:solidFill>
              </a:rPr>
              <a:t>popełnienie przestępstwa w okresie próby</a:t>
            </a:r>
          </a:p>
          <a:p>
            <a:pPr>
              <a:buFont typeface="Wingdings" panose="05000000000000000000" pitchFamily="2" charset="2"/>
              <a:buChar char="Ø"/>
            </a:pPr>
            <a:r>
              <a:rPr lang="pl-PL" dirty="0">
                <a:solidFill>
                  <a:srgbClr val="0070C0"/>
                </a:solidFill>
              </a:rPr>
              <a:t>p</a:t>
            </a:r>
            <a:r>
              <a:rPr lang="pl-PL" dirty="0" smtClean="0">
                <a:solidFill>
                  <a:srgbClr val="0070C0"/>
                </a:solidFill>
              </a:rPr>
              <a:t>rzestępstwo umyślne</a:t>
            </a:r>
          </a:p>
          <a:p>
            <a:pPr>
              <a:buFont typeface="Wingdings" panose="05000000000000000000" pitchFamily="2" charset="2"/>
              <a:buChar char="Ø"/>
            </a:pPr>
            <a:r>
              <a:rPr lang="pl-PL" dirty="0" smtClean="0">
                <a:solidFill>
                  <a:srgbClr val="0070C0"/>
                </a:solidFill>
              </a:rPr>
              <a:t>prawomocne skazanie za to przestępstwo</a:t>
            </a:r>
            <a:endParaRPr lang="pl-PL" dirty="0">
              <a:solidFill>
                <a:srgbClr val="0070C0"/>
              </a:solidFill>
            </a:endParaRPr>
          </a:p>
          <a:p>
            <a:pPr marL="114300" indent="0">
              <a:buNone/>
            </a:pPr>
            <a:endParaRPr lang="pl-PL" dirty="0" smtClean="0"/>
          </a:p>
          <a:p>
            <a:pPr marL="114300" indent="0">
              <a:buNone/>
            </a:pPr>
            <a:r>
              <a:rPr lang="pl-PL" b="1" dirty="0" smtClean="0"/>
              <a:t>Fakultatywnie</a:t>
            </a:r>
            <a:r>
              <a:rPr lang="pl-PL" dirty="0" smtClean="0"/>
              <a:t> § </a:t>
            </a:r>
            <a:r>
              <a:rPr lang="pl-PL" dirty="0"/>
              <a:t>2. Sąd może podjąć postępowanie karne, jeżeli sprawca w okresie próby </a:t>
            </a:r>
            <a:r>
              <a:rPr lang="pl-PL" dirty="0">
                <a:solidFill>
                  <a:srgbClr val="0070C0"/>
                </a:solidFill>
              </a:rPr>
              <a:t>rażąco narusza porządek prawny</a:t>
            </a:r>
            <a:r>
              <a:rPr lang="pl-PL" dirty="0"/>
              <a:t>, w szczególności gdy popełnił inne niż określone w § 1 </a:t>
            </a:r>
            <a:r>
              <a:rPr lang="pl-PL" dirty="0">
                <a:solidFill>
                  <a:srgbClr val="0070C0"/>
                </a:solidFill>
              </a:rPr>
              <a:t>przestępstwo,</a:t>
            </a:r>
            <a:r>
              <a:rPr lang="pl-PL" dirty="0"/>
              <a:t> jeżeli </a:t>
            </a:r>
            <a:r>
              <a:rPr lang="pl-PL" dirty="0">
                <a:solidFill>
                  <a:srgbClr val="0070C0"/>
                </a:solidFill>
              </a:rPr>
              <a:t>uchyla</a:t>
            </a:r>
            <a:r>
              <a:rPr lang="pl-PL" dirty="0"/>
              <a:t> się od dozoru, wykonania nałożonego obowiązku lub orzeczonego środka karnego, środka kompensacyjnego lub przepadku albo </a:t>
            </a:r>
            <a:r>
              <a:rPr lang="pl-PL" dirty="0">
                <a:solidFill>
                  <a:srgbClr val="0070C0"/>
                </a:solidFill>
              </a:rPr>
              <a:t>nie wykonuje </a:t>
            </a:r>
            <a:r>
              <a:rPr lang="pl-PL" dirty="0"/>
              <a:t>zawartej z pokrzywdzonym ugody</a:t>
            </a:r>
            <a:r>
              <a:rPr lang="pl-PL" dirty="0" smtClean="0"/>
              <a:t>.</a:t>
            </a:r>
          </a:p>
          <a:p>
            <a:pPr marL="114300" indent="0">
              <a:buNone/>
            </a:pPr>
            <a:endParaRPr lang="pl-PL" dirty="0"/>
          </a:p>
          <a:p>
            <a:pPr marL="114300" indent="0" fontAlgn="auto">
              <a:spcAft>
                <a:spcPts val="0"/>
              </a:spcAft>
              <a:buNone/>
              <a:defRPr/>
            </a:pPr>
            <a:endParaRPr lang="pl-PL" dirty="0" smtClean="0"/>
          </a:p>
        </p:txBody>
      </p:sp>
    </p:spTree>
    <p:extLst>
      <p:ext uri="{BB962C8B-B14F-4D97-AF65-F5344CB8AC3E}">
        <p14:creationId xmlns:p14="http://schemas.microsoft.com/office/powerpoint/2010/main" val="1957999661"/>
      </p:ext>
    </p:extLst>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marL="114300" indent="0">
              <a:buNone/>
            </a:pPr>
            <a:r>
              <a:rPr lang="pl-PL" b="1" dirty="0" smtClean="0"/>
              <a:t>Art</a:t>
            </a:r>
            <a:r>
              <a:rPr lang="pl-PL" b="1" dirty="0"/>
              <a:t>. 68 [Podjęcie postępowania] </a:t>
            </a:r>
            <a:endParaRPr lang="pl-PL" dirty="0"/>
          </a:p>
          <a:p>
            <a:pPr marL="114300" indent="0">
              <a:buNone/>
            </a:pPr>
            <a:endParaRPr lang="pl-PL" dirty="0" smtClean="0"/>
          </a:p>
          <a:p>
            <a:pPr marL="114300" indent="0">
              <a:buNone/>
            </a:pPr>
            <a:r>
              <a:rPr lang="pl-PL" b="1" dirty="0" smtClean="0"/>
              <a:t>Obligatoryjne względne (</a:t>
            </a:r>
            <a:r>
              <a:rPr lang="pl-PL" b="1" dirty="0"/>
              <a:t>chyba że przemawiają przeciwko temu szczególne </a:t>
            </a:r>
            <a:r>
              <a:rPr lang="pl-PL" b="1" dirty="0" smtClean="0"/>
              <a:t>względy)</a:t>
            </a:r>
          </a:p>
          <a:p>
            <a:pPr>
              <a:buFont typeface="Wingdings" panose="05000000000000000000" pitchFamily="2" charset="2"/>
              <a:buChar char="Ø"/>
            </a:pPr>
            <a:r>
              <a:rPr lang="pl-PL" dirty="0" smtClean="0">
                <a:solidFill>
                  <a:srgbClr val="0070C0"/>
                </a:solidFill>
              </a:rPr>
              <a:t>sprawca </a:t>
            </a:r>
            <a:r>
              <a:rPr lang="pl-PL" dirty="0">
                <a:solidFill>
                  <a:srgbClr val="0070C0"/>
                </a:solidFill>
              </a:rPr>
              <a:t>w okresie próby rażąco narusza porządek prawny, w szczególności gdy popełnił inne niż określone w § 1 przestępstwo, </a:t>
            </a:r>
            <a:endParaRPr lang="pl-PL" dirty="0" smtClean="0">
              <a:solidFill>
                <a:srgbClr val="0070C0"/>
              </a:solidFill>
            </a:endParaRPr>
          </a:p>
          <a:p>
            <a:pPr>
              <a:buFont typeface="Wingdings" panose="05000000000000000000" pitchFamily="2" charset="2"/>
              <a:buChar char="Ø"/>
            </a:pPr>
            <a:r>
              <a:rPr lang="pl-PL" dirty="0" smtClean="0">
                <a:solidFill>
                  <a:srgbClr val="0070C0"/>
                </a:solidFill>
              </a:rPr>
              <a:t>jeżeli </a:t>
            </a:r>
            <a:r>
              <a:rPr lang="pl-PL" dirty="0">
                <a:solidFill>
                  <a:srgbClr val="0070C0"/>
                </a:solidFill>
              </a:rPr>
              <a:t>uchyla się od dozoru, wykonania nałożonego obowiązku lub orzeczonego środka karnego, środka kompensacyjnego lub przepadku </a:t>
            </a:r>
          </a:p>
          <a:p>
            <a:pPr>
              <a:buFont typeface="Wingdings" panose="05000000000000000000" pitchFamily="2" charset="2"/>
              <a:buChar char="Ø"/>
            </a:pPr>
            <a:r>
              <a:rPr lang="pl-PL" dirty="0" smtClean="0">
                <a:solidFill>
                  <a:srgbClr val="0070C0"/>
                </a:solidFill>
              </a:rPr>
              <a:t>nie </a:t>
            </a:r>
            <a:r>
              <a:rPr lang="pl-PL" dirty="0">
                <a:solidFill>
                  <a:srgbClr val="0070C0"/>
                </a:solidFill>
              </a:rPr>
              <a:t>wykonuje zawartej z pokrzywdzonym </a:t>
            </a:r>
            <a:r>
              <a:rPr lang="pl-PL" dirty="0" smtClean="0">
                <a:solidFill>
                  <a:srgbClr val="0070C0"/>
                </a:solidFill>
              </a:rPr>
              <a:t>ugody</a:t>
            </a:r>
          </a:p>
          <a:p>
            <a:pPr>
              <a:buFont typeface="Wingdings" panose="05000000000000000000" pitchFamily="2" charset="2"/>
              <a:buChar char="Ø"/>
            </a:pPr>
            <a:r>
              <a:rPr lang="pl-PL" dirty="0" smtClean="0">
                <a:solidFill>
                  <a:srgbClr val="0070C0"/>
                </a:solidFill>
              </a:rPr>
              <a:t>Zostało mu już udzielone pisemne upomnienie </a:t>
            </a:r>
            <a:r>
              <a:rPr lang="pl-PL" dirty="0">
                <a:solidFill>
                  <a:srgbClr val="0070C0"/>
                </a:solidFill>
              </a:rPr>
              <a:t>przez sądowego kuratora </a:t>
            </a:r>
            <a:r>
              <a:rPr lang="pl-PL" dirty="0" smtClean="0">
                <a:solidFill>
                  <a:srgbClr val="0070C0"/>
                </a:solidFill>
              </a:rPr>
              <a:t>zawodowego</a:t>
            </a:r>
            <a:endParaRPr lang="pl-PL" dirty="0">
              <a:solidFill>
                <a:srgbClr val="0070C0"/>
              </a:solidFill>
            </a:endParaRPr>
          </a:p>
          <a:p>
            <a:pPr marL="114300" indent="0">
              <a:buNone/>
            </a:pPr>
            <a:r>
              <a:rPr lang="pl-PL" b="1" dirty="0" smtClean="0"/>
              <a:t>Fakultatywnie - </a:t>
            </a:r>
            <a:r>
              <a:rPr lang="pl-PL" dirty="0" smtClean="0"/>
              <a:t>§ </a:t>
            </a:r>
            <a:r>
              <a:rPr lang="pl-PL" dirty="0"/>
              <a:t>3. Sąd może podjąć postępowanie karne, </a:t>
            </a:r>
            <a:r>
              <a:rPr lang="pl-PL" b="1" dirty="0"/>
              <a:t>jeżeli sprawca po wydaniu orzeczenia o warunkowym umorzeniu postępowania, lecz przed jego uprawomocnieniem się</a:t>
            </a:r>
            <a:r>
              <a:rPr lang="pl-PL" dirty="0"/>
              <a:t>, rażąco narusza porządek prawny, a w szczególności gdy w tym czasie popełnił przestępstwo. </a:t>
            </a:r>
            <a:endParaRPr lang="pl-PL" dirty="0" smtClean="0"/>
          </a:p>
          <a:p>
            <a:pPr marL="114300" indent="0" fontAlgn="auto">
              <a:spcAft>
                <a:spcPts val="0"/>
              </a:spcAft>
              <a:buNone/>
              <a:defRPr/>
            </a:pPr>
            <a:endParaRPr lang="pl-PL" dirty="0" smtClean="0"/>
          </a:p>
        </p:txBody>
      </p:sp>
    </p:spTree>
    <p:extLst>
      <p:ext uri="{BB962C8B-B14F-4D97-AF65-F5344CB8AC3E}">
        <p14:creationId xmlns:p14="http://schemas.microsoft.com/office/powerpoint/2010/main" val="2475161028"/>
      </p:ext>
    </p:extLst>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20000"/>
          </a:bodyPr>
          <a:lstStyle/>
          <a:p>
            <a:pPr fontAlgn="auto">
              <a:spcAft>
                <a:spcPts val="0"/>
              </a:spcAft>
              <a:buFont typeface="Wingdings" panose="05000000000000000000" pitchFamily="2" charset="2"/>
              <a:buChar char="Ø"/>
              <a:defRPr/>
            </a:pPr>
            <a:endParaRPr lang="pl-PL" dirty="0" smtClean="0"/>
          </a:p>
          <a:p>
            <a:pPr fontAlgn="auto">
              <a:spcAft>
                <a:spcPts val="0"/>
              </a:spcAft>
              <a:buFont typeface="Wingdings" panose="05000000000000000000" pitchFamily="2" charset="2"/>
              <a:buChar char="Ø"/>
              <a:defRPr/>
            </a:pPr>
            <a:r>
              <a:rPr lang="pl-PL" dirty="0"/>
              <a:t> </a:t>
            </a:r>
            <a:r>
              <a:rPr lang="pl-PL" b="1" dirty="0"/>
              <a:t>Art. </a:t>
            </a:r>
            <a:r>
              <a:rPr lang="pl-PL" b="1" dirty="0" smtClean="0"/>
              <a:t>69 KK</a:t>
            </a:r>
            <a:endParaRPr lang="pl-PL" dirty="0" smtClean="0"/>
          </a:p>
          <a:p>
            <a:pPr marL="628650" indent="-514350">
              <a:buAutoNum type="romanUcPeriod"/>
            </a:pPr>
            <a:r>
              <a:rPr lang="pl-PL" dirty="0" smtClean="0"/>
              <a:t>Istota </a:t>
            </a:r>
            <a:r>
              <a:rPr lang="pl-PL" dirty="0"/>
              <a:t>warunkowego zawieszenia wykonania </a:t>
            </a:r>
            <a:r>
              <a:rPr lang="pl-PL" dirty="0" smtClean="0"/>
              <a:t>kary</a:t>
            </a:r>
          </a:p>
          <a:p>
            <a:pPr marL="114300" indent="0">
              <a:buNone/>
            </a:pPr>
            <a:r>
              <a:rPr lang="pl-PL" dirty="0"/>
              <a:t>Polega na wstrzymaniu wykonania orzeczonej kary (grzywny, ograniczenia wolności lub pozbawienia wolności) na okres </a:t>
            </a:r>
            <a:r>
              <a:rPr lang="pl-PL" dirty="0" smtClean="0"/>
              <a:t>próby i jest orzekany </a:t>
            </a:r>
            <a:r>
              <a:rPr lang="pl-PL" dirty="0"/>
              <a:t>wyłączenie przez sądy</a:t>
            </a:r>
          </a:p>
          <a:p>
            <a:pPr marL="114300" indent="0">
              <a:buNone/>
            </a:pPr>
            <a:r>
              <a:rPr lang="pl-PL" dirty="0"/>
              <a:t>II. </a:t>
            </a:r>
            <a:r>
              <a:rPr lang="pl-PL" dirty="0" smtClean="0"/>
              <a:t>	Przesłanki </a:t>
            </a:r>
            <a:r>
              <a:rPr lang="pl-PL" dirty="0"/>
              <a:t>warunkowego zawieszenia wykonania </a:t>
            </a:r>
            <a:r>
              <a:rPr lang="pl-PL" dirty="0" smtClean="0"/>
              <a:t>kary</a:t>
            </a:r>
          </a:p>
          <a:p>
            <a:pPr>
              <a:buBlip>
                <a:blip r:embed="rId2"/>
              </a:buBlip>
            </a:pPr>
            <a:r>
              <a:rPr lang="pl-PL" dirty="0" smtClean="0"/>
              <a:t> skazanie na </a:t>
            </a:r>
            <a:r>
              <a:rPr lang="pl-PL" b="1" dirty="0" smtClean="0"/>
              <a:t>karę </a:t>
            </a:r>
            <a:r>
              <a:rPr lang="pl-PL" b="1" dirty="0"/>
              <a:t>pozbawienia wolności </a:t>
            </a:r>
            <a:r>
              <a:rPr lang="pl-PL" b="1" dirty="0" smtClean="0"/>
              <a:t>w </a:t>
            </a:r>
            <a:r>
              <a:rPr lang="pl-PL" b="1" dirty="0"/>
              <a:t>wymiarze nieprzekraczającym </a:t>
            </a:r>
            <a:r>
              <a:rPr lang="pl-PL" b="1" dirty="0" smtClean="0"/>
              <a:t>roku</a:t>
            </a:r>
          </a:p>
          <a:p>
            <a:pPr>
              <a:buBlip>
                <a:blip r:embed="rId2"/>
              </a:buBlip>
            </a:pPr>
            <a:r>
              <a:rPr lang="pl-PL" b="1" dirty="0" smtClean="0"/>
              <a:t>jeżeli </a:t>
            </a:r>
            <a:r>
              <a:rPr lang="pl-PL" b="1" dirty="0"/>
              <a:t>sprawca w czasie popełnienia przestępstwa nie był skazany na karę pozbawienia wolności </a:t>
            </a:r>
          </a:p>
          <a:p>
            <a:pPr>
              <a:buBlip>
                <a:blip r:embed="rId2"/>
              </a:buBlip>
            </a:pPr>
            <a:r>
              <a:rPr lang="pl-PL" b="1" dirty="0" smtClean="0"/>
              <a:t> pozytywna prognoza (</a:t>
            </a:r>
            <a:r>
              <a:rPr lang="pl-PL" dirty="0" smtClean="0"/>
              <a:t>jest </a:t>
            </a:r>
            <a:r>
              <a:rPr lang="pl-PL" dirty="0"/>
              <a:t>to wystarczające dla osiągnięcia wobec niego celów kary, a w szczególności zapobieżenia powrotowi do </a:t>
            </a:r>
            <a:r>
              <a:rPr lang="pl-PL" dirty="0" smtClean="0"/>
              <a:t>przestępstwa) </a:t>
            </a:r>
            <a:endParaRPr lang="pl-PL" dirty="0"/>
          </a:p>
          <a:p>
            <a:pPr marL="114300" indent="0">
              <a:buNone/>
            </a:pPr>
            <a:endParaRPr lang="pl-PL" dirty="0"/>
          </a:p>
          <a:p>
            <a:pPr marL="114300" indent="0">
              <a:buNone/>
            </a:pPr>
            <a:r>
              <a:rPr lang="pl-PL" dirty="0"/>
              <a:t>III. Ograniczenia w zastosowaniu warunkowego zawieszenia wykonania kary</a:t>
            </a:r>
            <a:endParaRPr lang="pl-PL" b="1" dirty="0" smtClean="0"/>
          </a:p>
          <a:p>
            <a:pPr marL="114300" indent="0">
              <a:buNone/>
            </a:pPr>
            <a:r>
              <a:rPr lang="pl-PL" b="1" dirty="0" smtClean="0"/>
              <a:t>§ </a:t>
            </a:r>
            <a:r>
              <a:rPr lang="pl-PL" b="1" dirty="0"/>
              <a:t>4. </a:t>
            </a:r>
            <a:r>
              <a:rPr lang="pl-PL" dirty="0"/>
              <a:t>Wobec sprawcy </a:t>
            </a:r>
            <a:r>
              <a:rPr lang="pl-PL" b="1" dirty="0"/>
              <a:t>występku o charakterze chuligańskim </a:t>
            </a:r>
            <a:endParaRPr lang="pl-PL" b="1" dirty="0" smtClean="0"/>
          </a:p>
          <a:p>
            <a:pPr marL="114300" indent="0">
              <a:buNone/>
            </a:pPr>
            <a:r>
              <a:rPr lang="pl-PL" dirty="0" smtClean="0"/>
              <a:t>oraz </a:t>
            </a:r>
            <a:r>
              <a:rPr lang="pl-PL" dirty="0"/>
              <a:t>sprawcy </a:t>
            </a:r>
            <a:r>
              <a:rPr lang="pl-PL" b="1" dirty="0"/>
              <a:t>przestępstwa określonego w art. 178a § 4 </a:t>
            </a:r>
            <a:r>
              <a:rPr lang="pl-PL" dirty="0"/>
              <a:t>sąd </a:t>
            </a:r>
            <a:endParaRPr lang="pl-PL" dirty="0" smtClean="0"/>
          </a:p>
          <a:p>
            <a:pPr marL="114300" indent="0">
              <a:buNone/>
            </a:pPr>
            <a:r>
              <a:rPr lang="pl-PL" dirty="0" smtClean="0">
                <a:solidFill>
                  <a:srgbClr val="0070C0"/>
                </a:solidFill>
              </a:rPr>
              <a:t>WZWK stosowane jedynie </a:t>
            </a:r>
            <a:r>
              <a:rPr lang="pl-PL" dirty="0">
                <a:solidFill>
                  <a:srgbClr val="0070C0"/>
                </a:solidFill>
              </a:rPr>
              <a:t>w szczególnie uzasadnionych </a:t>
            </a:r>
            <a:r>
              <a:rPr lang="pl-PL" dirty="0" smtClean="0">
                <a:solidFill>
                  <a:srgbClr val="0070C0"/>
                </a:solidFill>
              </a:rPr>
              <a:t>wypadkach</a:t>
            </a:r>
            <a:endParaRPr lang="pl-PL" dirty="0"/>
          </a:p>
          <a:p>
            <a:pPr marL="114300" indent="0">
              <a:buNone/>
            </a:pPr>
            <a:endParaRPr lang="pl-PL" dirty="0"/>
          </a:p>
          <a:p>
            <a:pPr marL="114300" indent="0" fontAlgn="auto">
              <a:spcAft>
                <a:spcPts val="0"/>
              </a:spcAft>
              <a:buNone/>
              <a:defRPr/>
            </a:pPr>
            <a:endParaRPr lang="pl-PL" dirty="0" smtClean="0"/>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620688"/>
            <a:ext cx="2608337" cy="1023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4621258"/>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a:bodyPr>
          <a:lstStyle/>
          <a:p>
            <a:pPr fontAlgn="auto">
              <a:spcAft>
                <a:spcPts val="0"/>
              </a:spcAft>
              <a:buFont typeface="Wingdings" panose="05000000000000000000" pitchFamily="2" charset="2"/>
              <a:buChar char="Ø"/>
              <a:defRPr/>
            </a:pPr>
            <a:endParaRPr lang="pl-PL" dirty="0" smtClean="0"/>
          </a:p>
          <a:p>
            <a:pPr fontAlgn="auto">
              <a:spcAft>
                <a:spcPts val="0"/>
              </a:spcAft>
              <a:buFont typeface="Wingdings" panose="05000000000000000000" pitchFamily="2" charset="2"/>
              <a:buChar char="Ø"/>
              <a:defRPr/>
            </a:pPr>
            <a:r>
              <a:rPr lang="pl-PL" b="1" dirty="0" smtClean="0"/>
              <a:t>Szczególne regulacje zawieszenia </a:t>
            </a:r>
            <a:r>
              <a:rPr lang="pl-PL" b="1" dirty="0"/>
              <a:t>wykonania kary</a:t>
            </a:r>
            <a:r>
              <a:rPr lang="pl-PL" dirty="0"/>
              <a:t/>
            </a:r>
            <a:br>
              <a:rPr lang="pl-PL" dirty="0"/>
            </a:br>
            <a:endParaRPr lang="pl-PL" dirty="0" smtClean="0"/>
          </a:p>
          <a:p>
            <a:pPr marL="628650" indent="-514350" fontAlgn="auto">
              <a:spcAft>
                <a:spcPts val="0"/>
              </a:spcAft>
              <a:buFont typeface="+mj-lt"/>
              <a:buAutoNum type="romanUcPeriod"/>
              <a:defRPr/>
            </a:pPr>
            <a:r>
              <a:rPr lang="pl-PL" dirty="0" smtClean="0">
                <a:solidFill>
                  <a:srgbClr val="FF0000"/>
                </a:solidFill>
              </a:rPr>
              <a:t>Szczególną </a:t>
            </a:r>
            <a:r>
              <a:rPr lang="pl-PL" dirty="0">
                <a:solidFill>
                  <a:srgbClr val="FF0000"/>
                </a:solidFill>
              </a:rPr>
              <a:t>odmianę warunkowego zawieszenia wykonania kary pozbawienia wolności określono w art. 60 § 3–5 KK </a:t>
            </a:r>
          </a:p>
          <a:p>
            <a:pPr marL="114300" indent="0" fontAlgn="auto">
              <a:spcAft>
                <a:spcPts val="0"/>
              </a:spcAft>
              <a:buNone/>
              <a:defRPr/>
            </a:pPr>
            <a:r>
              <a:rPr lang="pl-PL" dirty="0" smtClean="0"/>
              <a:t>Umożliwia </a:t>
            </a:r>
            <a:r>
              <a:rPr lang="pl-PL" dirty="0"/>
              <a:t>ono zastosowanie tego środka probacyjnego w stosunku do </a:t>
            </a:r>
            <a:r>
              <a:rPr lang="pl-PL" b="1" dirty="0"/>
              <a:t>kary pozbawienia wolności</a:t>
            </a:r>
            <a:r>
              <a:rPr lang="pl-PL" dirty="0"/>
              <a:t> orzeczonej </a:t>
            </a:r>
            <a:r>
              <a:rPr lang="pl-PL" b="1" dirty="0"/>
              <a:t>w granicach do 5 lat</a:t>
            </a:r>
            <a:r>
              <a:rPr lang="pl-PL" dirty="0"/>
              <a:t>. Sytuacja ta dotyczy osoby, która, nie korzystając ze statusu świadka koronnego, współpracuje z organami ścigania i ujawnia informacje dotyczące osób uczestniczących w popełnieniu przestępstwa oraz okoliczności nieznanych dotychczas organowi ścigania odnoszących się do poważnego przestępstwa. </a:t>
            </a:r>
            <a:endParaRPr lang="pl-PL" dirty="0" smtClean="0"/>
          </a:p>
          <a:p>
            <a:pPr marL="114300" indent="0" fontAlgn="auto">
              <a:spcAft>
                <a:spcPts val="0"/>
              </a:spcAft>
              <a:buNone/>
              <a:defRPr/>
            </a:pPr>
            <a:r>
              <a:rPr lang="pl-PL" dirty="0" smtClean="0"/>
              <a:t>II. 	Kolejnym </a:t>
            </a:r>
            <a:r>
              <a:rPr lang="pl-PL" dirty="0"/>
              <a:t>wyjątkowym przypadkiem zastosowania warunkowego zawieszenia wykonania </a:t>
            </a:r>
            <a:r>
              <a:rPr lang="pl-PL" b="1" dirty="0"/>
              <a:t>kary pozbawienia wolności</a:t>
            </a:r>
            <a:r>
              <a:rPr lang="pl-PL" dirty="0"/>
              <a:t> jest odroczenie jej </a:t>
            </a:r>
            <a:r>
              <a:rPr lang="pl-PL" dirty="0" smtClean="0"/>
              <a:t>wykonania zgodnie </a:t>
            </a:r>
            <a:r>
              <a:rPr lang="pl-PL" dirty="0"/>
              <a:t>z art. </a:t>
            </a:r>
            <a:r>
              <a:rPr lang="pl-PL" dirty="0">
                <a:solidFill>
                  <a:srgbClr val="FF0000"/>
                </a:solidFill>
              </a:rPr>
              <a:t>152 KKW </a:t>
            </a:r>
            <a:endParaRPr lang="pl-PL" dirty="0" smtClean="0">
              <a:solidFill>
                <a:srgbClr val="FF0000"/>
              </a:solidFill>
            </a:endParaRPr>
          </a:p>
          <a:p>
            <a:pPr marL="114300" indent="0" fontAlgn="auto">
              <a:spcAft>
                <a:spcPts val="0"/>
              </a:spcAft>
              <a:buNone/>
              <a:defRPr/>
            </a:pPr>
            <a:r>
              <a:rPr lang="pl-PL" dirty="0" smtClean="0"/>
              <a:t>wymierzona </a:t>
            </a:r>
            <a:r>
              <a:rPr lang="pl-PL" dirty="0"/>
              <a:t>kara </a:t>
            </a:r>
            <a:r>
              <a:rPr lang="pl-PL" b="1" dirty="0"/>
              <a:t>nie była wyższa niż rok</a:t>
            </a:r>
            <a:r>
              <a:rPr lang="pl-PL" dirty="0"/>
              <a:t>. </a:t>
            </a:r>
            <a:endParaRPr lang="pl-PL" dirty="0" smtClean="0"/>
          </a:p>
        </p:txBody>
      </p:sp>
    </p:spTree>
    <p:extLst>
      <p:ext uri="{BB962C8B-B14F-4D97-AF65-F5344CB8AC3E}">
        <p14:creationId xmlns:p14="http://schemas.microsoft.com/office/powerpoint/2010/main" val="2451752640"/>
      </p:ext>
    </p:extLst>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179388" y="1052513"/>
            <a:ext cx="8208962" cy="5805487"/>
          </a:xfrm>
        </p:spPr>
        <p:txBody>
          <a:bodyPr rtlCol="0">
            <a:normAutofit fontScale="92500" lnSpcReduction="20000"/>
          </a:bodyPr>
          <a:lstStyle/>
          <a:p>
            <a:pPr marL="1050925" lvl="3" indent="0" fontAlgn="auto">
              <a:spcAft>
                <a:spcPts val="0"/>
              </a:spcAft>
              <a:buNone/>
              <a:defRPr/>
            </a:pPr>
            <a:r>
              <a:rPr lang="pl-PL" dirty="0"/>
              <a:t>						</a:t>
            </a:r>
            <a:r>
              <a:rPr lang="pl-PL" sz="2100" dirty="0" smtClean="0"/>
              <a:t>Probacyjne</a:t>
            </a:r>
            <a:endParaRPr lang="pl-PL" dirty="0" smtClean="0"/>
          </a:p>
          <a:p>
            <a:pPr marL="114300" indent="0" fontAlgn="auto">
              <a:spcAft>
                <a:spcPts val="0"/>
              </a:spcAft>
              <a:buNone/>
              <a:defRPr/>
            </a:pPr>
            <a:r>
              <a:rPr lang="pl-PL" dirty="0" smtClean="0"/>
              <a:t>Postaci warunkowego zawieszenia wykonania kary:  		Proste</a:t>
            </a:r>
          </a:p>
          <a:p>
            <a:pPr marL="114300" indent="0" fontAlgn="auto">
              <a:spcAft>
                <a:spcPts val="0"/>
              </a:spcAft>
              <a:buNone/>
              <a:defRPr/>
            </a:pPr>
            <a:endParaRPr lang="pl-PL" dirty="0" smtClean="0"/>
          </a:p>
          <a:p>
            <a:pPr marL="114300" indent="0">
              <a:buNone/>
            </a:pPr>
            <a:r>
              <a:rPr lang="pl-PL" b="1" dirty="0" smtClean="0"/>
              <a:t>Zawieszenie </a:t>
            </a:r>
            <a:r>
              <a:rPr lang="pl-PL" b="1" dirty="0"/>
              <a:t>wykonania kary następuje na okres </a:t>
            </a:r>
            <a:r>
              <a:rPr lang="pl-PL" b="1" dirty="0" smtClean="0"/>
              <a:t>próby:</a:t>
            </a:r>
          </a:p>
          <a:p>
            <a:pPr>
              <a:buBlip>
                <a:blip r:embed="rId2"/>
              </a:buBlip>
            </a:pPr>
            <a:r>
              <a:rPr lang="pl-PL" b="1" dirty="0" smtClean="0"/>
              <a:t>od </a:t>
            </a:r>
            <a:r>
              <a:rPr lang="pl-PL" b="1" dirty="0"/>
              <a:t>roku do 3 lat (</a:t>
            </a:r>
            <a:r>
              <a:rPr lang="pl-PL" dirty="0" smtClean="0"/>
              <a:t>biegnie </a:t>
            </a:r>
            <a:r>
              <a:rPr lang="pl-PL" dirty="0"/>
              <a:t>od uprawomocnienia się </a:t>
            </a:r>
            <a:r>
              <a:rPr lang="pl-PL" dirty="0" smtClean="0"/>
              <a:t>wyroku</a:t>
            </a:r>
            <a:r>
              <a:rPr lang="pl-PL" b="1" dirty="0" smtClean="0"/>
              <a:t>)</a:t>
            </a:r>
          </a:p>
          <a:p>
            <a:pPr>
              <a:buBlip>
                <a:blip r:embed="rId2"/>
              </a:buBlip>
            </a:pPr>
            <a:r>
              <a:rPr lang="pl-PL" b="1" dirty="0"/>
              <a:t>od roku do 10 lat</a:t>
            </a:r>
            <a:r>
              <a:rPr lang="pl-PL" dirty="0"/>
              <a:t> (art. 60 § 5 KK);</a:t>
            </a:r>
            <a:endParaRPr lang="pl-PL" b="1" dirty="0"/>
          </a:p>
          <a:p>
            <a:pPr marL="114300" indent="0">
              <a:buNone/>
            </a:pPr>
            <a:r>
              <a:rPr lang="pl-PL" dirty="0" smtClean="0"/>
              <a:t>w </a:t>
            </a:r>
            <a:r>
              <a:rPr lang="pl-PL" dirty="0"/>
              <a:t>stosunku do sprawcy współdziałającego z innymi osobami w popełnieniu przestępstwa, jeżeli ujawni on wobec organu powołanego do ścigania przestępstw informacje dotyczące osób uczestniczących w popełnieniu przestępstwa oraz istotne okoliczności jego popełnienia (art. 60 § 3 KK), albo sprawcy przestępstwa, który – niezależnie od wyjaśnień złożonych w swojej sprawie – ujawnił przed organem ścigania i przedstawił istotne okoliczności, nieznane dotychczas temu organowi, przestępstwa zagrożonego karą powyżej 5 lat pozbawienia wolności (art. 60 § 4 </a:t>
            </a:r>
            <a:r>
              <a:rPr lang="pl-PL" dirty="0" smtClean="0"/>
              <a:t>KK)</a:t>
            </a:r>
          </a:p>
          <a:p>
            <a:pPr>
              <a:buBlip>
                <a:blip r:embed="rId2"/>
              </a:buBlip>
            </a:pPr>
            <a:r>
              <a:rPr lang="pl-PL" b="1" dirty="0" smtClean="0"/>
              <a:t>od </a:t>
            </a:r>
            <a:r>
              <a:rPr lang="pl-PL" b="1" dirty="0"/>
              <a:t>2 do 5 </a:t>
            </a:r>
            <a:r>
              <a:rPr lang="pl-PL" b="1" dirty="0" smtClean="0"/>
              <a:t>lat: </a:t>
            </a:r>
          </a:p>
          <a:p>
            <a:pPr marL="114300" indent="0">
              <a:buNone/>
            </a:pPr>
            <a:r>
              <a:rPr lang="pl-PL" b="1" dirty="0"/>
              <a:t>	</a:t>
            </a:r>
            <a:r>
              <a:rPr lang="pl-PL" sz="1900" dirty="0" smtClean="0"/>
              <a:t>zawieszenia </a:t>
            </a:r>
            <a:r>
              <a:rPr lang="pl-PL" sz="1900" dirty="0"/>
              <a:t>wykonania kary wobec sprawcy </a:t>
            </a:r>
            <a:r>
              <a:rPr lang="pl-PL" sz="1900" dirty="0" smtClean="0"/>
              <a:t>młodocianego</a:t>
            </a:r>
          </a:p>
          <a:p>
            <a:pPr marL="776288" lvl="2" indent="0">
              <a:buNone/>
            </a:pPr>
            <a:r>
              <a:rPr lang="pl-PL" sz="1900" dirty="0" smtClean="0"/>
              <a:t>	zawieszenia </a:t>
            </a:r>
            <a:r>
              <a:rPr lang="pl-PL" sz="1900" dirty="0"/>
              <a:t>wykonania kary wobec </a:t>
            </a:r>
            <a:r>
              <a:rPr lang="pl-PL" sz="1900" dirty="0" smtClean="0"/>
              <a:t>sprawcy</a:t>
            </a:r>
            <a:r>
              <a:rPr lang="pl-PL" sz="1900" dirty="0"/>
              <a:t>, który popełnił przestępstwo z użyciem przemocy na szkodę osoby wspólnie </a:t>
            </a:r>
            <a:r>
              <a:rPr lang="pl-PL" sz="1900" dirty="0" smtClean="0"/>
              <a:t>zamieszkującej</a:t>
            </a:r>
          </a:p>
          <a:p>
            <a:pPr marL="776288" lvl="2" indent="0">
              <a:buNone/>
            </a:pPr>
            <a:endParaRPr lang="pl-PL" b="1" dirty="0" smtClean="0"/>
          </a:p>
          <a:p>
            <a:pPr lvl="2">
              <a:buFont typeface="Wingdings" panose="05000000000000000000" pitchFamily="2" charset="2"/>
              <a:buChar char="q"/>
            </a:pPr>
            <a:r>
              <a:rPr lang="pl-PL" sz="2400" b="1" dirty="0" smtClean="0"/>
              <a:t>Racjonalny wymiar okresu próby</a:t>
            </a:r>
          </a:p>
        </p:txBody>
      </p:sp>
      <p:sp>
        <p:nvSpPr>
          <p:cNvPr id="6" name="Strzałka w prawo 5"/>
          <p:cNvSpPr/>
          <p:nvPr/>
        </p:nvSpPr>
        <p:spPr>
          <a:xfrm>
            <a:off x="5796136" y="1052513"/>
            <a:ext cx="648072"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trzałka w prawo 8"/>
          <p:cNvSpPr/>
          <p:nvPr/>
        </p:nvSpPr>
        <p:spPr>
          <a:xfrm>
            <a:off x="5833189" y="1412776"/>
            <a:ext cx="648072" cy="1444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41071027"/>
      </p:ext>
    </p:extLst>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20000"/>
          </a:bodyPr>
          <a:lstStyle/>
          <a:p>
            <a:pPr marL="114300" indent="0">
              <a:buNone/>
            </a:pPr>
            <a:endParaRPr lang="pl-PL" dirty="0"/>
          </a:p>
          <a:p>
            <a:pPr marL="114300" indent="0">
              <a:buNone/>
            </a:pPr>
            <a:r>
              <a:rPr lang="pl-PL" b="1" dirty="0" smtClean="0"/>
              <a:t>Art</a:t>
            </a:r>
            <a:r>
              <a:rPr lang="pl-PL" b="1" dirty="0"/>
              <a:t>. 71 </a:t>
            </a:r>
            <a:endParaRPr lang="pl-PL" b="1" dirty="0" smtClean="0"/>
          </a:p>
          <a:p>
            <a:pPr marL="114300" indent="0">
              <a:buNone/>
            </a:pPr>
            <a:r>
              <a:rPr lang="pl-PL" b="1" dirty="0" smtClean="0"/>
              <a:t>Grzywna</a:t>
            </a:r>
            <a:endParaRPr lang="pl-PL" b="1" dirty="0"/>
          </a:p>
          <a:p>
            <a:r>
              <a:rPr lang="pl-PL" b="1" dirty="0" smtClean="0"/>
              <a:t>§ </a:t>
            </a:r>
            <a:r>
              <a:rPr lang="pl-PL" b="1" dirty="0"/>
              <a:t>1. Zawieszając wykonanie kary, sąd może orzec grzywnę, jeżeli jej wymierzenie obok kary pozbawienia wolności na innej podstawie nie jest możliwe.</a:t>
            </a:r>
          </a:p>
          <a:p>
            <a:r>
              <a:rPr lang="pl-PL" b="1" dirty="0" smtClean="0"/>
              <a:t>§ 2. W razie zarządzenia wykonania kary grzywna orzeczona na podstawie § 1 nie podlega wykonaniu; kara pozbawienia wolności ulega skróceniu o </a:t>
            </a:r>
            <a:r>
              <a:rPr lang="pl-PL" b="1" dirty="0" smtClean="0">
                <a:solidFill>
                  <a:srgbClr val="FF0000"/>
                </a:solidFill>
              </a:rPr>
              <a:t>okres odpowiadający połowie liczby uiszczonych stawek dziennych grzywny z zaokrągleniem w górę do pełnego dnia.</a:t>
            </a:r>
          </a:p>
          <a:p>
            <a:pPr marL="114300" indent="0">
              <a:buNone/>
            </a:pPr>
            <a:endParaRPr lang="pl-PL" b="1" dirty="0"/>
          </a:p>
          <a:p>
            <a:pPr fontAlgn="auto">
              <a:spcAft>
                <a:spcPts val="0"/>
              </a:spcAft>
              <a:buFont typeface="Wingdings" panose="05000000000000000000" pitchFamily="2" charset="2"/>
              <a:buChar char="Ø"/>
              <a:defRPr/>
            </a:pPr>
            <a:r>
              <a:rPr lang="pl-PL" dirty="0" smtClean="0"/>
              <a:t> </a:t>
            </a:r>
            <a:r>
              <a:rPr lang="pl-PL" dirty="0"/>
              <a:t>Warunkiem zastosowania kary grzywny z art. 71 § 1 KK jest stwierdzenie, że wymierzenie jej </a:t>
            </a:r>
            <a:r>
              <a:rPr lang="pl-PL" b="1" dirty="0"/>
              <a:t>na innej podstawie nie jest możliwe</a:t>
            </a:r>
            <a:r>
              <a:rPr lang="pl-PL" dirty="0"/>
              <a:t>. </a:t>
            </a:r>
            <a:endParaRPr lang="pl-PL" dirty="0" smtClean="0"/>
          </a:p>
          <a:p>
            <a:pPr fontAlgn="auto">
              <a:spcAft>
                <a:spcPts val="0"/>
              </a:spcAft>
              <a:buFont typeface="Wingdings" panose="05000000000000000000" pitchFamily="2" charset="2"/>
              <a:buChar char="Ø"/>
              <a:defRPr/>
            </a:pPr>
            <a:r>
              <a:rPr lang="pl-PL" dirty="0" smtClean="0"/>
              <a:t>Komentowany </a:t>
            </a:r>
            <a:r>
              <a:rPr lang="pl-PL" dirty="0"/>
              <a:t>przepis ma więc </a:t>
            </a:r>
            <a:r>
              <a:rPr lang="pl-PL" b="1" dirty="0"/>
              <a:t>charakter subsydiarny</a:t>
            </a:r>
            <a:r>
              <a:rPr lang="pl-PL" dirty="0"/>
              <a:t>, </a:t>
            </a:r>
            <a:endParaRPr lang="pl-PL" dirty="0" smtClean="0"/>
          </a:p>
          <a:p>
            <a:pPr fontAlgn="auto">
              <a:spcAft>
                <a:spcPts val="0"/>
              </a:spcAft>
              <a:buFont typeface="Wingdings" panose="05000000000000000000" pitchFamily="2" charset="2"/>
              <a:buChar char="Ø"/>
              <a:defRPr/>
            </a:pPr>
            <a:r>
              <a:rPr lang="pl-PL" dirty="0" smtClean="0"/>
              <a:t>W </a:t>
            </a:r>
            <a:r>
              <a:rPr lang="pl-PL" dirty="0"/>
              <a:t>razie zarządzenia wykonania kary pozbawienia wolności lub ograniczenia wolności grzywna orzeczona na podstawie art. 71 § 1 kk nie podlega wykonaniu. </a:t>
            </a:r>
            <a:r>
              <a:rPr lang="pl-PL" dirty="0" smtClean="0"/>
              <a:t>W </a:t>
            </a:r>
            <a:r>
              <a:rPr lang="pl-PL" dirty="0"/>
              <a:t>sytuacji uiszczenia grzywny wykonanie kary bezwzględnej ulega </a:t>
            </a:r>
            <a:r>
              <a:rPr lang="pl-PL" dirty="0" smtClean="0"/>
              <a:t>skróceniu według następujących zasad: 1 dzień kary pozbawienia wolności = 2 stawki dzienne 1 dzień kary ograniczenia wolności = 1 stawka dzienna Z zaokrągleniem do pełnego dnia </a:t>
            </a:r>
          </a:p>
        </p:txBody>
      </p:sp>
    </p:spTree>
    <p:extLst>
      <p:ext uri="{BB962C8B-B14F-4D97-AF65-F5344CB8AC3E}">
        <p14:creationId xmlns:p14="http://schemas.microsoft.com/office/powerpoint/2010/main" val="3257437068"/>
      </p:ext>
    </p:extLst>
  </p:cSld>
  <p:clrMapOvr>
    <a:masterClrMapping/>
  </p:clrMapOvr>
  <p:transition>
    <p:randomBa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a:bodyPr>
          <a:lstStyle/>
          <a:p>
            <a:pPr fontAlgn="auto">
              <a:spcAft>
                <a:spcPts val="0"/>
              </a:spcAft>
              <a:buFont typeface="Wingdings" panose="05000000000000000000" pitchFamily="2" charset="2"/>
              <a:buChar char="Ø"/>
              <a:defRPr/>
            </a:pPr>
            <a:endParaRPr lang="pl-PL" dirty="0"/>
          </a:p>
          <a:p>
            <a:pPr>
              <a:buFont typeface="Wingdings" panose="05000000000000000000" pitchFamily="2" charset="2"/>
              <a:buChar char="q"/>
            </a:pPr>
            <a:r>
              <a:rPr lang="pl-PL" dirty="0" smtClean="0"/>
              <a:t>Charakter </a:t>
            </a:r>
            <a:r>
              <a:rPr lang="pl-PL" dirty="0"/>
              <a:t>obowiązków próby przy warunkowym zawieszeniu wykonania </a:t>
            </a:r>
            <a:r>
              <a:rPr lang="pl-PL" dirty="0" smtClean="0"/>
              <a:t>kary</a:t>
            </a:r>
          </a:p>
          <a:p>
            <a:r>
              <a:rPr lang="pl-PL" dirty="0"/>
              <a:t>W okresie próby na warunkowo skazanego sąd może nałożyć </a:t>
            </a:r>
            <a:r>
              <a:rPr lang="pl-PL" b="1" dirty="0"/>
              <a:t>określone obowiązki</a:t>
            </a:r>
            <a:r>
              <a:rPr lang="pl-PL" dirty="0"/>
              <a:t>, których podstawowy katalog został zawarty w art. 72 KK. </a:t>
            </a:r>
            <a:endParaRPr lang="pl-PL" dirty="0" smtClean="0"/>
          </a:p>
          <a:p>
            <a:r>
              <a:rPr lang="pl-PL" b="1" dirty="0" smtClean="0"/>
              <a:t>Katalog </a:t>
            </a:r>
            <a:r>
              <a:rPr lang="pl-PL" b="1" dirty="0"/>
              <a:t>obowiązków próby</a:t>
            </a:r>
            <a:r>
              <a:rPr lang="pl-PL" dirty="0"/>
              <a:t> przy warunkowym skazaniu nie ma jednak </a:t>
            </a:r>
            <a:r>
              <a:rPr lang="pl-PL" b="1" dirty="0"/>
              <a:t>charakteru zamkniętego</a:t>
            </a:r>
            <a:r>
              <a:rPr lang="pl-PL" dirty="0"/>
              <a:t>, </a:t>
            </a:r>
            <a:endParaRPr lang="pl-PL" dirty="0" smtClean="0"/>
          </a:p>
          <a:p>
            <a:r>
              <a:rPr lang="pl-PL" b="1" dirty="0" smtClean="0"/>
              <a:t>potrzeby prewencyjno-kryminalne</a:t>
            </a:r>
          </a:p>
          <a:p>
            <a:r>
              <a:rPr lang="pl-PL" dirty="0" smtClean="0"/>
              <a:t>Nie </a:t>
            </a:r>
            <a:r>
              <a:rPr lang="pl-PL" dirty="0"/>
              <a:t>jest m.in. dopuszczalne orzekanie takich obowiązków, które w swojej treści zawierają dolegliwości związane z inną karą lub </a:t>
            </a:r>
            <a:r>
              <a:rPr lang="pl-PL" dirty="0" smtClean="0"/>
              <a:t>środkiem</a:t>
            </a:r>
            <a:endParaRPr lang="pl-PL" b="1" dirty="0" smtClean="0"/>
          </a:p>
          <a:p>
            <a:r>
              <a:rPr lang="pl-PL" b="1" dirty="0"/>
              <a:t>s</a:t>
            </a:r>
            <a:r>
              <a:rPr lang="pl-PL" dirty="0" smtClean="0"/>
              <a:t>ąd </a:t>
            </a:r>
            <a:r>
              <a:rPr lang="pl-PL" dirty="0"/>
              <a:t>może nałożyć na skazanego jednocześnie </a:t>
            </a:r>
            <a:r>
              <a:rPr lang="pl-PL" b="1" dirty="0"/>
              <a:t>kilka obowiązków</a:t>
            </a:r>
            <a:r>
              <a:rPr lang="pl-PL" dirty="0"/>
              <a:t> </a:t>
            </a:r>
            <a:endParaRPr lang="pl-PL" dirty="0" smtClean="0"/>
          </a:p>
          <a:p>
            <a:r>
              <a:rPr lang="pl-PL" dirty="0" smtClean="0"/>
              <a:t>mogą </a:t>
            </a:r>
            <a:r>
              <a:rPr lang="pl-PL" dirty="0"/>
              <a:t>być one wykonywane, ale także egzekwowane, </a:t>
            </a:r>
            <a:r>
              <a:rPr lang="pl-PL" b="1" dirty="0"/>
              <a:t>wyłącznie w okresie próby</a:t>
            </a:r>
            <a:r>
              <a:rPr lang="pl-PL" dirty="0"/>
              <a:t> </a:t>
            </a:r>
          </a:p>
          <a:p>
            <a:pPr marL="114300" indent="0">
              <a:buNone/>
            </a:pPr>
            <a:endParaRPr lang="pl-PL" dirty="0"/>
          </a:p>
          <a:p>
            <a:pPr marL="114300" indent="0">
              <a:buNone/>
            </a:pPr>
            <a:endParaRPr lang="pl-PL" dirty="0"/>
          </a:p>
        </p:txBody>
      </p:sp>
    </p:spTree>
    <p:extLst>
      <p:ext uri="{BB962C8B-B14F-4D97-AF65-F5344CB8AC3E}">
        <p14:creationId xmlns:p14="http://schemas.microsoft.com/office/powerpoint/2010/main" val="3073563579"/>
      </p:ext>
    </p:extLst>
  </p:cSld>
  <p:clrMapOvr>
    <a:masterClrMapping/>
  </p:clrMapOvr>
  <p:transition>
    <p:randomBa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8075240" cy="5805487"/>
          </a:xfrm>
        </p:spPr>
        <p:txBody>
          <a:bodyPr rtlCol="0">
            <a:normAutofit fontScale="77500" lnSpcReduction="20000"/>
          </a:bodyPr>
          <a:lstStyle/>
          <a:p>
            <a:pPr marL="114300" indent="0">
              <a:buNone/>
            </a:pPr>
            <a:endParaRPr lang="pl-PL" dirty="0"/>
          </a:p>
          <a:p>
            <a:r>
              <a:rPr lang="pl-PL" b="1" dirty="0"/>
              <a:t>Art. </a:t>
            </a:r>
            <a:r>
              <a:rPr lang="pl-PL" b="1" dirty="0" smtClean="0"/>
              <a:t>72</a:t>
            </a:r>
            <a:endParaRPr lang="pl-PL" dirty="0"/>
          </a:p>
          <a:p>
            <a:r>
              <a:rPr lang="pl-PL" dirty="0"/>
              <a:t>§ 1. </a:t>
            </a:r>
            <a:r>
              <a:rPr lang="pl-PL" b="1" dirty="0"/>
              <a:t>Zawieszając wykonanie kary, sąd zobowiązuje, a jeżeli orzeka środek karny, może zobowiązać skazanego do:</a:t>
            </a:r>
          </a:p>
          <a:p>
            <a:pPr marL="114300" indent="0">
              <a:buNone/>
            </a:pPr>
            <a:r>
              <a:rPr lang="pl-PL" b="1" dirty="0"/>
              <a:t>1) </a:t>
            </a:r>
            <a:r>
              <a:rPr lang="pl-PL" dirty="0" smtClean="0"/>
              <a:t>informowania </a:t>
            </a:r>
            <a:r>
              <a:rPr lang="pl-PL" dirty="0"/>
              <a:t>sądu lub kuratora o przebiegu okresu próby,</a:t>
            </a:r>
          </a:p>
          <a:p>
            <a:pPr marL="114300" indent="0">
              <a:buNone/>
            </a:pPr>
            <a:r>
              <a:rPr lang="pl-PL" b="1" dirty="0"/>
              <a:t>2) </a:t>
            </a:r>
            <a:r>
              <a:rPr lang="pl-PL" dirty="0" smtClean="0"/>
              <a:t>przeproszenia </a:t>
            </a:r>
            <a:r>
              <a:rPr lang="pl-PL" dirty="0"/>
              <a:t>pokrzywdzonego, </a:t>
            </a:r>
          </a:p>
          <a:p>
            <a:pPr marL="114300" indent="0">
              <a:buNone/>
            </a:pPr>
            <a:r>
              <a:rPr lang="pl-PL" b="1" dirty="0"/>
              <a:t>3) </a:t>
            </a:r>
            <a:r>
              <a:rPr lang="pl-PL" dirty="0" smtClean="0"/>
              <a:t>wykonywania </a:t>
            </a:r>
            <a:r>
              <a:rPr lang="pl-PL" dirty="0"/>
              <a:t>ciążącego na nim obowiązku łożenia na utrzymanie innej osoby,</a:t>
            </a:r>
          </a:p>
          <a:p>
            <a:pPr marL="114300" indent="0">
              <a:buNone/>
            </a:pPr>
            <a:r>
              <a:rPr lang="pl-PL" b="1" dirty="0"/>
              <a:t>4) </a:t>
            </a:r>
            <a:r>
              <a:rPr lang="pl-PL" dirty="0" smtClean="0"/>
              <a:t>wykonywania </a:t>
            </a:r>
            <a:r>
              <a:rPr lang="pl-PL" dirty="0"/>
              <a:t>pracy zarobkowej, do nauki lub przygotowania się do zawodu,</a:t>
            </a:r>
          </a:p>
          <a:p>
            <a:pPr marL="114300" indent="0">
              <a:buNone/>
            </a:pPr>
            <a:r>
              <a:rPr lang="pl-PL" b="1" dirty="0"/>
              <a:t>5) </a:t>
            </a:r>
            <a:r>
              <a:rPr lang="pl-PL" dirty="0" smtClean="0"/>
              <a:t>powstrzymania </a:t>
            </a:r>
            <a:r>
              <a:rPr lang="pl-PL" dirty="0"/>
              <a:t>się od nadużywania alkoholu lub używania innych środków odurzających,</a:t>
            </a:r>
          </a:p>
          <a:p>
            <a:pPr marL="114300" indent="0">
              <a:buNone/>
            </a:pPr>
            <a:r>
              <a:rPr lang="pl-PL" b="1" dirty="0"/>
              <a:t>6) </a:t>
            </a:r>
            <a:r>
              <a:rPr lang="pl-PL" dirty="0" smtClean="0"/>
              <a:t>poddania </a:t>
            </a:r>
            <a:r>
              <a:rPr lang="pl-PL" dirty="0"/>
              <a:t>się terapii uzależnień, </a:t>
            </a:r>
          </a:p>
          <a:p>
            <a:pPr marL="114300" indent="0">
              <a:buNone/>
            </a:pPr>
            <a:r>
              <a:rPr lang="pl-PL" b="1" dirty="0"/>
              <a:t>6a) </a:t>
            </a:r>
            <a:r>
              <a:rPr lang="pl-PL" dirty="0" smtClean="0"/>
              <a:t>poddania </a:t>
            </a:r>
            <a:r>
              <a:rPr lang="pl-PL" dirty="0"/>
              <a:t>się terapii, w szczególności psychoterapii lub psychoedukacji, </a:t>
            </a:r>
          </a:p>
          <a:p>
            <a:pPr marL="114300" indent="0">
              <a:buNone/>
            </a:pPr>
            <a:r>
              <a:rPr lang="pl-PL" b="1" dirty="0"/>
              <a:t>6b) </a:t>
            </a:r>
            <a:r>
              <a:rPr lang="pl-PL" dirty="0" smtClean="0"/>
              <a:t>uczestnictwa </a:t>
            </a:r>
            <a:r>
              <a:rPr lang="pl-PL" dirty="0"/>
              <a:t>w oddziaływaniach korekcyjno-edukacyjnych,</a:t>
            </a:r>
          </a:p>
          <a:p>
            <a:pPr marL="114300" indent="0">
              <a:buNone/>
            </a:pPr>
            <a:r>
              <a:rPr lang="pl-PL" b="1" dirty="0"/>
              <a:t>7) </a:t>
            </a:r>
            <a:r>
              <a:rPr lang="pl-PL" dirty="0" smtClean="0"/>
              <a:t>powstrzymania </a:t>
            </a:r>
            <a:r>
              <a:rPr lang="pl-PL" dirty="0"/>
              <a:t>się od przebywania w określonych środowiskach lub miejscach,</a:t>
            </a:r>
          </a:p>
          <a:p>
            <a:pPr marL="114300" indent="0">
              <a:buNone/>
            </a:pPr>
            <a:r>
              <a:rPr lang="pl-PL" b="1" dirty="0"/>
              <a:t>7a) </a:t>
            </a:r>
            <a:r>
              <a:rPr lang="pl-PL" dirty="0" smtClean="0"/>
              <a:t>powstrzymania </a:t>
            </a:r>
            <a:r>
              <a:rPr lang="pl-PL" dirty="0"/>
              <a:t>się od kontaktowania się z pokrzywdzonym lub innymi osobami w określony sposób lub zbliżania się do pokrzywdzonego lub innych osób,</a:t>
            </a:r>
          </a:p>
          <a:p>
            <a:pPr marL="114300" indent="0">
              <a:buNone/>
            </a:pPr>
            <a:r>
              <a:rPr lang="pl-PL" b="1" dirty="0"/>
              <a:t>7b) </a:t>
            </a:r>
            <a:r>
              <a:rPr lang="pl-PL" dirty="0" smtClean="0"/>
              <a:t>opuszczenia </a:t>
            </a:r>
            <a:r>
              <a:rPr lang="pl-PL" dirty="0"/>
              <a:t>lokalu zajmowanego wspólnie z pokrzywdzonym,</a:t>
            </a:r>
          </a:p>
          <a:p>
            <a:pPr marL="114300" indent="0">
              <a:buNone/>
            </a:pPr>
            <a:r>
              <a:rPr lang="pl-PL" b="1" dirty="0"/>
              <a:t>8) </a:t>
            </a:r>
            <a:r>
              <a:rPr lang="pl-PL" dirty="0" smtClean="0"/>
              <a:t>innego </a:t>
            </a:r>
            <a:r>
              <a:rPr lang="pl-PL" dirty="0"/>
              <a:t>stosownego postępowania w okresie próby, które może zapobiec popełnieniu ponownie przestępstwa</a:t>
            </a:r>
          </a:p>
          <a:p>
            <a:pPr marL="114300" indent="0">
              <a:buNone/>
            </a:pPr>
            <a:r>
              <a:rPr lang="pl-PL" dirty="0"/>
              <a:t>- </a:t>
            </a:r>
            <a:r>
              <a:rPr lang="pl-PL" b="1" dirty="0">
                <a:solidFill>
                  <a:srgbClr val="FF0000"/>
                </a:solidFill>
              </a:rPr>
              <a:t>przy czym orzeka się przynajmniej jeden z obowiązków.</a:t>
            </a:r>
          </a:p>
          <a:p>
            <a:pPr marL="114300" indent="0">
              <a:buNone/>
            </a:pPr>
            <a:r>
              <a:rPr lang="pl-PL" dirty="0" smtClean="0"/>
              <a:t>§ </a:t>
            </a:r>
            <a:r>
              <a:rPr lang="pl-PL" dirty="0"/>
              <a:t>2. </a:t>
            </a:r>
            <a:r>
              <a:rPr lang="pl-PL" b="1" dirty="0"/>
              <a:t>Sąd może orzec </a:t>
            </a:r>
            <a:r>
              <a:rPr lang="pl-PL" b="1" dirty="0">
                <a:solidFill>
                  <a:srgbClr val="FF0000"/>
                </a:solidFill>
              </a:rPr>
              <a:t>świadczenie pieniężne </a:t>
            </a:r>
            <a:r>
              <a:rPr lang="pl-PL" b="1" dirty="0"/>
              <a:t>wymienione w art. 39 pkt 7 albo zobowiązać skazanego do </a:t>
            </a:r>
            <a:r>
              <a:rPr lang="pl-PL" b="1" dirty="0">
                <a:solidFill>
                  <a:srgbClr val="FF0000"/>
                </a:solidFill>
              </a:rPr>
              <a:t>naprawienia wyrządzonej </a:t>
            </a:r>
            <a:r>
              <a:rPr lang="pl-PL" b="1" dirty="0"/>
              <a:t>przestępstwem szkody w całości albo w części, chyba że orzekł środek kompensacyjny.</a:t>
            </a:r>
          </a:p>
          <a:p>
            <a:pPr>
              <a:buFontTx/>
              <a:buChar char="-"/>
            </a:pPr>
            <a:endParaRPr lang="pl-PL" dirty="0"/>
          </a:p>
          <a:p>
            <a:pPr marL="114300" indent="0">
              <a:buNone/>
            </a:pPr>
            <a:endParaRPr lang="pl-PL" dirty="0"/>
          </a:p>
        </p:txBody>
      </p:sp>
    </p:spTree>
    <p:extLst>
      <p:ext uri="{BB962C8B-B14F-4D97-AF65-F5344CB8AC3E}">
        <p14:creationId xmlns:p14="http://schemas.microsoft.com/office/powerpoint/2010/main" val="3461591334"/>
      </p:ext>
    </p:extLst>
  </p:cSld>
  <p:clrMapOvr>
    <a:masterClrMapping/>
  </p:clrMapOvr>
  <p:transition>
    <p:randomBa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Probacja</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marL="114300" indent="0" fontAlgn="auto">
              <a:spcAft>
                <a:spcPts val="0"/>
              </a:spcAft>
              <a:buNone/>
              <a:defRPr/>
            </a:pPr>
            <a:r>
              <a:rPr lang="pl-PL" b="1" dirty="0" smtClean="0"/>
              <a:t>Początki idei probacji</a:t>
            </a:r>
          </a:p>
          <a:p>
            <a:pPr fontAlgn="auto">
              <a:spcAft>
                <a:spcPts val="0"/>
              </a:spcAft>
              <a:buFont typeface="Wingdings" panose="05000000000000000000" pitchFamily="2" charset="2"/>
              <a:buChar char="Ø"/>
              <a:defRPr/>
            </a:pPr>
            <a:r>
              <a:rPr lang="pl-PL" dirty="0"/>
              <a:t> </a:t>
            </a:r>
            <a:r>
              <a:rPr lang="pl-PL" dirty="0" smtClean="0"/>
              <a:t>Zwykle zauważa się, że </a:t>
            </a:r>
            <a:r>
              <a:rPr lang="pl-PL" dirty="0"/>
              <a:t>g</a:t>
            </a:r>
            <a:r>
              <a:rPr lang="pl-PL" dirty="0" smtClean="0"/>
              <a:t>eneza </a:t>
            </a:r>
            <a:r>
              <a:rPr lang="pl-PL" dirty="0"/>
              <a:t>probacji wiąże się z praktyką sądów amerykańskich </a:t>
            </a:r>
            <a:r>
              <a:rPr lang="pl-PL" dirty="0" smtClean="0"/>
              <a:t>w połowie </a:t>
            </a:r>
            <a:r>
              <a:rPr lang="pl-PL" dirty="0"/>
              <a:t>XIX w., kiedy to zaczęto odchodzić </a:t>
            </a:r>
            <a:r>
              <a:rPr lang="pl-PL" dirty="0" smtClean="0"/>
              <a:t>od nierzadko wyjątkowo okrutnych i </a:t>
            </a:r>
            <a:r>
              <a:rPr lang="pl-PL" dirty="0"/>
              <a:t>niehumanitarnych </a:t>
            </a:r>
            <a:r>
              <a:rPr lang="pl-PL" dirty="0" smtClean="0"/>
              <a:t>kar (jej </a:t>
            </a:r>
            <a:r>
              <a:rPr lang="pl-PL" dirty="0"/>
              <a:t>ź</a:t>
            </a:r>
            <a:r>
              <a:rPr lang="pl-PL" dirty="0" smtClean="0"/>
              <a:t>ródeł można poszukiwać jednak w angielskim systemie </a:t>
            </a:r>
            <a:r>
              <a:rPr lang="pl-PL" dirty="0" err="1" smtClean="0"/>
              <a:t>common</a:t>
            </a:r>
            <a:r>
              <a:rPr lang="pl-PL" dirty="0" smtClean="0"/>
              <a:t> law jeszcze w 14 w.)</a:t>
            </a:r>
          </a:p>
          <a:p>
            <a:pPr fontAlgn="auto">
              <a:spcAft>
                <a:spcPts val="0"/>
              </a:spcAft>
              <a:buFont typeface="Wingdings" panose="05000000000000000000" pitchFamily="2" charset="2"/>
              <a:buChar char="Ø"/>
              <a:defRPr/>
            </a:pPr>
            <a:r>
              <a:rPr lang="pl-PL" dirty="0" smtClean="0"/>
              <a:t> wiąże się zarówno z poszukiwaniem w XIX w alternatyw </a:t>
            </a:r>
            <a:r>
              <a:rPr lang="pl-PL" dirty="0"/>
              <a:t>dla kary śmierci</a:t>
            </a:r>
            <a:r>
              <a:rPr lang="pl-PL" dirty="0" smtClean="0"/>
              <a:t>, jak i z rodzącą </a:t>
            </a:r>
            <a:r>
              <a:rPr lang="pl-PL" dirty="0"/>
              <a:t>się ideą resocjalizacji. </a:t>
            </a:r>
            <a:endParaRPr lang="pl-PL" dirty="0" smtClean="0"/>
          </a:p>
          <a:p>
            <a:pPr marL="114300" indent="0" fontAlgn="auto">
              <a:spcAft>
                <a:spcPts val="0"/>
              </a:spcAft>
              <a:buNone/>
              <a:defRPr/>
            </a:pPr>
            <a:endParaRPr lang="pl-PL" dirty="0"/>
          </a:p>
          <a:p>
            <a:pPr marL="114300" indent="0" fontAlgn="auto">
              <a:spcAft>
                <a:spcPts val="0"/>
              </a:spcAft>
              <a:buNone/>
              <a:defRPr/>
            </a:pPr>
            <a:endParaRPr lang="pl-PL" dirty="0"/>
          </a:p>
          <a:p>
            <a:pPr marL="114300" indent="0" fontAlgn="auto">
              <a:spcAft>
                <a:spcPts val="0"/>
              </a:spcAft>
              <a:buNone/>
              <a:defRPr/>
            </a:pPr>
            <a:r>
              <a:rPr lang="pl-PL" b="1" i="1" dirty="0" smtClean="0">
                <a:solidFill>
                  <a:srgbClr val="0070C0"/>
                </a:solidFill>
              </a:rPr>
              <a:t> modele probacji:</a:t>
            </a:r>
          </a:p>
          <a:p>
            <a:pPr fontAlgn="auto">
              <a:spcAft>
                <a:spcPts val="0"/>
              </a:spcAft>
              <a:buFontTx/>
              <a:buChar char="-"/>
              <a:defRPr/>
            </a:pPr>
            <a:r>
              <a:rPr lang="pl-PL" dirty="0" smtClean="0"/>
              <a:t>Angloamerykański</a:t>
            </a:r>
          </a:p>
          <a:p>
            <a:pPr fontAlgn="auto">
              <a:spcAft>
                <a:spcPts val="0"/>
              </a:spcAft>
              <a:buFontTx/>
              <a:buChar char="-"/>
              <a:defRPr/>
            </a:pPr>
            <a:r>
              <a:rPr lang="pl-PL" dirty="0" smtClean="0"/>
              <a:t>Francusko </a:t>
            </a:r>
            <a:r>
              <a:rPr lang="pl-PL" dirty="0"/>
              <a:t>– belgijski </a:t>
            </a:r>
            <a:endParaRPr lang="pl-PL" dirty="0" smtClean="0"/>
          </a:p>
          <a:p>
            <a:pPr fontAlgn="auto">
              <a:spcAft>
                <a:spcPts val="0"/>
              </a:spcAft>
              <a:buFontTx/>
              <a:buChar char="-"/>
              <a:defRPr/>
            </a:pPr>
            <a:r>
              <a:rPr lang="pl-PL" dirty="0" smtClean="0"/>
              <a:t>Norwesko </a:t>
            </a:r>
            <a:r>
              <a:rPr lang="pl-PL" dirty="0"/>
              <a:t>– duńsko – </a:t>
            </a:r>
            <a:r>
              <a:rPr lang="pl-PL" dirty="0" smtClean="0"/>
              <a:t>holenderski</a:t>
            </a:r>
          </a:p>
          <a:p>
            <a:pPr fontAlgn="auto">
              <a:spcAft>
                <a:spcPts val="0"/>
              </a:spcAft>
              <a:buFontTx/>
              <a:buChar char="-"/>
              <a:defRPr/>
            </a:pPr>
            <a:r>
              <a:rPr lang="pl-PL" dirty="0" smtClean="0"/>
              <a:t>Niemiecki</a:t>
            </a:r>
            <a:endParaRPr lang="pl-PL" dirty="0"/>
          </a:p>
          <a:p>
            <a:pPr marL="114300" indent="0" fontAlgn="auto">
              <a:spcAft>
                <a:spcPts val="0"/>
              </a:spcAft>
              <a:buNone/>
              <a:defRPr/>
            </a:pPr>
            <a:r>
              <a:rPr lang="pl-PL" dirty="0" smtClean="0"/>
              <a:t>						(1785 -  1859)</a:t>
            </a:r>
            <a:endParaRPr lang="pl-PL" dirty="0"/>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3645024"/>
            <a:ext cx="2160240" cy="2088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4600252"/>
      </p:ext>
    </p:extLst>
  </p:cSld>
  <p:clrMapOvr>
    <a:masterClrMapping/>
  </p:clrMapOvr>
  <p:transition>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77500" lnSpcReduction="20000"/>
          </a:bodyPr>
          <a:lstStyle/>
          <a:p>
            <a:pPr marL="114300" indent="0" fontAlgn="auto">
              <a:spcAft>
                <a:spcPts val="0"/>
              </a:spcAft>
              <a:buNone/>
              <a:defRPr/>
            </a:pPr>
            <a:endParaRPr lang="pl-PL" dirty="0" smtClean="0"/>
          </a:p>
          <a:p>
            <a:pPr marL="114300" indent="0" fontAlgn="auto">
              <a:spcAft>
                <a:spcPts val="0"/>
              </a:spcAft>
              <a:buNone/>
              <a:defRPr/>
            </a:pPr>
            <a:r>
              <a:rPr lang="pl-PL" b="1" dirty="0" smtClean="0"/>
              <a:t>DOZÓR</a:t>
            </a:r>
          </a:p>
          <a:p>
            <a:pPr fontAlgn="auto">
              <a:spcAft>
                <a:spcPts val="0"/>
              </a:spcAft>
              <a:buFont typeface="Wingdings" panose="05000000000000000000" pitchFamily="2" charset="2"/>
              <a:buChar char="Ø"/>
              <a:defRPr/>
            </a:pPr>
            <a:r>
              <a:rPr lang="pl-PL" dirty="0"/>
              <a:t> W okresie próby </a:t>
            </a:r>
            <a:r>
              <a:rPr lang="pl-PL" b="1" dirty="0">
                <a:solidFill>
                  <a:srgbClr val="0070C0"/>
                </a:solidFill>
              </a:rPr>
              <a:t>sąd może </a:t>
            </a:r>
            <a:r>
              <a:rPr lang="pl-PL" dirty="0"/>
              <a:t>również oddać skazanego pod dozór kuratora lub osoby godnej zaufania, stowarzyszenia, instytucji albo organizacji społecznej, do której działalności należy troska o wychowanie, zapobieganie demoralizacji lub pomoc skazanym. </a:t>
            </a:r>
            <a:endParaRPr lang="pl-PL" dirty="0" smtClean="0"/>
          </a:p>
          <a:p>
            <a:pPr marL="114300" indent="0" fontAlgn="auto">
              <a:spcAft>
                <a:spcPts val="0"/>
              </a:spcAft>
              <a:buNone/>
              <a:defRPr/>
            </a:pPr>
            <a:endParaRPr lang="pl-PL" dirty="0"/>
          </a:p>
          <a:p>
            <a:pPr marL="114300" indent="0" fontAlgn="auto">
              <a:spcAft>
                <a:spcPts val="0"/>
              </a:spcAft>
              <a:buNone/>
              <a:defRPr/>
            </a:pPr>
            <a:r>
              <a:rPr lang="pl-PL" dirty="0" smtClean="0">
                <a:solidFill>
                  <a:srgbClr val="FF0000"/>
                </a:solidFill>
              </a:rPr>
              <a:t>Dozór jest obligatoryjny wobec:</a:t>
            </a:r>
          </a:p>
          <a:p>
            <a:pPr fontAlgn="auto">
              <a:spcAft>
                <a:spcPts val="0"/>
              </a:spcAft>
              <a:buBlip>
                <a:blip r:embed="rId3"/>
              </a:buBlip>
              <a:defRPr/>
            </a:pPr>
            <a:r>
              <a:rPr lang="pl-PL" dirty="0" smtClean="0"/>
              <a:t>młodocianego</a:t>
            </a:r>
            <a:r>
              <a:rPr lang="pl-PL" dirty="0"/>
              <a:t>, który popełnił przestępstwo umyślne, </a:t>
            </a:r>
            <a:endParaRPr lang="pl-PL" dirty="0" smtClean="0"/>
          </a:p>
          <a:p>
            <a:pPr fontAlgn="auto">
              <a:spcAft>
                <a:spcPts val="0"/>
              </a:spcAft>
              <a:buBlip>
                <a:blip r:embed="rId3"/>
              </a:buBlip>
              <a:defRPr/>
            </a:pPr>
            <a:r>
              <a:rPr lang="pl-PL" dirty="0" smtClean="0"/>
              <a:t>recydywisty </a:t>
            </a:r>
            <a:r>
              <a:rPr lang="pl-PL" dirty="0"/>
              <a:t>wielokrotnego</a:t>
            </a:r>
            <a:r>
              <a:rPr lang="pl-PL" dirty="0" smtClean="0"/>
              <a:t>,</a:t>
            </a:r>
          </a:p>
          <a:p>
            <a:pPr fontAlgn="auto">
              <a:spcAft>
                <a:spcPts val="0"/>
              </a:spcAft>
              <a:buBlip>
                <a:blip r:embed="rId3"/>
              </a:buBlip>
              <a:defRPr/>
            </a:pPr>
            <a:r>
              <a:rPr lang="pl-PL" dirty="0" smtClean="0"/>
              <a:t> sprawców </a:t>
            </a:r>
            <a:r>
              <a:rPr lang="pl-PL" dirty="0"/>
              <a:t>z art. 65 kk </a:t>
            </a:r>
            <a:r>
              <a:rPr lang="pl-PL" dirty="0" smtClean="0"/>
              <a:t> </a:t>
            </a:r>
          </a:p>
          <a:p>
            <a:pPr fontAlgn="auto">
              <a:spcAft>
                <a:spcPts val="0"/>
              </a:spcAft>
              <a:buBlip>
                <a:blip r:embed="rId3"/>
              </a:buBlip>
              <a:defRPr/>
            </a:pPr>
            <a:r>
              <a:rPr lang="pl-PL" dirty="0" smtClean="0"/>
              <a:t>sprawcy </a:t>
            </a:r>
            <a:r>
              <a:rPr lang="pl-PL" dirty="0"/>
              <a:t>przestępstwa popełnionego w związku z zaburzeniami </a:t>
            </a:r>
            <a:r>
              <a:rPr lang="pl-PL" b="1" dirty="0"/>
              <a:t>preferencji </a:t>
            </a:r>
            <a:r>
              <a:rPr lang="pl-PL" b="1" dirty="0" smtClean="0"/>
              <a:t>seksualnych</a:t>
            </a:r>
          </a:p>
          <a:p>
            <a:pPr fontAlgn="auto">
              <a:spcAft>
                <a:spcPts val="0"/>
              </a:spcAft>
              <a:buBlip>
                <a:blip r:embed="rId3"/>
              </a:buBlip>
              <a:defRPr/>
            </a:pPr>
            <a:r>
              <a:rPr lang="pl-PL" dirty="0" smtClean="0"/>
              <a:t>sprawcy, </a:t>
            </a:r>
            <a:r>
              <a:rPr lang="pl-PL" dirty="0"/>
              <a:t>który popełnił przestępstwo </a:t>
            </a:r>
            <a:r>
              <a:rPr lang="pl-PL" b="1" dirty="0"/>
              <a:t>z użyciem przemocy na szkodę osoby wspólnie zamieszkującej</a:t>
            </a:r>
            <a:r>
              <a:rPr lang="pl-PL" dirty="0"/>
              <a:t> z nim; </a:t>
            </a:r>
            <a:endParaRPr lang="pl-PL" dirty="0" smtClean="0"/>
          </a:p>
          <a:p>
            <a:pPr fontAlgn="auto">
              <a:spcAft>
                <a:spcPts val="0"/>
              </a:spcAft>
              <a:buBlip>
                <a:blip r:embed="rId3"/>
              </a:buBlip>
              <a:defRPr/>
            </a:pPr>
            <a:r>
              <a:rPr lang="pl-PL" dirty="0" smtClean="0"/>
              <a:t> </a:t>
            </a:r>
            <a:r>
              <a:rPr lang="pl-PL" dirty="0"/>
              <a:t>osoby </a:t>
            </a:r>
            <a:r>
              <a:rPr lang="pl-PL" b="1" dirty="0"/>
              <a:t>uzależnionej od środków</a:t>
            </a:r>
            <a:r>
              <a:rPr lang="pl-PL" dirty="0"/>
              <a:t> odurzających lub psychotropowych, jeżeli dopuściła się przestępstwa pozostającego w związku z ich używaniem (art. 71 ust. 1 </a:t>
            </a:r>
            <a:r>
              <a:rPr lang="pl-PL" dirty="0" err="1"/>
              <a:t>NarkU</a:t>
            </a:r>
            <a:r>
              <a:rPr lang="pl-PL" dirty="0"/>
              <a:t>).</a:t>
            </a:r>
          </a:p>
          <a:p>
            <a:pPr fontAlgn="auto">
              <a:spcAft>
                <a:spcPts val="0"/>
              </a:spcAft>
              <a:buBlip>
                <a:blip r:embed="rId3"/>
              </a:buBlip>
              <a:defRPr/>
            </a:pPr>
            <a:endParaRPr lang="pl-PL" dirty="0" smtClean="0"/>
          </a:p>
          <a:p>
            <a:pPr fontAlgn="auto">
              <a:spcAft>
                <a:spcPts val="0"/>
              </a:spcAft>
              <a:buFont typeface="Wingdings" panose="05000000000000000000" pitchFamily="2" charset="2"/>
              <a:buChar char="Ø"/>
              <a:defRPr/>
            </a:pPr>
            <a:r>
              <a:rPr lang="pl-PL" dirty="0"/>
              <a:t> Orzeczenie dozoru stanowi ważny element stosowania warunkowego zawieszenia wykonania </a:t>
            </a:r>
            <a:r>
              <a:rPr lang="pl-PL" dirty="0" smtClean="0"/>
              <a:t>kary</a:t>
            </a:r>
          </a:p>
          <a:p>
            <a:pPr fontAlgn="auto">
              <a:spcAft>
                <a:spcPts val="0"/>
              </a:spcAft>
              <a:buFont typeface="Wingdings" panose="05000000000000000000" pitchFamily="2" charset="2"/>
              <a:buChar char="Ø"/>
              <a:defRPr/>
            </a:pPr>
            <a:r>
              <a:rPr lang="pl-PL" b="1" dirty="0" smtClean="0"/>
              <a:t>Tzw. wolność kontrolowana</a:t>
            </a:r>
            <a:endParaRPr lang="pl-PL" dirty="0"/>
          </a:p>
        </p:txBody>
      </p:sp>
    </p:spTree>
    <p:extLst>
      <p:ext uri="{BB962C8B-B14F-4D97-AF65-F5344CB8AC3E}">
        <p14:creationId xmlns:p14="http://schemas.microsoft.com/office/powerpoint/2010/main" val="2650313477"/>
      </p:ext>
    </p:extLst>
  </p:cSld>
  <p:clrMapOvr>
    <a:masterClrMapping/>
  </p:clrMapOvr>
  <p:transition>
    <p:randomBa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77500" lnSpcReduction="20000"/>
          </a:bodyPr>
          <a:lstStyle/>
          <a:p>
            <a:pPr fontAlgn="auto">
              <a:spcAft>
                <a:spcPts val="0"/>
              </a:spcAft>
              <a:buFont typeface="Wingdings" panose="05000000000000000000" pitchFamily="2" charset="2"/>
              <a:buChar char="Ø"/>
              <a:defRPr/>
            </a:pPr>
            <a:endParaRPr lang="pl-PL" dirty="0" smtClean="0"/>
          </a:p>
          <a:p>
            <a:pPr marL="114300" indent="0">
              <a:buNone/>
            </a:pPr>
            <a:r>
              <a:rPr lang="pl-PL" b="1" dirty="0" smtClean="0"/>
              <a:t>Art</a:t>
            </a:r>
            <a:r>
              <a:rPr lang="pl-PL" b="1" dirty="0"/>
              <a:t>. 74 </a:t>
            </a:r>
          </a:p>
          <a:p>
            <a:pPr marL="114300" indent="0">
              <a:buNone/>
            </a:pPr>
            <a:r>
              <a:rPr lang="pl-PL" b="1" dirty="0" smtClean="0"/>
              <a:t>Czas </a:t>
            </a:r>
            <a:r>
              <a:rPr lang="pl-PL" b="1" dirty="0"/>
              <a:t>i sposób wykonania nałożonych obowiązków wymienionych w art. 72 sąd określa po wysłuchaniu skazanego</a:t>
            </a:r>
            <a:r>
              <a:rPr lang="pl-PL" b="1" dirty="0" smtClean="0"/>
              <a:t>;</a:t>
            </a:r>
          </a:p>
          <a:p>
            <a:pPr marL="114300" indent="0">
              <a:buNone/>
            </a:pPr>
            <a:endParaRPr lang="pl-PL" dirty="0" smtClean="0"/>
          </a:p>
          <a:p>
            <a:pPr>
              <a:buFont typeface="Wingdings" panose="05000000000000000000" pitchFamily="2" charset="2"/>
              <a:buChar char="q"/>
            </a:pPr>
            <a:r>
              <a:rPr lang="pl-PL" dirty="0" smtClean="0"/>
              <a:t>Nałożenie obowiązku poddania </a:t>
            </a:r>
            <a:r>
              <a:rPr lang="pl-PL" dirty="0"/>
              <a:t>się terapii </a:t>
            </a:r>
            <a:r>
              <a:rPr lang="pl-PL" dirty="0" smtClean="0"/>
              <a:t>uzależnień lub poddania </a:t>
            </a:r>
            <a:r>
              <a:rPr lang="pl-PL" dirty="0"/>
              <a:t>się terapii, w szczególności psychoterapii lub </a:t>
            </a:r>
            <a:r>
              <a:rPr lang="pl-PL" dirty="0" smtClean="0"/>
              <a:t>psychoedukacji wymaga zgody </a:t>
            </a:r>
            <a:r>
              <a:rPr lang="pl-PL" dirty="0"/>
              <a:t>skazanego.</a:t>
            </a:r>
          </a:p>
          <a:p>
            <a:pPr>
              <a:buFont typeface="Wingdings" panose="05000000000000000000" pitchFamily="2" charset="2"/>
              <a:buChar char="q"/>
            </a:pPr>
            <a:r>
              <a:rPr lang="pl-PL" dirty="0" smtClean="0"/>
              <a:t>Sąd może </a:t>
            </a:r>
            <a:r>
              <a:rPr lang="pl-PL" dirty="0"/>
              <a:t>w okresie próby ustanawiać, rozszerzać lub zmieniać obowiązki wymienione </a:t>
            </a:r>
            <a:r>
              <a:rPr lang="pl-PL" dirty="0" smtClean="0"/>
              <a:t>albo </a:t>
            </a:r>
            <a:r>
              <a:rPr lang="pl-PL" dirty="0"/>
              <a:t>od wykonania nałożonych obowiązków zwolnić, </a:t>
            </a:r>
            <a:r>
              <a:rPr lang="pl-PL" dirty="0" smtClean="0"/>
              <a:t>jeżeli </a:t>
            </a:r>
            <a:r>
              <a:rPr lang="pl-PL" dirty="0"/>
              <a:t>względy wychowawcze za tym </a:t>
            </a:r>
            <a:r>
              <a:rPr lang="pl-PL" dirty="0" smtClean="0"/>
              <a:t>przemawiają</a:t>
            </a:r>
            <a:r>
              <a:rPr lang="pl-PL" dirty="0"/>
              <a:t> </a:t>
            </a:r>
            <a:endParaRPr lang="pl-PL" dirty="0" smtClean="0"/>
          </a:p>
          <a:p>
            <a:pPr>
              <a:buFont typeface="Wingdings" panose="05000000000000000000" pitchFamily="2" charset="2"/>
              <a:buChar char="q"/>
            </a:pPr>
            <a:r>
              <a:rPr lang="pl-PL" dirty="0" smtClean="0"/>
              <a:t>(nie dotyczy to </a:t>
            </a:r>
            <a:r>
              <a:rPr lang="pl-PL" dirty="0"/>
              <a:t>informowania sądu lub kuratora o przebiegu okresu </a:t>
            </a:r>
            <a:r>
              <a:rPr lang="pl-PL" dirty="0" smtClean="0"/>
              <a:t>próby</a:t>
            </a:r>
            <a:r>
              <a:rPr lang="pl-PL" dirty="0"/>
              <a:t> </a:t>
            </a:r>
            <a:r>
              <a:rPr lang="pl-PL" dirty="0" smtClean="0"/>
              <a:t>i</a:t>
            </a:r>
            <a:r>
              <a:rPr lang="pl-PL" b="1" dirty="0" smtClean="0"/>
              <a:t> </a:t>
            </a:r>
            <a:r>
              <a:rPr lang="pl-PL" dirty="0"/>
              <a:t>przeproszenia </a:t>
            </a:r>
            <a:r>
              <a:rPr lang="pl-PL" dirty="0" smtClean="0"/>
              <a:t>pokrzywdzonego oraz  świadczenia pieniężnego lub naprawienia szkody)</a:t>
            </a:r>
          </a:p>
          <a:p>
            <a:pPr>
              <a:buFont typeface="Wingdings" panose="05000000000000000000" pitchFamily="2" charset="2"/>
              <a:buChar char="q"/>
            </a:pPr>
            <a:endParaRPr lang="pl-PL" dirty="0"/>
          </a:p>
          <a:p>
            <a:pPr>
              <a:buFont typeface="Wingdings" panose="05000000000000000000" pitchFamily="2" charset="2"/>
              <a:buChar char="q"/>
            </a:pPr>
            <a:r>
              <a:rPr lang="pl-PL" dirty="0" smtClean="0"/>
              <a:t>Sąd może też modyfikować stosowanie dozoru</a:t>
            </a:r>
            <a:endParaRPr lang="pl-PL" dirty="0"/>
          </a:p>
          <a:p>
            <a:pPr>
              <a:buFont typeface="Wingdings" panose="05000000000000000000" pitchFamily="2" charset="2"/>
              <a:buChar char="q"/>
            </a:pPr>
            <a:endParaRPr lang="pl-PL" dirty="0" smtClean="0"/>
          </a:p>
          <a:p>
            <a:pPr>
              <a:buFont typeface="Wingdings" panose="05000000000000000000" pitchFamily="2" charset="2"/>
              <a:buChar char="q"/>
            </a:pPr>
            <a:r>
              <a:rPr lang="pl-PL" dirty="0" smtClean="0"/>
              <a:t>Zwolnienie </a:t>
            </a:r>
            <a:r>
              <a:rPr lang="pl-PL" dirty="0"/>
              <a:t>od dozoru może nastąpić także, jeżeli sprawowanie dozoru jest niemożliwe albo znacznie utrudnione z przyczyn niezawinionych przez skazanego.</a:t>
            </a:r>
          </a:p>
          <a:p>
            <a:pPr>
              <a:buFont typeface="Wingdings" panose="05000000000000000000" pitchFamily="2" charset="2"/>
              <a:buChar char="q"/>
            </a:pPr>
            <a:endParaRPr lang="pl-PL" dirty="0"/>
          </a:p>
          <a:p>
            <a:pPr>
              <a:buFont typeface="Wingdings" panose="05000000000000000000" pitchFamily="2" charset="2"/>
              <a:buChar char="q"/>
            </a:pPr>
            <a:r>
              <a:rPr lang="pl-PL" dirty="0" smtClean="0"/>
              <a:t>wniosek </a:t>
            </a:r>
            <a:r>
              <a:rPr lang="pl-PL" dirty="0"/>
              <a:t>o określenie czasu i sposobu wykonania nałożonych obowiązków może złożyć również sądowy kurator zawodowy, a także osoba godna zaufania lub przedstawiciel stowarzyszenia, instytucji albo organizacji społecznej, o której mowa w art. 73 § 1.</a:t>
            </a:r>
          </a:p>
          <a:p>
            <a:pPr fontAlgn="auto">
              <a:spcAft>
                <a:spcPts val="0"/>
              </a:spcAft>
              <a:buFont typeface="Wingdings" panose="05000000000000000000" pitchFamily="2" charset="2"/>
              <a:buChar char="q"/>
              <a:defRPr/>
            </a:pPr>
            <a:endParaRPr lang="pl-PL" dirty="0" smtClean="0"/>
          </a:p>
        </p:txBody>
      </p:sp>
    </p:spTree>
    <p:extLst>
      <p:ext uri="{BB962C8B-B14F-4D97-AF65-F5344CB8AC3E}">
        <p14:creationId xmlns:p14="http://schemas.microsoft.com/office/powerpoint/2010/main" val="365002538"/>
      </p:ext>
    </p:extLst>
  </p:cSld>
  <p:clrMapOvr>
    <a:masterClrMapping/>
  </p:clrMapOvr>
  <p:transition>
    <p:randomBa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10000"/>
          </a:bodyPr>
          <a:lstStyle/>
          <a:p>
            <a:pPr marL="114300" indent="0" fontAlgn="auto">
              <a:spcAft>
                <a:spcPts val="0"/>
              </a:spcAft>
              <a:buNone/>
              <a:defRPr/>
            </a:pPr>
            <a:endParaRPr lang="pl-PL" dirty="0" smtClean="0"/>
          </a:p>
          <a:p>
            <a:pPr marL="114300" indent="0" fontAlgn="auto">
              <a:spcAft>
                <a:spcPts val="0"/>
              </a:spcAft>
              <a:buNone/>
              <a:defRPr/>
            </a:pPr>
            <a:endParaRPr lang="pl-PL" dirty="0"/>
          </a:p>
          <a:p>
            <a:pPr marL="114300" indent="0" fontAlgn="auto">
              <a:spcAft>
                <a:spcPts val="0"/>
              </a:spcAft>
              <a:buNone/>
              <a:defRPr/>
            </a:pPr>
            <a:r>
              <a:rPr lang="pl-PL" dirty="0" smtClean="0"/>
              <a:t>S</a:t>
            </a:r>
            <a:r>
              <a:rPr lang="pl-PL" b="1" dirty="0" smtClean="0"/>
              <a:t>kutki </a:t>
            </a:r>
            <a:r>
              <a:rPr lang="pl-PL" b="1" dirty="0"/>
              <a:t>przebiegu okresu </a:t>
            </a:r>
            <a:r>
              <a:rPr lang="pl-PL" b="1" dirty="0" smtClean="0"/>
              <a:t>próby</a:t>
            </a:r>
          </a:p>
          <a:p>
            <a:pPr marL="114300" indent="0" fontAlgn="auto">
              <a:spcAft>
                <a:spcPts val="0"/>
              </a:spcAft>
              <a:buNone/>
              <a:defRPr/>
            </a:pPr>
            <a:r>
              <a:rPr lang="pl-PL" dirty="0"/>
              <a:t/>
            </a:r>
            <a:br>
              <a:rPr lang="pl-PL" dirty="0"/>
            </a:br>
            <a:r>
              <a:rPr lang="pl-PL" b="1" dirty="0" smtClean="0">
                <a:solidFill>
                  <a:srgbClr val="00B050"/>
                </a:solidFill>
              </a:rPr>
              <a:t>Próba </a:t>
            </a:r>
            <a:r>
              <a:rPr lang="pl-PL" b="1" dirty="0">
                <a:solidFill>
                  <a:srgbClr val="00B050"/>
                </a:solidFill>
              </a:rPr>
              <a:t>udana </a:t>
            </a:r>
            <a:endParaRPr lang="pl-PL" b="1" dirty="0" smtClean="0">
              <a:solidFill>
                <a:srgbClr val="00B050"/>
              </a:solidFill>
            </a:endParaRPr>
          </a:p>
          <a:p>
            <a:pPr fontAlgn="auto">
              <a:spcAft>
                <a:spcPts val="0"/>
              </a:spcAft>
              <a:buBlip>
                <a:blip r:embed="rId2"/>
              </a:buBlip>
              <a:defRPr/>
            </a:pPr>
            <a:r>
              <a:rPr lang="pl-PL" dirty="0" smtClean="0"/>
              <a:t>W </a:t>
            </a:r>
            <a:r>
              <a:rPr lang="pl-PL" dirty="0"/>
              <a:t>czasie próby ani w ciągu 6 miesięcy po zakończeniu okresu próby nie nastąpiło zarządzenie wykonania zawieszonej kary </a:t>
            </a:r>
            <a:endParaRPr lang="pl-PL" dirty="0" smtClean="0"/>
          </a:p>
          <a:p>
            <a:pPr fontAlgn="auto">
              <a:spcAft>
                <a:spcPts val="0"/>
              </a:spcAft>
              <a:buBlip>
                <a:blip r:embed="rId2"/>
              </a:buBlip>
              <a:defRPr/>
            </a:pPr>
            <a:r>
              <a:rPr lang="pl-PL" dirty="0" smtClean="0"/>
              <a:t>W </a:t>
            </a:r>
            <a:r>
              <a:rPr lang="pl-PL" dirty="0"/>
              <a:t>razie pozytywnego przebiegu próby skazanie ulega zatarciu z mocy prawa z upływem 6 miesięcy od zakończenia okresu </a:t>
            </a:r>
            <a:r>
              <a:rPr lang="pl-PL" dirty="0" smtClean="0"/>
              <a:t>próby</a:t>
            </a:r>
            <a:r>
              <a:rPr lang="pl-PL" dirty="0"/>
              <a:t> </a:t>
            </a:r>
            <a:r>
              <a:rPr lang="pl-PL" dirty="0" smtClean="0"/>
              <a:t>(art. 76 KK)</a:t>
            </a:r>
          </a:p>
          <a:p>
            <a:pPr>
              <a:buBlip>
                <a:blip r:embed="rId2"/>
              </a:buBlip>
            </a:pPr>
            <a:r>
              <a:rPr lang="pl-PL" dirty="0" smtClean="0"/>
              <a:t>W </a:t>
            </a:r>
            <a:r>
              <a:rPr lang="pl-PL" dirty="0"/>
              <a:t>stosunku do skazanego, wobec </a:t>
            </a:r>
            <a:r>
              <a:rPr lang="pl-PL" dirty="0" smtClean="0"/>
              <a:t>którego orzeczono </a:t>
            </a:r>
            <a:r>
              <a:rPr lang="pl-PL" dirty="0"/>
              <a:t>grzywnę, środek karny, przepadek lub środek kompensacyjny, zatarcie skazania nie może nastąpić przed ich wykonaniem, darowaniem albo przedawnieniem ich wykonania. </a:t>
            </a:r>
            <a:endParaRPr lang="pl-PL" dirty="0" smtClean="0"/>
          </a:p>
          <a:p>
            <a:pPr>
              <a:buBlip>
                <a:blip r:embed="rId2"/>
              </a:buBlip>
            </a:pPr>
            <a:r>
              <a:rPr lang="pl-PL" dirty="0" smtClean="0"/>
              <a:t>Zatarcie </a:t>
            </a:r>
            <a:r>
              <a:rPr lang="pl-PL" dirty="0"/>
              <a:t>skazania nie może nastąpić również przed wykonaniem środka zabezpieczającego.</a:t>
            </a:r>
          </a:p>
          <a:p>
            <a:pPr>
              <a:buBlip>
                <a:blip r:embed="rId2"/>
              </a:buBlip>
            </a:pPr>
            <a:endParaRPr lang="pl-PL" dirty="0"/>
          </a:p>
          <a:p>
            <a:pPr>
              <a:buBlip>
                <a:blip r:embed="rId2"/>
              </a:buBlip>
            </a:pPr>
            <a:r>
              <a:rPr lang="pl-PL" dirty="0" smtClean="0"/>
              <a:t>Specjalna regulacja dot. art</a:t>
            </a:r>
            <a:r>
              <a:rPr lang="pl-PL" dirty="0"/>
              <a:t>. </a:t>
            </a:r>
            <a:r>
              <a:rPr lang="pl-PL" dirty="0" smtClean="0"/>
              <a:t>75a</a:t>
            </a:r>
          </a:p>
        </p:txBody>
      </p:sp>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052513"/>
            <a:ext cx="2376264" cy="1154112"/>
          </a:xfrm>
          <a:prstGeom prst="rect">
            <a:avLst/>
          </a:prstGeom>
        </p:spPr>
      </p:pic>
    </p:spTree>
    <p:extLst>
      <p:ext uri="{BB962C8B-B14F-4D97-AF65-F5344CB8AC3E}">
        <p14:creationId xmlns:p14="http://schemas.microsoft.com/office/powerpoint/2010/main" val="3975816969"/>
      </p:ext>
    </p:extLst>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marL="114300" indent="0" fontAlgn="auto">
              <a:spcAft>
                <a:spcPts val="0"/>
              </a:spcAft>
              <a:buNone/>
              <a:defRPr/>
            </a:pPr>
            <a:endParaRPr lang="pl-PL" dirty="0" smtClean="0"/>
          </a:p>
          <a:p>
            <a:pPr marL="114300" indent="0" fontAlgn="auto">
              <a:spcAft>
                <a:spcPts val="0"/>
              </a:spcAft>
              <a:buNone/>
              <a:defRPr/>
            </a:pPr>
            <a:endParaRPr lang="pl-PL" dirty="0"/>
          </a:p>
          <a:p>
            <a:pPr marL="114300" indent="0" fontAlgn="auto">
              <a:spcAft>
                <a:spcPts val="0"/>
              </a:spcAft>
              <a:buNone/>
              <a:defRPr/>
            </a:pPr>
            <a:r>
              <a:rPr lang="pl-PL" dirty="0" smtClean="0"/>
              <a:t>S</a:t>
            </a:r>
            <a:r>
              <a:rPr lang="pl-PL" b="1" dirty="0" smtClean="0"/>
              <a:t>kutki </a:t>
            </a:r>
            <a:r>
              <a:rPr lang="pl-PL" b="1" dirty="0"/>
              <a:t>przebiegu okresu </a:t>
            </a:r>
            <a:r>
              <a:rPr lang="pl-PL" b="1" dirty="0" smtClean="0"/>
              <a:t>próby</a:t>
            </a:r>
          </a:p>
          <a:p>
            <a:pPr marL="114300" indent="0" fontAlgn="auto">
              <a:spcAft>
                <a:spcPts val="0"/>
              </a:spcAft>
              <a:buNone/>
              <a:defRPr/>
            </a:pPr>
            <a:r>
              <a:rPr lang="pl-PL" dirty="0"/>
              <a:t/>
            </a:r>
            <a:br>
              <a:rPr lang="pl-PL" dirty="0"/>
            </a:br>
            <a:r>
              <a:rPr lang="pl-PL" b="1" dirty="0" smtClean="0">
                <a:solidFill>
                  <a:schemeClr val="tx2"/>
                </a:solidFill>
              </a:rPr>
              <a:t>Próba nieudana </a:t>
            </a:r>
          </a:p>
          <a:p>
            <a:pPr marL="114300" indent="0" fontAlgn="auto">
              <a:spcAft>
                <a:spcPts val="0"/>
              </a:spcAft>
              <a:buNone/>
              <a:defRPr/>
            </a:pPr>
            <a:r>
              <a:rPr lang="pl-PL" dirty="0" smtClean="0"/>
              <a:t>W </a:t>
            </a:r>
            <a:r>
              <a:rPr lang="pl-PL" dirty="0"/>
              <a:t>czasie próby lub w ciągu 6 miesięcy od zakończenia okresu próby nastąpiło zarządzenie wykonania zawieszonej kary </a:t>
            </a:r>
            <a:endParaRPr lang="pl-PL" dirty="0" smtClean="0"/>
          </a:p>
          <a:p>
            <a:pPr marL="114300" indent="0" fontAlgn="auto">
              <a:spcAft>
                <a:spcPts val="0"/>
              </a:spcAft>
              <a:buNone/>
              <a:defRPr/>
            </a:pPr>
            <a:r>
              <a:rPr lang="pl-PL" dirty="0" smtClean="0"/>
              <a:t>Dodatnia </a:t>
            </a:r>
            <a:r>
              <a:rPr lang="pl-PL" dirty="0"/>
              <a:t>prognoza kryminologiczna okazała się </a:t>
            </a:r>
            <a:r>
              <a:rPr lang="pl-PL" dirty="0" smtClean="0"/>
              <a:t>nietrafna</a:t>
            </a:r>
          </a:p>
          <a:p>
            <a:pPr marL="114300" indent="0" fontAlgn="auto">
              <a:spcAft>
                <a:spcPts val="0"/>
              </a:spcAft>
              <a:buNone/>
              <a:defRPr/>
            </a:pPr>
            <a:endParaRPr lang="pl-PL" dirty="0"/>
          </a:p>
          <a:p>
            <a:pPr marL="114300" indent="0" fontAlgn="auto">
              <a:spcAft>
                <a:spcPts val="0"/>
              </a:spcAft>
              <a:buNone/>
              <a:defRPr/>
            </a:pPr>
            <a:r>
              <a:rPr lang="pl-PL" dirty="0" smtClean="0"/>
              <a:t>Art.75 – zarządzenie wykonania kary:</a:t>
            </a:r>
          </a:p>
          <a:p>
            <a:pPr marL="114300" indent="0" fontAlgn="auto">
              <a:spcAft>
                <a:spcPts val="0"/>
              </a:spcAft>
              <a:buNone/>
              <a:defRPr/>
            </a:pPr>
            <a:r>
              <a:rPr lang="pl-PL" b="1" dirty="0" smtClean="0"/>
              <a:t>Obligatoryjne</a:t>
            </a:r>
          </a:p>
          <a:p>
            <a:pPr marL="114300" indent="0" fontAlgn="auto">
              <a:spcAft>
                <a:spcPts val="0"/>
              </a:spcAft>
              <a:buNone/>
              <a:defRPr/>
            </a:pPr>
            <a:r>
              <a:rPr lang="pl-PL" b="1" dirty="0" smtClean="0"/>
              <a:t>Fakultatywne</a:t>
            </a:r>
          </a:p>
          <a:p>
            <a:pPr marL="114300" indent="0" fontAlgn="auto">
              <a:spcAft>
                <a:spcPts val="0"/>
              </a:spcAft>
              <a:buNone/>
              <a:defRPr/>
            </a:pPr>
            <a:endParaRPr lang="pl-PL" b="1" dirty="0"/>
          </a:p>
          <a:p>
            <a:pPr marL="114300" indent="0" fontAlgn="auto">
              <a:spcAft>
                <a:spcPts val="0"/>
              </a:spcAft>
              <a:buNone/>
              <a:defRPr/>
            </a:pPr>
            <a:r>
              <a:rPr lang="pl-PL" b="1" dirty="0"/>
              <a:t>§ 4. Zarządzenie wykonania kary nie może nastąpić później niż w ciągu 6 miesięcy od zakończenia okresu próby.</a:t>
            </a:r>
            <a:endParaRPr lang="pl-PL" b="1" dirty="0" smtClean="0"/>
          </a:p>
          <a:p>
            <a:endParaRPr lang="pl-PL" dirty="0" smtClean="0"/>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1052513"/>
            <a:ext cx="2514600" cy="11369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679860"/>
      </p:ext>
    </p:extLst>
  </p:cSld>
  <p:clrMapOvr>
    <a:masterClrMapping/>
  </p:clrMapOvr>
  <p:transition>
    <p:randomBa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179388" y="1052513"/>
            <a:ext cx="8208962" cy="5805487"/>
          </a:xfrm>
        </p:spPr>
        <p:txBody>
          <a:bodyPr rtlCol="0">
            <a:normAutofit fontScale="77500" lnSpcReduction="20000"/>
          </a:bodyPr>
          <a:lstStyle/>
          <a:p>
            <a:pPr marL="114300" indent="0" fontAlgn="auto">
              <a:spcAft>
                <a:spcPts val="0"/>
              </a:spcAft>
              <a:buNone/>
              <a:defRPr/>
            </a:pPr>
            <a:r>
              <a:rPr lang="pl-PL" b="1" dirty="0" smtClean="0">
                <a:solidFill>
                  <a:srgbClr val="0070C0"/>
                </a:solidFill>
              </a:rPr>
              <a:t>OBLIGATORYJNE ZARZĄDZENIE</a:t>
            </a:r>
          </a:p>
          <a:p>
            <a:pPr marL="114300" indent="0">
              <a:buNone/>
            </a:pPr>
            <a:r>
              <a:rPr lang="pl-PL" b="1" dirty="0" smtClean="0"/>
              <a:t>Sąd </a:t>
            </a:r>
            <a:r>
              <a:rPr lang="pl-PL" b="1" dirty="0"/>
              <a:t>zarządza wykonanie kary, jeżeli </a:t>
            </a:r>
            <a:r>
              <a:rPr lang="pl-PL" b="1" dirty="0" smtClean="0"/>
              <a:t>:</a:t>
            </a:r>
          </a:p>
          <a:p>
            <a:pPr marL="114300" indent="0">
              <a:buNone/>
            </a:pPr>
            <a:endParaRPr lang="pl-PL" b="1" dirty="0"/>
          </a:p>
          <a:p>
            <a:pPr>
              <a:buFont typeface="Wingdings" panose="05000000000000000000" pitchFamily="2" charset="2"/>
              <a:buChar char="q"/>
            </a:pPr>
            <a:r>
              <a:rPr lang="pl-PL" b="1" dirty="0" smtClean="0"/>
              <a:t>skazany </a:t>
            </a:r>
            <a:r>
              <a:rPr lang="pl-PL" b="1" dirty="0"/>
              <a:t>w okresie próby popełnił podobne przestępstwo umyślne, </a:t>
            </a:r>
            <a:endParaRPr lang="pl-PL" b="1" dirty="0" smtClean="0"/>
          </a:p>
          <a:p>
            <a:pPr>
              <a:buFont typeface="Wingdings" panose="05000000000000000000" pitchFamily="2" charset="2"/>
              <a:buChar char="q"/>
            </a:pPr>
            <a:r>
              <a:rPr lang="pl-PL" b="1" dirty="0" smtClean="0"/>
              <a:t>za </a:t>
            </a:r>
            <a:r>
              <a:rPr lang="pl-PL" b="1" dirty="0"/>
              <a:t>które orzeczono prawomocnie karę pozbawienia wolności bez warunkowego zawieszenia jej wykonania</a:t>
            </a:r>
            <a:r>
              <a:rPr lang="pl-PL" b="1" dirty="0" smtClean="0"/>
              <a:t>.</a:t>
            </a:r>
          </a:p>
          <a:p>
            <a:pPr marL="114300" indent="0">
              <a:buNone/>
            </a:pPr>
            <a:endParaRPr lang="pl-PL" b="1" dirty="0" smtClean="0"/>
          </a:p>
          <a:p>
            <a:pPr marL="114300" indent="0">
              <a:buNone/>
            </a:pPr>
            <a:endParaRPr lang="pl-PL" b="1" dirty="0"/>
          </a:p>
          <a:p>
            <a:pPr>
              <a:buFont typeface="Wingdings" panose="05000000000000000000" pitchFamily="2" charset="2"/>
              <a:buChar char="q"/>
            </a:pPr>
            <a:r>
              <a:rPr lang="pl-PL" b="1" dirty="0" smtClean="0"/>
              <a:t>jeżeli </a:t>
            </a:r>
            <a:r>
              <a:rPr lang="pl-PL" b="1" dirty="0"/>
              <a:t>skazany za przestępstwo popełnione z użyciem przemocy lub groźby bezprawnej wobec osoby najbliższej lub innej osoby małoletniej zamieszkujących wspólnie ze sprawcą </a:t>
            </a:r>
            <a:endParaRPr lang="pl-PL" b="1" dirty="0" smtClean="0"/>
          </a:p>
          <a:p>
            <a:pPr>
              <a:buFont typeface="Wingdings" panose="05000000000000000000" pitchFamily="2" charset="2"/>
              <a:buChar char="q"/>
            </a:pPr>
            <a:r>
              <a:rPr lang="pl-PL" b="1" dirty="0" smtClean="0"/>
              <a:t>w </a:t>
            </a:r>
            <a:r>
              <a:rPr lang="pl-PL" b="1" dirty="0"/>
              <a:t>okresie próby rażąco narusza porządek prawny, ponownie używając przemocy lub groźby bezprawnej wobec osoby najbliższej lub innej osoby małoletniej zamieszkujących wspólnie ze sprawcą</a:t>
            </a:r>
            <a:r>
              <a:rPr lang="pl-PL" b="1" dirty="0" smtClean="0"/>
              <a:t>.</a:t>
            </a:r>
          </a:p>
          <a:p>
            <a:pPr marL="114300" indent="0">
              <a:buNone/>
            </a:pPr>
            <a:endParaRPr lang="pl-PL" b="1" dirty="0"/>
          </a:p>
          <a:p>
            <a:pPr marL="114300" indent="0">
              <a:buNone/>
            </a:pPr>
            <a:endParaRPr lang="pl-PL" b="1" dirty="0" smtClean="0"/>
          </a:p>
          <a:p>
            <a:pPr>
              <a:buFont typeface="Wingdings" panose="05000000000000000000" pitchFamily="2" charset="2"/>
              <a:buChar char="q"/>
            </a:pPr>
            <a:r>
              <a:rPr lang="pl-PL" b="1" dirty="0" smtClean="0"/>
              <a:t>jeżeli </a:t>
            </a:r>
            <a:r>
              <a:rPr lang="pl-PL" b="1" dirty="0"/>
              <a:t>skazany w okresie próby rażąco narusza porządek prawny, w szczególności gdy popełnił inne przestępstwo niż określone w § 1, </a:t>
            </a:r>
            <a:endParaRPr lang="pl-PL" b="1" dirty="0" smtClean="0"/>
          </a:p>
          <a:p>
            <a:pPr>
              <a:buFont typeface="Wingdings" panose="05000000000000000000" pitchFamily="2" charset="2"/>
              <a:buChar char="q"/>
            </a:pPr>
            <a:r>
              <a:rPr lang="pl-PL" b="1" dirty="0" smtClean="0"/>
              <a:t>albo </a:t>
            </a:r>
            <a:r>
              <a:rPr lang="pl-PL" b="1" dirty="0"/>
              <a:t>jeżeli uchyla się od uiszczenia grzywny, od dozoru, wykonania nałożonych obowiązków lub orzeczonych środków karnych, środków kompensacyjnych lub </a:t>
            </a:r>
            <a:r>
              <a:rPr lang="pl-PL" b="1" dirty="0" smtClean="0"/>
              <a:t>przepadku</a:t>
            </a:r>
          </a:p>
          <a:p>
            <a:pPr>
              <a:buFont typeface="Wingdings" panose="05000000000000000000" pitchFamily="2" charset="2"/>
              <a:buChar char="q"/>
            </a:pPr>
            <a:r>
              <a:rPr lang="pl-PL" b="1" dirty="0"/>
              <a:t> </a:t>
            </a:r>
            <a:r>
              <a:rPr lang="pl-PL" b="1" dirty="0" smtClean="0"/>
              <a:t>a ma to miejsce po </a:t>
            </a:r>
            <a:r>
              <a:rPr lang="pl-PL" b="1" dirty="0"/>
              <a:t>udzieleniu skazanemu </a:t>
            </a:r>
            <a:r>
              <a:rPr lang="pl-PL" b="1" dirty="0">
                <a:solidFill>
                  <a:srgbClr val="FF0000"/>
                </a:solidFill>
              </a:rPr>
              <a:t>pisemnego upomnienia </a:t>
            </a:r>
            <a:r>
              <a:rPr lang="pl-PL" b="1" dirty="0"/>
              <a:t>przez sądowego kuratora zawodowego, </a:t>
            </a:r>
            <a:endParaRPr lang="pl-PL" b="1" dirty="0" smtClean="0"/>
          </a:p>
          <a:p>
            <a:pPr>
              <a:buFont typeface="Wingdings" panose="05000000000000000000" pitchFamily="2" charset="2"/>
              <a:buChar char="q"/>
            </a:pPr>
            <a:r>
              <a:rPr lang="pl-PL" b="1" dirty="0" smtClean="0"/>
              <a:t>chyba </a:t>
            </a:r>
            <a:r>
              <a:rPr lang="pl-PL" b="1" dirty="0"/>
              <a:t>że przemawiają przeciwko temu szczególne względy.</a:t>
            </a:r>
          </a:p>
          <a:p>
            <a:pPr marL="114300" indent="0">
              <a:buNone/>
            </a:pPr>
            <a:endParaRPr lang="pl-PL" b="1" dirty="0"/>
          </a:p>
        </p:txBody>
      </p:sp>
      <p:sp>
        <p:nvSpPr>
          <p:cNvPr id="2" name="Nawias klamrowy otwierający 1"/>
          <p:cNvSpPr/>
          <p:nvPr/>
        </p:nvSpPr>
        <p:spPr>
          <a:xfrm>
            <a:off x="179388" y="1700808"/>
            <a:ext cx="216148" cy="93610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3" name="Nawias klamrowy otwierający 2"/>
          <p:cNvSpPr/>
          <p:nvPr/>
        </p:nvSpPr>
        <p:spPr>
          <a:xfrm>
            <a:off x="179388" y="2996952"/>
            <a:ext cx="216148" cy="144016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
        <p:nvSpPr>
          <p:cNvPr id="4" name="Nawias klamrowy otwierający 3"/>
          <p:cNvSpPr/>
          <p:nvPr/>
        </p:nvSpPr>
        <p:spPr>
          <a:xfrm>
            <a:off x="107504" y="4797152"/>
            <a:ext cx="288032" cy="20162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829567622"/>
      </p:ext>
    </p:extLst>
  </p:cSld>
  <p:clrMapOvr>
    <a:masterClrMapping/>
  </p:clrMapOvr>
  <p:transition>
    <p:randomBa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20000"/>
          </a:bodyPr>
          <a:lstStyle/>
          <a:p>
            <a:pPr marL="114300" indent="0" fontAlgn="auto">
              <a:spcAft>
                <a:spcPts val="0"/>
              </a:spcAft>
              <a:buNone/>
              <a:defRPr/>
            </a:pPr>
            <a:endParaRPr lang="pl-PL" dirty="0" smtClean="0"/>
          </a:p>
          <a:p>
            <a:pPr marL="114300" indent="0" fontAlgn="auto">
              <a:spcAft>
                <a:spcPts val="0"/>
              </a:spcAft>
              <a:buNone/>
              <a:defRPr/>
            </a:pPr>
            <a:r>
              <a:rPr lang="pl-PL" dirty="0" smtClean="0">
                <a:solidFill>
                  <a:srgbClr val="0070C0"/>
                </a:solidFill>
              </a:rPr>
              <a:t>FAKULTATYWNE ZARZĄDZENIE</a:t>
            </a:r>
          </a:p>
          <a:p>
            <a:pPr marL="114300" indent="0">
              <a:buNone/>
            </a:pPr>
            <a:endParaRPr lang="pl-PL" b="1" dirty="0" smtClean="0"/>
          </a:p>
          <a:p>
            <a:pPr marL="114300" indent="0">
              <a:buNone/>
            </a:pPr>
            <a:r>
              <a:rPr lang="pl-PL" b="1" dirty="0" smtClean="0"/>
              <a:t>Sąd może zarządzić </a:t>
            </a:r>
            <a:r>
              <a:rPr lang="pl-PL" b="1" dirty="0"/>
              <a:t>wykonanie kary, jeżeli </a:t>
            </a:r>
            <a:r>
              <a:rPr lang="pl-PL" b="1" dirty="0" smtClean="0"/>
              <a:t>:</a:t>
            </a:r>
          </a:p>
          <a:p>
            <a:pPr marL="114300" indent="0">
              <a:buNone/>
            </a:pPr>
            <a:endParaRPr lang="pl-PL" b="1" dirty="0"/>
          </a:p>
          <a:p>
            <a:pPr>
              <a:buFont typeface="Wingdings" panose="05000000000000000000" pitchFamily="2" charset="2"/>
              <a:buChar char="q"/>
            </a:pPr>
            <a:r>
              <a:rPr lang="pl-PL" b="1" dirty="0" smtClean="0"/>
              <a:t>jeżeli </a:t>
            </a:r>
            <a:r>
              <a:rPr lang="pl-PL" b="1" dirty="0"/>
              <a:t>skazany w okresie próby rażąco narusza porządek prawny, w szczególności gdy popełnił inne przestępstwo niż określone w § </a:t>
            </a:r>
            <a:r>
              <a:rPr lang="pl-PL" b="1" dirty="0" smtClean="0"/>
              <a:t>1</a:t>
            </a:r>
          </a:p>
          <a:p>
            <a:pPr>
              <a:buFont typeface="Wingdings" panose="05000000000000000000" pitchFamily="2" charset="2"/>
              <a:buChar char="q"/>
            </a:pPr>
            <a:endParaRPr lang="pl-PL" b="1" dirty="0"/>
          </a:p>
          <a:p>
            <a:pPr>
              <a:buFont typeface="Wingdings" panose="05000000000000000000" pitchFamily="2" charset="2"/>
              <a:buChar char="q"/>
            </a:pPr>
            <a:r>
              <a:rPr lang="pl-PL" b="1" dirty="0" smtClean="0"/>
              <a:t>jeżeli </a:t>
            </a:r>
            <a:r>
              <a:rPr lang="pl-PL" b="1" dirty="0"/>
              <a:t>skazany w okresie próby </a:t>
            </a:r>
            <a:r>
              <a:rPr lang="pl-PL" b="1" dirty="0" smtClean="0"/>
              <a:t>uchyla </a:t>
            </a:r>
            <a:r>
              <a:rPr lang="pl-PL" b="1" dirty="0"/>
              <a:t>się od uiszczenia grzywny, od dozoru, wykonania nałożonych obowiązków lub orzeczonych środków karnych, środków kompensacyjnych lub przepadku.</a:t>
            </a:r>
          </a:p>
          <a:p>
            <a:endParaRPr lang="pl-PL" b="1" dirty="0" smtClean="0"/>
          </a:p>
          <a:p>
            <a:pPr>
              <a:buFont typeface="Wingdings" panose="05000000000000000000" pitchFamily="2" charset="2"/>
              <a:buChar char="q"/>
            </a:pPr>
            <a:r>
              <a:rPr lang="pl-PL" b="1" dirty="0" smtClean="0"/>
              <a:t>jeżeli </a:t>
            </a:r>
            <a:r>
              <a:rPr lang="pl-PL" b="1" dirty="0"/>
              <a:t>skazany po wydaniu wyroku, lecz przed jego uprawomocnieniem się, rażąco narusza porządek prawny, a w szczególności gdy w tym czasie popełnił przestępstwo.</a:t>
            </a:r>
          </a:p>
          <a:p>
            <a:pPr marL="114300" indent="0">
              <a:buNone/>
            </a:pPr>
            <a:endParaRPr lang="pl-PL" b="1" dirty="0"/>
          </a:p>
          <a:p>
            <a:pPr marL="114300" indent="0">
              <a:buNone/>
            </a:pPr>
            <a:r>
              <a:rPr lang="pl-PL" dirty="0" smtClean="0"/>
              <a:t>Zarządzając </a:t>
            </a:r>
            <a:r>
              <a:rPr lang="pl-PL" dirty="0"/>
              <a:t>wykonanie kary w </a:t>
            </a:r>
            <a:r>
              <a:rPr lang="pl-PL" dirty="0" smtClean="0"/>
              <a:t>tych wypadkach</a:t>
            </a:r>
            <a:r>
              <a:rPr lang="pl-PL" dirty="0"/>
              <a:t>, </a:t>
            </a:r>
            <a:r>
              <a:rPr lang="pl-PL" dirty="0" smtClean="0"/>
              <a:t>sąd </a:t>
            </a:r>
            <a:r>
              <a:rPr lang="pl-PL" dirty="0"/>
              <a:t>może, uwzględniając dotychczasowy przebieg próby, a w szczególności wykonanie nałożonych obowiązków, skrócić orzeczoną karę, nie więcej jednak niż o połowę.</a:t>
            </a:r>
          </a:p>
          <a:p>
            <a:endParaRPr lang="pl-PL" b="1" dirty="0"/>
          </a:p>
          <a:p>
            <a:pPr marL="114300" indent="0">
              <a:buNone/>
            </a:pPr>
            <a:endParaRPr lang="pl-PL" dirty="0" smtClean="0"/>
          </a:p>
        </p:txBody>
      </p:sp>
    </p:spTree>
    <p:extLst>
      <p:ext uri="{BB962C8B-B14F-4D97-AF65-F5344CB8AC3E}">
        <p14:creationId xmlns:p14="http://schemas.microsoft.com/office/powerpoint/2010/main" val="332642587"/>
      </p:ext>
    </p:extLst>
  </p:cSld>
  <p:clrMapOvr>
    <a:masterClrMapping/>
  </p:clrMapOvr>
  <p:transition>
    <p:randomBa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179388" y="1052513"/>
            <a:ext cx="8208962" cy="5805487"/>
          </a:xfrm>
        </p:spPr>
        <p:txBody>
          <a:bodyPr rtlCol="0">
            <a:normAutofit fontScale="85000" lnSpcReduction="20000"/>
          </a:bodyPr>
          <a:lstStyle/>
          <a:p>
            <a:pPr fontAlgn="auto">
              <a:spcAft>
                <a:spcPts val="0"/>
              </a:spcAft>
              <a:buFont typeface="Wingdings" panose="05000000000000000000" pitchFamily="2" charset="2"/>
              <a:buChar char="Ø"/>
              <a:defRPr/>
            </a:pPr>
            <a:endParaRPr lang="pl-PL" dirty="0" smtClean="0"/>
          </a:p>
          <a:p>
            <a:pPr>
              <a:buBlip>
                <a:blip r:embed="rId2"/>
              </a:buBlip>
            </a:pPr>
            <a:r>
              <a:rPr lang="pl-PL" dirty="0"/>
              <a:t>Nowelizacją KK z 20.2.2015 r. (obowiązującą od 1.7.2015 r.) ustawodawca wprowadził w art. 75a KK nową instytucję polegającą na </a:t>
            </a:r>
            <a:r>
              <a:rPr lang="pl-PL" b="1" dirty="0"/>
              <a:t>możliwości rezygnacji</a:t>
            </a:r>
            <a:r>
              <a:rPr lang="pl-PL" dirty="0"/>
              <a:t> z wydania zarządzenia wykonania zawieszonej kary pozbawienia wolności przez sąd i orzeczenia w to miejsce kary ograniczenia wolności lub kary grzywny</a:t>
            </a:r>
            <a:r>
              <a:rPr lang="pl-PL" dirty="0" smtClean="0"/>
              <a:t>.</a:t>
            </a:r>
          </a:p>
          <a:p>
            <a:pPr>
              <a:buBlip>
                <a:blip r:embed="rId2"/>
              </a:buBlip>
            </a:pPr>
            <a:endParaRPr lang="pl-PL" dirty="0"/>
          </a:p>
          <a:p>
            <a:pPr>
              <a:buBlip>
                <a:blip r:embed="rId2"/>
              </a:buBlip>
            </a:pPr>
            <a:r>
              <a:rPr lang="pl-PL" dirty="0" smtClean="0"/>
              <a:t>Rezygnacja </a:t>
            </a:r>
            <a:r>
              <a:rPr lang="pl-PL" dirty="0"/>
              <a:t>z zarządzenia zawieszonej kary pozbawienia wolności </a:t>
            </a:r>
            <a:r>
              <a:rPr lang="pl-PL" b="1" dirty="0"/>
              <a:t>nie ma charakteru bezwzględnego</a:t>
            </a:r>
            <a:r>
              <a:rPr lang="pl-PL" dirty="0"/>
              <a:t>, lecz w przypadku dalszego uchylania się przez skazanego z wykonania nowo orzeczonych kar stanowi element odsunięcia w czasie wykonania zawieszonej względem niego kary pozbawienia wolności</a:t>
            </a:r>
            <a:r>
              <a:rPr lang="pl-PL" dirty="0" smtClean="0"/>
              <a:t>.</a:t>
            </a:r>
          </a:p>
          <a:p>
            <a:pPr marL="114300" indent="0">
              <a:buNone/>
            </a:pPr>
            <a:endParaRPr lang="pl-PL" b="1" dirty="0" smtClean="0"/>
          </a:p>
          <a:p>
            <a:r>
              <a:rPr lang="pl-PL" dirty="0" smtClean="0"/>
              <a:t>Art</a:t>
            </a:r>
            <a:r>
              <a:rPr lang="pl-PL" dirty="0"/>
              <a:t>. 75a </a:t>
            </a:r>
            <a:r>
              <a:rPr lang="pl-PL" dirty="0" smtClean="0"/>
              <a:t>§ </a:t>
            </a:r>
            <a:r>
              <a:rPr lang="pl-PL" dirty="0"/>
              <a:t>1. Wobec skazanego na karę pozbawienia wolności z warunkowym zawieszeniem jej wykonania, który w okresie próby rażąco narusza porządek prawny, w szczególności gdy popełnił inne przestępstwo niż określone w art. 75 § 1, albo jeżeli uchyla się od uiszczenia grzywny, od dozoru, wykonania nałożonych obowiązków lub orzeczonych środków karnych, środków kompensacyjnych lub przepadku, sąd może, jeżeli cele kary zostaną w ten sposób spełnione, mając na względzie wagę i rodzaj czynu zabronionego przypisanego skazanemu</a:t>
            </a:r>
            <a:r>
              <a:rPr lang="pl-PL" b="1" dirty="0"/>
              <a:t>, zamiast zarządzenia wykonania kary pozbawienia wolności zamienić ją na karę ograniczenia wolności w formie obowiązku wykonywania nieodpłatnej, kontrolowanej pracy na cele </a:t>
            </a:r>
            <a:r>
              <a:rPr lang="pl-PL" b="1" dirty="0" smtClean="0"/>
              <a:t>społeczne</a:t>
            </a:r>
            <a:endParaRPr lang="pl-PL" dirty="0" smtClean="0"/>
          </a:p>
        </p:txBody>
      </p:sp>
    </p:spTree>
    <p:extLst>
      <p:ext uri="{BB962C8B-B14F-4D97-AF65-F5344CB8AC3E}">
        <p14:creationId xmlns:p14="http://schemas.microsoft.com/office/powerpoint/2010/main" val="209734938"/>
      </p:ext>
    </p:extLst>
  </p:cSld>
  <p:clrMapOvr>
    <a:masterClrMapping/>
  </p:clrMapOvr>
  <p:transition>
    <p:randomBa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a:bodyPr>
          <a:lstStyle/>
          <a:p>
            <a:pPr fontAlgn="auto">
              <a:spcAft>
                <a:spcPts val="0"/>
              </a:spcAft>
              <a:buFont typeface="Wingdings" panose="05000000000000000000" pitchFamily="2" charset="2"/>
              <a:buChar char="Ø"/>
              <a:defRPr/>
            </a:pPr>
            <a:endParaRPr lang="pl-PL" dirty="0" smtClean="0"/>
          </a:p>
          <a:p>
            <a:pPr marL="114300" indent="0">
              <a:buNone/>
            </a:pPr>
            <a:r>
              <a:rPr lang="pl-PL" b="1" dirty="0" smtClean="0"/>
              <a:t>Przesłanki negatywne </a:t>
            </a:r>
          </a:p>
          <a:p>
            <a:pPr marL="114300" indent="0">
              <a:buNone/>
            </a:pPr>
            <a:r>
              <a:rPr lang="pl-PL" b="1" dirty="0" smtClean="0"/>
              <a:t> </a:t>
            </a:r>
            <a:endParaRPr lang="pl-PL" b="1" dirty="0"/>
          </a:p>
          <a:p>
            <a:r>
              <a:rPr lang="pl-PL" b="1" dirty="0"/>
              <a:t>w </a:t>
            </a:r>
            <a:r>
              <a:rPr lang="pl-PL" b="1" dirty="0" smtClean="0"/>
              <a:t>wypadkach obligatoryjnego zarządzenia kary (art</a:t>
            </a:r>
            <a:r>
              <a:rPr lang="pl-PL" b="1" dirty="0"/>
              <a:t>. 75 § 1, 1a i </a:t>
            </a:r>
            <a:r>
              <a:rPr lang="pl-PL" b="1" dirty="0" smtClean="0"/>
              <a:t>2a KK); </a:t>
            </a:r>
            <a:endParaRPr lang="pl-PL" b="1" dirty="0"/>
          </a:p>
          <a:p>
            <a:r>
              <a:rPr lang="pl-PL" b="1" dirty="0"/>
              <a:t>2) </a:t>
            </a:r>
            <a:r>
              <a:rPr lang="pl-PL" b="1" dirty="0" smtClean="0"/>
              <a:t>do </a:t>
            </a:r>
            <a:r>
              <a:rPr lang="pl-PL" b="1" dirty="0"/>
              <a:t>skazanego, który nie wykonał obowiązku </a:t>
            </a:r>
            <a:r>
              <a:rPr lang="pl-PL" dirty="0"/>
              <a:t>opuszczenia lokalu zajmowanego wspólnie z </a:t>
            </a:r>
            <a:r>
              <a:rPr lang="pl-PL" dirty="0" smtClean="0"/>
              <a:t>pokrzywdzonym (</a:t>
            </a:r>
            <a:r>
              <a:rPr lang="pl-PL" b="1" dirty="0" smtClean="0"/>
              <a:t>art</a:t>
            </a:r>
            <a:r>
              <a:rPr lang="pl-PL" b="1" dirty="0"/>
              <a:t>. 72 § 1 pkt </a:t>
            </a:r>
            <a:r>
              <a:rPr lang="pl-PL" b="1" dirty="0" smtClean="0"/>
              <a:t>7b) </a:t>
            </a:r>
          </a:p>
          <a:p>
            <a:r>
              <a:rPr lang="pl-PL" b="1" dirty="0"/>
              <a:t>do skazanego, który nie wykonał </a:t>
            </a:r>
            <a:r>
              <a:rPr lang="pl-PL" b="1" dirty="0" smtClean="0"/>
              <a:t>obowiązku naprawienia szkody lub nie wywiązał się z nałożonego świadczenia pieniężnego (</a:t>
            </a:r>
            <a:r>
              <a:rPr lang="pl-PL" b="1" dirty="0"/>
              <a:t>72</a:t>
            </a:r>
            <a:r>
              <a:rPr lang="pl-PL" b="1" dirty="0" smtClean="0"/>
              <a:t> </a:t>
            </a:r>
            <a:r>
              <a:rPr lang="pl-PL" b="1" dirty="0"/>
              <a:t>§ </a:t>
            </a:r>
            <a:r>
              <a:rPr lang="pl-PL" b="1" dirty="0" smtClean="0"/>
              <a:t>2)</a:t>
            </a:r>
          </a:p>
          <a:p>
            <a:r>
              <a:rPr lang="pl-PL" b="1" dirty="0" smtClean="0"/>
              <a:t>jeżeli </a:t>
            </a:r>
            <a:r>
              <a:rPr lang="pl-PL" b="1" dirty="0"/>
              <a:t>kara pozbawienia wolności z warunkowym zawieszeniem jej wykonania została orzeczona na podstawie art. 60 § 5. </a:t>
            </a:r>
          </a:p>
          <a:p>
            <a:pPr marL="114300" indent="0">
              <a:buNone/>
            </a:pPr>
            <a:endParaRPr lang="pl-PL" b="1" dirty="0" smtClean="0"/>
          </a:p>
          <a:p>
            <a:pPr>
              <a:buFont typeface="Wingdings" panose="05000000000000000000" pitchFamily="2" charset="2"/>
              <a:buChar char="q"/>
            </a:pPr>
            <a:r>
              <a:rPr lang="pl-PL" dirty="0" smtClean="0"/>
              <a:t>Zamiana </a:t>
            </a:r>
            <a:r>
              <a:rPr lang="pl-PL" dirty="0"/>
              <a:t>kary </a:t>
            </a:r>
            <a:r>
              <a:rPr lang="pl-PL" dirty="0" smtClean="0"/>
              <a:t>nie </a:t>
            </a:r>
            <a:r>
              <a:rPr lang="pl-PL" dirty="0"/>
              <a:t>zwalnia skazanego od wykonania orzeczonych wobec niego środków karnych, przepadku, środków kompensacyjnych lub środków zabezpieczających, chociażby następnie orzeczono karę łączną.</a:t>
            </a:r>
          </a:p>
          <a:p>
            <a:pPr marL="114300" indent="0">
              <a:buNone/>
            </a:pPr>
            <a:endParaRPr lang="pl-PL" dirty="0" smtClean="0"/>
          </a:p>
        </p:txBody>
      </p:sp>
    </p:spTree>
    <p:extLst>
      <p:ext uri="{BB962C8B-B14F-4D97-AF65-F5344CB8AC3E}">
        <p14:creationId xmlns:p14="http://schemas.microsoft.com/office/powerpoint/2010/main" val="4163528465"/>
      </p:ext>
    </p:extLst>
  </p:cSld>
  <p:clrMapOvr>
    <a:masterClrMapping/>
  </p:clrMapOvr>
  <p:transition>
    <p:randomBa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zawieszenie wykonania kary</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a:bodyPr>
          <a:lstStyle/>
          <a:p>
            <a:pPr fontAlgn="auto">
              <a:spcAft>
                <a:spcPts val="0"/>
              </a:spcAft>
              <a:buFont typeface="Wingdings" panose="05000000000000000000" pitchFamily="2" charset="2"/>
              <a:buChar char="Ø"/>
              <a:defRPr/>
            </a:pPr>
            <a:endParaRPr lang="pl-PL" dirty="0" smtClean="0"/>
          </a:p>
          <a:p>
            <a:endParaRPr lang="pl-PL" b="1" dirty="0" smtClean="0"/>
          </a:p>
          <a:p>
            <a:pPr>
              <a:buFont typeface="Wingdings" panose="05000000000000000000" pitchFamily="2" charset="2"/>
              <a:buChar char="q"/>
            </a:pPr>
            <a:r>
              <a:rPr lang="pl-PL" dirty="0"/>
              <a:t>Jeżeli skazany uchyla się od wykonywania kary ograniczenia wolności, od uiszczenia grzywny, wykonania nałożonych na niego obowiązków lub orzeczonych środków karnych, przepadku lub środków kompensacyjnych, sąd uchyla zamianę i </a:t>
            </a:r>
            <a:r>
              <a:rPr lang="pl-PL" dirty="0" err="1"/>
              <a:t>i</a:t>
            </a:r>
            <a:r>
              <a:rPr lang="pl-PL" dirty="0"/>
              <a:t> zarządza wykonanie kary pozbawienia wolności.</a:t>
            </a:r>
          </a:p>
          <a:p>
            <a:endParaRPr lang="pl-PL" b="1" dirty="0"/>
          </a:p>
          <a:p>
            <a:r>
              <a:rPr lang="pl-PL" b="1" dirty="0" smtClean="0"/>
              <a:t>§ </a:t>
            </a:r>
            <a:r>
              <a:rPr lang="pl-PL" b="1" dirty="0"/>
              <a:t>6. W wypadku uchylenia zamiany i zarządzenia wykonania kary pozbawienia wolności na poczet zarządzonej kary pozbawienia wolności zalicza się dotychczas wykonaną karę grzywny albo karę ograniczenia wolności, przyjmując, że jeden dzień kary pozbawienia wolności równa się dwóm stawkom dziennym grzywny albo dwóm dniom kary ograniczenia wolności.</a:t>
            </a:r>
          </a:p>
          <a:p>
            <a:pPr marL="114300" indent="0">
              <a:buNone/>
            </a:pPr>
            <a:endParaRPr lang="pl-PL" dirty="0" smtClean="0"/>
          </a:p>
        </p:txBody>
      </p:sp>
    </p:spTree>
    <p:extLst>
      <p:ext uri="{BB962C8B-B14F-4D97-AF65-F5344CB8AC3E}">
        <p14:creationId xmlns:p14="http://schemas.microsoft.com/office/powerpoint/2010/main" val="1337742785"/>
      </p:ext>
    </p:extLst>
  </p:cSld>
  <p:clrMapOvr>
    <a:masterClrMapping/>
  </p:clrMapOvr>
  <p:transition>
    <p:randomBa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20000"/>
          </a:bodyPr>
          <a:lstStyle/>
          <a:p>
            <a:pPr fontAlgn="auto">
              <a:spcAft>
                <a:spcPts val="0"/>
              </a:spcAft>
              <a:buFont typeface="Wingdings" panose="05000000000000000000" pitchFamily="2" charset="2"/>
              <a:buChar char="Ø"/>
              <a:defRPr/>
            </a:pPr>
            <a:endParaRPr lang="pl-PL" dirty="0" smtClean="0"/>
          </a:p>
          <a:p>
            <a:pPr marL="114300" indent="0">
              <a:buNone/>
            </a:pPr>
            <a:endParaRPr lang="pl-PL" b="1" dirty="0" smtClean="0"/>
          </a:p>
          <a:p>
            <a:pPr marL="114300" indent="0">
              <a:buNone/>
            </a:pPr>
            <a:r>
              <a:rPr lang="pl-PL" b="1" dirty="0" smtClean="0"/>
              <a:t>Istota </a:t>
            </a:r>
          </a:p>
          <a:p>
            <a:pPr marL="114300" indent="0">
              <a:buNone/>
            </a:pPr>
            <a:r>
              <a:rPr lang="pl-PL" dirty="0" smtClean="0"/>
              <a:t>Polega </a:t>
            </a:r>
            <a:r>
              <a:rPr lang="pl-PL" dirty="0"/>
              <a:t>ona na rezygnacji z wykonania pozostałej skazanemu części kary pozbawienia wolności na okres próby, z możliwością odwołania w sytuacjach określonych przez ustawodawcę </a:t>
            </a:r>
            <a:endParaRPr lang="pl-PL" b="1" dirty="0"/>
          </a:p>
          <a:p>
            <a:pPr marL="114300" indent="0">
              <a:buNone/>
            </a:pPr>
            <a:r>
              <a:rPr lang="pl-PL" dirty="0" smtClean="0"/>
              <a:t>Instytucja </a:t>
            </a:r>
            <a:r>
              <a:rPr lang="pl-PL" dirty="0"/>
              <a:t>ta uznawana jest za </a:t>
            </a:r>
            <a:r>
              <a:rPr lang="pl-PL" b="1" dirty="0"/>
              <a:t>szczególny instrument</a:t>
            </a:r>
            <a:r>
              <a:rPr lang="pl-PL" dirty="0"/>
              <a:t> polityki kryminalnej i penitencjarnej, przy czym w doktrynie nie ma pełnej zgody co do ostatecznego jej </a:t>
            </a:r>
            <a:r>
              <a:rPr lang="pl-PL" dirty="0" smtClean="0"/>
              <a:t>charakteru</a:t>
            </a:r>
          </a:p>
          <a:p>
            <a:pPr marL="114300" indent="0">
              <a:buNone/>
            </a:pPr>
            <a:endParaRPr lang="pl-PL" dirty="0" smtClean="0"/>
          </a:p>
          <a:p>
            <a:r>
              <a:rPr lang="pl-PL" dirty="0" smtClean="0"/>
              <a:t>Można </a:t>
            </a:r>
            <a:r>
              <a:rPr lang="pl-PL" dirty="0"/>
              <a:t>mówić o swoistym przekształceniu kary o charakterze izolacyjnym w karę o charakterze wolnościowym </a:t>
            </a:r>
            <a:endParaRPr lang="pl-PL" dirty="0" smtClean="0"/>
          </a:p>
          <a:p>
            <a:r>
              <a:rPr lang="pl-PL" dirty="0" smtClean="0"/>
              <a:t>Pozwala </a:t>
            </a:r>
            <a:r>
              <a:rPr lang="pl-PL" dirty="0"/>
              <a:t>na przystosowanie skazanego do życia na wolności </a:t>
            </a:r>
            <a:endParaRPr lang="pl-PL" dirty="0" smtClean="0"/>
          </a:p>
          <a:p>
            <a:r>
              <a:rPr lang="pl-PL" dirty="0" smtClean="0"/>
              <a:t>Geneza </a:t>
            </a:r>
            <a:r>
              <a:rPr lang="pl-PL" dirty="0"/>
              <a:t>tej instytucji związana jest z progresywnymi systemami wykonywania kary </a:t>
            </a:r>
            <a:endParaRPr lang="pl-PL" dirty="0" smtClean="0"/>
          </a:p>
          <a:p>
            <a:r>
              <a:rPr lang="pl-PL" dirty="0" smtClean="0"/>
              <a:t>Tę </a:t>
            </a:r>
            <a:r>
              <a:rPr lang="pl-PL" dirty="0"/>
              <a:t>instytucję znają wszystkie modele penitencjarne w </a:t>
            </a:r>
            <a:r>
              <a:rPr lang="pl-PL" dirty="0" smtClean="0"/>
              <a:t>Europie</a:t>
            </a:r>
          </a:p>
          <a:p>
            <a:r>
              <a:rPr lang="pl-PL" dirty="0" smtClean="0"/>
              <a:t>Warunkowe </a:t>
            </a:r>
            <a:r>
              <a:rPr lang="pl-PL" dirty="0"/>
              <a:t>przedterminowe zwolnienie występowało już w Kodeksie karnym z 1932r. </a:t>
            </a:r>
            <a:endParaRPr lang="pl-PL" dirty="0" smtClean="0"/>
          </a:p>
          <a:p>
            <a:r>
              <a:rPr lang="pl-PL" dirty="0" smtClean="0"/>
              <a:t>regulowane </a:t>
            </a:r>
            <a:r>
              <a:rPr lang="pl-PL" dirty="0"/>
              <a:t>jest w Kodeksie karnym i w Kodeksie karnym </a:t>
            </a:r>
            <a:r>
              <a:rPr lang="pl-PL" dirty="0" smtClean="0"/>
              <a:t>wykonawczym</a:t>
            </a:r>
          </a:p>
          <a:p>
            <a:r>
              <a:rPr lang="pl-PL" dirty="0" smtClean="0"/>
              <a:t>głównie </a:t>
            </a:r>
            <a:r>
              <a:rPr lang="pl-PL" dirty="0"/>
              <a:t>cele indywidualno-prewencyjne</a:t>
            </a:r>
          </a:p>
          <a:p>
            <a:pPr marL="114300" indent="0">
              <a:buNone/>
            </a:pPr>
            <a:endParaRPr lang="pl-PL" dirty="0" smtClean="0"/>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817" y="188640"/>
            <a:ext cx="1619250" cy="1250950"/>
          </a:xfrm>
          <a:prstGeom prst="rect">
            <a:avLst/>
          </a:prstGeom>
        </p:spPr>
      </p:pic>
    </p:spTree>
    <p:extLst>
      <p:ext uri="{BB962C8B-B14F-4D97-AF65-F5344CB8AC3E}">
        <p14:creationId xmlns:p14="http://schemas.microsoft.com/office/powerpoint/2010/main" val="1700050424"/>
      </p:ext>
    </p:extLst>
  </p:cSld>
  <p:clrMapOvr>
    <a:masterClrMapping/>
  </p:clrMapOvr>
  <p:transition>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Probacja</a:t>
            </a:r>
            <a:endParaRPr lang="pl-PL" sz="4000" dirty="0"/>
          </a:p>
        </p:txBody>
      </p:sp>
      <p:pic>
        <p:nvPicPr>
          <p:cNvPr id="2" name="Symbol zastępczy zawartości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836712"/>
            <a:ext cx="4608512" cy="3528392"/>
          </a:xfrm>
        </p:spPr>
      </p:pic>
      <p:pic>
        <p:nvPicPr>
          <p:cNvPr id="4" name="Obraz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996952"/>
            <a:ext cx="2736304" cy="3391024"/>
          </a:xfrm>
          <a:prstGeom prst="rect">
            <a:avLst/>
          </a:prstGeom>
        </p:spPr>
      </p:pic>
      <p:pic>
        <p:nvPicPr>
          <p:cNvPr id="5" name="Obraz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10" y="4329158"/>
            <a:ext cx="3915105" cy="2412210"/>
          </a:xfrm>
          <a:prstGeom prst="rect">
            <a:avLst/>
          </a:prstGeom>
        </p:spPr>
      </p:pic>
    </p:spTree>
    <p:extLst>
      <p:ext uri="{BB962C8B-B14F-4D97-AF65-F5344CB8AC3E}">
        <p14:creationId xmlns:p14="http://schemas.microsoft.com/office/powerpoint/2010/main" val="3539798499"/>
      </p:ext>
    </p:extLst>
  </p:cSld>
  <p:clrMapOvr>
    <a:masterClrMapping/>
  </p:clrMapOvr>
  <p:transition>
    <p:randomBa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a:bodyPr>
          <a:lstStyle/>
          <a:p>
            <a:pPr marL="114300" indent="0">
              <a:buNone/>
            </a:pPr>
            <a:endParaRPr lang="pl-PL" dirty="0" smtClean="0"/>
          </a:p>
          <a:p>
            <a:r>
              <a:rPr lang="pl-PL" dirty="0" smtClean="0"/>
              <a:t>Jedyną </a:t>
            </a:r>
            <a:r>
              <a:rPr lang="pl-PL" b="1" dirty="0">
                <a:solidFill>
                  <a:srgbClr val="0070C0"/>
                </a:solidFill>
              </a:rPr>
              <a:t>materialną przesłanką </a:t>
            </a:r>
            <a:r>
              <a:rPr lang="pl-PL" dirty="0"/>
              <a:t>warunkowego przedterminowego zwolnienia jest </a:t>
            </a:r>
            <a:r>
              <a:rPr lang="pl-PL" b="1" dirty="0"/>
              <a:t>pozytywna prognoza kryminologiczna </a:t>
            </a:r>
            <a:endParaRPr lang="pl-PL" b="1" dirty="0" smtClean="0"/>
          </a:p>
          <a:p>
            <a:r>
              <a:rPr lang="pl-PL" b="1" dirty="0" smtClean="0">
                <a:solidFill>
                  <a:srgbClr val="0070C0"/>
                </a:solidFill>
              </a:rPr>
              <a:t>Przesłanki </a:t>
            </a:r>
            <a:r>
              <a:rPr lang="pl-PL" b="1" dirty="0">
                <a:solidFill>
                  <a:srgbClr val="0070C0"/>
                </a:solidFill>
              </a:rPr>
              <a:t>formalne </a:t>
            </a:r>
            <a:r>
              <a:rPr lang="pl-PL" dirty="0"/>
              <a:t>wiążą się z </a:t>
            </a:r>
            <a:r>
              <a:rPr lang="pl-PL" b="1" dirty="0"/>
              <a:t>odbyciem przez skazanego części orzeczonej w stosunku do niego kary pozbawienia </a:t>
            </a:r>
            <a:r>
              <a:rPr lang="pl-PL" b="1" dirty="0" smtClean="0"/>
              <a:t>wolności</a:t>
            </a:r>
          </a:p>
          <a:p>
            <a:pPr marL="114300" indent="0">
              <a:buNone/>
            </a:pPr>
            <a:endParaRPr lang="pl-PL" dirty="0" smtClean="0"/>
          </a:p>
          <a:p>
            <a:pPr marL="114300" indent="0">
              <a:buNone/>
            </a:pPr>
            <a:r>
              <a:rPr lang="pl-PL" dirty="0" smtClean="0"/>
              <a:t>Art. 77 Skazanego </a:t>
            </a:r>
            <a:r>
              <a:rPr lang="pl-PL" dirty="0"/>
              <a:t>na karę pozbawienia wolności sąd może warunkowo zwolnić z odbycia reszty kary tylko wówczas, gdy </a:t>
            </a:r>
            <a:r>
              <a:rPr lang="pl-PL" dirty="0">
                <a:solidFill>
                  <a:srgbClr val="FF0000"/>
                </a:solidFill>
              </a:rPr>
              <a:t>jego postawa, właściwości i warunki osobiste, okoliczności popełnienia przestępstwa oraz zachowanie po jego popełnieniu i w czasie odbywania kary uzasadniają przekonanie</a:t>
            </a:r>
            <a:r>
              <a:rPr lang="pl-PL" dirty="0"/>
              <a:t>, że skazany po zwolnieniu będzie stosował się do orzeczonego środka karnego lub zabezpieczającego i przestrzegał porządku prawnego, w szczególności nie popełni ponownie przestępstwa.</a:t>
            </a:r>
          </a:p>
          <a:p>
            <a:pPr marL="114300" indent="0">
              <a:buNone/>
            </a:pPr>
            <a:endParaRPr lang="pl-PL"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817" y="188640"/>
            <a:ext cx="1619250" cy="1250950"/>
          </a:xfrm>
          <a:prstGeom prst="rect">
            <a:avLst/>
          </a:prstGeom>
        </p:spPr>
      </p:pic>
    </p:spTree>
    <p:extLst>
      <p:ext uri="{BB962C8B-B14F-4D97-AF65-F5344CB8AC3E}">
        <p14:creationId xmlns:p14="http://schemas.microsoft.com/office/powerpoint/2010/main" val="3975393680"/>
      </p:ext>
    </p:extLst>
  </p:cSld>
  <p:clrMapOvr>
    <a:masterClrMapping/>
  </p:clrMapOvr>
  <p:transition>
    <p:randomBa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fontAlgn="auto">
              <a:spcAft>
                <a:spcPts val="0"/>
              </a:spcAft>
              <a:buFont typeface="Wingdings" panose="05000000000000000000" pitchFamily="2" charset="2"/>
              <a:buChar char="Ø"/>
              <a:defRPr/>
            </a:pPr>
            <a:endParaRPr lang="pl-PL" dirty="0" smtClean="0"/>
          </a:p>
          <a:p>
            <a:r>
              <a:rPr lang="pl-PL" b="1" dirty="0" smtClean="0"/>
              <a:t>Art</a:t>
            </a:r>
            <a:r>
              <a:rPr lang="pl-PL" b="1" dirty="0"/>
              <a:t>. 78 </a:t>
            </a:r>
            <a:r>
              <a:rPr lang="pl-PL" b="1" dirty="0" smtClean="0"/>
              <a:t> - Przesłanka formalna </a:t>
            </a:r>
            <a:endParaRPr lang="pl-PL" b="1" dirty="0"/>
          </a:p>
          <a:p>
            <a:pPr marL="114300" indent="0">
              <a:buNone/>
            </a:pPr>
            <a:r>
              <a:rPr lang="pl-PL" dirty="0"/>
              <a:t>§ 1. Skazanego można warunkowo zwolnić po odbyciu co najmniej połowy kary.</a:t>
            </a:r>
          </a:p>
          <a:p>
            <a:pPr marL="114300" indent="0">
              <a:buNone/>
            </a:pPr>
            <a:r>
              <a:rPr lang="pl-PL" dirty="0"/>
              <a:t>§ 2. Skazanego określonego w art. 64 § 1 można warunkowo zwolnić po odbyciu dwóch trzecich kary, natomiast określonego w art. 64 § 2 po odbyciu trzech czwartych kary</a:t>
            </a:r>
            <a:r>
              <a:rPr lang="pl-PL" dirty="0" smtClean="0"/>
              <a:t>. – </a:t>
            </a:r>
            <a:r>
              <a:rPr lang="pl-PL" dirty="0" smtClean="0">
                <a:solidFill>
                  <a:srgbClr val="FF0000"/>
                </a:solidFill>
              </a:rPr>
              <a:t>też 65 KK</a:t>
            </a:r>
            <a:endParaRPr lang="pl-PL" dirty="0"/>
          </a:p>
          <a:p>
            <a:pPr marL="114300" indent="0">
              <a:buNone/>
            </a:pPr>
            <a:r>
              <a:rPr lang="pl-PL" dirty="0"/>
              <a:t>§ 3. Skazanego na karę 25 lat pozbawienia wolności można warunkowo zwolnić po odbyciu 15 lat kary, natomiast skazanego na karę dożywotniego pozbawienia wolności po odbyciu 25 lat kary.</a:t>
            </a:r>
          </a:p>
          <a:p>
            <a:pPr marL="114300" indent="0">
              <a:buNone/>
            </a:pPr>
            <a:endParaRPr lang="pl-PL" dirty="0"/>
          </a:p>
          <a:p>
            <a:pPr marL="114300" indent="0">
              <a:buNone/>
            </a:pPr>
            <a:r>
              <a:rPr lang="pl-PL" b="1" dirty="0" smtClean="0"/>
              <a:t>Modyfikacja przesłanki formalnej – 77 § </a:t>
            </a:r>
            <a:r>
              <a:rPr lang="pl-PL" b="1" dirty="0"/>
              <a:t>2.</a:t>
            </a:r>
            <a:r>
              <a:rPr lang="pl-PL" dirty="0"/>
              <a:t> W szczególnie uzasadnionych wypadkach sąd, wymierzając karę wymienioną w art. 32 pkt 3-5, może wyznaczyć surowsze ograniczenia do skorzystania przez skazanego z warunkowego zwolnienia niż przewidziane w art. 78.</a:t>
            </a:r>
          </a:p>
          <a:p>
            <a:pPr marL="114300" indent="0">
              <a:buNone/>
            </a:pPr>
            <a:endParaRPr lang="pl-PL" b="1" dirty="0" smtClean="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817" y="188640"/>
            <a:ext cx="1619250" cy="1250950"/>
          </a:xfrm>
          <a:prstGeom prst="rect">
            <a:avLst/>
          </a:prstGeom>
        </p:spPr>
      </p:pic>
    </p:spTree>
    <p:extLst>
      <p:ext uri="{BB962C8B-B14F-4D97-AF65-F5344CB8AC3E}">
        <p14:creationId xmlns:p14="http://schemas.microsoft.com/office/powerpoint/2010/main" val="1931614619"/>
      </p:ext>
    </p:extLst>
  </p:cSld>
  <p:clrMapOvr>
    <a:masterClrMapping/>
  </p:clrMapOvr>
  <p:transition>
    <p:randomBa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10000"/>
          </a:bodyPr>
          <a:lstStyle/>
          <a:p>
            <a:pPr fontAlgn="auto">
              <a:spcAft>
                <a:spcPts val="0"/>
              </a:spcAft>
              <a:buFont typeface="Wingdings" panose="05000000000000000000" pitchFamily="2" charset="2"/>
              <a:buChar char="Ø"/>
              <a:defRPr/>
            </a:pPr>
            <a:endParaRPr lang="pl-PL" dirty="0" smtClean="0"/>
          </a:p>
          <a:p>
            <a:pPr marL="114300" indent="0">
              <a:buNone/>
            </a:pPr>
            <a:r>
              <a:rPr lang="pl-PL" b="1" dirty="0"/>
              <a:t>Orzekanie o warunkowym przedterminowym </a:t>
            </a:r>
            <a:r>
              <a:rPr lang="pl-PL" b="1" dirty="0" smtClean="0"/>
              <a:t>zwolnieniu</a:t>
            </a:r>
          </a:p>
          <a:p>
            <a:pPr>
              <a:buBlip>
                <a:blip r:embed="rId2"/>
              </a:buBlip>
            </a:pPr>
            <a:r>
              <a:rPr lang="pl-PL" dirty="0" smtClean="0"/>
              <a:t>O </a:t>
            </a:r>
            <a:r>
              <a:rPr lang="pl-PL" dirty="0"/>
              <a:t>warunkowym przedterminowym zwolnieniu orzeka sąd penitencjarny na posiedzeniu, które powinno odbyć się w zakładzie karnym </a:t>
            </a:r>
            <a:endParaRPr lang="pl-PL" dirty="0" smtClean="0"/>
          </a:p>
          <a:p>
            <a:pPr>
              <a:buBlip>
                <a:blip r:embed="rId2"/>
              </a:buBlip>
            </a:pPr>
            <a:r>
              <a:rPr lang="pl-PL" dirty="0" smtClean="0"/>
              <a:t>Wniosek </a:t>
            </a:r>
            <a:r>
              <a:rPr lang="pl-PL" dirty="0"/>
              <a:t>o warunkowe zwolnienie może złożyć skazany, obrońca, dyrektor zakładu karnego lub sądowy kurator zawodowy </a:t>
            </a:r>
            <a:r>
              <a:rPr lang="pl-PL" dirty="0" smtClean="0"/>
              <a:t>+ opłata</a:t>
            </a:r>
          </a:p>
          <a:p>
            <a:pPr>
              <a:buBlip>
                <a:blip r:embed="rId2"/>
              </a:buBlip>
            </a:pPr>
            <a:r>
              <a:rPr lang="pl-PL" dirty="0" smtClean="0"/>
              <a:t>Nie </a:t>
            </a:r>
            <a:r>
              <a:rPr lang="pl-PL" dirty="0"/>
              <a:t>rozpoznaje się ponownego wniosku o warunkowe przedterminowe zwolnienie: - przed upływem 3 miesięcy od wydania postanowienia o odmowie warunkowego zwolnienia, jeżeli orzeczona kara lub suma kar nie przekracza 3 lat pozbawienia wolności - przed upływem 6 miesięcy od wydania postanowienia o odmowie warunkowego zwolnienia, jeżeli orzeczona kara lub suma kar przekracza 3 lata pozbawienia wolności </a:t>
            </a:r>
            <a:endParaRPr lang="pl-PL" dirty="0" smtClean="0"/>
          </a:p>
          <a:p>
            <a:pPr>
              <a:buBlip>
                <a:blip r:embed="rId2"/>
              </a:buBlip>
            </a:pPr>
            <a:r>
              <a:rPr lang="pl-PL" dirty="0" smtClean="0"/>
              <a:t>Dyrektor </a:t>
            </a:r>
            <a:r>
              <a:rPr lang="pl-PL" dirty="0"/>
              <a:t>zakładu karnego sporządzający wniosek ma obowiązek przedłożenia opinii zawierającej prognozę m.in. kryminalno-społeczną. W pozostałych przypadkach opinię taką dyrektor </a:t>
            </a:r>
            <a:r>
              <a:rPr lang="pl-PL" dirty="0" err="1"/>
              <a:t>zk</a:t>
            </a:r>
            <a:r>
              <a:rPr lang="pl-PL" dirty="0"/>
              <a:t> przesyła na żądnie sądu penitencjarnego lub na prośbę skazanego </a:t>
            </a:r>
            <a:endParaRPr lang="pl-PL" dirty="0" smtClean="0"/>
          </a:p>
          <a:p>
            <a:pPr>
              <a:buBlip>
                <a:blip r:embed="rId2"/>
              </a:buBlip>
            </a:pPr>
            <a:r>
              <a:rPr lang="pl-PL" dirty="0" smtClean="0"/>
              <a:t>Na </a:t>
            </a:r>
            <a:r>
              <a:rPr lang="pl-PL" dirty="0"/>
              <a:t>postanowienie w przedmiocie warunkowego zwolnienia przysługuje zażalenie, które należy rozpoznać w terminie 14 dni</a:t>
            </a:r>
            <a:endParaRPr lang="pl-PL" dirty="0" smtClean="0"/>
          </a:p>
        </p:txBody>
      </p:sp>
    </p:spTree>
    <p:extLst>
      <p:ext uri="{BB962C8B-B14F-4D97-AF65-F5344CB8AC3E}">
        <p14:creationId xmlns:p14="http://schemas.microsoft.com/office/powerpoint/2010/main" val="540161009"/>
      </p:ext>
    </p:extLst>
  </p:cSld>
  <p:clrMapOvr>
    <a:masterClrMapping/>
  </p:clrMapOvr>
  <p:transition>
    <p:randomBa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77500" lnSpcReduction="20000"/>
          </a:bodyPr>
          <a:lstStyle/>
          <a:p>
            <a:pPr marL="114300" indent="0">
              <a:buNone/>
            </a:pPr>
            <a:r>
              <a:rPr lang="pl-PL" b="1" dirty="0" smtClean="0">
                <a:solidFill>
                  <a:srgbClr val="FF0000"/>
                </a:solidFill>
              </a:rPr>
              <a:t>Przesłanki </a:t>
            </a:r>
            <a:r>
              <a:rPr lang="pl-PL" b="1" dirty="0">
                <a:solidFill>
                  <a:srgbClr val="FF0000"/>
                </a:solidFill>
              </a:rPr>
              <a:t>warunkowego zwolnienia z odbycia reszty kary niepodlegającej </a:t>
            </a:r>
            <a:r>
              <a:rPr lang="pl-PL" b="1" dirty="0" smtClean="0">
                <a:solidFill>
                  <a:srgbClr val="FF0000"/>
                </a:solidFill>
              </a:rPr>
              <a:t>łączeniu</a:t>
            </a:r>
          </a:p>
          <a:p>
            <a:pPr marL="114300" indent="0">
              <a:buNone/>
            </a:pPr>
            <a:endParaRPr lang="pl-PL" b="1" dirty="0" smtClean="0"/>
          </a:p>
          <a:p>
            <a:pPr marL="114300" indent="0">
              <a:buNone/>
            </a:pPr>
            <a:r>
              <a:rPr lang="pl-PL" b="1" dirty="0" smtClean="0"/>
              <a:t>Art</a:t>
            </a:r>
            <a:r>
              <a:rPr lang="pl-PL" b="1" dirty="0"/>
              <a:t>. 79 </a:t>
            </a:r>
            <a:r>
              <a:rPr lang="pl-PL" b="1" dirty="0" smtClean="0"/>
              <a:t>§ </a:t>
            </a:r>
            <a:r>
              <a:rPr lang="pl-PL" b="1" dirty="0"/>
              <a:t>1. Przepisy art. 78 § 1 i 2 stosuje się odpowiednio do sumy dwóch lub więcej nie podlegających łączeniu kar pozbawienia wolności, które skazany ma odbyć kolejno; </a:t>
            </a:r>
            <a:endParaRPr lang="pl-PL" b="1" dirty="0" smtClean="0"/>
          </a:p>
          <a:p>
            <a:pPr marL="114300" indent="0">
              <a:buNone/>
            </a:pPr>
            <a:endParaRPr lang="pl-PL" b="1" dirty="0"/>
          </a:p>
          <a:p>
            <a:r>
              <a:rPr lang="pl-PL" dirty="0"/>
              <a:t>Komentowany przepis dotyczy kar pozbawienia wolności, które skazany ma odbyć kolejno, co oznacza, że na wskazaną sumę składają się </a:t>
            </a:r>
            <a:r>
              <a:rPr lang="pl-PL" b="1" dirty="0"/>
              <a:t>wyłącznie prawomocnie orzeczone kary</a:t>
            </a:r>
            <a:r>
              <a:rPr lang="pl-PL" dirty="0"/>
              <a:t> pozbawienia wolności i to tylko z tą, którą skazany aktualnie odbywa, pod warunkiem że pomiędzy wykonaniem jednej a wprowadzeniem następnej do wykonania nie ma przerwy.</a:t>
            </a:r>
          </a:p>
          <a:p>
            <a:pPr marL="114300" indent="0">
              <a:buNone/>
            </a:pPr>
            <a:endParaRPr lang="pl-PL" b="1" dirty="0"/>
          </a:p>
          <a:p>
            <a:pPr marL="114300" indent="0">
              <a:buNone/>
            </a:pPr>
            <a:r>
              <a:rPr lang="pl-PL" b="1" dirty="0" smtClean="0"/>
              <a:t>§ </a:t>
            </a:r>
            <a:r>
              <a:rPr lang="pl-PL" b="1" dirty="0"/>
              <a:t>3. Przepis art. 78 § 3 stosuje się odpowiednio, jeżeli chociażby jedna z niepodlegających łączeniu kar, które skazany ma odbyć kolejno, jest karą 25 lat pozbawienia wolności lub dożywotniego pozbawienia wolności.</a:t>
            </a:r>
          </a:p>
          <a:p>
            <a:pPr marL="114300" indent="0">
              <a:buNone/>
            </a:pPr>
            <a:endParaRPr lang="pl-PL" b="1" dirty="0" smtClean="0"/>
          </a:p>
          <a:p>
            <a:pPr>
              <a:buFont typeface="Wingdings" panose="05000000000000000000" pitchFamily="2" charset="2"/>
              <a:buChar char="q"/>
            </a:pPr>
            <a:r>
              <a:rPr lang="pl-PL" dirty="0" smtClean="0"/>
              <a:t>W </a:t>
            </a:r>
            <a:r>
              <a:rPr lang="pl-PL" dirty="0"/>
              <a:t>takim wypadku, co do zasady, skazany może skorzystać z dobrodziejstwa omawianego środka probacyjnego dopiero po odbyciu przez niego </a:t>
            </a:r>
            <a:r>
              <a:rPr lang="pl-PL" b="1" dirty="0"/>
              <a:t>co najmniej połowy</a:t>
            </a:r>
            <a:r>
              <a:rPr lang="pl-PL" dirty="0"/>
              <a:t> </a:t>
            </a:r>
            <a:r>
              <a:rPr lang="pl-PL" dirty="0" smtClean="0"/>
              <a:t>kary pozbawienia wolności w wymiarze od 1 miesiąca do 15 lat. </a:t>
            </a:r>
          </a:p>
          <a:p>
            <a:pPr>
              <a:buFont typeface="Wingdings" panose="05000000000000000000" pitchFamily="2" charset="2"/>
              <a:buChar char="q"/>
            </a:pPr>
            <a:endParaRPr lang="pl-PL" dirty="0" smtClean="0"/>
          </a:p>
          <a:p>
            <a:pPr>
              <a:buFont typeface="Wingdings" panose="05000000000000000000" pitchFamily="2" charset="2"/>
              <a:buChar char="q"/>
            </a:pPr>
            <a:r>
              <a:rPr lang="pl-PL" dirty="0" smtClean="0"/>
              <a:t>Podobnie </a:t>
            </a:r>
            <a:r>
              <a:rPr lang="pl-PL" dirty="0"/>
              <a:t>w przypadku ograniczeń przewidzianych w art. 78 § 2 KK, surowsze limity </a:t>
            </a:r>
            <a:r>
              <a:rPr lang="pl-PL" b="1" dirty="0"/>
              <a:t>2/3</a:t>
            </a:r>
            <a:r>
              <a:rPr lang="pl-PL" dirty="0"/>
              <a:t> i </a:t>
            </a:r>
            <a:r>
              <a:rPr lang="pl-PL" b="1" dirty="0"/>
              <a:t>3/4</a:t>
            </a:r>
            <a:r>
              <a:rPr lang="pl-PL" dirty="0"/>
              <a:t> dotyczą tylko podstawowej kary pozbawienia wolności i oczywiście tylko wtedy, gdy chociażby jedno z przestępstw, za które orzeczono wskazane kary, popełniono w warunkach określonych w art. 64 lub 65 KK. </a:t>
            </a:r>
            <a:endParaRPr lang="pl-PL" dirty="0" smtClean="0"/>
          </a:p>
        </p:txBody>
      </p:sp>
    </p:spTree>
    <p:extLst>
      <p:ext uri="{BB962C8B-B14F-4D97-AF65-F5344CB8AC3E}">
        <p14:creationId xmlns:p14="http://schemas.microsoft.com/office/powerpoint/2010/main" val="438985492"/>
      </p:ext>
    </p:extLst>
  </p:cSld>
  <p:clrMapOvr>
    <a:masterClrMapping/>
  </p:clrMapOvr>
  <p:transition>
    <p:randomBa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77500" lnSpcReduction="20000"/>
          </a:bodyPr>
          <a:lstStyle/>
          <a:p>
            <a:pPr marL="114300" indent="0">
              <a:buNone/>
            </a:pPr>
            <a:r>
              <a:rPr lang="pl-PL" b="1" dirty="0" smtClean="0"/>
              <a:t>Okres próby </a:t>
            </a:r>
            <a:endParaRPr lang="pl-PL" b="1" dirty="0"/>
          </a:p>
          <a:p>
            <a:pPr marL="114300" indent="0">
              <a:buNone/>
            </a:pPr>
            <a:r>
              <a:rPr lang="pl-PL" b="1" dirty="0" smtClean="0"/>
              <a:t>Art. 80 § 1</a:t>
            </a:r>
          </a:p>
          <a:p>
            <a:pPr marL="114300" indent="0">
              <a:buNone/>
            </a:pPr>
            <a:endParaRPr lang="pl-PL" b="1" dirty="0"/>
          </a:p>
          <a:p>
            <a:pPr marL="114300" indent="0">
              <a:buNone/>
            </a:pPr>
            <a:r>
              <a:rPr lang="pl-PL" dirty="0" smtClean="0"/>
              <a:t>Sąd</a:t>
            </a:r>
            <a:r>
              <a:rPr lang="pl-PL" dirty="0"/>
              <a:t>, stosując warunkowe zwolnienie z odbycia reszty kary, wyznacza skazanemu </a:t>
            </a:r>
            <a:r>
              <a:rPr lang="pl-PL" b="1" dirty="0"/>
              <a:t>okres próby</a:t>
            </a:r>
            <a:r>
              <a:rPr lang="pl-PL" dirty="0"/>
              <a:t> i nakłada na niego </a:t>
            </a:r>
            <a:r>
              <a:rPr lang="pl-PL" b="1" dirty="0"/>
              <a:t>obowiązki</a:t>
            </a:r>
            <a:r>
              <a:rPr lang="pl-PL" dirty="0"/>
              <a:t>. </a:t>
            </a:r>
            <a:endParaRPr lang="pl-PL" dirty="0" smtClean="0"/>
          </a:p>
          <a:p>
            <a:pPr marL="114300" indent="0">
              <a:buNone/>
            </a:pPr>
            <a:endParaRPr lang="pl-PL" dirty="0" smtClean="0"/>
          </a:p>
          <a:p>
            <a:pPr>
              <a:buBlip>
                <a:blip r:embed="rId2"/>
              </a:buBlip>
            </a:pPr>
            <a:r>
              <a:rPr lang="pl-PL" dirty="0" smtClean="0"/>
              <a:t>Okres </a:t>
            </a:r>
            <a:r>
              <a:rPr lang="pl-PL" dirty="0"/>
              <a:t>próby, co do zasady, trwa przez czas, jaki pozostał skazanemu do odbycia </a:t>
            </a:r>
            <a:r>
              <a:rPr lang="pl-PL" dirty="0" smtClean="0"/>
              <a:t>kary,</a:t>
            </a:r>
          </a:p>
          <a:p>
            <a:pPr>
              <a:buBlip>
                <a:blip r:embed="rId2"/>
              </a:buBlip>
            </a:pPr>
            <a:r>
              <a:rPr lang="pl-PL" dirty="0" smtClean="0"/>
              <a:t>jednak </a:t>
            </a:r>
            <a:r>
              <a:rPr lang="pl-PL" dirty="0">
                <a:solidFill>
                  <a:srgbClr val="FF0000"/>
                </a:solidFill>
              </a:rPr>
              <a:t>nie może być krótszy niż </a:t>
            </a:r>
            <a:r>
              <a:rPr lang="pl-PL" b="1" dirty="0">
                <a:solidFill>
                  <a:srgbClr val="FF0000"/>
                </a:solidFill>
              </a:rPr>
              <a:t>2 lata</a:t>
            </a:r>
            <a:r>
              <a:rPr lang="pl-PL" dirty="0">
                <a:solidFill>
                  <a:srgbClr val="FF0000"/>
                </a:solidFill>
              </a:rPr>
              <a:t> ani dłuższy niż </a:t>
            </a:r>
            <a:r>
              <a:rPr lang="pl-PL" b="1" dirty="0">
                <a:solidFill>
                  <a:srgbClr val="FF0000"/>
                </a:solidFill>
              </a:rPr>
              <a:t>5 lat</a:t>
            </a:r>
            <a:r>
              <a:rPr lang="pl-PL" dirty="0"/>
              <a:t>. </a:t>
            </a:r>
            <a:endParaRPr lang="pl-PL" dirty="0" smtClean="0"/>
          </a:p>
          <a:p>
            <a:pPr>
              <a:buBlip>
                <a:blip r:embed="rId2"/>
              </a:buBlip>
            </a:pPr>
            <a:r>
              <a:rPr lang="pl-PL" dirty="0" smtClean="0"/>
              <a:t>Jeżeli </a:t>
            </a:r>
            <a:r>
              <a:rPr lang="pl-PL" dirty="0"/>
              <a:t>skazanym jest recydywista wielokrotny (art. 64 § 2 KK) oraz sprawca, który z popełnienia przestępstwa uczynił sobie stałe źródło dochodu lub popełnia przestępstwo, działając w zorganizowanej grupie albo związku mającym na celu popełnienie przestępstwa, oraz sprawca przestępstwa o charakterze terrorystycznym (art. 65 KK), okres próby </a:t>
            </a:r>
            <a:r>
              <a:rPr lang="pl-PL" dirty="0">
                <a:solidFill>
                  <a:srgbClr val="FF0000"/>
                </a:solidFill>
              </a:rPr>
              <a:t>nie może być krótszy niż </a:t>
            </a:r>
            <a:r>
              <a:rPr lang="pl-PL" b="1" dirty="0">
                <a:solidFill>
                  <a:srgbClr val="FF0000"/>
                </a:solidFill>
              </a:rPr>
              <a:t>3 lata</a:t>
            </a:r>
            <a:r>
              <a:rPr lang="pl-PL" dirty="0"/>
              <a:t>, </a:t>
            </a:r>
            <a:endParaRPr lang="pl-PL" dirty="0" smtClean="0"/>
          </a:p>
          <a:p>
            <a:pPr>
              <a:buBlip>
                <a:blip r:embed="rId2"/>
              </a:buBlip>
            </a:pPr>
            <a:r>
              <a:rPr lang="pl-PL" dirty="0" smtClean="0"/>
              <a:t>w </a:t>
            </a:r>
            <a:r>
              <a:rPr lang="pl-PL" dirty="0"/>
              <a:t>razie warunkowego zwolnienia z kary 25 lat pozbawienia wolności lub kary dożywotniego pozbawienia wolności okres próby musi wynieść </a:t>
            </a:r>
            <a:r>
              <a:rPr lang="pl-PL" b="1" dirty="0">
                <a:solidFill>
                  <a:srgbClr val="FF0000"/>
                </a:solidFill>
              </a:rPr>
              <a:t>10 lat</a:t>
            </a:r>
            <a:r>
              <a:rPr lang="pl-PL" dirty="0" smtClean="0">
                <a:solidFill>
                  <a:srgbClr val="FF0000"/>
                </a:solidFill>
              </a:rPr>
              <a:t>.</a:t>
            </a:r>
            <a:endParaRPr lang="pl-PL" b="1" dirty="0">
              <a:solidFill>
                <a:srgbClr val="FF0000"/>
              </a:solidFill>
            </a:endParaRPr>
          </a:p>
          <a:p>
            <a:pPr>
              <a:buBlip>
                <a:blip r:embed="rId2"/>
              </a:buBlip>
            </a:pPr>
            <a:endParaRPr lang="pl-PL" dirty="0" smtClean="0"/>
          </a:p>
          <a:p>
            <a:pPr marL="114300" indent="0">
              <a:buNone/>
            </a:pPr>
            <a:r>
              <a:rPr lang="pl-PL" dirty="0" smtClean="0"/>
              <a:t>Wskazane </a:t>
            </a:r>
            <a:r>
              <a:rPr lang="pl-PL" dirty="0"/>
              <a:t>limity </a:t>
            </a:r>
            <a:r>
              <a:rPr lang="pl-PL" b="1" dirty="0"/>
              <a:t>muszą być spełnione</a:t>
            </a:r>
            <a:r>
              <a:rPr lang="pl-PL" dirty="0"/>
              <a:t> także wtedy, gdy koniec kary przypada przed ich upływem. Oznacza to, że zakończenie okresu próby nie może nastąpić wcześniej, niż przewiduje to wprowadzona w komentowanym przepisie granica liczona od uprawomocnienia się orzeczenia w przedmiocie warunkowego przedterminowego zwolnienia (post. SN z 30.7.2009 r., II KK 95/09, </a:t>
            </a:r>
            <a:r>
              <a:rPr lang="pl-PL" dirty="0" err="1"/>
              <a:t>OSNwSK</a:t>
            </a:r>
            <a:r>
              <a:rPr lang="pl-PL" dirty="0"/>
              <a:t> 2009, Nr 1, poz. 1645).</a:t>
            </a:r>
          </a:p>
          <a:p>
            <a:pPr marL="114300" indent="0">
              <a:buNone/>
            </a:pPr>
            <a:endParaRPr lang="pl-PL" dirty="0" smtClean="0"/>
          </a:p>
        </p:txBody>
      </p:sp>
    </p:spTree>
    <p:extLst>
      <p:ext uri="{BB962C8B-B14F-4D97-AF65-F5344CB8AC3E}">
        <p14:creationId xmlns:p14="http://schemas.microsoft.com/office/powerpoint/2010/main" val="1983409276"/>
      </p:ext>
    </p:extLst>
  </p:cSld>
  <p:clrMapOvr>
    <a:masterClrMapping/>
  </p:clrMapOvr>
  <p:transition>
    <p:randomBa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a:bodyPr>
          <a:lstStyle/>
          <a:p>
            <a:pPr marL="114300" indent="0">
              <a:buNone/>
            </a:pPr>
            <a:r>
              <a:rPr lang="pl-PL" b="1" dirty="0" smtClean="0"/>
              <a:t>Skutki </a:t>
            </a:r>
            <a:r>
              <a:rPr lang="pl-PL" b="1" dirty="0"/>
              <a:t>przebiegu próby</a:t>
            </a:r>
            <a:r>
              <a:rPr lang="pl-PL" dirty="0"/>
              <a:t/>
            </a:r>
            <a:br>
              <a:rPr lang="pl-PL" dirty="0"/>
            </a:br>
            <a:endParaRPr lang="pl-PL" dirty="0" smtClean="0"/>
          </a:p>
          <a:p>
            <a:pPr marL="114300" indent="0">
              <a:buNone/>
            </a:pPr>
            <a:r>
              <a:rPr lang="pl-PL" dirty="0" smtClean="0"/>
              <a:t>Próba </a:t>
            </a:r>
            <a:r>
              <a:rPr lang="pl-PL" dirty="0"/>
              <a:t>udana </a:t>
            </a:r>
            <a:endParaRPr lang="pl-PL" dirty="0" smtClean="0"/>
          </a:p>
          <a:p>
            <a:pPr marL="114300" indent="0">
              <a:buNone/>
            </a:pPr>
            <a:r>
              <a:rPr lang="pl-PL" b="1" dirty="0" smtClean="0"/>
              <a:t>W </a:t>
            </a:r>
            <a:r>
              <a:rPr lang="pl-PL" b="1" dirty="0"/>
              <a:t>okresie próby i w ciągu 6 miesięcy od jej zakończenia nie odwołano warunkowego zwolnienia </a:t>
            </a:r>
            <a:endParaRPr lang="pl-PL" b="1" dirty="0" smtClean="0"/>
          </a:p>
          <a:p>
            <a:pPr marL="114300" indent="0">
              <a:buNone/>
            </a:pPr>
            <a:endParaRPr lang="pl-PL" dirty="0" smtClean="0"/>
          </a:p>
          <a:p>
            <a:pPr marL="114300" indent="0">
              <a:buNone/>
            </a:pPr>
            <a:r>
              <a:rPr lang="pl-PL" b="1" dirty="0" smtClean="0"/>
              <a:t>Karę </a:t>
            </a:r>
            <a:r>
              <a:rPr lang="pl-PL" b="1" dirty="0"/>
              <a:t>uważa się za odbytą z chwilą warunkowego zwolnienia </a:t>
            </a:r>
            <a:endParaRPr lang="pl-PL" b="1" dirty="0" smtClean="0"/>
          </a:p>
          <a:p>
            <a:pPr marL="114300" indent="0">
              <a:buNone/>
            </a:pPr>
            <a:endParaRPr lang="pl-PL" b="1" dirty="0"/>
          </a:p>
          <a:p>
            <a:pPr marL="114300" indent="0">
              <a:buNone/>
            </a:pPr>
            <a:r>
              <a:rPr lang="pl-PL" dirty="0"/>
              <a:t>Jeśli w czasie podjęcia decyzji o warunkowym zwolnieniu skazany przebywa na wolności, np. z powodu przerwy w odbywaniu kary, chwilą warunkowego zwolnienia jest </a:t>
            </a:r>
            <a:r>
              <a:rPr lang="pl-PL" b="1" dirty="0"/>
              <a:t>czas uprawomocnienia się orzeczenia</a:t>
            </a:r>
            <a:r>
              <a:rPr lang="pl-PL" dirty="0"/>
              <a:t> o warunkowym zwolnieniu</a:t>
            </a:r>
            <a:endParaRPr lang="pl-PL" b="1" dirty="0" smtClean="0"/>
          </a:p>
          <a:p>
            <a:pPr marL="114300" indent="0">
              <a:buNone/>
            </a:pPr>
            <a:endParaRPr lang="pl-PL" dirty="0"/>
          </a:p>
        </p:txBody>
      </p:sp>
    </p:spTree>
    <p:extLst>
      <p:ext uri="{BB962C8B-B14F-4D97-AF65-F5344CB8AC3E}">
        <p14:creationId xmlns:p14="http://schemas.microsoft.com/office/powerpoint/2010/main" val="2352339054"/>
      </p:ext>
    </p:extLst>
  </p:cSld>
  <p:clrMapOvr>
    <a:masterClrMapping/>
  </p:clrMapOvr>
  <p:transition>
    <p:randomBa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85000" lnSpcReduction="20000"/>
          </a:bodyPr>
          <a:lstStyle/>
          <a:p>
            <a:pPr marL="114300" indent="0">
              <a:buNone/>
            </a:pPr>
            <a:r>
              <a:rPr lang="pl-PL" dirty="0" smtClean="0"/>
              <a:t>Próba nieudana – art. 160 KKW</a:t>
            </a:r>
            <a:endParaRPr lang="pl-PL" dirty="0"/>
          </a:p>
          <a:p>
            <a:pPr marL="114300" indent="0">
              <a:buNone/>
            </a:pPr>
            <a:r>
              <a:rPr lang="pl-PL" b="1" dirty="0" smtClean="0"/>
              <a:t>Przesłanki </a:t>
            </a:r>
            <a:r>
              <a:rPr lang="pl-PL" b="1" dirty="0"/>
              <a:t>odwołania warunkowego zwolnienia</a:t>
            </a:r>
            <a:r>
              <a:rPr lang="pl-PL" dirty="0"/>
              <a:t/>
            </a:r>
            <a:br>
              <a:rPr lang="pl-PL" dirty="0"/>
            </a:br>
            <a:endParaRPr lang="pl-PL" dirty="0" smtClean="0"/>
          </a:p>
          <a:p>
            <a:pPr marL="114300" indent="0">
              <a:buNone/>
            </a:pPr>
            <a:r>
              <a:rPr lang="pl-PL" dirty="0" smtClean="0"/>
              <a:t>Sąd </a:t>
            </a:r>
            <a:r>
              <a:rPr lang="pl-PL" dirty="0"/>
              <a:t>odwołuje warunkowe zwolnienie, jeśli warunkowo zwolniony: W okresie próby popełnił przestępstwo umyślne, za które został prawomocnie skazany na karę pozbawienia wolności Uchyla się od wykonania obowiązków, o których mowa w art. 159 § 2 </a:t>
            </a:r>
            <a:r>
              <a:rPr lang="pl-PL" dirty="0" err="1"/>
              <a:t>kkw</a:t>
            </a:r>
            <a:r>
              <a:rPr lang="pl-PL" dirty="0"/>
              <a:t> Uchyla się od dozoru, wykonywania nałożonych na niego obowiązków lub orzeczonych środków karnych W okresie próby rażąco naruszył porządek prawny, w szczególności popełnił inne przestępstwo niż określone w pkt 1. lub została orzeczona inna kara niż określona w pkt 1. Skazany za przestępstwo popełnione z użyciem przemocy lub groźby bezprawnej wobec osoby najbliższej lub innej osoby małoletniej zamieszkującej wspólnie ze sprawcą, w okresie próby rażąco narusza porządek prawny, ponownie używając przemocy lub groźby bezprawnej wobec osoby najbliższej lub innej osoby małoletniej zamieszkującej wspólnie ze sprawcą Sąd odwołuje warunkowe zwolnienie skazanego, jeżeli okoliczności, o których mowa w pkt 2-4 zaistnieją po udzieleniu skazanemu pisemnego upomnienia przez sądowego kuratora zawodowego, chyba że przemawiają przeciwko temu szczególne względy – przesłanka względnie obligatoryjna W wyjątkowych sytuacjach uzasadnionych szczególnymi okoliczności sąd może odstąpić od odwołania warunkowego zwolnienia w przypadkach określonych w punktach 2-4 (dyskrecjonalna władza sędziego)</a:t>
            </a:r>
            <a:endParaRPr lang="pl-PL" dirty="0" smtClean="0"/>
          </a:p>
        </p:txBody>
      </p:sp>
    </p:spTree>
    <p:extLst>
      <p:ext uri="{BB962C8B-B14F-4D97-AF65-F5344CB8AC3E}">
        <p14:creationId xmlns:p14="http://schemas.microsoft.com/office/powerpoint/2010/main" val="2908563510"/>
      </p:ext>
    </p:extLst>
  </p:cSld>
  <p:clrMapOvr>
    <a:masterClrMapping/>
  </p:clrMapOvr>
  <p:transition>
    <p:randomBa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70000" lnSpcReduction="20000"/>
          </a:bodyPr>
          <a:lstStyle/>
          <a:p>
            <a:pPr marL="114300" indent="0">
              <a:buNone/>
            </a:pPr>
            <a:r>
              <a:rPr lang="pl-PL" dirty="0" smtClean="0"/>
              <a:t>Próba nieudana – art. 160 KKW</a:t>
            </a:r>
            <a:endParaRPr lang="pl-PL" dirty="0"/>
          </a:p>
          <a:p>
            <a:pPr marL="114300" indent="0">
              <a:buNone/>
            </a:pPr>
            <a:r>
              <a:rPr lang="pl-PL" b="1" dirty="0" smtClean="0"/>
              <a:t>Przesłanki </a:t>
            </a:r>
            <a:r>
              <a:rPr lang="pl-PL" b="1" dirty="0"/>
              <a:t>odwołania warunkowego zwolnienia</a:t>
            </a:r>
            <a:r>
              <a:rPr lang="pl-PL" dirty="0"/>
              <a:t/>
            </a:r>
            <a:br>
              <a:rPr lang="pl-PL" dirty="0"/>
            </a:br>
            <a:endParaRPr lang="pl-PL" dirty="0" smtClean="0"/>
          </a:p>
          <a:p>
            <a:r>
              <a:rPr lang="pl-PL" dirty="0"/>
              <a:t>Sąd penitencjarny odwołuje warunkowe zwolnienie, jeżeli zwolniony w okresie próby popełnił </a:t>
            </a:r>
            <a:r>
              <a:rPr lang="pl-PL" b="1" dirty="0"/>
              <a:t>przestępstwo umyślne, za które orzeczono prawomocnie karę pozbawienia wolności bez warunkowego zawieszenia jej wykonania</a:t>
            </a:r>
            <a:r>
              <a:rPr lang="pl-PL" dirty="0"/>
              <a:t>.</a:t>
            </a:r>
          </a:p>
          <a:p>
            <a:endParaRPr lang="pl-PL" dirty="0"/>
          </a:p>
          <a:p>
            <a:r>
              <a:rPr lang="pl-PL" dirty="0" smtClean="0"/>
              <a:t>Sąd </a:t>
            </a:r>
            <a:r>
              <a:rPr lang="pl-PL" dirty="0"/>
              <a:t>penitencjarny odwołuje warunkowe zwolnienie, jeżeli zwolniony, skazany za przestępstwo popełnione z użyciem przemocy lub groźby bezprawnej wobec osoby najbliższej lub innej osoby małoletniej zamieszkujących wspólnie ze sprawcą, w okresie próby rażąco narusza porządek prawny, ponownie używając przemocy lub groźby bezprawnej wobec osoby najbliższej lub innej osoby małoletniej zamieszkujących wspólnie ze sprawcą</a:t>
            </a:r>
            <a:r>
              <a:rPr lang="pl-PL" dirty="0" smtClean="0"/>
              <a:t>.</a:t>
            </a:r>
          </a:p>
          <a:p>
            <a:endParaRPr lang="pl-PL" dirty="0"/>
          </a:p>
          <a:p>
            <a:r>
              <a:rPr lang="pl-PL" dirty="0" smtClean="0"/>
              <a:t>Sąd </a:t>
            </a:r>
            <a:r>
              <a:rPr lang="pl-PL" dirty="0"/>
              <a:t>penitencjarny </a:t>
            </a:r>
            <a:r>
              <a:rPr lang="pl-PL" dirty="0" smtClean="0"/>
              <a:t>odwołuje </a:t>
            </a:r>
            <a:r>
              <a:rPr lang="pl-PL" dirty="0"/>
              <a:t>warunkowe zwolnienie, jeżeli zwolniony w okresie próby rażąco narusza porządek prawny, w szczególności popełnił inne przestępstwo lub została orzeczona kara inna niż określona w § 1 albo gdy uchyla się od dozoru, wykonania nałożonych obowiązków lub orzeczonych środków karnych, przepadku lub środków </a:t>
            </a:r>
            <a:r>
              <a:rPr lang="pl-PL" dirty="0" smtClean="0"/>
              <a:t>kompensacyjnych po </a:t>
            </a:r>
            <a:r>
              <a:rPr lang="pl-PL" dirty="0"/>
              <a:t>udzieleniu skazanemu pisemnego upomnienia przez sądowego kuratora zawodowego, chyba że przemawiają przeciwko temu szczególne względy</a:t>
            </a:r>
            <a:r>
              <a:rPr lang="pl-PL" dirty="0" smtClean="0"/>
              <a:t>.</a:t>
            </a:r>
          </a:p>
          <a:p>
            <a:pPr marL="114300" indent="0">
              <a:buNone/>
            </a:pPr>
            <a:endParaRPr lang="pl-PL" dirty="0" smtClean="0"/>
          </a:p>
          <a:p>
            <a:pPr marL="114300" indent="0">
              <a:buNone/>
            </a:pPr>
            <a:r>
              <a:rPr lang="pl-PL" dirty="0" smtClean="0">
                <a:solidFill>
                  <a:srgbClr val="FF0000"/>
                </a:solidFill>
              </a:rPr>
              <a:t>FAKULTATYWNIE - </a:t>
            </a:r>
            <a:r>
              <a:rPr lang="pl-PL" dirty="0" smtClean="0"/>
              <a:t>Sąd </a:t>
            </a:r>
            <a:r>
              <a:rPr lang="pl-PL" dirty="0"/>
              <a:t>penitencjarny może odwołać warunkowe zwolnienie, jeżeli zwolniony w okresie próby rażąco narusza porządek prawny, w szczególności popełnił inne przestępstwo lub została orzeczona kara inna niż określona w § 1 albo gdy uchyla się od dozoru, wykonania nałożonych obowiązków lub orzeczonych środków karnych, przepadku lub środków kompensacyjnych.</a:t>
            </a:r>
          </a:p>
          <a:p>
            <a:endParaRPr lang="pl-PL" dirty="0"/>
          </a:p>
        </p:txBody>
      </p:sp>
    </p:spTree>
    <p:extLst>
      <p:ext uri="{BB962C8B-B14F-4D97-AF65-F5344CB8AC3E}">
        <p14:creationId xmlns:p14="http://schemas.microsoft.com/office/powerpoint/2010/main" val="1006100021"/>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fontAlgn="auto">
              <a:spcAft>
                <a:spcPts val="0"/>
              </a:spcAft>
              <a:buFont typeface="Wingdings" panose="05000000000000000000" pitchFamily="2" charset="2"/>
              <a:buChar char="Ø"/>
              <a:defRPr/>
            </a:pPr>
            <a:r>
              <a:rPr lang="pl-PL" dirty="0" smtClean="0"/>
              <a:t> </a:t>
            </a:r>
            <a:r>
              <a:rPr lang="pl-PL" b="1" dirty="0"/>
              <a:t>Odwołanie warunkowego przedterminowego zwolnienia</a:t>
            </a:r>
            <a:r>
              <a:rPr lang="pl-PL" dirty="0"/>
              <a:t/>
            </a:r>
            <a:br>
              <a:rPr lang="pl-PL" dirty="0"/>
            </a:br>
            <a:r>
              <a:rPr lang="pl-PL" dirty="0"/>
              <a:t>W razie zaistnienia ww. przesłanek lub określonej w art. 75 § 3 kk sądowy kurator zawodowy, osoba godna zaufania, przedstawiciel stowarzyszenia, organizacji lub instytucji, do działalności których należy troska o wychowanie, zapobieganie demoralizacji lub pomoc skazanym, bezzwłocznie kieruje do sądu wniosek o odwołanie warunkowego zwolnienia </a:t>
            </a:r>
            <a:endParaRPr lang="pl-PL" dirty="0" smtClean="0"/>
          </a:p>
          <a:p>
            <a:pPr fontAlgn="auto">
              <a:spcAft>
                <a:spcPts val="0"/>
              </a:spcAft>
              <a:buFont typeface="Wingdings" panose="05000000000000000000" pitchFamily="2" charset="2"/>
              <a:buChar char="Ø"/>
              <a:defRPr/>
            </a:pPr>
            <a:r>
              <a:rPr lang="pl-PL" dirty="0" smtClean="0"/>
              <a:t>W </a:t>
            </a:r>
            <a:r>
              <a:rPr lang="pl-PL" dirty="0"/>
              <a:t>przedmiocie odwołania warunkowego zwolnienia sąd orzeka na wniosek lub z urzędu </a:t>
            </a:r>
            <a:endParaRPr lang="pl-PL" dirty="0" smtClean="0"/>
          </a:p>
          <a:p>
            <a:pPr fontAlgn="auto">
              <a:spcAft>
                <a:spcPts val="0"/>
              </a:spcAft>
              <a:buFont typeface="Wingdings" panose="05000000000000000000" pitchFamily="2" charset="2"/>
              <a:buChar char="Ø"/>
              <a:defRPr/>
            </a:pPr>
            <a:r>
              <a:rPr lang="pl-PL" dirty="0" smtClean="0"/>
              <a:t>W </a:t>
            </a:r>
            <a:r>
              <a:rPr lang="pl-PL" dirty="0"/>
              <a:t>posiedzeniu dotyczącym odwołania warunkowego zwolnienia ma prawo wziąć udział prokurator, skazany, obrońca, a także wymienione wyżej osoby, jeśli skazany został oddany pod ich dozór </a:t>
            </a:r>
            <a:endParaRPr lang="pl-PL" dirty="0" smtClean="0"/>
          </a:p>
          <a:p>
            <a:pPr fontAlgn="auto">
              <a:spcAft>
                <a:spcPts val="0"/>
              </a:spcAft>
              <a:buFont typeface="Wingdings" panose="05000000000000000000" pitchFamily="2" charset="2"/>
              <a:buChar char="Ø"/>
              <a:defRPr/>
            </a:pPr>
            <a:r>
              <a:rPr lang="pl-PL" dirty="0" smtClean="0"/>
              <a:t>Na </a:t>
            </a:r>
            <a:r>
              <a:rPr lang="pl-PL" dirty="0"/>
              <a:t>postanowienie w przedmiocie odwołania warunkowego przedterminowego zwolnienia przysługuje zażalenie </a:t>
            </a:r>
            <a:endParaRPr lang="pl-PL" dirty="0" smtClean="0"/>
          </a:p>
          <a:p>
            <a:pPr fontAlgn="auto">
              <a:spcAft>
                <a:spcPts val="0"/>
              </a:spcAft>
              <a:buFont typeface="Wingdings" panose="05000000000000000000" pitchFamily="2" charset="2"/>
              <a:buChar char="Ø"/>
              <a:defRPr/>
            </a:pPr>
            <a:r>
              <a:rPr lang="pl-PL" dirty="0" smtClean="0"/>
              <a:t>W </a:t>
            </a:r>
            <a:r>
              <a:rPr lang="pl-PL" dirty="0"/>
              <a:t>razie odwołania warunkowego zwolnienia okresu spędzonego poza jednostką penitencjarną nie zalicza się na poczet kary</a:t>
            </a:r>
            <a:endParaRPr lang="pl-PL" dirty="0" smtClean="0"/>
          </a:p>
        </p:txBody>
      </p:sp>
    </p:spTree>
    <p:extLst>
      <p:ext uri="{BB962C8B-B14F-4D97-AF65-F5344CB8AC3E}">
        <p14:creationId xmlns:p14="http://schemas.microsoft.com/office/powerpoint/2010/main" val="413615343"/>
      </p:ext>
    </p:extLst>
  </p:cSld>
  <p:clrMapOvr>
    <a:masterClrMapping/>
  </p:clrMapOvr>
  <p:transition>
    <p:randomBa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zwolnienie</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lnSpcReduction="10000"/>
          </a:bodyPr>
          <a:lstStyle/>
          <a:p>
            <a:pPr fontAlgn="auto">
              <a:spcAft>
                <a:spcPts val="0"/>
              </a:spcAft>
              <a:buFont typeface="Wingdings" panose="05000000000000000000" pitchFamily="2" charset="2"/>
              <a:buChar char="Ø"/>
              <a:defRPr/>
            </a:pPr>
            <a:endParaRPr lang="pl-PL" dirty="0" smtClean="0"/>
          </a:p>
          <a:p>
            <a:r>
              <a:rPr lang="pl-PL" b="1" dirty="0"/>
              <a:t>Art. 81 </a:t>
            </a:r>
            <a:r>
              <a:rPr lang="pl-PL" b="1" dirty="0" smtClean="0"/>
              <a:t> - Ponowne </a:t>
            </a:r>
            <a:r>
              <a:rPr lang="pl-PL" b="1" dirty="0"/>
              <a:t>warunkowe </a:t>
            </a:r>
            <a:r>
              <a:rPr lang="pl-PL" b="1" dirty="0" smtClean="0"/>
              <a:t>zwolnienie</a:t>
            </a:r>
            <a:endParaRPr lang="pl-PL" b="1" dirty="0"/>
          </a:p>
          <a:p>
            <a:r>
              <a:rPr lang="pl-PL" b="1" dirty="0" smtClean="0"/>
              <a:t>W </a:t>
            </a:r>
            <a:r>
              <a:rPr lang="pl-PL" b="1" dirty="0"/>
              <a:t>razie odwołania warunkowego zwolnienia ponowne warunkowe zwolnienie nie może nastąpić przed odbyciem, po ponownym osadzeniu, przynajmniej roku kary pozbawienia wolności, a w wypadku kary 25 lat pozbawienia wolności lub kary dożywotniego pozbawienia wolności przed odbyciem przynajmniej 5 lat kary.</a:t>
            </a:r>
          </a:p>
          <a:p>
            <a:endParaRPr lang="pl-PL" b="1" i="1" dirty="0" smtClean="0"/>
          </a:p>
          <a:p>
            <a:pPr marL="114300" indent="0">
              <a:buNone/>
            </a:pPr>
            <a:r>
              <a:rPr lang="pl-PL" b="1" i="1" dirty="0" smtClean="0"/>
              <a:t>Uzasadnienie </a:t>
            </a:r>
            <a:r>
              <a:rPr lang="pl-PL" b="1" i="1" dirty="0"/>
              <a:t>rządowego projektu KK</a:t>
            </a:r>
            <a:r>
              <a:rPr lang="pl-PL" b="1" dirty="0"/>
              <a:t>: </a:t>
            </a:r>
            <a:r>
              <a:rPr lang="pl-PL" dirty="0"/>
              <a:t>"Kodeks z 1997 r. znosi warunek spełnienia celów związanych z prewencją generalną, rezygnuje z poręczenia organizacji społecznej z przyczyn analogicznych do sytuacji warunkowego zawieszenia oraz nie zawiera zakazu ponownego warunkowego zwolnienia w razie odwołania warunkowego zwolnienia, stanowiąc, że ponowne warunkowe zwolnienie nie może nastąpić przed upływem roku od osadzenia w zakładzie karnym, a w wypadku kary dożywotniego pozbawienia wolności – przed upływem 5 lat (art. 81)". </a:t>
            </a:r>
          </a:p>
          <a:p>
            <a:pPr marL="114300" indent="0">
              <a:buNone/>
            </a:pPr>
            <a:endParaRPr lang="pl-PL" dirty="0" smtClean="0"/>
          </a:p>
        </p:txBody>
      </p:sp>
    </p:spTree>
    <p:extLst>
      <p:ext uri="{BB962C8B-B14F-4D97-AF65-F5344CB8AC3E}">
        <p14:creationId xmlns:p14="http://schemas.microsoft.com/office/powerpoint/2010/main" val="1956926094"/>
      </p:ext>
    </p:extLst>
  </p:cSld>
  <p:clrMapOvr>
    <a:masterClrMapping/>
  </p:clrMapOvr>
  <p:transition>
    <p:randomBa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3" y="35043"/>
            <a:ext cx="2545129" cy="2529861"/>
          </a:xfrm>
          <a:prstGeom prst="rect">
            <a:avLst/>
          </a:prstGeom>
        </p:spPr>
      </p:pic>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Probacja</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10000"/>
          </a:bodyPr>
          <a:lstStyle/>
          <a:p>
            <a:pPr>
              <a:buFont typeface="Wingdings" panose="05000000000000000000" pitchFamily="2" charset="2"/>
              <a:buChar char="q"/>
            </a:pPr>
            <a:r>
              <a:rPr lang="pl-PL" dirty="0" smtClean="0"/>
              <a:t> </a:t>
            </a:r>
            <a:r>
              <a:rPr lang="pl-PL" b="1" dirty="0" smtClean="0"/>
              <a:t>Probacja </a:t>
            </a:r>
            <a:r>
              <a:rPr lang="pl-PL" b="1" dirty="0"/>
              <a:t>a środki probacyjne.</a:t>
            </a:r>
            <a:r>
              <a:rPr lang="pl-PL" dirty="0"/>
              <a:t> </a:t>
            </a:r>
            <a:endParaRPr lang="pl-PL" dirty="0" smtClean="0"/>
          </a:p>
          <a:p>
            <a:pPr marL="114300" indent="0">
              <a:buNone/>
            </a:pPr>
            <a:endParaRPr lang="pl-PL" dirty="0"/>
          </a:p>
          <a:p>
            <a:pPr marL="114300" indent="0">
              <a:buNone/>
            </a:pPr>
            <a:r>
              <a:rPr lang="pl-PL" dirty="0" smtClean="0"/>
              <a:t>Należy odróżnić pojęcie </a:t>
            </a:r>
            <a:r>
              <a:rPr lang="pl-PL" b="1" dirty="0"/>
              <a:t>probacji</a:t>
            </a:r>
            <a:r>
              <a:rPr lang="pl-PL" dirty="0"/>
              <a:t> </a:t>
            </a:r>
            <a:r>
              <a:rPr lang="pl-PL" dirty="0" smtClean="0"/>
              <a:t>a </a:t>
            </a:r>
            <a:r>
              <a:rPr lang="pl-PL" b="1" dirty="0" smtClean="0"/>
              <a:t>środków </a:t>
            </a:r>
          </a:p>
          <a:p>
            <a:pPr marL="114300" indent="0">
              <a:buNone/>
            </a:pPr>
            <a:r>
              <a:rPr lang="pl-PL" b="1" dirty="0" smtClean="0"/>
              <a:t>probacyjnych</a:t>
            </a:r>
            <a:r>
              <a:rPr lang="pl-PL" dirty="0" smtClean="0"/>
              <a:t>, które obejmują również środki </a:t>
            </a:r>
          </a:p>
          <a:p>
            <a:pPr marL="114300" indent="0">
              <a:buNone/>
            </a:pPr>
            <a:r>
              <a:rPr lang="pl-PL" dirty="0" smtClean="0"/>
              <a:t>charakteryzujące się poddaniem </a:t>
            </a:r>
            <a:r>
              <a:rPr lang="pl-PL" dirty="0"/>
              <a:t>próbie, choć bez obowiązku zastosowania dozoru. </a:t>
            </a:r>
            <a:endParaRPr lang="pl-PL" dirty="0" smtClean="0"/>
          </a:p>
          <a:p>
            <a:pPr marL="114300" indent="0">
              <a:buNone/>
            </a:pPr>
            <a:r>
              <a:rPr lang="pl-PL" dirty="0" smtClean="0"/>
              <a:t>Dla </a:t>
            </a:r>
            <a:r>
              <a:rPr lang="pl-PL" dirty="0"/>
              <a:t>probacji charakterystyczne jest zawsze oddanie pod dozór (</a:t>
            </a:r>
            <a:r>
              <a:rPr lang="pl-PL" i="1" dirty="0"/>
              <a:t>A. Marek</a:t>
            </a:r>
            <a:r>
              <a:rPr lang="pl-PL" dirty="0"/>
              <a:t>, [w:] </a:t>
            </a:r>
            <a:r>
              <a:rPr lang="pl-PL" i="1" dirty="0"/>
              <a:t>M. </a:t>
            </a:r>
            <a:r>
              <a:rPr lang="pl-PL" i="1" dirty="0" err="1"/>
              <a:t>Melezini</a:t>
            </a:r>
            <a:r>
              <a:rPr lang="pl-PL" dirty="0"/>
              <a:t> (red.), System Prawa Karnego. t. 6, s. 993–994).</a:t>
            </a:r>
          </a:p>
          <a:p>
            <a:pPr marL="114300" indent="0">
              <a:buNone/>
            </a:pPr>
            <a:endParaRPr lang="pl-PL" b="1" dirty="0"/>
          </a:p>
          <a:p>
            <a:pPr marL="114300" indent="0">
              <a:buNone/>
            </a:pPr>
            <a:r>
              <a:rPr lang="pl-PL" b="1" dirty="0" smtClean="0"/>
              <a:t>Środki probacyjne:</a:t>
            </a:r>
          </a:p>
          <a:p>
            <a:pPr>
              <a:buBlip>
                <a:blip r:embed="rId3"/>
              </a:buBlip>
            </a:pPr>
            <a:r>
              <a:rPr lang="pl-PL" b="1" dirty="0" smtClean="0"/>
              <a:t>warunkowe </a:t>
            </a:r>
            <a:r>
              <a:rPr lang="pl-PL" b="1" dirty="0"/>
              <a:t>zawieszenie wykonania kary</a:t>
            </a:r>
            <a:r>
              <a:rPr lang="pl-PL" dirty="0"/>
              <a:t>, </a:t>
            </a:r>
            <a:endParaRPr lang="pl-PL" dirty="0" smtClean="0"/>
          </a:p>
          <a:p>
            <a:pPr>
              <a:buBlip>
                <a:blip r:embed="rId3"/>
              </a:buBlip>
            </a:pPr>
            <a:r>
              <a:rPr lang="pl-PL" b="1" dirty="0" smtClean="0"/>
              <a:t>warunkowe </a:t>
            </a:r>
            <a:r>
              <a:rPr lang="pl-PL" b="1" dirty="0"/>
              <a:t>umorzenie postępowania</a:t>
            </a:r>
            <a:r>
              <a:rPr lang="pl-PL" dirty="0"/>
              <a:t> </a:t>
            </a:r>
            <a:endParaRPr lang="pl-PL" dirty="0" smtClean="0"/>
          </a:p>
          <a:p>
            <a:pPr marL="114300" indent="0">
              <a:buNone/>
            </a:pPr>
            <a:r>
              <a:rPr lang="pl-PL" dirty="0" smtClean="0"/>
              <a:t>(</a:t>
            </a:r>
            <a:r>
              <a:rPr lang="pl-PL" i="1" dirty="0" smtClean="0"/>
              <a:t>A</a:t>
            </a:r>
            <a:r>
              <a:rPr lang="pl-PL" i="1" dirty="0"/>
              <a:t>. Zoll</a:t>
            </a:r>
            <a:r>
              <a:rPr lang="pl-PL" dirty="0"/>
              <a:t>, Materialnoprawna problematyka warunkowego umorzenia postępowania karnego, Kraków 1973, s. 21–24, </a:t>
            </a:r>
            <a:r>
              <a:rPr lang="pl-PL" dirty="0" smtClean="0"/>
              <a:t>twierdzi jednak, </a:t>
            </a:r>
            <a:r>
              <a:rPr lang="pl-PL" dirty="0"/>
              <a:t>że warunkowe umorzenie postępowania nie jest probacją; </a:t>
            </a:r>
            <a:endParaRPr lang="pl-PL" dirty="0" smtClean="0"/>
          </a:p>
          <a:p>
            <a:pPr marL="114300" indent="0">
              <a:buNone/>
            </a:pPr>
            <a:r>
              <a:rPr lang="pl-PL" dirty="0" smtClean="0"/>
              <a:t>Jednak w </a:t>
            </a:r>
            <a:r>
              <a:rPr lang="pl-PL" dirty="0"/>
              <a:t>przypadku zastosowania tej instytucji </a:t>
            </a:r>
            <a:r>
              <a:rPr lang="pl-PL" dirty="0" smtClean="0"/>
              <a:t>następuje i </a:t>
            </a:r>
            <a:r>
              <a:rPr lang="pl-PL" dirty="0"/>
              <a:t>stwierdzenie winy sprawcy w </a:t>
            </a:r>
            <a:r>
              <a:rPr lang="pl-PL" dirty="0" smtClean="0"/>
              <a:t>wyroku, i pełni ona funkcje </a:t>
            </a:r>
            <a:r>
              <a:rPr lang="pl-PL" dirty="0" err="1" smtClean="0"/>
              <a:t>indywidualnoprewencyjne</a:t>
            </a:r>
            <a:r>
              <a:rPr lang="pl-PL" dirty="0" smtClean="0"/>
              <a:t>).</a:t>
            </a:r>
            <a:endParaRPr lang="pl-PL" dirty="0"/>
          </a:p>
          <a:p>
            <a:pPr marL="114300" indent="0" fontAlgn="auto">
              <a:spcAft>
                <a:spcPts val="0"/>
              </a:spcAft>
              <a:buNone/>
              <a:defRPr/>
            </a:pPr>
            <a:endParaRPr lang="pl-PL" dirty="0" smtClean="0"/>
          </a:p>
        </p:txBody>
      </p:sp>
    </p:spTree>
    <p:extLst>
      <p:ext uri="{BB962C8B-B14F-4D97-AF65-F5344CB8AC3E}">
        <p14:creationId xmlns:p14="http://schemas.microsoft.com/office/powerpoint/2010/main" val="3628197045"/>
      </p:ext>
    </p:extLst>
  </p:cSld>
  <p:clrMapOvr>
    <a:masterClrMapping/>
  </p:clrMapOvr>
  <p:transition>
    <p:randomBa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idx="1"/>
          </p:nvPr>
        </p:nvPicPr>
        <p:blipFill>
          <a:blip r:embed="rId2" cstate="print">
            <a:extLst/>
          </a:blip>
          <a:srcRect t="4970" b="4970"/>
          <a:stretch>
            <a:fillRect/>
          </a:stretch>
        </p:blipFill>
        <p:spPr>
          <a:xfrm>
            <a:off x="1187624" y="836712"/>
            <a:ext cx="4281948" cy="2777480"/>
          </a:xfrm>
          <a:effectLst>
            <a:softEdge rad="112500"/>
          </a:effectLst>
        </p:spPr>
      </p:pic>
      <p:sp>
        <p:nvSpPr>
          <p:cNvPr id="11" name="TextBox 10"/>
          <p:cNvSpPr txBox="1"/>
          <p:nvPr/>
        </p:nvSpPr>
        <p:spPr>
          <a:xfrm>
            <a:off x="4067175" y="4292600"/>
            <a:ext cx="3760788" cy="708025"/>
          </a:xfrm>
          <a:prstGeom prst="rect">
            <a:avLst/>
          </a:prstGeom>
          <a:noFill/>
        </p:spPr>
        <p:txBody>
          <a:bodyPr wrap="none">
            <a:spAutoFit/>
          </a:bodyPr>
          <a:lstStyle/>
          <a:p>
            <a:pPr>
              <a:defRPr/>
            </a:pPr>
            <a:r>
              <a:rPr lang="pl-PL" sz="4000" dirty="0">
                <a:latin typeface="+mn-lt"/>
                <a:cs typeface="+mn-cs"/>
              </a:rPr>
              <a:t>... jakieś pytania?</a:t>
            </a:r>
            <a:endParaRPr lang="en-GB" sz="4000" dirty="0">
              <a:latin typeface="+mn-lt"/>
              <a:cs typeface="+mn-cs"/>
            </a:endParaRPr>
          </a:p>
        </p:txBody>
      </p:sp>
    </p:spTree>
  </p:cSld>
  <p:clrMapOvr>
    <a:masterClrMapping/>
  </p:clrMapOvr>
  <p:transition>
    <p:randomBa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Probacja</a:t>
            </a:r>
            <a:endParaRPr lang="pl-PL" sz="4000" dirty="0"/>
          </a:p>
        </p:txBody>
      </p:sp>
      <p:sp>
        <p:nvSpPr>
          <p:cNvPr id="2" name="Prostokąt zaokrąglony 1"/>
          <p:cNvSpPr/>
          <p:nvPr/>
        </p:nvSpPr>
        <p:spPr>
          <a:xfrm>
            <a:off x="457200" y="4797152"/>
            <a:ext cx="7787208" cy="1656184"/>
          </a:xfrm>
          <a:prstGeom prst="roundRect">
            <a:avLst/>
          </a:prstGeom>
          <a:solidFill>
            <a:schemeClr val="bg1">
              <a:lumMod val="8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0051" name="Rectangle 3"/>
          <p:cNvSpPr>
            <a:spLocks noGrp="1" noChangeArrowheads="1"/>
          </p:cNvSpPr>
          <p:nvPr>
            <p:ph idx="1"/>
          </p:nvPr>
        </p:nvSpPr>
        <p:spPr>
          <a:xfrm>
            <a:off x="457200" y="1052513"/>
            <a:ext cx="7931150" cy="5805487"/>
          </a:xfrm>
        </p:spPr>
        <p:txBody>
          <a:bodyPr rtlCol="0">
            <a:normAutofit fontScale="92500" lnSpcReduction="10000"/>
          </a:bodyPr>
          <a:lstStyle/>
          <a:p>
            <a:pPr fontAlgn="auto">
              <a:spcAft>
                <a:spcPts val="0"/>
              </a:spcAft>
              <a:buFont typeface="Wingdings" panose="05000000000000000000" pitchFamily="2" charset="2"/>
              <a:buChar char="q"/>
              <a:defRPr/>
            </a:pPr>
            <a:r>
              <a:rPr lang="pl-PL" b="1" dirty="0" smtClean="0"/>
              <a:t> Środki </a:t>
            </a:r>
            <a:r>
              <a:rPr lang="pl-PL" b="1" dirty="0"/>
              <a:t>probacyjne a środki związane z poddaniem sprawcy próbie.</a:t>
            </a:r>
            <a:r>
              <a:rPr lang="pl-PL" dirty="0"/>
              <a:t> </a:t>
            </a:r>
            <a:endParaRPr lang="pl-PL" dirty="0" smtClean="0"/>
          </a:p>
          <a:p>
            <a:pPr fontAlgn="auto">
              <a:spcAft>
                <a:spcPts val="0"/>
              </a:spcAft>
              <a:buFont typeface="Wingdings" panose="05000000000000000000" pitchFamily="2" charset="2"/>
              <a:buChar char="q"/>
              <a:defRPr/>
            </a:pPr>
            <a:endParaRPr lang="pl-PL" dirty="0"/>
          </a:p>
          <a:p>
            <a:pPr marL="114300" indent="0" fontAlgn="auto">
              <a:spcAft>
                <a:spcPts val="0"/>
              </a:spcAft>
              <a:buNone/>
              <a:defRPr/>
            </a:pPr>
            <a:r>
              <a:rPr lang="pl-PL" dirty="0" smtClean="0"/>
              <a:t>Od </a:t>
            </a:r>
            <a:r>
              <a:rPr lang="pl-PL" dirty="0"/>
              <a:t>środków probacyjnych należy odróżnić również pojęcie </a:t>
            </a:r>
            <a:r>
              <a:rPr lang="pl-PL" b="1" dirty="0"/>
              <a:t>środków związanych z poddaniem sprawcy próbie</a:t>
            </a:r>
            <a:r>
              <a:rPr lang="pl-PL" dirty="0"/>
              <a:t>. </a:t>
            </a:r>
            <a:endParaRPr lang="pl-PL" dirty="0" smtClean="0"/>
          </a:p>
          <a:p>
            <a:pPr fontAlgn="auto">
              <a:spcAft>
                <a:spcPts val="0"/>
              </a:spcAft>
              <a:buFont typeface="Wingdings" panose="05000000000000000000" pitchFamily="2" charset="2"/>
              <a:buChar char="Ø"/>
              <a:defRPr/>
            </a:pPr>
            <a:r>
              <a:rPr lang="pl-PL" dirty="0" smtClean="0"/>
              <a:t>Szerszy charakter </a:t>
            </a:r>
            <a:endParaRPr lang="pl-PL" dirty="0"/>
          </a:p>
          <a:p>
            <a:pPr fontAlgn="auto">
              <a:spcAft>
                <a:spcPts val="0"/>
              </a:spcAft>
              <a:buFont typeface="Wingdings" panose="05000000000000000000" pitchFamily="2" charset="2"/>
              <a:buChar char="Ø"/>
              <a:defRPr/>
            </a:pPr>
            <a:r>
              <a:rPr lang="pl-PL" dirty="0"/>
              <a:t>O</a:t>
            </a:r>
            <a:r>
              <a:rPr lang="pl-PL" dirty="0" smtClean="0"/>
              <a:t>bejmuje </a:t>
            </a:r>
            <a:r>
              <a:rPr lang="pl-PL" dirty="0"/>
              <a:t>wszystkie środki, które mają warunkowy charakter i z których istotą wiąże się okres próby, niezależnie od tego, czy stanowią one bezpośrednią reakcję na przestępstwo, czy też nie. </a:t>
            </a:r>
            <a:endParaRPr lang="pl-PL" dirty="0" smtClean="0"/>
          </a:p>
          <a:p>
            <a:pPr marL="114300" indent="0" fontAlgn="auto">
              <a:spcAft>
                <a:spcPts val="0"/>
              </a:spcAft>
              <a:buNone/>
              <a:defRPr/>
            </a:pPr>
            <a:endParaRPr lang="pl-PL" dirty="0"/>
          </a:p>
          <a:p>
            <a:pPr marL="114300" indent="0" fontAlgn="auto">
              <a:spcAft>
                <a:spcPts val="0"/>
              </a:spcAft>
              <a:buNone/>
              <a:defRPr/>
            </a:pPr>
            <a:r>
              <a:rPr lang="pl-PL" dirty="0"/>
              <a:t>W Kodeksie karym z 1997r. Ustawodawca zastąpił pojęcie probacji (środków probacyjnych) terminem środków związanych z poddaniem sprawcy próbie (art. 66 – </a:t>
            </a:r>
            <a:r>
              <a:rPr lang="pl-PL" dirty="0" smtClean="0"/>
              <a:t>84 [82] </a:t>
            </a:r>
            <a:r>
              <a:rPr lang="pl-PL" dirty="0"/>
              <a:t>kk). </a:t>
            </a:r>
            <a:endParaRPr lang="pl-PL" dirty="0" smtClean="0"/>
          </a:p>
          <a:p>
            <a:pPr marL="114300" indent="0" fontAlgn="auto">
              <a:spcAft>
                <a:spcPts val="0"/>
              </a:spcAft>
              <a:buNone/>
              <a:defRPr/>
            </a:pPr>
            <a:r>
              <a:rPr lang="pl-PL" dirty="0"/>
              <a:t>M</a:t>
            </a:r>
            <a:r>
              <a:rPr lang="pl-PL" dirty="0" smtClean="0"/>
              <a:t>ożemy </a:t>
            </a:r>
            <a:r>
              <a:rPr lang="pl-PL" dirty="0"/>
              <a:t>wyróżnić następujące środki związane z poddaniem sprawcy próbie: </a:t>
            </a:r>
            <a:endParaRPr lang="pl-PL" dirty="0" smtClean="0"/>
          </a:p>
          <a:p>
            <a:pPr fontAlgn="auto">
              <a:spcAft>
                <a:spcPts val="0"/>
              </a:spcAft>
              <a:buFont typeface="Wingdings" panose="05000000000000000000" pitchFamily="2" charset="2"/>
              <a:buChar char="§"/>
              <a:defRPr/>
            </a:pPr>
            <a:r>
              <a:rPr lang="pl-PL" b="1" dirty="0" smtClean="0"/>
              <a:t>Warunkowe </a:t>
            </a:r>
            <a:r>
              <a:rPr lang="pl-PL" b="1" dirty="0"/>
              <a:t>umorzenie postępowania; </a:t>
            </a:r>
            <a:endParaRPr lang="pl-PL" b="1" dirty="0" smtClean="0"/>
          </a:p>
          <a:p>
            <a:pPr fontAlgn="auto">
              <a:spcAft>
                <a:spcPts val="0"/>
              </a:spcAft>
              <a:buFont typeface="Wingdings" panose="05000000000000000000" pitchFamily="2" charset="2"/>
              <a:buChar char="§"/>
              <a:defRPr/>
            </a:pPr>
            <a:r>
              <a:rPr lang="pl-PL" b="1" dirty="0" smtClean="0"/>
              <a:t>Warunkowe </a:t>
            </a:r>
            <a:r>
              <a:rPr lang="pl-PL" b="1" dirty="0"/>
              <a:t>zawieszenie wykonania kary; </a:t>
            </a:r>
            <a:endParaRPr lang="pl-PL" b="1" dirty="0" smtClean="0"/>
          </a:p>
          <a:p>
            <a:pPr fontAlgn="auto">
              <a:spcAft>
                <a:spcPts val="0"/>
              </a:spcAft>
              <a:buFont typeface="Wingdings" panose="05000000000000000000" pitchFamily="2" charset="2"/>
              <a:buChar char="§"/>
              <a:defRPr/>
            </a:pPr>
            <a:r>
              <a:rPr lang="pl-PL" b="1" dirty="0" smtClean="0"/>
              <a:t>Warunkowe </a:t>
            </a:r>
            <a:r>
              <a:rPr lang="pl-PL" b="1" dirty="0"/>
              <a:t>przedterminowe </a:t>
            </a:r>
            <a:r>
              <a:rPr lang="pl-PL" b="1" dirty="0" smtClean="0"/>
              <a:t>zwolnienie</a:t>
            </a:r>
            <a:r>
              <a:rPr lang="pl-PL" b="1" dirty="0"/>
              <a:t>.</a:t>
            </a:r>
            <a:endParaRPr lang="pl-PL" b="1" dirty="0" smtClean="0"/>
          </a:p>
        </p:txBody>
      </p:sp>
    </p:spTree>
    <p:extLst>
      <p:ext uri="{BB962C8B-B14F-4D97-AF65-F5344CB8AC3E}">
        <p14:creationId xmlns:p14="http://schemas.microsoft.com/office/powerpoint/2010/main" val="3109346985"/>
      </p:ext>
    </p:extLst>
  </p:cSld>
  <p:clrMapOvr>
    <a:masterClrMapping/>
  </p:clrMapOvr>
  <p:transition>
    <p:randomBa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Środki zw. z poddaniem sprawcy próbie</a:t>
            </a:r>
            <a:endParaRPr lang="pl-PL" sz="4000" dirty="0"/>
          </a:p>
        </p:txBody>
      </p:sp>
      <p:sp>
        <p:nvSpPr>
          <p:cNvPr id="130051" name="Rectangle 3"/>
          <p:cNvSpPr>
            <a:spLocks noGrp="1" noChangeArrowheads="1"/>
          </p:cNvSpPr>
          <p:nvPr>
            <p:ph idx="1"/>
          </p:nvPr>
        </p:nvSpPr>
        <p:spPr>
          <a:xfrm>
            <a:off x="457200" y="1340768"/>
            <a:ext cx="7931150" cy="5517232"/>
          </a:xfrm>
        </p:spPr>
        <p:txBody>
          <a:bodyPr rtlCol="0">
            <a:normAutofit/>
          </a:bodyPr>
          <a:lstStyle/>
          <a:p>
            <a:pPr>
              <a:buFont typeface="Wingdings" panose="05000000000000000000" pitchFamily="2" charset="2"/>
              <a:buChar char="q"/>
            </a:pPr>
            <a:r>
              <a:rPr lang="pl-PL" dirty="0" smtClean="0"/>
              <a:t>wspólna </a:t>
            </a:r>
            <a:r>
              <a:rPr lang="pl-PL" dirty="0"/>
              <a:t>przesłanka: pozytywna prognoza kryminologiczna</a:t>
            </a:r>
          </a:p>
          <a:p>
            <a:pPr>
              <a:buFont typeface="Wingdings" panose="05000000000000000000" pitchFamily="2" charset="2"/>
              <a:buChar char="q"/>
            </a:pPr>
            <a:r>
              <a:rPr lang="pl-PL" dirty="0"/>
              <a:t>weryfikacja prognozy w okresie próby</a:t>
            </a:r>
          </a:p>
          <a:p>
            <a:pPr>
              <a:buFont typeface="Wingdings" panose="05000000000000000000" pitchFamily="2" charset="2"/>
              <a:buChar char="q"/>
            </a:pPr>
            <a:r>
              <a:rPr lang="pl-PL" dirty="0"/>
              <a:t>obowiązki probacyjne - art. 72 k.k.</a:t>
            </a:r>
          </a:p>
          <a:p>
            <a:pPr>
              <a:buFont typeface="Wingdings" panose="05000000000000000000" pitchFamily="2" charset="2"/>
              <a:buChar char="q"/>
            </a:pPr>
            <a:r>
              <a:rPr lang="pl-PL" dirty="0"/>
              <a:t>możliwość orzeczenia obowiązku naprawienia szkody lub zadośćuczynienia za doznaną krzywdę w charakterze obowiązku probacyjnego</a:t>
            </a:r>
          </a:p>
          <a:p>
            <a:pPr>
              <a:buFont typeface="Wingdings" panose="05000000000000000000" pitchFamily="2" charset="2"/>
              <a:buChar char="q"/>
            </a:pPr>
            <a:r>
              <a:rPr lang="pl-PL" dirty="0"/>
              <a:t>modyfikacja obowiązków probacyjnych (nie dot. obowiązku naprawienia szkody i świadczenia pieniężnego</a:t>
            </a:r>
            <a:r>
              <a:rPr lang="pl-PL" dirty="0" smtClean="0"/>
              <a:t>)</a:t>
            </a:r>
          </a:p>
          <a:p>
            <a:pPr>
              <a:buFont typeface="Wingdings" panose="05000000000000000000" pitchFamily="2" charset="2"/>
              <a:buChar char="q"/>
            </a:pPr>
            <a:r>
              <a:rPr lang="pl-PL" dirty="0"/>
              <a:t> Za nietrafne natomiast należy uznać umieszczenie w rozdziale VIII przepisów dotyczących skrócenia kary ograniczenia wolności (art. 83 KK), skrócenia wykonywania środka karnego (art. 84 KK). Instytucje te nie mają bowiem żadnych cech, które posiadają środki związane z poddaniem sprawcy próbie</a:t>
            </a:r>
          </a:p>
          <a:p>
            <a:pPr>
              <a:buFont typeface="Wingdings" panose="05000000000000000000" pitchFamily="2" charset="2"/>
              <a:buChar char="q"/>
            </a:pPr>
            <a:endParaRPr lang="pl-PL" dirty="0" smtClean="0"/>
          </a:p>
        </p:txBody>
      </p:sp>
    </p:spTree>
    <p:extLst>
      <p:ext uri="{BB962C8B-B14F-4D97-AF65-F5344CB8AC3E}">
        <p14:creationId xmlns:p14="http://schemas.microsoft.com/office/powerpoint/2010/main" val="32296004"/>
      </p:ext>
    </p:extLst>
  </p:cSld>
  <p:clrMapOvr>
    <a:masterClrMapping/>
  </p:clrMapOvr>
  <p:transition>
    <p:randomBa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7931150" cy="5805487"/>
          </a:xfrm>
        </p:spPr>
        <p:txBody>
          <a:bodyPr rtlCol="0">
            <a:normAutofit/>
          </a:bodyPr>
          <a:lstStyle/>
          <a:p>
            <a:pPr fontAlgn="auto">
              <a:spcAft>
                <a:spcPts val="0"/>
              </a:spcAft>
              <a:buFont typeface="Wingdings" panose="05000000000000000000" pitchFamily="2" charset="2"/>
              <a:buChar char="q"/>
              <a:defRPr/>
            </a:pPr>
            <a:r>
              <a:rPr lang="pl-PL" dirty="0" smtClean="0"/>
              <a:t>Wprowadzone </a:t>
            </a:r>
            <a:r>
              <a:rPr lang="pl-PL" dirty="0"/>
              <a:t>do Kodeksu karnego z 1969r</a:t>
            </a:r>
            <a:r>
              <a:rPr lang="pl-PL" dirty="0" smtClean="0"/>
              <a:t>. </a:t>
            </a:r>
          </a:p>
          <a:p>
            <a:pPr fontAlgn="auto">
              <a:spcAft>
                <a:spcPts val="0"/>
              </a:spcAft>
              <a:buFont typeface="Wingdings" panose="05000000000000000000" pitchFamily="2" charset="2"/>
              <a:buChar char="q"/>
              <a:defRPr/>
            </a:pPr>
            <a:r>
              <a:rPr lang="pl-PL" dirty="0" smtClean="0"/>
              <a:t>Polega </a:t>
            </a:r>
            <a:r>
              <a:rPr lang="pl-PL" dirty="0"/>
              <a:t>na odstąpieniu od skazania i wymierzenia kary sprawcy uznanego za winnego popełnienia przestępstwa </a:t>
            </a:r>
            <a:r>
              <a:rPr lang="pl-PL" dirty="0" smtClean="0"/>
              <a:t>(ale nie dochodzi do wydania wyroku skazującego)</a:t>
            </a:r>
          </a:p>
          <a:p>
            <a:pPr fontAlgn="auto">
              <a:spcAft>
                <a:spcPts val="0"/>
              </a:spcAft>
              <a:buFont typeface="Wingdings" panose="05000000000000000000" pitchFamily="2" charset="2"/>
              <a:buChar char="q"/>
              <a:defRPr/>
            </a:pPr>
            <a:r>
              <a:rPr lang="pl-PL" dirty="0" smtClean="0"/>
              <a:t>Sprawca</a:t>
            </a:r>
            <a:r>
              <a:rPr lang="pl-PL" dirty="0"/>
              <a:t>, wobec którego zastosowano warunkowe umorzenie postępowania, uważany jest za osobę niekaraną (o ile nie zostanie podjęte warunkowo umorzone postępowanie, w którym </a:t>
            </a:r>
            <a:r>
              <a:rPr lang="pl-PL" dirty="0" smtClean="0"/>
              <a:t>zostanie wydany </a:t>
            </a:r>
            <a:r>
              <a:rPr lang="pl-PL" dirty="0"/>
              <a:t>wyrok skazujący) </a:t>
            </a:r>
            <a:endParaRPr lang="pl-PL" dirty="0" smtClean="0"/>
          </a:p>
          <a:p>
            <a:pPr fontAlgn="auto">
              <a:spcAft>
                <a:spcPts val="0"/>
              </a:spcAft>
              <a:buFont typeface="Wingdings" panose="05000000000000000000" pitchFamily="2" charset="2"/>
              <a:buChar char="q"/>
              <a:defRPr/>
            </a:pPr>
            <a:r>
              <a:rPr lang="pl-PL" dirty="0" smtClean="0"/>
              <a:t>Zawsze </a:t>
            </a:r>
            <a:r>
              <a:rPr lang="pl-PL" dirty="0"/>
              <a:t>fakultatywnie </a:t>
            </a:r>
            <a:endParaRPr lang="pl-PL" dirty="0" smtClean="0"/>
          </a:p>
          <a:p>
            <a:pPr fontAlgn="auto">
              <a:spcAft>
                <a:spcPts val="0"/>
              </a:spcAft>
              <a:buFont typeface="Wingdings" panose="05000000000000000000" pitchFamily="2" charset="2"/>
              <a:buChar char="q"/>
              <a:defRPr/>
            </a:pPr>
            <a:r>
              <a:rPr lang="pl-PL" dirty="0" smtClean="0"/>
              <a:t>Tylko </a:t>
            </a:r>
            <a:r>
              <a:rPr lang="pl-PL" dirty="0"/>
              <a:t>sąd może orzec warunkowe umorzenie postępowania </a:t>
            </a:r>
            <a:endParaRPr lang="pl-PL" dirty="0" smtClean="0"/>
          </a:p>
          <a:p>
            <a:pPr fontAlgn="auto">
              <a:spcAft>
                <a:spcPts val="0"/>
              </a:spcAft>
              <a:buFont typeface="Wingdings" panose="05000000000000000000" pitchFamily="2" charset="2"/>
              <a:buChar char="q"/>
              <a:defRPr/>
            </a:pPr>
            <a:r>
              <a:rPr lang="pl-PL" dirty="0" smtClean="0"/>
              <a:t>O </a:t>
            </a:r>
            <a:r>
              <a:rPr lang="pl-PL" dirty="0"/>
              <a:t>warunkowym umorzeniu postępowania orzeka sąd wyrokiem (na posiedzeniu</a:t>
            </a:r>
            <a:r>
              <a:rPr lang="pl-PL" dirty="0" smtClean="0"/>
              <a:t>)</a:t>
            </a:r>
          </a:p>
          <a:p>
            <a:pPr fontAlgn="auto">
              <a:spcAft>
                <a:spcPts val="0"/>
              </a:spcAft>
              <a:buFont typeface="Wingdings" panose="05000000000000000000" pitchFamily="2" charset="2"/>
              <a:buChar char="q"/>
              <a:defRPr/>
            </a:pPr>
            <a:r>
              <a:rPr lang="pl-PL" dirty="0"/>
              <a:t> </a:t>
            </a:r>
            <a:r>
              <a:rPr lang="pl-PL" dirty="0" smtClean="0"/>
              <a:t>art. 66 i n. KK</a:t>
            </a:r>
          </a:p>
          <a:p>
            <a:pPr marL="114300" indent="0" fontAlgn="auto">
              <a:spcAft>
                <a:spcPts val="0"/>
              </a:spcAft>
              <a:buNone/>
              <a:defRPr/>
            </a:pPr>
            <a:endParaRPr lang="pl-PL" dirty="0"/>
          </a:p>
          <a:p>
            <a:pPr marL="114300" indent="0" fontAlgn="auto">
              <a:spcAft>
                <a:spcPts val="0"/>
              </a:spcAft>
              <a:buNone/>
              <a:defRPr/>
            </a:pPr>
            <a:endParaRPr lang="pl-PL" dirty="0" smtClean="0"/>
          </a:p>
        </p:txBody>
      </p:sp>
    </p:spTree>
    <p:extLst>
      <p:ext uri="{BB962C8B-B14F-4D97-AF65-F5344CB8AC3E}">
        <p14:creationId xmlns:p14="http://schemas.microsoft.com/office/powerpoint/2010/main" val="2056706909"/>
      </p:ext>
    </p:extLst>
  </p:cSld>
  <p:clrMapOvr>
    <a:masterClrMapping/>
  </p:clrMapOvr>
  <p:transition>
    <p:randomBa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8147248" cy="5805487"/>
          </a:xfrm>
        </p:spPr>
        <p:txBody>
          <a:bodyPr rtlCol="0">
            <a:normAutofit/>
          </a:bodyPr>
          <a:lstStyle/>
          <a:p>
            <a:pPr marL="0" indent="0">
              <a:buNone/>
            </a:pPr>
            <a:r>
              <a:rPr lang="pl-PL" b="1" dirty="0" smtClean="0">
                <a:latin typeface="Calibri" panose="020F0502020204030204" pitchFamily="34" charset="0"/>
                <a:cs typeface="Calibri" panose="020F0502020204030204" pitchFamily="34" charset="0"/>
              </a:rPr>
              <a:t>Przesłanki:</a:t>
            </a:r>
          </a:p>
          <a:p>
            <a:pPr marL="457200" indent="-457200">
              <a:buFont typeface="+mj-lt"/>
              <a:buAutoNum type="arabicPeriod"/>
            </a:pPr>
            <a:r>
              <a:rPr lang="pl-PL" dirty="0" smtClean="0">
                <a:latin typeface="Calibri" panose="020F0502020204030204" pitchFamily="34" charset="0"/>
                <a:cs typeface="Calibri" panose="020F0502020204030204" pitchFamily="34" charset="0"/>
              </a:rPr>
              <a:t>przesłanki </a:t>
            </a:r>
            <a:r>
              <a:rPr lang="pl-PL" dirty="0">
                <a:latin typeface="Calibri" panose="020F0502020204030204" pitchFamily="34" charset="0"/>
                <a:cs typeface="Calibri" panose="020F0502020204030204" pitchFamily="34" charset="0"/>
              </a:rPr>
              <a:t>związane z czynem sprawcy </a:t>
            </a:r>
          </a:p>
          <a:p>
            <a:pPr marL="457200" indent="-457200">
              <a:buFont typeface="+mj-lt"/>
              <a:buAutoNum type="arabicPeriod"/>
            </a:pPr>
            <a:r>
              <a:rPr lang="pl-PL" dirty="0">
                <a:latin typeface="Calibri" panose="020F0502020204030204" pitchFamily="34" charset="0"/>
                <a:cs typeface="Calibri" panose="020F0502020204030204" pitchFamily="34" charset="0"/>
              </a:rPr>
              <a:t>przesłanki związane z osobą sprawcy </a:t>
            </a:r>
          </a:p>
          <a:p>
            <a:pPr marL="457200" indent="-457200">
              <a:buFont typeface="+mj-lt"/>
              <a:buAutoNum type="arabicPeriod"/>
            </a:pPr>
            <a:r>
              <a:rPr lang="pl-PL" dirty="0">
                <a:latin typeface="Calibri" panose="020F0502020204030204" pitchFamily="34" charset="0"/>
                <a:cs typeface="Calibri" panose="020F0502020204030204" pitchFamily="34" charset="0"/>
              </a:rPr>
              <a:t>przesłanka </a:t>
            </a:r>
            <a:r>
              <a:rPr lang="pl-PL" dirty="0" smtClean="0">
                <a:latin typeface="Calibri" panose="020F0502020204030204" pitchFamily="34" charset="0"/>
                <a:cs typeface="Calibri" panose="020F0502020204030204" pitchFamily="34" charset="0"/>
              </a:rPr>
              <a:t>procesowa</a:t>
            </a:r>
          </a:p>
          <a:p>
            <a:pPr fontAlgn="ctr"/>
            <a:endParaRPr lang="pl-PL" dirty="0"/>
          </a:p>
          <a:p>
            <a:pPr marL="114300" indent="0">
              <a:buNone/>
            </a:pPr>
            <a:r>
              <a:rPr lang="pl-PL" b="1" dirty="0" smtClean="0"/>
              <a:t>66 § </a:t>
            </a:r>
            <a:r>
              <a:rPr lang="pl-PL" b="1" dirty="0"/>
              <a:t>2. Warunkowego umorzenia nie stosuje się do sprawcy przestępstwa zagrożonego karą przekraczającą 5 lat pozbawienia wolności.</a:t>
            </a:r>
          </a:p>
          <a:p>
            <a:pPr marL="0" indent="0">
              <a:buNone/>
            </a:pPr>
            <a:endParaRPr lang="pl-PL" dirty="0">
              <a:latin typeface="Calibri" panose="020F0502020204030204" pitchFamily="34" charset="0"/>
              <a:cs typeface="Calibri" panose="020F0502020204030204" pitchFamily="34" charset="0"/>
            </a:endParaRPr>
          </a:p>
          <a:p>
            <a:pPr marL="114300" indent="0" fontAlgn="auto">
              <a:spcAft>
                <a:spcPts val="0"/>
              </a:spcAft>
              <a:buNone/>
              <a:defRPr/>
            </a:pPr>
            <a:endParaRPr lang="pl-PL"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149080"/>
            <a:ext cx="2664296"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248999"/>
      </p:ext>
    </p:extLst>
  </p:cSld>
  <p:clrMapOvr>
    <a:masterClrMapping/>
  </p:clrMapOvr>
  <p:transition>
    <p:randomBa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3975"/>
            <a:ext cx="8208962" cy="1143000"/>
          </a:xfrm>
        </p:spPr>
        <p:txBody>
          <a:bodyPr/>
          <a:lstStyle/>
          <a:p>
            <a:pPr fontAlgn="auto">
              <a:spcAft>
                <a:spcPts val="0"/>
              </a:spcAft>
              <a:defRPr/>
            </a:pPr>
            <a:r>
              <a:rPr lang="pl-PL" sz="4000" dirty="0" smtClean="0"/>
              <a:t>Warunkowe umorzenie postępowania</a:t>
            </a:r>
            <a:endParaRPr lang="pl-PL" sz="4000" dirty="0"/>
          </a:p>
        </p:txBody>
      </p:sp>
      <p:sp>
        <p:nvSpPr>
          <p:cNvPr id="130051" name="Rectangle 3"/>
          <p:cNvSpPr>
            <a:spLocks noGrp="1" noChangeArrowheads="1"/>
          </p:cNvSpPr>
          <p:nvPr>
            <p:ph idx="1"/>
          </p:nvPr>
        </p:nvSpPr>
        <p:spPr>
          <a:xfrm>
            <a:off x="457200" y="1052513"/>
            <a:ext cx="8147248" cy="5805487"/>
          </a:xfrm>
        </p:spPr>
        <p:txBody>
          <a:bodyPr rtlCol="0">
            <a:normAutofit fontScale="85000" lnSpcReduction="10000"/>
          </a:bodyPr>
          <a:lstStyle/>
          <a:p>
            <a:pPr marL="114300" indent="0" fontAlgn="auto">
              <a:spcAft>
                <a:spcPts val="0"/>
              </a:spcAft>
              <a:buNone/>
              <a:defRPr/>
            </a:pPr>
            <a:endParaRPr lang="pl-PL" dirty="0" smtClean="0"/>
          </a:p>
          <a:p>
            <a:pPr marL="114300" indent="0" fontAlgn="auto">
              <a:spcAft>
                <a:spcPts val="0"/>
              </a:spcAft>
              <a:buNone/>
              <a:defRPr/>
            </a:pPr>
            <a:r>
              <a:rPr lang="pl-PL" dirty="0" smtClean="0"/>
              <a:t>Pozytywna prognoza </a:t>
            </a:r>
            <a:r>
              <a:rPr lang="pl-PL" dirty="0" err="1" smtClean="0"/>
              <a:t>krymionologiczna</a:t>
            </a:r>
            <a:endParaRPr lang="pl-PL" dirty="0"/>
          </a:p>
          <a:p>
            <a:pPr fontAlgn="auto">
              <a:spcAft>
                <a:spcPts val="0"/>
              </a:spcAft>
              <a:buFont typeface="Wingdings" panose="05000000000000000000" pitchFamily="2" charset="2"/>
              <a:buChar char="Ø"/>
              <a:defRPr/>
            </a:pPr>
            <a:r>
              <a:rPr lang="pl-PL" dirty="0"/>
              <a:t>postawa sprawcy niekaranego za przestępstwo umyślne, </a:t>
            </a:r>
            <a:endParaRPr lang="pl-PL" dirty="0" smtClean="0"/>
          </a:p>
          <a:p>
            <a:pPr fontAlgn="auto">
              <a:spcAft>
                <a:spcPts val="0"/>
              </a:spcAft>
              <a:buFont typeface="Wingdings" panose="05000000000000000000" pitchFamily="2" charset="2"/>
              <a:buChar char="Ø"/>
              <a:defRPr/>
            </a:pPr>
            <a:r>
              <a:rPr lang="pl-PL" dirty="0" smtClean="0"/>
              <a:t>jego </a:t>
            </a:r>
            <a:r>
              <a:rPr lang="pl-PL" dirty="0"/>
              <a:t>właściwości i warunki osobiste </a:t>
            </a:r>
            <a:endParaRPr lang="pl-PL" dirty="0" smtClean="0"/>
          </a:p>
          <a:p>
            <a:pPr fontAlgn="auto">
              <a:spcAft>
                <a:spcPts val="0"/>
              </a:spcAft>
              <a:buFont typeface="Wingdings" panose="05000000000000000000" pitchFamily="2" charset="2"/>
              <a:buChar char="Ø"/>
              <a:defRPr/>
            </a:pPr>
            <a:r>
              <a:rPr lang="pl-PL" dirty="0" smtClean="0"/>
              <a:t>oraz </a:t>
            </a:r>
            <a:r>
              <a:rPr lang="pl-PL" dirty="0"/>
              <a:t>dotychczasowy sposób życia </a:t>
            </a:r>
            <a:endParaRPr lang="pl-PL" dirty="0" smtClean="0"/>
          </a:p>
          <a:p>
            <a:pPr marL="114300" indent="0" fontAlgn="auto">
              <a:spcAft>
                <a:spcPts val="0"/>
              </a:spcAft>
              <a:buNone/>
              <a:defRPr/>
            </a:pPr>
            <a:r>
              <a:rPr lang="pl-PL" b="1" dirty="0" smtClean="0"/>
              <a:t>uzasadniają </a:t>
            </a:r>
            <a:r>
              <a:rPr lang="pl-PL" b="1" dirty="0"/>
              <a:t>przypuszczenie, że pomimo umorzenia postępowania będzie przestrzegał porządku prawnego, w szczególności nie popełni </a:t>
            </a:r>
            <a:r>
              <a:rPr lang="pl-PL" b="1" dirty="0" smtClean="0"/>
              <a:t>przestępstwa.</a:t>
            </a:r>
          </a:p>
          <a:p>
            <a:pPr marL="114300" indent="0" fontAlgn="auto">
              <a:spcAft>
                <a:spcPts val="0"/>
              </a:spcAft>
              <a:buNone/>
              <a:defRPr/>
            </a:pPr>
            <a:endParaRPr lang="pl-PL" b="1" dirty="0"/>
          </a:p>
          <a:p>
            <a:pPr marL="114300" indent="0" fontAlgn="auto">
              <a:spcAft>
                <a:spcPts val="0"/>
              </a:spcAft>
              <a:buNone/>
              <a:defRPr/>
            </a:pPr>
            <a:r>
              <a:rPr lang="pl-PL" dirty="0" smtClean="0"/>
              <a:t>za </a:t>
            </a:r>
            <a:r>
              <a:rPr lang="pl-PL" dirty="0"/>
              <a:t>przyjęciem prognozy, że sprawca bez wymierzania kary będzie przestrzegał porządku prawnego, przemawiać będą zwłaszcza </a:t>
            </a:r>
            <a:r>
              <a:rPr lang="pl-PL" b="1" dirty="0"/>
              <a:t>takie okoliczności, jak</a:t>
            </a:r>
            <a:r>
              <a:rPr lang="pl-PL" dirty="0"/>
              <a:t>: "prawny charakter sprawcy, należyty poziom moralny, właściwy stosunek do pracy, nieprzebywanie w otoczeniu zdemoralizowanym lub w atmosferze sprzyjającym przestępstwu oraz nienaganny do czasu popełnienia czynu sposób życia. Oceniając postawę sprawcy, należy zwracać uwagę zwłaszcza na jego stosunek do popełnionego czynu i zachowanie się po popełnieniu przestępstwa (…). Istotne znaczenie przy stosowaniu instytucji warunkowego umorzenia postępowania powinna mieć </a:t>
            </a:r>
            <a:r>
              <a:rPr lang="pl-PL" b="1" dirty="0"/>
              <a:t>skrucha sprawcy</a:t>
            </a:r>
            <a:r>
              <a:rPr lang="pl-PL" dirty="0"/>
              <a:t> okazana w toku postępowania, zwłaszcza jeżeli przybrała ona czynną postać naprawienia przez sprawcę szkody wyrządzonej przestępstwem" (</a:t>
            </a:r>
            <a:r>
              <a:rPr lang="pl-PL" dirty="0" err="1"/>
              <a:t>uchw</a:t>
            </a:r>
            <a:r>
              <a:rPr lang="pl-PL" dirty="0"/>
              <a:t>. SN z 29.1.1971 r., VI KZP 26/69, OSNKW 1971, Nr 3, poz. 33).</a:t>
            </a:r>
          </a:p>
          <a:p>
            <a:pPr marL="114300" indent="0" fontAlgn="auto">
              <a:spcAft>
                <a:spcPts val="0"/>
              </a:spcAft>
              <a:buNone/>
              <a:defRPr/>
            </a:pPr>
            <a:endParaRPr lang="pl-PL" dirty="0" smtClean="0"/>
          </a:p>
        </p:txBody>
      </p:sp>
    </p:spTree>
    <p:extLst>
      <p:ext uri="{BB962C8B-B14F-4D97-AF65-F5344CB8AC3E}">
        <p14:creationId xmlns:p14="http://schemas.microsoft.com/office/powerpoint/2010/main" val="103444588"/>
      </p:ext>
    </p:extLst>
  </p:cSld>
  <p:clrMapOvr>
    <a:masterClrMapping/>
  </p:clrMapOvr>
  <p:transition>
    <p:randomBa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11314</TotalTime>
  <Words>3871</Words>
  <Application>Microsoft Office PowerPoint</Application>
  <PresentationFormat>Pokaz na ekranie (4:3)</PresentationFormat>
  <Paragraphs>379</Paragraphs>
  <Slides>40</Slides>
  <Notes>1</Notes>
  <HiddenSlides>0</HiddenSlides>
  <MMClips>0</MMClips>
  <ScaleCrop>false</ScaleCrop>
  <HeadingPairs>
    <vt:vector size="4" baseType="variant">
      <vt:variant>
        <vt:lpstr>Motyw</vt:lpstr>
      </vt:variant>
      <vt:variant>
        <vt:i4>1</vt:i4>
      </vt:variant>
      <vt:variant>
        <vt:lpstr>Tytuły slajdów</vt:lpstr>
      </vt:variant>
      <vt:variant>
        <vt:i4>40</vt:i4>
      </vt:variant>
    </vt:vector>
  </HeadingPairs>
  <TitlesOfParts>
    <vt:vector size="41" baseType="lpstr">
      <vt:lpstr>Adjacency</vt:lpstr>
      <vt:lpstr>Środki związane z poddaniem sprawcy próbie dr Dagmara Gruszecka</vt:lpstr>
      <vt:lpstr>Probacja</vt:lpstr>
      <vt:lpstr>Probacja</vt:lpstr>
      <vt:lpstr>Probacja</vt:lpstr>
      <vt:lpstr>Probacja</vt:lpstr>
      <vt:lpstr>Środki zw. z poddaniem sprawcy próbie</vt:lpstr>
      <vt:lpstr>Warunkowe umorzenie postępowania</vt:lpstr>
      <vt:lpstr>Warunkowe umorzenie postępowania</vt:lpstr>
      <vt:lpstr>Warunkowe umorzenie postępowania</vt:lpstr>
      <vt:lpstr>Warunkowe umorzenie postępowania</vt:lpstr>
      <vt:lpstr>Warunkowe umorzenie postępowania</vt:lpstr>
      <vt:lpstr>Warunkowe umorzenie postępowania</vt:lpstr>
      <vt:lpstr>Warunkowe umorzenie postępowania</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zawieszenie wykonania kary</vt:lpstr>
      <vt:lpstr>Warunkowe zwolnienie</vt:lpstr>
      <vt:lpstr>Warunkowe zwolnienie</vt:lpstr>
      <vt:lpstr>Warunkowe zwolnienie</vt:lpstr>
      <vt:lpstr>Warunkowe zwolnienie</vt:lpstr>
      <vt:lpstr>Warunkowe zwolnienie</vt:lpstr>
      <vt:lpstr>Warunkowe zwolnienie</vt:lpstr>
      <vt:lpstr>Warunkowe zwolnienie</vt:lpstr>
      <vt:lpstr>Warunkowe zwolnienie</vt:lpstr>
      <vt:lpstr>Warunkowe zwolnienie</vt:lpstr>
      <vt:lpstr>Warunkowe zwolnienie</vt:lpstr>
      <vt:lpstr>Warunkowe zwolnienie</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Wprowadznie do nauki prawa karnego</dc:title>
  <dc:creator>Tomasz Biegacz</dc:creator>
  <cp:lastModifiedBy>Dagmara</cp:lastModifiedBy>
  <cp:revision>652</cp:revision>
  <dcterms:created xsi:type="dcterms:W3CDTF">2012-10-05T20:53:44Z</dcterms:created>
  <dcterms:modified xsi:type="dcterms:W3CDTF">2020-01-21T08:45:18Z</dcterms:modified>
</cp:coreProperties>
</file>