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28"/>
  </p:notesMasterIdLst>
  <p:sldIdLst>
    <p:sldId id="256" r:id="rId2"/>
    <p:sldId id="822" r:id="rId3"/>
    <p:sldId id="823" r:id="rId4"/>
    <p:sldId id="773" r:id="rId5"/>
    <p:sldId id="821" r:id="rId6"/>
    <p:sldId id="824" r:id="rId7"/>
    <p:sldId id="825" r:id="rId8"/>
    <p:sldId id="826" r:id="rId9"/>
    <p:sldId id="827" r:id="rId10"/>
    <p:sldId id="828" r:id="rId11"/>
    <p:sldId id="820" r:id="rId12"/>
    <p:sldId id="834" r:id="rId13"/>
    <p:sldId id="829" r:id="rId14"/>
    <p:sldId id="833" r:id="rId15"/>
    <p:sldId id="832" r:id="rId16"/>
    <p:sldId id="835" r:id="rId17"/>
    <p:sldId id="831" r:id="rId18"/>
    <p:sldId id="836" r:id="rId19"/>
    <p:sldId id="830" r:id="rId20"/>
    <p:sldId id="819" r:id="rId21"/>
    <p:sldId id="837" r:id="rId22"/>
    <p:sldId id="838" r:id="rId23"/>
    <p:sldId id="839" r:id="rId24"/>
    <p:sldId id="840" r:id="rId25"/>
    <p:sldId id="841" r:id="rId26"/>
    <p:sldId id="284" r:id="rId27"/>
  </p:sldIdLst>
  <p:sldSz cx="9144000" cy="6858000" type="screen4x3"/>
  <p:notesSz cx="6562725" cy="86868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190E"/>
    <a:srgbClr val="ED0EF2"/>
    <a:srgbClr val="FFD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 snapToObjects="1">
      <p:cViewPr varScale="1">
        <p:scale>
          <a:sx n="65" d="100"/>
          <a:sy n="65" d="100"/>
        </p:scale>
        <p:origin x="-1300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3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321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17925" y="0"/>
            <a:ext cx="284321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AED3E-43E8-476F-9C4F-152FCADD4CCB}" type="datetimeFigureOut">
              <a:rPr lang="pl-PL" smtClean="0"/>
              <a:t>10.01.2019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09663" y="650875"/>
            <a:ext cx="434340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55638" y="4125913"/>
            <a:ext cx="525145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250238"/>
            <a:ext cx="284321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17925" y="8250238"/>
            <a:ext cx="284321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0E4C1-A220-41C4-A8CC-6F3BAD82A0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4502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2E89F-1820-4A8A-8FD5-90F211A71C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58A51-5A2E-470A-B18F-857A48639BE3}" type="datetimeFigureOut">
              <a:rPr lang="en-GB"/>
              <a:pPr>
                <a:defRPr/>
              </a:pPr>
              <a:t>10/01/2019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366D0-F84C-41F2-BAE4-743570A277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9E219-317F-4B23-90EE-042271F7C31A}" type="datetimeFigureOut">
              <a:rPr lang="en-GB"/>
              <a:pPr>
                <a:defRPr/>
              </a:pPr>
              <a:t>10/01/2019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F97C4-010C-4512-91C2-0A515A237A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B0708-27B5-41F3-86C7-BC46FD5EC5EE}" type="datetimeFigureOut">
              <a:rPr lang="en-GB"/>
              <a:pPr>
                <a:defRPr/>
              </a:pPr>
              <a:t>10/01/2019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C2BC5-0E1D-4F56-B488-D75B2E0FD7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5237C-B063-4968-895F-7E6F856896CD}" type="datetimeFigureOut">
              <a:rPr lang="en-GB"/>
              <a:pPr>
                <a:defRPr/>
              </a:pPr>
              <a:t>10/01/2019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1CB55-C8D6-4994-B17C-FB3867B714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DD756-1FED-4B3A-AAB1-056853BC5755}" type="datetimeFigureOut">
              <a:rPr lang="en-GB"/>
              <a:pPr>
                <a:defRPr/>
              </a:pPr>
              <a:t>10/01/2019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A234B-79DE-4C6F-A0F7-AF448EC11E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E75FA-21E5-44BC-BFFB-F11C8E17B8E1}" type="datetimeFigureOut">
              <a:rPr lang="en-GB"/>
              <a:pPr>
                <a:defRPr/>
              </a:pPr>
              <a:t>10/01/2019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D0A5A-B302-4B51-BE11-01B3C52C9B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E55EC-706E-44C7-BB3B-12F121570E47}" type="datetimeFigureOut">
              <a:rPr lang="en-GB"/>
              <a:pPr>
                <a:defRPr/>
              </a:pPr>
              <a:t>10/01/2019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DB98-17CD-44CA-A042-EB2FA85C8E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90ADC-3DC6-42E6-A329-A96877ADB487}" type="datetimeFigureOut">
              <a:rPr lang="en-GB"/>
              <a:pPr>
                <a:defRPr/>
              </a:pPr>
              <a:t>10/01/2019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B9B5E-7FF8-4ABF-A740-11E3E71D85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1F732-E961-4E9C-AA61-CA6E5081A8FD}" type="datetimeFigureOut">
              <a:rPr lang="en-GB"/>
              <a:pPr>
                <a:defRPr/>
              </a:pPr>
              <a:t>10/01/2019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F81DF-4154-4ADF-9016-2A4EDF49D7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7FC2D-773F-4FB3-9B72-5E4A1918D4C8}" type="datetimeFigureOut">
              <a:rPr lang="en-GB"/>
              <a:pPr>
                <a:defRPr/>
              </a:pPr>
              <a:t>10/01/2019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B0F01-F2A1-49AA-A34A-542FE204A9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4DD5-FF70-4523-B1CB-1660B681777E}" type="datetimeFigureOut">
              <a:rPr lang="en-GB"/>
              <a:pPr>
                <a:defRPr/>
              </a:pPr>
              <a:t>10/01/2019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smtClean="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394EA871-B7BE-4C62-AE4D-CF4A67E988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  <a:cs typeface="+mn-cs"/>
              </a:defRPr>
            </a:lvl1pPr>
          </a:lstStyle>
          <a:p>
            <a:pPr>
              <a:defRPr/>
            </a:pPr>
            <a:fld id="{5E7B94CA-B9BE-4C29-BF48-4EEAC3749699}" type="datetimeFigureOut">
              <a:rPr lang="en-GB"/>
              <a:pPr>
                <a:defRPr/>
              </a:pPr>
              <a:t>10/01/2019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ransition>
    <p:randomBar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526DB0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89AAC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DC5924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frxilrtg4ytcnrwga2doltqmfyc4nbqgyztgmbzhe" TargetMode="External"/><Relationship Id="rId2" Type="http://schemas.openxmlformats.org/officeDocument/2006/relationships/hyperlink" Target="https://sip.legalis.pl/document-view.seam?documentId=mfrxilrtg4ytcnrwga2doltqmfyc4nbqgyztgmbug4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277869" y="1052662"/>
            <a:ext cx="5112569" cy="3168351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129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36838"/>
            <a:ext cx="7543800" cy="2593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400" dirty="0" smtClean="0">
                <a:solidFill>
                  <a:schemeClr val="accent3">
                    <a:lumMod val="75000"/>
                  </a:schemeClr>
                </a:solidFill>
              </a:rPr>
              <a:t>Wymiar kary</a:t>
            </a:r>
            <a:endParaRPr lang="pl-PL" sz="4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301208"/>
            <a:ext cx="6461125" cy="51539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dr </a:t>
            </a:r>
            <a:r>
              <a:rPr lang="en-GB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Dagmara</a:t>
            </a:r>
            <a:r>
              <a:rPr lang="en-GB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Gruszecka</a:t>
            </a:r>
            <a:endParaRPr lang="pl-PL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" name="Obraz 5" descr="WPI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541" y="332656"/>
            <a:ext cx="2987824" cy="864096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467544" y="2636912"/>
            <a:ext cx="7920806" cy="1368152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Dyrektywy wymiaru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208962" cy="5805487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Wybór kary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Art. 58 </a:t>
            </a:r>
            <a:r>
              <a:rPr lang="pl-PL" b="1" dirty="0"/>
              <a:t>§ </a:t>
            </a:r>
            <a:r>
              <a:rPr lang="pl-PL" b="1" dirty="0" smtClean="0"/>
              <a:t>1 KK - </a:t>
            </a:r>
            <a:r>
              <a:rPr lang="pl-PL" dirty="0" smtClean="0">
                <a:solidFill>
                  <a:srgbClr val="FF0000"/>
                </a:solidFill>
              </a:rPr>
              <a:t>prymat </a:t>
            </a:r>
            <a:r>
              <a:rPr lang="pl-PL" dirty="0">
                <a:solidFill>
                  <a:srgbClr val="FF0000"/>
                </a:solidFill>
              </a:rPr>
              <a:t>kar wolnościowych i środków karnych przed karą pozbawienia wolności bez warunkowego zawieszenia jej wykonania </a:t>
            </a:r>
            <a:endParaRPr lang="pl-PL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zasada </a:t>
            </a:r>
            <a:r>
              <a:rPr lang="pl-PL" i="1" dirty="0"/>
              <a:t>ultima ratio</a:t>
            </a:r>
            <a:r>
              <a:rPr lang="pl-PL" dirty="0"/>
              <a:t> kary pozbawienia </a:t>
            </a:r>
            <a:r>
              <a:rPr lang="pl-PL" dirty="0" smtClean="0"/>
              <a:t>wolności była znana </a:t>
            </a:r>
            <a:r>
              <a:rPr lang="pl-PL" dirty="0"/>
              <a:t>już Kodeksowi z 1932 r., </a:t>
            </a:r>
            <a:r>
              <a:rPr lang="pl-PL" dirty="0" smtClean="0"/>
              <a:t>lecz została zniesiona w Kodeksie </a:t>
            </a:r>
            <a:r>
              <a:rPr lang="pl-PL" dirty="0"/>
              <a:t>z 1969 r</a:t>
            </a:r>
            <a:r>
              <a:rPr lang="pl-PL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	W </a:t>
            </a:r>
            <a:r>
              <a:rPr lang="pl-PL" dirty="0"/>
              <a:t>2010 r. w polskich więzieniach przebywało ok. 90 tys. osób pozbawionych wolności. Obecnie obserwujemy spadek. W 2015 r. było ich 70 tys. Widoczny jest również spadek wskaźnika </a:t>
            </a:r>
            <a:r>
              <a:rPr lang="pl-PL" dirty="0" err="1"/>
              <a:t>prizonizacji</a:t>
            </a:r>
            <a:r>
              <a:rPr lang="pl-PL" dirty="0"/>
              <a:t> poniżej 200 (oznacza on liczbę skazanych na karę pozbawienia wolności, przypadającą na 100 tys. mieszkańców).</a:t>
            </a:r>
            <a:endParaRPr lang="pl-PL" dirty="0" smtClean="0"/>
          </a:p>
          <a:p>
            <a:pPr fontAlgn="ctr"/>
            <a:endParaRPr lang="pl-PL" dirty="0"/>
          </a:p>
          <a:p>
            <a:pPr marL="114300" indent="0">
              <a:buNone/>
            </a:pPr>
            <a:r>
              <a:rPr lang="pl-PL" b="1" dirty="0" smtClean="0"/>
              <a:t> Art</a:t>
            </a:r>
            <a:r>
              <a:rPr lang="pl-PL" b="1" dirty="0"/>
              <a:t>. 59 </a:t>
            </a:r>
            <a:r>
              <a:rPr lang="pl-PL" b="1" dirty="0" smtClean="0"/>
              <a:t>KK  - możliwość odstąpienia </a:t>
            </a:r>
            <a:r>
              <a:rPr lang="pl-PL" b="1" dirty="0"/>
              <a:t>od wymierzenia kary</a:t>
            </a:r>
            <a:r>
              <a:rPr lang="pl-PL" dirty="0"/>
              <a:t>, </a:t>
            </a:r>
          </a:p>
          <a:p>
            <a:pPr marL="571500" indent="-457200">
              <a:buFont typeface="+mj-lt"/>
              <a:buAutoNum type="alphaLcParenR"/>
            </a:pPr>
            <a:r>
              <a:rPr lang="pl-PL" dirty="0" smtClean="0"/>
              <a:t>jeżeli orzeczono </a:t>
            </a:r>
            <a:r>
              <a:rPr lang="pl-PL" dirty="0"/>
              <a:t>jednocześnie środek karny, przepadek lub środek kompensacyjny </a:t>
            </a:r>
            <a:endParaRPr lang="pl-PL" dirty="0" smtClean="0"/>
          </a:p>
          <a:p>
            <a:pPr marL="571500" indent="-457200">
              <a:buFont typeface="+mj-lt"/>
              <a:buAutoNum type="alphaLcParenR"/>
            </a:pPr>
            <a:r>
              <a:rPr lang="pl-PL" dirty="0" smtClean="0"/>
              <a:t>przestępstwo </a:t>
            </a:r>
            <a:r>
              <a:rPr lang="pl-PL" dirty="0"/>
              <a:t>jest zagrożone karą pozbawienia wolności nieprzekraczającą 3 lat albo karą łagodniejszego </a:t>
            </a:r>
            <a:r>
              <a:rPr lang="pl-PL" dirty="0" smtClean="0"/>
              <a:t>rodzaju</a:t>
            </a:r>
          </a:p>
          <a:p>
            <a:pPr marL="571500" indent="-457200">
              <a:buFont typeface="+mj-lt"/>
              <a:buAutoNum type="alphaLcParenR"/>
            </a:pPr>
            <a:r>
              <a:rPr lang="pl-PL" dirty="0" smtClean="0"/>
              <a:t> społeczna </a:t>
            </a:r>
            <a:r>
              <a:rPr lang="pl-PL" dirty="0"/>
              <a:t>szkodliwość czynu nie jest </a:t>
            </a:r>
            <a:r>
              <a:rPr lang="pl-PL" dirty="0" smtClean="0"/>
              <a:t>znaczna</a:t>
            </a:r>
          </a:p>
          <a:p>
            <a:pPr marL="571500" indent="-457200">
              <a:buFont typeface="+mj-lt"/>
              <a:buAutoNum type="alphaLcParenR"/>
            </a:pPr>
            <a:r>
              <a:rPr lang="pl-PL" dirty="0" smtClean="0"/>
              <a:t>cele </a:t>
            </a:r>
            <a:r>
              <a:rPr lang="pl-PL" dirty="0"/>
              <a:t>kary zostaną w ten sposób spełnione.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20854734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/>
              <a:t> Dyrektywy wymiaru </a:t>
            </a:r>
            <a:r>
              <a:rPr lang="pl-PL" sz="4000" dirty="0" smtClean="0"/>
              <a:t>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931150" cy="5805487"/>
          </a:xfrm>
        </p:spPr>
        <p:txBody>
          <a:bodyPr rtlCol="0">
            <a:normAutofit fontScale="92500" lnSpcReduction="10000"/>
          </a:bodyPr>
          <a:lstStyle/>
          <a:p>
            <a:pPr fontAlgn="ctr"/>
            <a:endParaRPr lang="pl-PL" dirty="0"/>
          </a:p>
          <a:p>
            <a:r>
              <a:rPr lang="pl-PL" b="1" dirty="0"/>
              <a:t>Art. 37a </a:t>
            </a:r>
            <a:endParaRPr lang="pl-PL" b="1" dirty="0" smtClean="0"/>
          </a:p>
          <a:p>
            <a:r>
              <a:rPr lang="pl-PL" b="1" dirty="0" smtClean="0"/>
              <a:t>[</a:t>
            </a:r>
            <a:r>
              <a:rPr lang="pl-PL" b="1" dirty="0"/>
              <a:t>Orzeczenie kary grzywny lub ograniczenia wolności zamiast kary pozbawienia wolności] </a:t>
            </a:r>
            <a:endParaRPr lang="pl-PL" b="1" dirty="0" smtClean="0"/>
          </a:p>
          <a:p>
            <a:pPr marL="114300" indent="0">
              <a:buNone/>
            </a:pPr>
            <a:r>
              <a:rPr lang="pl-PL" dirty="0" smtClean="0"/>
              <a:t>Jeżeli </a:t>
            </a:r>
            <a:r>
              <a:rPr lang="pl-PL" dirty="0"/>
              <a:t>ustawa przewiduje zagrożenie karą pozbawienia wolności nieprzekraczającą 8 lat, można zamiast tej kary orzec grzywnę albo karę ograniczenia wolności, o której mowa w art. 34 § 1a pkt 1 lub 4</a:t>
            </a:r>
            <a:r>
              <a:rPr lang="pl-PL" dirty="0" smtClean="0"/>
              <a:t>.</a:t>
            </a:r>
          </a:p>
          <a:p>
            <a:pPr marL="114300" indent="0">
              <a:buNone/>
            </a:pPr>
            <a:r>
              <a:rPr lang="pl-PL" dirty="0"/>
              <a:t> </a:t>
            </a:r>
            <a:r>
              <a:rPr lang="pl-PL" b="1" dirty="0"/>
              <a:t>A</a:t>
            </a:r>
            <a:r>
              <a:rPr lang="pl-PL" b="1" dirty="0" smtClean="0"/>
              <a:t>rt. 37b</a:t>
            </a:r>
          </a:p>
          <a:p>
            <a:pPr marL="114300" indent="0">
              <a:buNone/>
            </a:pPr>
            <a:r>
              <a:rPr lang="pl-PL" b="1" dirty="0" smtClean="0"/>
              <a:t>Sekwencja kar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 smtClean="0"/>
              <a:t>występek </a:t>
            </a:r>
            <a:r>
              <a:rPr lang="pl-PL" dirty="0"/>
              <a:t>zagrożony karą pozbawienia </a:t>
            </a:r>
            <a:r>
              <a:rPr lang="pl-PL" dirty="0" smtClean="0"/>
              <a:t>wolności, jeżeli </a:t>
            </a:r>
            <a:r>
              <a:rPr lang="pl-PL" dirty="0"/>
              <a:t>górna granica ustawowego zagrożenia wynosi </a:t>
            </a:r>
            <a:r>
              <a:rPr lang="pl-PL" dirty="0" smtClean="0"/>
              <a:t>mniej niż 10 </a:t>
            </a:r>
            <a:r>
              <a:rPr lang="pl-PL" dirty="0"/>
              <a:t>lat</a:t>
            </a:r>
          </a:p>
          <a:p>
            <a:pPr marL="114300" indent="0">
              <a:buNone/>
            </a:pPr>
            <a:r>
              <a:rPr lang="pl-PL" dirty="0" smtClean="0"/>
              <a:t>jednocześnie kara </a:t>
            </a:r>
            <a:r>
              <a:rPr lang="pl-PL" dirty="0"/>
              <a:t>pozbawienia wolności w wymiarze nieprzekraczającym 3 </a:t>
            </a:r>
            <a:r>
              <a:rPr lang="pl-PL" dirty="0" smtClean="0"/>
              <a:t>miesięcy </a:t>
            </a:r>
            <a:r>
              <a:rPr lang="pl-PL" dirty="0"/>
              <a:t>oraz karę ograniczenia wolności do lat 2.</a:t>
            </a:r>
          </a:p>
          <a:p>
            <a:pPr marL="114300" indent="0">
              <a:buNone/>
            </a:pPr>
            <a:r>
              <a:rPr lang="pl-PL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występek zagrożony karą pozbawienia </a:t>
            </a:r>
            <a:r>
              <a:rPr lang="pl-PL" dirty="0" smtClean="0"/>
              <a:t>wolności, jeżeli </a:t>
            </a:r>
            <a:r>
              <a:rPr lang="pl-PL" dirty="0"/>
              <a:t>górna granica ustawowego zagrożenia wynosi przynajmniej 10 </a:t>
            </a:r>
            <a:r>
              <a:rPr lang="pl-PL" dirty="0" smtClean="0"/>
              <a:t>lat</a:t>
            </a:r>
          </a:p>
          <a:p>
            <a:pPr marL="114300" indent="0">
              <a:buNone/>
            </a:pPr>
            <a:r>
              <a:rPr lang="pl-PL" dirty="0"/>
              <a:t>jednocześnie kara pozbawienia wolności w wymiarze nieprzekraczającym </a:t>
            </a:r>
            <a:r>
              <a:rPr lang="pl-PL" dirty="0" smtClean="0"/>
              <a:t>6 miesięcy </a:t>
            </a:r>
            <a:r>
              <a:rPr lang="pl-PL" dirty="0"/>
              <a:t>oraz karę ograniczenia wolności do lat 2.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3799259420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Nadzwyczajny wymiar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721"/>
            <a:ext cx="7931150" cy="5949280"/>
          </a:xfrm>
        </p:spPr>
        <p:txBody>
          <a:bodyPr rtlCol="0">
            <a:normAutofit fontScale="77500" lnSpcReduction="20000"/>
          </a:bodyPr>
          <a:lstStyle/>
          <a:p>
            <a:pPr marL="114300" indent="0" algn="ctr" fontAlgn="auto">
              <a:spcAft>
                <a:spcPts val="0"/>
              </a:spcAft>
              <a:buNone/>
              <a:defRPr/>
            </a:pPr>
            <a:r>
              <a:rPr lang="pl-PL" sz="3100" b="1" dirty="0" smtClean="0">
                <a:solidFill>
                  <a:srgbClr val="0070C0"/>
                </a:solidFill>
              </a:rPr>
              <a:t>Nadzwyczajne złagodzenie kary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pl-PL" b="1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b="1" dirty="0" smtClean="0"/>
              <a:t>istota nadzwyczajnego wymiaru kary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b="1" dirty="0"/>
              <a:t> </a:t>
            </a:r>
            <a:r>
              <a:rPr lang="pl-PL" b="1" dirty="0" smtClean="0"/>
              <a:t>wymiar dla rodzajów zagrożeń: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/>
          </a:p>
          <a:p>
            <a:pPr marL="571500" indent="-457200">
              <a:buAutoNum type="arabicParenR"/>
            </a:pPr>
            <a:r>
              <a:rPr lang="pl-PL" b="1" dirty="0" smtClean="0"/>
              <a:t> 	zbrodnia zagrożona  co </a:t>
            </a:r>
            <a:r>
              <a:rPr lang="pl-PL" b="1" dirty="0"/>
              <a:t>najmniej karą 25 lat pozbawienia </a:t>
            </a:r>
            <a:r>
              <a:rPr lang="pl-PL" b="1" dirty="0" smtClean="0"/>
              <a:t>wolności</a:t>
            </a:r>
          </a:p>
          <a:p>
            <a:pPr marL="114300" indent="0">
              <a:buNone/>
            </a:pPr>
            <a:r>
              <a:rPr lang="pl-PL" b="1" dirty="0" smtClean="0"/>
              <a:t>kara </a:t>
            </a:r>
            <a:r>
              <a:rPr lang="pl-PL" b="1" dirty="0"/>
              <a:t>pozbawienia wolności nie </a:t>
            </a:r>
            <a:r>
              <a:rPr lang="pl-PL" b="1" dirty="0" smtClean="0"/>
              <a:t>niższa </a:t>
            </a:r>
            <a:r>
              <a:rPr lang="pl-PL" b="1" dirty="0"/>
              <a:t>od 8 lat, </a:t>
            </a:r>
            <a:endParaRPr lang="pl-PL" b="1" dirty="0" smtClean="0"/>
          </a:p>
          <a:p>
            <a:pPr marL="114300" indent="0">
              <a:buNone/>
            </a:pPr>
            <a:endParaRPr lang="pl-PL" b="1" dirty="0"/>
          </a:p>
          <a:p>
            <a:pPr marL="114300" indent="0">
              <a:buNone/>
            </a:pPr>
            <a:r>
              <a:rPr lang="pl-PL" b="1" dirty="0"/>
              <a:t>2) </a:t>
            </a:r>
            <a:r>
              <a:rPr lang="pl-PL" b="1" dirty="0" smtClean="0"/>
              <a:t>	inna zbrodnia, </a:t>
            </a:r>
          </a:p>
          <a:p>
            <a:pPr marL="114300" indent="0">
              <a:buNone/>
            </a:pPr>
            <a:r>
              <a:rPr lang="pl-PL" b="1" dirty="0" smtClean="0"/>
              <a:t>karę </a:t>
            </a:r>
            <a:r>
              <a:rPr lang="pl-PL" b="1" dirty="0"/>
              <a:t>pozbawienia wolności nie niższą od </a:t>
            </a:r>
            <a:r>
              <a:rPr lang="pl-PL" b="1" dirty="0" smtClean="0"/>
              <a:t>1/3 </a:t>
            </a:r>
            <a:r>
              <a:rPr lang="pl-PL" b="1" dirty="0"/>
              <a:t>dolnej granicy ustawowego zagrożenia</a:t>
            </a:r>
            <a:r>
              <a:rPr lang="pl-PL" b="1" dirty="0" smtClean="0"/>
              <a:t>,</a:t>
            </a:r>
          </a:p>
          <a:p>
            <a:pPr marL="114300" indent="0">
              <a:buNone/>
            </a:pPr>
            <a:endParaRPr lang="pl-PL" b="1" dirty="0"/>
          </a:p>
          <a:p>
            <a:pPr marL="571500" indent="-457200">
              <a:buAutoNum type="arabicParenR" startAt="3"/>
            </a:pPr>
            <a:r>
              <a:rPr lang="pl-PL" b="1" dirty="0" smtClean="0"/>
              <a:t>występek z dolną </a:t>
            </a:r>
            <a:r>
              <a:rPr lang="pl-PL" b="1" dirty="0"/>
              <a:t>granicą ustawowego </a:t>
            </a:r>
            <a:r>
              <a:rPr lang="pl-PL" b="1" dirty="0" smtClean="0"/>
              <a:t>zagrożenia będącą karą </a:t>
            </a:r>
            <a:r>
              <a:rPr lang="pl-PL" b="1" dirty="0"/>
              <a:t>pozbawienia wolności nie niższa od roku, </a:t>
            </a:r>
            <a:endParaRPr lang="pl-PL" b="1" dirty="0" smtClean="0"/>
          </a:p>
          <a:p>
            <a:pPr marL="114300" indent="0">
              <a:buNone/>
            </a:pPr>
            <a:r>
              <a:rPr lang="pl-PL" b="1" dirty="0" smtClean="0"/>
              <a:t>grzywna, </a:t>
            </a:r>
            <a:r>
              <a:rPr lang="pl-PL" b="1" dirty="0"/>
              <a:t>karę ograniczenia wolności albo pozbawienia wolności</a:t>
            </a:r>
            <a:r>
              <a:rPr lang="pl-PL" b="1" dirty="0" smtClean="0"/>
              <a:t>,</a:t>
            </a:r>
          </a:p>
          <a:p>
            <a:pPr marL="114300" indent="0">
              <a:buNone/>
            </a:pPr>
            <a:endParaRPr lang="pl-PL" b="1" dirty="0"/>
          </a:p>
          <a:p>
            <a:pPr marL="571500" indent="-457200">
              <a:buAutoNum type="arabicParenR" startAt="4"/>
            </a:pPr>
            <a:r>
              <a:rPr lang="pl-PL" b="1" dirty="0" smtClean="0"/>
              <a:t>występek z dolną </a:t>
            </a:r>
            <a:r>
              <a:rPr lang="pl-PL" b="1" dirty="0"/>
              <a:t>granicą ustawowego zagrożenia </a:t>
            </a:r>
            <a:r>
              <a:rPr lang="pl-PL" b="1" dirty="0" smtClean="0"/>
              <a:t>będącą kara </a:t>
            </a:r>
            <a:r>
              <a:rPr lang="pl-PL" b="1" dirty="0"/>
              <a:t>pozbawienia wolności niższa od roku, </a:t>
            </a:r>
            <a:endParaRPr lang="pl-PL" b="1" dirty="0" smtClean="0"/>
          </a:p>
          <a:p>
            <a:pPr marL="114300" indent="0">
              <a:buNone/>
            </a:pPr>
            <a:r>
              <a:rPr lang="pl-PL" b="1" dirty="0" smtClean="0"/>
              <a:t>grzywna </a:t>
            </a:r>
            <a:r>
              <a:rPr lang="pl-PL" b="1" dirty="0"/>
              <a:t>albo karę ograniczenia wolności</a:t>
            </a:r>
            <a:r>
              <a:rPr lang="pl-PL" b="1" dirty="0" smtClean="0"/>
              <a:t>.</a:t>
            </a:r>
          </a:p>
          <a:p>
            <a:pPr marL="114300" indent="0">
              <a:buNone/>
            </a:pPr>
            <a:endParaRPr lang="pl-PL" b="1" dirty="0"/>
          </a:p>
          <a:p>
            <a:pPr marL="571500" indent="-457200">
              <a:buAutoNum type="arabicParenR" startAt="5"/>
            </a:pPr>
            <a:r>
              <a:rPr lang="pl-PL" b="1" dirty="0"/>
              <a:t>w</a:t>
            </a:r>
            <a:r>
              <a:rPr lang="pl-PL" b="1" dirty="0" smtClean="0"/>
              <a:t>ystępek z sankcją alternatywną</a:t>
            </a:r>
          </a:p>
          <a:p>
            <a:pPr marL="114300" indent="0">
              <a:buNone/>
            </a:pPr>
            <a:r>
              <a:rPr lang="pl-PL" b="1" dirty="0" smtClean="0"/>
              <a:t>odstąpienie </a:t>
            </a:r>
            <a:r>
              <a:rPr lang="pl-PL" b="1" dirty="0"/>
              <a:t>od wymierzenia kary i orzeczeniu środka karnego wymienionego w art. 39 pkt 2-3, 7 i 8, środka kompensacyjnego lub </a:t>
            </a:r>
            <a:r>
              <a:rPr lang="pl-PL" b="1" dirty="0" smtClean="0"/>
              <a:t>przepadku</a:t>
            </a:r>
            <a:endParaRPr lang="pl-PL" b="1" dirty="0"/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343476790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Nadzwyczajny wymiar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931150" cy="5805487"/>
          </a:xfrm>
        </p:spPr>
        <p:txBody>
          <a:bodyPr rtlCol="0">
            <a:normAutofit fontScale="85000" lnSpcReduction="20000"/>
          </a:bodyPr>
          <a:lstStyle/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Nadzwyczajne złagodzenie kary</a:t>
            </a:r>
          </a:p>
          <a:p>
            <a:pPr fontAlgn="auto">
              <a:spcAft>
                <a:spcPts val="0"/>
              </a:spcAft>
              <a:buBlip>
                <a:blip r:embed="rId2"/>
              </a:buBlip>
              <a:defRPr/>
            </a:pPr>
            <a:r>
              <a:rPr lang="pl-PL" dirty="0" smtClean="0"/>
              <a:t>w </a:t>
            </a:r>
            <a:r>
              <a:rPr lang="pl-PL" dirty="0"/>
              <a:t>stosunku do młodocianego, jeżeli przemawiają za tym względy </a:t>
            </a:r>
            <a:r>
              <a:rPr lang="pl-PL" dirty="0" smtClean="0"/>
              <a:t>określone w art. 54 § 1 </a:t>
            </a:r>
          </a:p>
          <a:p>
            <a:pPr fontAlgn="auto">
              <a:spcAft>
                <a:spcPts val="0"/>
              </a:spcAft>
              <a:buBlip>
                <a:blip r:embed="rId2"/>
              </a:buBlip>
              <a:defRPr/>
            </a:pPr>
            <a:r>
              <a:rPr lang="pl-PL" dirty="0" smtClean="0"/>
              <a:t>w </a:t>
            </a:r>
            <a:r>
              <a:rPr lang="pl-PL" dirty="0"/>
              <a:t>szczególnie uzasadnionych wypadkach, kiedy nawet najniższa kara przewidziana za przestępstwo byłaby niewspółmiernie surowa, </a:t>
            </a:r>
            <a:endParaRPr lang="pl-PL" dirty="0" smtClean="0"/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dirty="0" smtClean="0"/>
              <a:t>w </a:t>
            </a:r>
            <a:r>
              <a:rPr lang="pl-PL" dirty="0"/>
              <a:t>szczególności:</a:t>
            </a:r>
          </a:p>
          <a:p>
            <a:r>
              <a:rPr lang="pl-PL" dirty="0"/>
              <a:t>1) </a:t>
            </a:r>
            <a:r>
              <a:rPr lang="pl-PL" dirty="0" smtClean="0"/>
              <a:t>jeżeli </a:t>
            </a:r>
            <a:r>
              <a:rPr lang="pl-PL" dirty="0"/>
              <a:t>pokrzywdzony pojednał się ze sprawcą, szkoda została naprawiona albo pokrzywdzony i sprawca uzgodnili sposób naprawienia szkody,</a:t>
            </a:r>
          </a:p>
          <a:p>
            <a:r>
              <a:rPr lang="pl-PL" dirty="0"/>
              <a:t>2) </a:t>
            </a:r>
            <a:r>
              <a:rPr lang="pl-PL" dirty="0" smtClean="0"/>
              <a:t>ze </a:t>
            </a:r>
            <a:r>
              <a:rPr lang="pl-PL" dirty="0"/>
              <a:t>względu na postawę sprawcy, zwłaszcza gdy czynił starania o naprawienie szkody lub o jej zapobieżenie,</a:t>
            </a:r>
          </a:p>
          <a:p>
            <a:r>
              <a:rPr lang="pl-PL" dirty="0"/>
              <a:t>3) </a:t>
            </a:r>
            <a:r>
              <a:rPr lang="pl-PL" dirty="0" smtClean="0"/>
              <a:t>jeżeli </a:t>
            </a:r>
            <a:r>
              <a:rPr lang="pl-PL" dirty="0"/>
              <a:t>sprawca przestępstwa nieumyślnego lub jego najbliższy poniósł poważny uszczerbek w związku z popełnionym przestępstwem</a:t>
            </a:r>
            <a:r>
              <a:rPr lang="pl-PL" dirty="0" smtClean="0"/>
              <a:t>.</a:t>
            </a:r>
          </a:p>
          <a:p>
            <a:pPr fontAlgn="auto">
              <a:spcAft>
                <a:spcPts val="0"/>
              </a:spcAft>
              <a:buBlip>
                <a:blip r:embed="rId2"/>
              </a:buBlip>
              <a:defRPr/>
            </a:pPr>
            <a:r>
              <a:rPr lang="pl-PL" dirty="0"/>
              <a:t>t</a:t>
            </a:r>
            <a:r>
              <a:rPr lang="pl-PL" dirty="0" smtClean="0"/>
              <a:t>zw.  „mały świadek koronny”</a:t>
            </a:r>
          </a:p>
          <a:p>
            <a:pPr fontAlgn="auto">
              <a:spcAft>
                <a:spcPts val="0"/>
              </a:spcAft>
              <a:buBlip>
                <a:blip r:embed="rId2"/>
              </a:buBlip>
              <a:defRPr/>
            </a:pPr>
            <a:r>
              <a:rPr lang="pl-PL" dirty="0"/>
              <a:t>w wypadkach przewidzianych w </a:t>
            </a:r>
            <a:r>
              <a:rPr lang="pl-PL" dirty="0" smtClean="0"/>
              <a:t>ustawie: np. czynny żal nieskuteczny z art. 14 </a:t>
            </a:r>
            <a:r>
              <a:rPr lang="pl-PL" dirty="0"/>
              <a:t>§ </a:t>
            </a:r>
            <a:r>
              <a:rPr lang="pl-PL" dirty="0" smtClean="0"/>
              <a:t>2, przekroczenie granic obrony koniecznej z art. 25 </a:t>
            </a:r>
            <a:r>
              <a:rPr lang="pl-PL" dirty="0"/>
              <a:t>§ </a:t>
            </a:r>
            <a:r>
              <a:rPr lang="pl-PL" dirty="0" smtClean="0"/>
              <a:t>2, </a:t>
            </a:r>
            <a:r>
              <a:rPr lang="pl-PL" dirty="0"/>
              <a:t>w</a:t>
            </a:r>
            <a:r>
              <a:rPr lang="pl-PL" dirty="0" smtClean="0"/>
              <a:t>ymierzając </a:t>
            </a:r>
            <a:r>
              <a:rPr lang="pl-PL" dirty="0"/>
              <a:t>karę za pomocnictwo 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l-PL" b="1" dirty="0" smtClean="0">
                <a:solidFill>
                  <a:srgbClr val="0070C0"/>
                </a:solidFill>
              </a:rPr>
              <a:t>Zwróć uwagę - </a:t>
            </a:r>
            <a:r>
              <a:rPr lang="pl-PL" b="1" dirty="0" smtClean="0"/>
              <a:t>Nadzwyczajnego </a:t>
            </a:r>
            <a:r>
              <a:rPr lang="pl-PL" b="1" dirty="0"/>
              <a:t>złagodzenia kary nie stosuje się do czynów zagrożonych karą pozbawienia wolności powyżej 5 lat, do których ma zastosowanie art. </a:t>
            </a:r>
            <a:r>
              <a:rPr lang="pl-PL" b="1" dirty="0" smtClean="0"/>
              <a:t>37a KK.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282428241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Nadzwyczajny wymiar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208962" cy="5805487"/>
          </a:xfrm>
        </p:spPr>
        <p:txBody>
          <a:bodyPr rtlCol="0">
            <a:normAutofit fontScale="85000" lnSpcReduction="20000"/>
          </a:bodyPr>
          <a:lstStyle/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Nadzwyczajne złagodzenie kary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„Mały świadek koronny”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/>
          </a:p>
          <a:p>
            <a:pPr algn="just"/>
            <a:r>
              <a:rPr lang="pl-PL" dirty="0"/>
              <a:t>§ 3. Sąd </a:t>
            </a:r>
            <a:r>
              <a:rPr lang="pl-PL" b="1" u="sng" dirty="0">
                <a:solidFill>
                  <a:srgbClr val="0070C0"/>
                </a:solidFill>
              </a:rPr>
              <a:t>stosuje</a:t>
            </a:r>
            <a:r>
              <a:rPr lang="pl-PL" dirty="0"/>
              <a:t> nadzwyczajne złagodzenie kary, a nawet </a:t>
            </a:r>
            <a:r>
              <a:rPr lang="pl-PL" dirty="0">
                <a:solidFill>
                  <a:schemeClr val="tx2"/>
                </a:solidFill>
              </a:rPr>
              <a:t>może warunkowo zawiesić jej wykonanie</a:t>
            </a:r>
            <a:r>
              <a:rPr lang="pl-PL" dirty="0"/>
              <a:t> w stosunku do sprawcy współdziałającego z innymi osobami w popełnieniu przestępstwa, jeżeli ujawni on wobec organu powołanego do ścigania przestępstw informacje dotyczące osób uczestniczących w popełnieniu przestępstwa oraz istotne okoliczności jego popełnienia.</a:t>
            </a:r>
          </a:p>
          <a:p>
            <a:pPr algn="just"/>
            <a:r>
              <a:rPr lang="pl-PL" dirty="0"/>
              <a:t>§ 4. </a:t>
            </a:r>
            <a:r>
              <a:rPr lang="pl-PL" b="1" u="sng" dirty="0">
                <a:solidFill>
                  <a:srgbClr val="0070C0"/>
                </a:solidFill>
              </a:rPr>
              <a:t>Na wniosek prokuratora sąd może zastosować </a:t>
            </a:r>
            <a:r>
              <a:rPr lang="pl-PL" dirty="0"/>
              <a:t>nadzwyczajne złagodzenie kary, a </a:t>
            </a:r>
            <a:r>
              <a:rPr lang="pl-PL" dirty="0">
                <a:solidFill>
                  <a:schemeClr val="tx2"/>
                </a:solidFill>
              </a:rPr>
              <a:t>nawet warunkowo zawiesić jej wykonanie </a:t>
            </a:r>
            <a:r>
              <a:rPr lang="pl-PL" dirty="0"/>
              <a:t>w stosunku do sprawcy przestępstwa, który, niezależnie od wyjaśnień złożonych w swojej sprawie, ujawnił przed organem ścigania i przedstawił istotne okoliczności, nieznane dotychczas temu organowi, przestępstwa zagrożonego karą powyżej 5 lat pozbawienia wolności.</a:t>
            </a:r>
          </a:p>
          <a:p>
            <a:pPr marL="114300" indent="0" algn="just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dirty="0" smtClean="0"/>
              <a:t>Warunkowe zawieszenie  - fakultatywnie: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b="1" dirty="0"/>
              <a:t>p</a:t>
            </a:r>
            <a:r>
              <a:rPr lang="pl-PL" b="1" dirty="0" smtClean="0"/>
              <a:t>rzy wymiarze kary </a:t>
            </a:r>
            <a:r>
              <a:rPr lang="pl-PL" b="1" dirty="0"/>
              <a:t>pozbawienia wolności do lat 5</a:t>
            </a:r>
            <a:r>
              <a:rPr lang="pl-PL" dirty="0"/>
              <a:t>, </a:t>
            </a:r>
            <a:endParaRPr lang="pl-PL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b="1" dirty="0" smtClean="0"/>
              <a:t>okres </a:t>
            </a:r>
            <a:r>
              <a:rPr lang="pl-PL" b="1" dirty="0"/>
              <a:t>próby </a:t>
            </a:r>
            <a:r>
              <a:rPr lang="pl-PL" b="1" dirty="0" smtClean="0"/>
              <a:t>do </a:t>
            </a:r>
            <a:r>
              <a:rPr lang="pl-PL" b="1" dirty="0"/>
              <a:t>10 lat</a:t>
            </a:r>
            <a:r>
              <a:rPr lang="pl-PL" dirty="0"/>
              <a:t>, </a:t>
            </a:r>
            <a:endParaRPr lang="pl-PL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b="1" dirty="0"/>
              <a:t>u</a:t>
            </a:r>
            <a:r>
              <a:rPr lang="pl-PL" b="1" dirty="0" smtClean="0"/>
              <a:t>znanie, że </a:t>
            </a:r>
            <a:r>
              <a:rPr lang="pl-PL" b="1" dirty="0"/>
              <a:t>pomimo niewykonania kary sprawca nie popełni ponownie przestępstwa; </a:t>
            </a:r>
          </a:p>
          <a:p>
            <a:pPr marL="114300" indent="0" algn="just">
              <a:buNone/>
            </a:pPr>
            <a:r>
              <a:rPr lang="pl-PL" dirty="0" smtClean="0"/>
              <a:t>przepisu </a:t>
            </a:r>
            <a:r>
              <a:rPr lang="pl-PL" dirty="0"/>
              <a:t>art. 69 § </a:t>
            </a:r>
            <a:r>
              <a:rPr lang="pl-PL" dirty="0" smtClean="0"/>
              <a:t>1</a:t>
            </a:r>
            <a:r>
              <a:rPr lang="pl-PL" dirty="0"/>
              <a:t> </a:t>
            </a:r>
            <a:r>
              <a:rPr lang="pl-PL" dirty="0" smtClean="0"/>
              <a:t>nie </a:t>
            </a:r>
            <a:r>
              <a:rPr lang="pl-PL" dirty="0"/>
              <a:t>stosuje się, a przepisy art. 71-76 stosuje się odpowiednio.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2254191500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Nadzwyczajny wymiar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931150" cy="5805487"/>
          </a:xfrm>
        </p:spPr>
        <p:txBody>
          <a:bodyPr rtlCol="0">
            <a:normAutofit/>
          </a:bodyPr>
          <a:lstStyle/>
          <a:p>
            <a:pPr marL="114300" indent="0">
              <a:buNone/>
            </a:pPr>
            <a:r>
              <a:rPr lang="pl-PL" b="1" dirty="0" smtClean="0"/>
              <a:t>Art</a:t>
            </a:r>
            <a:r>
              <a:rPr lang="pl-PL" b="1" dirty="0"/>
              <a:t>. 38 [Obniżenie i nadzwyczajne obostrzenie] </a:t>
            </a:r>
            <a:endParaRPr lang="pl-PL" dirty="0"/>
          </a:p>
          <a:p>
            <a:r>
              <a:rPr lang="pl-PL" dirty="0"/>
              <a:t>§ 1. Jeżeli ustawa przewiduje obniżenie albo nadzwyczajne obostrzenie górnej granicy ustawowego zagrożenia, a ustawowe zagrożenie obejmuje więcej niż jedną z kar wymienionych w art. 32 pkt 1-3, obniżenie albo obostrzenie odnosi się do każdej z tych kar.</a:t>
            </a:r>
          </a:p>
          <a:p>
            <a:r>
              <a:rPr lang="pl-PL" dirty="0" smtClean="0"/>
              <a:t>§ 3. Jeżeli ustawa przewiduje obniżenie górnej granicy ustawowego zagrożenia: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kara wymierzona za przestępstwo zagrożone </a:t>
            </a:r>
            <a:r>
              <a:rPr lang="pl-PL" b="1" dirty="0" smtClean="0"/>
              <a:t>karą dożywotniego </a:t>
            </a:r>
            <a:r>
              <a:rPr lang="pl-PL" dirty="0" smtClean="0"/>
              <a:t>pozbawienia wolności nie może przekroczyć </a:t>
            </a:r>
            <a:r>
              <a:rPr lang="pl-PL" b="1" dirty="0" smtClean="0"/>
              <a:t>25 lat pozbawienia </a:t>
            </a:r>
            <a:r>
              <a:rPr lang="pl-PL" dirty="0" smtClean="0"/>
              <a:t>wolności,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kara wymierzona za przestępstwo</a:t>
            </a:r>
            <a:r>
              <a:rPr lang="pl-PL" dirty="0" smtClean="0"/>
              <a:t> zagrożone </a:t>
            </a:r>
            <a:r>
              <a:rPr lang="pl-PL" b="1" dirty="0" smtClean="0"/>
              <a:t>karą 25 lat </a:t>
            </a:r>
            <a:r>
              <a:rPr lang="pl-PL" dirty="0" smtClean="0"/>
              <a:t>pozbawienia wolności nie może przekroczyć </a:t>
            </a:r>
            <a:r>
              <a:rPr lang="pl-PL" b="1" dirty="0" smtClean="0"/>
              <a:t>20 lat pozbawienia wolności.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2216067474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Nadzwyczajny wymiar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931150" cy="5805487"/>
          </a:xfrm>
        </p:spPr>
        <p:txBody>
          <a:bodyPr rtlCol="0">
            <a:normAutofit/>
          </a:bodyPr>
          <a:lstStyle/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Nadzwyczajne obostrzenie kary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</a:t>
            </a:r>
            <a:r>
              <a:rPr lang="pl-PL" b="1" dirty="0" smtClean="0"/>
              <a:t>grzywna </a:t>
            </a:r>
          </a:p>
          <a:p>
            <a:pPr marL="114300" indent="0">
              <a:buNone/>
            </a:pPr>
            <a:r>
              <a:rPr lang="pl-PL" dirty="0" smtClean="0"/>
              <a:t>Kara nadzwyczajnie obostrzona nie </a:t>
            </a:r>
            <a:r>
              <a:rPr lang="pl-PL" dirty="0"/>
              <a:t>może przekroczyć 810 stawek dziennych grzywny, </a:t>
            </a:r>
            <a:endParaRPr lang="pl-PL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 </a:t>
            </a:r>
            <a:r>
              <a:rPr lang="pl-PL" b="1" dirty="0" smtClean="0"/>
              <a:t>kara</a:t>
            </a:r>
            <a:r>
              <a:rPr lang="pl-PL" dirty="0" smtClean="0"/>
              <a:t> </a:t>
            </a:r>
            <a:r>
              <a:rPr lang="pl-PL" b="1" dirty="0" smtClean="0"/>
              <a:t>ograniczenia wolności </a:t>
            </a:r>
          </a:p>
          <a:p>
            <a:pPr marL="114300" indent="0">
              <a:buNone/>
            </a:pPr>
            <a:r>
              <a:rPr lang="pl-PL" dirty="0"/>
              <a:t>Kara nadzwyczajnie obostrzona nie może przekroczyć </a:t>
            </a:r>
            <a:r>
              <a:rPr lang="pl-PL" dirty="0" smtClean="0"/>
              <a:t>2 </a:t>
            </a:r>
            <a:r>
              <a:rPr lang="pl-PL" dirty="0"/>
              <a:t>lat ograniczenia wolności </a:t>
            </a:r>
            <a:endParaRPr lang="pl-PL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pl-PL" b="1" dirty="0"/>
              <a:t>k</a:t>
            </a:r>
            <a:r>
              <a:rPr lang="pl-PL" b="1" dirty="0" smtClean="0"/>
              <a:t>ara pozbawienia wolności </a:t>
            </a:r>
          </a:p>
          <a:p>
            <a:pPr marL="114300" indent="0">
              <a:buNone/>
            </a:pPr>
            <a:r>
              <a:rPr lang="pl-PL" dirty="0"/>
              <a:t>Kara nadzwyczajnie obostrzona nie może przekroczyć </a:t>
            </a:r>
            <a:r>
              <a:rPr lang="pl-PL" dirty="0" smtClean="0"/>
              <a:t>lub </a:t>
            </a:r>
            <a:r>
              <a:rPr lang="pl-PL" dirty="0"/>
              <a:t>20 lat pozbawienia wolności; karę pozbawienia wolności wymierza się w miesiącach i latach.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1895705021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Nadzwyczajny wymiar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931150" cy="5805487"/>
          </a:xfrm>
        </p:spPr>
        <p:txBody>
          <a:bodyPr rtlCol="0">
            <a:normAutofit fontScale="92500" lnSpcReduction="10000"/>
          </a:bodyPr>
          <a:lstStyle/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Nadzwyczajne obostrzenie kary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l-PL" b="1" dirty="0" smtClean="0"/>
              <a:t> Art. 91 – ciąg przestępstw</a:t>
            </a:r>
            <a:endParaRPr lang="pl-PL" b="1" dirty="0"/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 smtClean="0"/>
          </a:p>
          <a:p>
            <a:pPr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l-PL" b="1" dirty="0" smtClean="0"/>
              <a:t>Rodzaje recydywy: </a:t>
            </a:r>
            <a:r>
              <a:rPr lang="pl-PL" dirty="0" smtClean="0"/>
              <a:t>kryminologiczna, penitencjarna, jurydyczna</a:t>
            </a:r>
          </a:p>
          <a:p>
            <a:pPr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l-PL" b="1" dirty="0" smtClean="0"/>
              <a:t>Recydywa ogólna</a:t>
            </a:r>
          </a:p>
          <a:p>
            <a:pPr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l-PL" b="1" dirty="0" smtClean="0"/>
              <a:t>Recydywa specjalna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/>
          </a:p>
          <a:p>
            <a:pPr>
              <a:buBlip>
                <a:blip r:embed="rId2"/>
              </a:buBlip>
            </a:pPr>
            <a:r>
              <a:rPr lang="pl-PL" b="1" dirty="0" smtClean="0"/>
              <a:t>Przesłanki recydywy specjalnej </a:t>
            </a:r>
            <a:r>
              <a:rPr lang="pl-PL" dirty="0" smtClean="0"/>
              <a:t>z </a:t>
            </a:r>
            <a:r>
              <a:rPr lang="pl-PL" dirty="0"/>
              <a:t>art. 64 § 1 </a:t>
            </a:r>
            <a:r>
              <a:rPr lang="pl-PL" dirty="0" smtClean="0"/>
              <a:t>KK:</a:t>
            </a:r>
          </a:p>
          <a:p>
            <a:pPr marL="114300" indent="0">
              <a:buNone/>
            </a:pPr>
            <a:endParaRPr lang="pl-PL" b="1" dirty="0"/>
          </a:p>
          <a:p>
            <a:pPr marL="571500" indent="-457200">
              <a:buAutoNum type="arabicParenR"/>
            </a:pPr>
            <a:r>
              <a:rPr lang="pl-PL" dirty="0" smtClean="0"/>
              <a:t>Uprzednie skazanie </a:t>
            </a:r>
            <a:r>
              <a:rPr lang="pl-PL" dirty="0"/>
              <a:t>za przestępstwo umyślne </a:t>
            </a:r>
            <a:r>
              <a:rPr lang="pl-PL" dirty="0" smtClean="0"/>
              <a:t>na </a:t>
            </a:r>
            <a:r>
              <a:rPr lang="pl-PL" dirty="0"/>
              <a:t>karę pozbawienia </a:t>
            </a:r>
            <a:r>
              <a:rPr lang="pl-PL" dirty="0" smtClean="0"/>
              <a:t>wolności;</a:t>
            </a:r>
          </a:p>
          <a:p>
            <a:pPr marL="571500" indent="-457200">
              <a:buAutoNum type="arabicParenR"/>
            </a:pPr>
            <a:r>
              <a:rPr lang="pl-PL" dirty="0"/>
              <a:t> O</a:t>
            </a:r>
            <a:r>
              <a:rPr lang="pl-PL" dirty="0" smtClean="0"/>
              <a:t>dbycie </a:t>
            </a:r>
            <a:r>
              <a:rPr lang="pl-PL" dirty="0"/>
              <a:t>co najmniej 6 miesięcy kary</a:t>
            </a:r>
            <a:endParaRPr lang="pl-PL" dirty="0" smtClean="0"/>
          </a:p>
          <a:p>
            <a:pPr marL="571500" indent="-457200">
              <a:buAutoNum type="arabicParenR"/>
            </a:pPr>
            <a:r>
              <a:rPr lang="pl-PL" dirty="0"/>
              <a:t>P</a:t>
            </a:r>
            <a:r>
              <a:rPr lang="pl-PL" dirty="0" smtClean="0"/>
              <a:t>opełnienie </a:t>
            </a:r>
            <a:r>
              <a:rPr lang="pl-PL" dirty="0"/>
              <a:t>w ciągu 5 lat po odbyciu co najmniej 6 miesięcy kary </a:t>
            </a:r>
            <a:r>
              <a:rPr lang="pl-PL" b="1" dirty="0"/>
              <a:t>umyślne przestępstwo podobne </a:t>
            </a:r>
            <a:r>
              <a:rPr lang="pl-PL" dirty="0"/>
              <a:t>do przestępstwa, za które był już skazany.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Kara w </a:t>
            </a:r>
            <a:r>
              <a:rPr lang="pl-PL" b="1" dirty="0"/>
              <a:t>wysokości do górnej granicy ustawowego zagrożenia zwiększonego o połowę.</a:t>
            </a:r>
            <a:endParaRPr lang="pl-PL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125" y="382587"/>
            <a:ext cx="2800350" cy="1628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9000134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Nadzwyczajny wymiar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931150" cy="5805487"/>
          </a:xfrm>
        </p:spPr>
        <p:txBody>
          <a:bodyPr rtlCol="0">
            <a:normAutofit lnSpcReduction="10000"/>
          </a:bodyPr>
          <a:lstStyle/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Nadzwyczajne obostrzenie kary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/>
          </a:p>
          <a:p>
            <a:pPr>
              <a:buBlip>
                <a:blip r:embed="rId2"/>
              </a:buBlip>
            </a:pPr>
            <a:r>
              <a:rPr lang="pl-PL" b="1" dirty="0" smtClean="0"/>
              <a:t>Przesłanki recydywy specjalnej wielokrotnej </a:t>
            </a:r>
            <a:r>
              <a:rPr lang="pl-PL" dirty="0" smtClean="0"/>
              <a:t>z </a:t>
            </a:r>
            <a:r>
              <a:rPr lang="pl-PL" dirty="0"/>
              <a:t>art. 64 § </a:t>
            </a:r>
            <a:r>
              <a:rPr lang="pl-PL" dirty="0" smtClean="0"/>
              <a:t>2 KK:</a:t>
            </a:r>
          </a:p>
          <a:p>
            <a:pPr marL="114300" indent="0">
              <a:buNone/>
            </a:pPr>
            <a:endParaRPr lang="pl-PL" b="1" dirty="0"/>
          </a:p>
          <a:p>
            <a:pPr marL="571500" indent="-457200">
              <a:buAutoNum type="arabicParenR"/>
            </a:pPr>
            <a:r>
              <a:rPr lang="pl-PL" dirty="0" smtClean="0"/>
              <a:t>Uprzednie skazanie </a:t>
            </a:r>
            <a:r>
              <a:rPr lang="pl-PL" dirty="0"/>
              <a:t>w warunkach recydywy </a:t>
            </a:r>
            <a:r>
              <a:rPr lang="pl-PL" dirty="0" smtClean="0"/>
              <a:t>specjalnej;</a:t>
            </a:r>
          </a:p>
          <a:p>
            <a:pPr marL="571500" indent="-457200">
              <a:buAutoNum type="arabicParenR"/>
            </a:pPr>
            <a:r>
              <a:rPr lang="pl-PL" dirty="0" smtClean="0"/>
              <a:t>Odbycie łącznie </a:t>
            </a:r>
            <a:r>
              <a:rPr lang="pl-PL" dirty="0"/>
              <a:t>co najmniej </a:t>
            </a:r>
            <a:r>
              <a:rPr lang="pl-PL" dirty="0" smtClean="0"/>
              <a:t>1 roku kary pozbawienia wolności</a:t>
            </a:r>
          </a:p>
          <a:p>
            <a:pPr marL="571500" indent="-457200">
              <a:buAutoNum type="arabicParenR"/>
            </a:pPr>
            <a:r>
              <a:rPr lang="pl-PL" dirty="0" smtClean="0"/>
              <a:t>Popełnienie </a:t>
            </a:r>
            <a:r>
              <a:rPr lang="pl-PL" dirty="0"/>
              <a:t>w ciągu 5 lat po odbyciu po odbyciu w całości lub części ostatniej kary sprawca popełnia </a:t>
            </a:r>
            <a:r>
              <a:rPr lang="pl-PL" b="1" dirty="0"/>
              <a:t>ponownie</a:t>
            </a:r>
            <a:r>
              <a:rPr lang="pl-PL" dirty="0"/>
              <a:t> </a:t>
            </a:r>
            <a:r>
              <a:rPr lang="pl-PL" dirty="0" smtClean="0"/>
              <a:t>umyślnego przestępstwa:</a:t>
            </a:r>
          </a:p>
          <a:p>
            <a:pPr>
              <a:buBlip>
                <a:blip r:embed="rId3"/>
              </a:buBlip>
            </a:pPr>
            <a:r>
              <a:rPr lang="pl-PL" dirty="0"/>
              <a:t> </a:t>
            </a:r>
            <a:r>
              <a:rPr lang="pl-PL" dirty="0" smtClean="0"/>
              <a:t>	przeciwko </a:t>
            </a:r>
            <a:r>
              <a:rPr lang="pl-PL" dirty="0"/>
              <a:t>życiu, </a:t>
            </a:r>
          </a:p>
          <a:p>
            <a:pPr>
              <a:buBlip>
                <a:blip r:embed="rId3"/>
              </a:buBlip>
            </a:pPr>
            <a:r>
              <a:rPr lang="pl-PL" dirty="0" smtClean="0"/>
              <a:t>         przeciwko zdrowiu</a:t>
            </a:r>
            <a:r>
              <a:rPr lang="pl-PL" dirty="0"/>
              <a:t>, </a:t>
            </a:r>
            <a:endParaRPr lang="pl-PL" dirty="0" smtClean="0"/>
          </a:p>
          <a:p>
            <a:pPr>
              <a:buBlip>
                <a:blip r:embed="rId3"/>
              </a:buBlip>
            </a:pPr>
            <a:r>
              <a:rPr lang="pl-PL" dirty="0" smtClean="0"/>
              <a:t>         zgwałcenia</a:t>
            </a:r>
            <a:r>
              <a:rPr lang="pl-PL" dirty="0"/>
              <a:t>, </a:t>
            </a:r>
            <a:endParaRPr lang="pl-PL" dirty="0" smtClean="0"/>
          </a:p>
          <a:p>
            <a:pPr>
              <a:buBlip>
                <a:blip r:embed="rId3"/>
              </a:buBlip>
            </a:pPr>
            <a:r>
              <a:rPr lang="pl-PL" dirty="0"/>
              <a:t> </a:t>
            </a:r>
            <a:r>
              <a:rPr lang="pl-PL" dirty="0" smtClean="0"/>
              <a:t>        rozboju</a:t>
            </a:r>
            <a:r>
              <a:rPr lang="pl-PL" dirty="0"/>
              <a:t>, </a:t>
            </a:r>
            <a:endParaRPr lang="pl-PL" dirty="0" smtClean="0"/>
          </a:p>
          <a:p>
            <a:pPr>
              <a:buBlip>
                <a:blip r:embed="rId3"/>
              </a:buBlip>
            </a:pPr>
            <a:r>
              <a:rPr lang="pl-PL" dirty="0"/>
              <a:t> </a:t>
            </a:r>
            <a:r>
              <a:rPr lang="pl-PL" dirty="0" smtClean="0"/>
              <a:t>        kradzieży </a:t>
            </a:r>
            <a:r>
              <a:rPr lang="pl-PL" dirty="0"/>
              <a:t>z włamaniem </a:t>
            </a:r>
            <a:endParaRPr lang="pl-PL" dirty="0" smtClean="0"/>
          </a:p>
          <a:p>
            <a:pPr>
              <a:buBlip>
                <a:blip r:embed="rId3"/>
              </a:buBlip>
            </a:pPr>
            <a:r>
              <a:rPr lang="pl-PL" dirty="0"/>
              <a:t> </a:t>
            </a:r>
            <a:r>
              <a:rPr lang="pl-PL" dirty="0" smtClean="0"/>
              <a:t>        lub </a:t>
            </a:r>
            <a:r>
              <a:rPr lang="pl-PL" dirty="0"/>
              <a:t>inne przestępstwo przeciwko mieniu popełnione z </a:t>
            </a:r>
            <a:r>
              <a:rPr lang="pl-PL" dirty="0" smtClean="0"/>
              <a:t>      użyciem </a:t>
            </a:r>
            <a:r>
              <a:rPr lang="pl-PL" dirty="0"/>
              <a:t>przemocy lub groźbą jej użycia.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290211346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3645024"/>
            <a:ext cx="7632848" cy="30243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Nadzwyczajny wymiar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931150" cy="5805487"/>
          </a:xfrm>
        </p:spPr>
        <p:txBody>
          <a:bodyPr rtlCol="0">
            <a:normAutofit fontScale="85000" lnSpcReduction="20000"/>
          </a:bodyPr>
          <a:lstStyle/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Nadzwyczajne obostrzenie kary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 smtClean="0"/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/>
              <a:t>Stosowanie konsekwencji wynikających z </a:t>
            </a:r>
            <a:r>
              <a:rPr lang="pl-PL" b="1" dirty="0" err="1"/>
              <a:t>multirecydywy</a:t>
            </a:r>
            <a:r>
              <a:rPr lang="pl-PL" b="1" dirty="0"/>
              <a:t> do innych grup </a:t>
            </a:r>
            <a:r>
              <a:rPr lang="pl-PL" b="1" dirty="0" smtClean="0"/>
              <a:t>sprawców</a:t>
            </a:r>
            <a:r>
              <a:rPr lang="pl-PL" b="1" dirty="0"/>
              <a:t> </a:t>
            </a:r>
            <a:r>
              <a:rPr lang="pl-PL" b="1" dirty="0" smtClean="0"/>
              <a:t>– </a:t>
            </a:r>
            <a:r>
              <a:rPr lang="pl-PL" b="1" dirty="0" smtClean="0">
                <a:solidFill>
                  <a:schemeClr val="tx2"/>
                </a:solidFill>
              </a:rPr>
              <a:t>art. 65 KK</a:t>
            </a:r>
            <a:endParaRPr lang="pl-PL" dirty="0" smtClean="0"/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dirty="0" smtClean="0"/>
              <a:t>wobec </a:t>
            </a:r>
            <a:r>
              <a:rPr lang="pl-PL" b="1" dirty="0"/>
              <a:t>przestępców zawodowych, </a:t>
            </a:r>
            <a:endParaRPr lang="pl-PL" b="1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dirty="0"/>
              <a:t>wobec </a:t>
            </a:r>
            <a:r>
              <a:rPr lang="pl-PL" b="1" dirty="0"/>
              <a:t>przestępców </a:t>
            </a:r>
            <a:r>
              <a:rPr lang="pl-PL" b="1" dirty="0" smtClean="0"/>
              <a:t>działających </a:t>
            </a:r>
            <a:r>
              <a:rPr lang="pl-PL" b="1" dirty="0"/>
              <a:t>w zorganizowanej grupie oraz związku mającym na celu popełnienie </a:t>
            </a:r>
            <a:r>
              <a:rPr lang="pl-PL" b="1" dirty="0" smtClean="0"/>
              <a:t>przestępstwa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dirty="0" smtClean="0"/>
              <a:t> </a:t>
            </a:r>
            <a:r>
              <a:rPr lang="pl-PL" dirty="0"/>
              <a:t>wobec </a:t>
            </a:r>
            <a:r>
              <a:rPr lang="pl-PL" dirty="0" smtClean="0"/>
              <a:t>popełniających </a:t>
            </a:r>
            <a:r>
              <a:rPr lang="pl-PL" b="1" dirty="0"/>
              <a:t>przestępstwo o charakterze terrorystycznym</a:t>
            </a:r>
            <a:r>
              <a:rPr lang="pl-PL" dirty="0"/>
              <a:t>. </a:t>
            </a:r>
            <a:endParaRPr lang="pl-PL" dirty="0" smtClean="0"/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/>
          </a:p>
          <a:p>
            <a:pPr fontAlgn="ctr"/>
            <a:r>
              <a:rPr lang="pl-PL" b="1" dirty="0" smtClean="0"/>
              <a:t>115 § </a:t>
            </a:r>
            <a:r>
              <a:rPr lang="pl-PL" b="1" dirty="0"/>
              <a:t>20. </a:t>
            </a:r>
            <a:r>
              <a:rPr lang="pl-PL" dirty="0"/>
              <a:t>Przestępstwem o charakterze terrorystycznym jest czyn zabroniony zagrożony karą pozbawienia wolności, której górna granica wynosi co najmniej 5 lat, popełniony w celu:</a:t>
            </a:r>
          </a:p>
          <a:p>
            <a:pPr marL="114300" indent="0">
              <a:buNone/>
            </a:pPr>
            <a:r>
              <a:rPr lang="pl-PL" b="1" dirty="0"/>
              <a:t>1) </a:t>
            </a:r>
            <a:r>
              <a:rPr lang="pl-PL" dirty="0" smtClean="0"/>
              <a:t>poważnego </a:t>
            </a:r>
            <a:r>
              <a:rPr lang="pl-PL" dirty="0"/>
              <a:t>zastraszenia wielu osób,</a:t>
            </a:r>
          </a:p>
          <a:p>
            <a:pPr marL="114300" indent="0">
              <a:buNone/>
            </a:pPr>
            <a:r>
              <a:rPr lang="pl-PL" b="1" dirty="0"/>
              <a:t>2) </a:t>
            </a:r>
            <a:r>
              <a:rPr lang="pl-PL" dirty="0" smtClean="0"/>
              <a:t>zmuszenia </a:t>
            </a:r>
            <a:r>
              <a:rPr lang="pl-PL" dirty="0"/>
              <a:t>organu władzy publicznej Rzeczypospolitej Polskiej lub innego państwa albo organu organizacji międzynarodowej do podjęcia lub zaniechania określonych czynności,</a:t>
            </a:r>
          </a:p>
          <a:p>
            <a:pPr marL="114300" indent="0">
              <a:buNone/>
            </a:pPr>
            <a:r>
              <a:rPr lang="pl-PL" b="1" dirty="0"/>
              <a:t>3) </a:t>
            </a:r>
            <a:r>
              <a:rPr lang="pl-PL" dirty="0" smtClean="0"/>
              <a:t>wywołania </a:t>
            </a:r>
            <a:r>
              <a:rPr lang="pl-PL" dirty="0"/>
              <a:t>poważnych zakłóceń w ustroju lub gospodarce Rzeczypospolitej Polskiej, innego państwa lub organizacji międzynarodowej</a:t>
            </a:r>
          </a:p>
          <a:p>
            <a:pPr marL="114300" indent="0">
              <a:buNone/>
            </a:pPr>
            <a:r>
              <a:rPr lang="pl-PL" dirty="0"/>
              <a:t>- a także groźba popełnienia takiego czynu.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4289666258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/>
              <a:t> U</a:t>
            </a:r>
            <a:r>
              <a:rPr lang="pl-PL" sz="4000" dirty="0" smtClean="0"/>
              <a:t>stawowy wymiaru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931150" cy="5805487"/>
          </a:xfrm>
        </p:spPr>
        <p:txBody>
          <a:bodyPr rtlCol="0">
            <a:normAutofit/>
          </a:bodyPr>
          <a:lstStyle/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Zasady wymiaru kary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marL="114300" indent="0">
              <a:buNone/>
            </a:pPr>
            <a:r>
              <a:rPr lang="pl-PL" dirty="0"/>
              <a:t>Zasady wymiaru </a:t>
            </a:r>
            <a:r>
              <a:rPr lang="pl-PL" dirty="0" smtClean="0"/>
              <a:t>kary wyrażają </a:t>
            </a:r>
            <a:r>
              <a:rPr lang="pl-PL" dirty="0"/>
              <a:t>aspiracje aksjologiczne prawa karnego, dookreślają treść funkcji ochronnej prawa karnego i posiadają istotne znaczenie prakseologiczne w perspektywie realnego funkcjonowania szeroko pojętego systemu karnego. </a:t>
            </a:r>
            <a:endParaRPr lang="pl-PL" dirty="0" smtClean="0"/>
          </a:p>
          <a:p>
            <a:endParaRPr lang="pl-PL" dirty="0"/>
          </a:p>
          <a:p>
            <a:pPr marL="114300" indent="0">
              <a:buNone/>
            </a:pPr>
            <a:r>
              <a:rPr lang="pl-PL" dirty="0" smtClean="0"/>
              <a:t>Posiadają znaczenie jako</a:t>
            </a:r>
          </a:p>
          <a:p>
            <a:pPr marL="571500" indent="-457200">
              <a:buAutoNum type="arabicParenR"/>
            </a:pPr>
            <a:r>
              <a:rPr lang="pl-PL" dirty="0" smtClean="0"/>
              <a:t>element </a:t>
            </a:r>
            <a:r>
              <a:rPr lang="pl-PL" dirty="0"/>
              <a:t>ogólnego zarządzania systemem wymiaru kary i wpływania na populację więzienną ze względów aksjologicznych, pragmatycznych czy </a:t>
            </a:r>
            <a:r>
              <a:rPr lang="pl-PL" dirty="0" smtClean="0"/>
              <a:t>ekonomicznych</a:t>
            </a:r>
          </a:p>
          <a:p>
            <a:pPr marL="571500" indent="-457200">
              <a:buAutoNum type="arabicParenR"/>
            </a:pPr>
            <a:r>
              <a:rPr lang="pl-PL" dirty="0" smtClean="0"/>
              <a:t>założenia aksjologiczne, </a:t>
            </a:r>
            <a:r>
              <a:rPr lang="pl-PL" dirty="0"/>
              <a:t>do których sąd jest zobowiązany odwołać się </a:t>
            </a:r>
            <a:r>
              <a:rPr lang="pl-PL" dirty="0" smtClean="0"/>
              <a:t>przy wymiarze kary i w </a:t>
            </a:r>
            <a:r>
              <a:rPr lang="pl-PL" dirty="0"/>
              <a:t>uzasadnieniu decyzji o wartościowaniu czynu sprawcy i potrzebnej represji karnej w konkretnym przypadku.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/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420133697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Kara łączna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931150" cy="5805487"/>
          </a:xfrm>
        </p:spPr>
        <p:txBody>
          <a:bodyPr rtlCol="0">
            <a:normAutofit fontScale="92500" lnSpcReduction="20000"/>
          </a:bodyPr>
          <a:lstStyle/>
          <a:p>
            <a:pPr marL="114300" indent="0">
              <a:buNone/>
            </a:pPr>
            <a:r>
              <a:rPr lang="pl-PL" b="1" dirty="0" smtClean="0"/>
              <a:t>Podstawy kary łącznej – art. 85 KK</a:t>
            </a:r>
          </a:p>
          <a:p>
            <a:r>
              <a:rPr lang="pl-PL" dirty="0" smtClean="0"/>
              <a:t>Jeżeli </a:t>
            </a:r>
            <a:r>
              <a:rPr lang="pl-PL" dirty="0"/>
              <a:t>sprawca popełnił dwa lub więcej przestępstw </a:t>
            </a:r>
            <a:endParaRPr lang="pl-PL" dirty="0" smtClean="0"/>
          </a:p>
          <a:p>
            <a:r>
              <a:rPr lang="pl-PL" dirty="0" smtClean="0"/>
              <a:t>i </a:t>
            </a:r>
            <a:r>
              <a:rPr lang="pl-PL" dirty="0"/>
              <a:t>wymierzono za nie kary </a:t>
            </a:r>
            <a:r>
              <a:rPr lang="pl-PL" dirty="0">
                <a:solidFill>
                  <a:srgbClr val="0070C0"/>
                </a:solidFill>
              </a:rPr>
              <a:t>tego samego rodzaju </a:t>
            </a:r>
            <a:r>
              <a:rPr lang="pl-PL" dirty="0"/>
              <a:t>albo </a:t>
            </a:r>
            <a:r>
              <a:rPr lang="pl-PL" dirty="0">
                <a:solidFill>
                  <a:srgbClr val="0070C0"/>
                </a:solidFill>
              </a:rPr>
              <a:t>inne podlegające </a:t>
            </a:r>
            <a:r>
              <a:rPr lang="pl-PL" dirty="0" smtClean="0">
                <a:solidFill>
                  <a:srgbClr val="0070C0"/>
                </a:solidFill>
              </a:rPr>
              <a:t>łączeniu</a:t>
            </a:r>
            <a:endParaRPr lang="pl-PL" dirty="0">
              <a:solidFill>
                <a:srgbClr val="0070C0"/>
              </a:solidFill>
            </a:endParaRPr>
          </a:p>
          <a:p>
            <a:endParaRPr lang="pl-PL" dirty="0" smtClean="0"/>
          </a:p>
          <a:p>
            <a:pPr marL="114300" indent="0">
              <a:buNone/>
            </a:pPr>
            <a:r>
              <a:rPr lang="pl-PL" dirty="0" smtClean="0"/>
              <a:t>§ </a:t>
            </a:r>
            <a:r>
              <a:rPr lang="pl-PL" dirty="0"/>
              <a:t>2. Podstawą orzeczenia kary łącznej są </a:t>
            </a:r>
            <a:r>
              <a:rPr lang="pl-PL" b="1" dirty="0"/>
              <a:t>wymierzone i </a:t>
            </a:r>
            <a:r>
              <a:rPr lang="pl-PL" b="1" dirty="0">
                <a:solidFill>
                  <a:srgbClr val="0070C0"/>
                </a:solidFill>
              </a:rPr>
              <a:t>podlegające wykonaniu</a:t>
            </a:r>
            <a:r>
              <a:rPr lang="pl-PL" dirty="0"/>
              <a:t>, z zastrzeżeniem art. 89, </a:t>
            </a:r>
            <a:r>
              <a:rPr lang="pl-PL" b="1" dirty="0"/>
              <a:t>w całości lub w części kary </a:t>
            </a:r>
            <a:r>
              <a:rPr lang="pl-PL" dirty="0"/>
              <a:t>lub </a:t>
            </a:r>
            <a:r>
              <a:rPr lang="pl-PL" b="1" dirty="0"/>
              <a:t>kary łączne </a:t>
            </a:r>
            <a:r>
              <a:rPr lang="pl-PL" dirty="0"/>
              <a:t>za przestępstwa, o których mowa w § 1</a:t>
            </a:r>
            <a:r>
              <a:rPr lang="pl-PL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tx2"/>
                </a:solidFill>
              </a:rPr>
              <a:t>k</a:t>
            </a:r>
            <a:r>
              <a:rPr lang="pl-PL" dirty="0" smtClean="0">
                <a:solidFill>
                  <a:schemeClr val="tx2"/>
                </a:solidFill>
              </a:rPr>
              <a:t>ara łączna krocząca</a:t>
            </a:r>
            <a:endParaRPr lang="pl-PL" dirty="0">
              <a:solidFill>
                <a:schemeClr val="tx2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/>
              <a:t>Rodzaje kar podlegających łączeniu.</a:t>
            </a:r>
            <a:r>
              <a:rPr lang="pl-PL" dirty="0"/>
              <a:t> 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b="1" dirty="0" smtClean="0"/>
              <a:t>łączeniu </a:t>
            </a:r>
            <a:r>
              <a:rPr lang="pl-PL" b="1" dirty="0"/>
              <a:t>podlegają kary tego samego </a:t>
            </a:r>
            <a:r>
              <a:rPr lang="pl-PL" b="1" dirty="0" smtClean="0"/>
              <a:t>rodzaju,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b="1" dirty="0" smtClean="0"/>
              <a:t>kary </a:t>
            </a:r>
            <a:r>
              <a:rPr lang="pl-PL" b="1" dirty="0"/>
              <a:t>różnorodzajowe – tylko z mocy szczególnych przepisów</a:t>
            </a:r>
            <a:r>
              <a:rPr lang="pl-PL" dirty="0"/>
              <a:t> (zob. art. 87 i 88 KK). 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dirty="0"/>
              <a:t>n</a:t>
            </a:r>
            <a:r>
              <a:rPr lang="pl-PL" dirty="0" smtClean="0"/>
              <a:t>ie </a:t>
            </a:r>
            <a:r>
              <a:rPr lang="pl-PL" dirty="0"/>
              <a:t>ma </a:t>
            </a:r>
            <a:r>
              <a:rPr lang="pl-PL" dirty="0" smtClean="0"/>
              <a:t>natomiast </a:t>
            </a:r>
            <a:r>
              <a:rPr lang="pl-PL" dirty="0"/>
              <a:t>przeszkód w łączeniu kar orzeczonych za przestępstwo i </a:t>
            </a:r>
            <a:r>
              <a:rPr lang="pl-PL" b="1" dirty="0"/>
              <a:t>przestępstwo </a:t>
            </a:r>
            <a:r>
              <a:rPr lang="pl-PL" b="1" dirty="0" smtClean="0"/>
              <a:t>skarbowe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dirty="0"/>
              <a:t>Nie podlegają natomiast łączeniu kary orzeczone za przestępstwo z karami orzeczonymi za </a:t>
            </a:r>
            <a:r>
              <a:rPr lang="pl-PL" b="1" dirty="0"/>
              <a:t>wykroczenie</a:t>
            </a:r>
            <a:r>
              <a:rPr lang="pl-PL" dirty="0"/>
              <a:t> 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dirty="0" smtClean="0"/>
              <a:t>Nie można łączyć również łączenia </a:t>
            </a:r>
            <a:r>
              <a:rPr lang="pl-PL" b="1" dirty="0"/>
              <a:t>kar </a:t>
            </a:r>
            <a:r>
              <a:rPr lang="pl-PL" b="1" dirty="0" smtClean="0"/>
              <a:t>zastępczych</a:t>
            </a:r>
            <a:r>
              <a:rPr lang="pl-PL" dirty="0" smtClean="0"/>
              <a:t> </a:t>
            </a:r>
            <a:r>
              <a:rPr lang="pl-PL" dirty="0"/>
              <a:t>ze sobą </a:t>
            </a:r>
            <a:r>
              <a:rPr lang="pl-PL" dirty="0" smtClean="0"/>
              <a:t>i z </a:t>
            </a:r>
            <a:r>
              <a:rPr lang="pl-PL" dirty="0"/>
              <a:t>karami zasadniczymi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954778332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Kara łączna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931150" cy="5805487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Wymiar kary łącznej:</a:t>
            </a:r>
          </a:p>
          <a:p>
            <a:pPr fontAlgn="auto">
              <a:spcAft>
                <a:spcPts val="0"/>
              </a:spcAft>
              <a:buBlip>
                <a:blip r:embed="rId2"/>
              </a:buBlip>
              <a:defRPr/>
            </a:pPr>
            <a:r>
              <a:rPr lang="pl-PL" dirty="0"/>
              <a:t> </a:t>
            </a:r>
            <a:r>
              <a:rPr lang="pl-PL" dirty="0" smtClean="0"/>
              <a:t>art. 85a KK</a:t>
            </a:r>
          </a:p>
          <a:p>
            <a:pPr fontAlgn="auto">
              <a:spcAft>
                <a:spcPts val="0"/>
              </a:spcAft>
              <a:buBlip>
                <a:blip r:embed="rId2"/>
              </a:buBlip>
              <a:defRPr/>
            </a:pPr>
            <a:r>
              <a:rPr lang="pl-PL" dirty="0"/>
              <a:t> </a:t>
            </a:r>
            <a:r>
              <a:rPr lang="pl-PL" dirty="0" smtClean="0"/>
              <a:t>art. 86 KK</a:t>
            </a:r>
          </a:p>
          <a:p>
            <a:pPr marL="114300" indent="0">
              <a:buNone/>
            </a:pPr>
            <a:r>
              <a:rPr lang="pl-PL" dirty="0" smtClean="0"/>
              <a:t>	</a:t>
            </a:r>
            <a:r>
              <a:rPr lang="pl-PL" b="1" dirty="0" smtClean="0"/>
              <a:t>I</a:t>
            </a:r>
            <a:r>
              <a:rPr lang="pl-PL" b="1" dirty="0"/>
              <a:t>. Granice kary </a:t>
            </a:r>
            <a:r>
              <a:rPr lang="pl-PL" b="1" dirty="0" smtClean="0"/>
              <a:t>łącznej </a:t>
            </a:r>
          </a:p>
          <a:p>
            <a:pPr marL="114300" indent="0">
              <a:buNone/>
            </a:pPr>
            <a:r>
              <a:rPr lang="pl-PL" dirty="0"/>
              <a:t>kara łączna musi się zmieścić w </a:t>
            </a:r>
            <a:r>
              <a:rPr lang="pl-PL" b="1" dirty="0"/>
              <a:t>trzech granicach – dwóch górnych i jednej dolnej</a:t>
            </a:r>
            <a:r>
              <a:rPr lang="pl-PL" dirty="0"/>
              <a:t> – które wytyczane są </a:t>
            </a:r>
            <a:r>
              <a:rPr lang="pl-PL" b="1" dirty="0"/>
              <a:t>na podstawie orzeczonych za poszczególne przestępstwa kar jednostkowych</a:t>
            </a:r>
            <a:r>
              <a:rPr lang="pl-PL" dirty="0"/>
              <a:t>. </a:t>
            </a:r>
            <a:endParaRPr lang="pl-PL" dirty="0" smtClean="0"/>
          </a:p>
          <a:p>
            <a:pPr marL="114300" indent="0">
              <a:buNone/>
            </a:pPr>
            <a:r>
              <a:rPr lang="pl-PL" dirty="0"/>
              <a:t>k</a:t>
            </a:r>
            <a:r>
              <a:rPr lang="pl-PL" dirty="0" smtClean="0"/>
              <a:t>ara </a:t>
            </a:r>
            <a:r>
              <a:rPr lang="pl-PL" dirty="0"/>
              <a:t>łączna zatem </a:t>
            </a:r>
            <a:r>
              <a:rPr lang="pl-PL" b="1" dirty="0">
                <a:solidFill>
                  <a:srgbClr val="0070C0"/>
                </a:solidFill>
              </a:rPr>
              <a:t>nie może być niższa </a:t>
            </a:r>
            <a:r>
              <a:rPr lang="pl-PL" dirty="0"/>
              <a:t>od </a:t>
            </a:r>
            <a:r>
              <a:rPr lang="pl-PL" b="1" dirty="0"/>
              <a:t>najwyższej z orzeczonych</a:t>
            </a:r>
            <a:r>
              <a:rPr lang="pl-PL" dirty="0"/>
              <a:t> kar jednostkowych i </a:t>
            </a:r>
            <a:r>
              <a:rPr lang="pl-PL" dirty="0">
                <a:solidFill>
                  <a:srgbClr val="0070C0"/>
                </a:solidFill>
              </a:rPr>
              <a:t>nie może przekroczyć </a:t>
            </a:r>
            <a:r>
              <a:rPr lang="pl-PL" b="1" dirty="0"/>
              <a:t>sumy orzeczonych</a:t>
            </a:r>
            <a:r>
              <a:rPr lang="pl-PL" dirty="0"/>
              <a:t> kar jednostkowych </a:t>
            </a:r>
            <a:r>
              <a:rPr lang="pl-PL" dirty="0">
                <a:solidFill>
                  <a:srgbClr val="0070C0"/>
                </a:solidFill>
              </a:rPr>
              <a:t>ani wskazanych w art. 86 § 1 KK </a:t>
            </a:r>
            <a:r>
              <a:rPr lang="pl-PL" b="1" dirty="0"/>
              <a:t>górnych granic</a:t>
            </a:r>
            <a:r>
              <a:rPr lang="pl-PL" dirty="0"/>
              <a:t> dla poszczególnych rodzajów kar: 2 lat ograniczenia wolności, 20 lat pozbawienia wolności i, co do zasady, 810 stawek dziennych grzywny</a:t>
            </a:r>
            <a:r>
              <a:rPr lang="pl-PL" dirty="0" smtClean="0"/>
              <a:t>.</a:t>
            </a:r>
          </a:p>
          <a:p>
            <a:pPr marL="114300" indent="0">
              <a:buNone/>
            </a:pPr>
            <a:r>
              <a:rPr lang="pl-PL" b="1" dirty="0" smtClean="0"/>
              <a:t>Systemy: </a:t>
            </a:r>
            <a:r>
              <a:rPr lang="pl-PL" b="1" dirty="0" smtClean="0">
                <a:solidFill>
                  <a:srgbClr val="0070C0"/>
                </a:solidFill>
              </a:rPr>
              <a:t>absorpcji, kumulacji i </a:t>
            </a:r>
            <a:r>
              <a:rPr lang="pl-PL" b="1" dirty="0" err="1" smtClean="0">
                <a:solidFill>
                  <a:srgbClr val="0070C0"/>
                </a:solidFill>
              </a:rPr>
              <a:t>asperacji</a:t>
            </a:r>
            <a:endParaRPr lang="pl-PL" b="1" dirty="0" smtClean="0">
              <a:solidFill>
                <a:srgbClr val="0070C0"/>
              </a:solidFill>
            </a:endParaRPr>
          </a:p>
          <a:p>
            <a:pPr marL="114300" indent="0">
              <a:buNone/>
            </a:pPr>
            <a:endParaRPr lang="pl-PL" b="1" dirty="0"/>
          </a:p>
          <a:p>
            <a:pPr marL="114300" indent="0">
              <a:buNone/>
            </a:pPr>
            <a:r>
              <a:rPr lang="pl-PL" dirty="0" smtClean="0"/>
              <a:t>	</a:t>
            </a:r>
            <a:r>
              <a:rPr lang="pl-PL" b="1" dirty="0" smtClean="0"/>
              <a:t>II</a:t>
            </a:r>
            <a:r>
              <a:rPr lang="pl-PL" b="1" dirty="0"/>
              <a:t>. Kara łączna a poszczególne rodzaje kar</a:t>
            </a:r>
          </a:p>
          <a:p>
            <a:r>
              <a:rPr lang="pl-PL" dirty="0" smtClean="0"/>
              <a:t>Kary </a:t>
            </a:r>
            <a:r>
              <a:rPr lang="pl-PL" dirty="0"/>
              <a:t>pozbawienia wolności</a:t>
            </a:r>
          </a:p>
          <a:p>
            <a:r>
              <a:rPr lang="pl-PL" dirty="0" smtClean="0"/>
              <a:t>Kary </a:t>
            </a:r>
            <a:r>
              <a:rPr lang="pl-PL" dirty="0"/>
              <a:t>grzywny</a:t>
            </a:r>
          </a:p>
          <a:p>
            <a:r>
              <a:rPr lang="pl-PL" dirty="0" smtClean="0"/>
              <a:t>Kary </a:t>
            </a:r>
            <a:r>
              <a:rPr lang="pl-PL" dirty="0"/>
              <a:t>ograniczenia </a:t>
            </a:r>
            <a:r>
              <a:rPr lang="pl-PL" dirty="0" smtClean="0"/>
              <a:t>wolności</a:t>
            </a:r>
          </a:p>
          <a:p>
            <a:pPr marL="114300" indent="0">
              <a:buNone/>
            </a:pPr>
            <a:endParaRPr lang="pl-PL" dirty="0"/>
          </a:p>
          <a:p>
            <a:pPr>
              <a:buBlip>
                <a:blip r:embed="rId2"/>
              </a:buBlip>
            </a:pPr>
            <a:r>
              <a:rPr lang="pl-PL" dirty="0" smtClean="0"/>
              <a:t>Kara </a:t>
            </a:r>
            <a:r>
              <a:rPr lang="pl-PL" dirty="0"/>
              <a:t>łączna jako kara podlegająca łączeniu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194211036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Kara łączna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931150" cy="5805487"/>
          </a:xfrm>
        </p:spPr>
        <p:txBody>
          <a:bodyPr rtlCol="0">
            <a:normAutofit fontScale="92500"/>
          </a:bodyPr>
          <a:lstStyle/>
          <a:p>
            <a:r>
              <a:rPr lang="pl-PL" dirty="0"/>
              <a:t>§ </a:t>
            </a:r>
            <a:r>
              <a:rPr lang="pl-PL" dirty="0" smtClean="0"/>
              <a:t>1a</a:t>
            </a:r>
            <a:r>
              <a:rPr lang="pl-PL" dirty="0"/>
              <a:t>. Jeżeli suma orzeczonych kar pozbawienia wolności wynosi 25 lat albo więcej, a chociażby jedna z podlegających łączeniu kar wynosi nie mniej niż 10 lat, sąd może orzec karę łączną 25 lat pozbawienia wolności.</a:t>
            </a:r>
          </a:p>
          <a:p>
            <a:r>
              <a:rPr lang="pl-PL" dirty="0"/>
              <a:t>§ 2. Wymierzając karę łączną grzywny, sąd określa na nowo wysokość stawki dziennej, kierując się wskazaniami określonymi w art. 33 § 3; wysokość stawki dziennej nie może jednak przekraczać najwyższej ustalonej poprzednio. </a:t>
            </a:r>
          </a:p>
          <a:p>
            <a:r>
              <a:rPr lang="pl-PL" dirty="0"/>
              <a:t>§ 2a. Jeżeli chociażby jedna z podlegających łączeniu grzywien jest wymierzona kwotowo, karę łączną grzywny wymierza się kwotowo.</a:t>
            </a:r>
          </a:p>
          <a:p>
            <a:r>
              <a:rPr lang="pl-PL" dirty="0"/>
              <a:t>§ 2b. Jeżeli chociażby jedna z podlegających łączeniu grzywien została orzeczona na podstawie przepisu przewidującego wyższą górną granicę ustawowego zagrożenia tą karą niż określona w art. 33 § 1, sąd wymierza karę łączną grzywny w granicach od najwyższej z kar tego rodzaju wymierzonych za poszczególne przestępstwa do ich sumy, nie przekraczając jednak 4500 stawek dziennych grzywny lub najwyższej z kar grzywny, jeżeli przekracza ona 4500 stawek dziennych.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72569297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Kara łączna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931150" cy="580548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 smtClean="0"/>
              <a:t> </a:t>
            </a:r>
            <a:r>
              <a:rPr lang="pl-PL" b="1" dirty="0" smtClean="0">
                <a:solidFill>
                  <a:srgbClr val="0070C0"/>
                </a:solidFill>
              </a:rPr>
              <a:t>art. 87 KK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l-PL" b="1" dirty="0" smtClean="0">
                <a:solidFill>
                  <a:srgbClr val="0070C0"/>
                </a:solidFill>
              </a:rPr>
              <a:t> </a:t>
            </a:r>
            <a:r>
              <a:rPr lang="pl-PL" dirty="0" smtClean="0"/>
              <a:t>W </a:t>
            </a:r>
            <a:r>
              <a:rPr lang="pl-PL" dirty="0"/>
              <a:t>przypadku łączenia </a:t>
            </a:r>
            <a:r>
              <a:rPr lang="pl-PL" dirty="0">
                <a:solidFill>
                  <a:srgbClr val="FF0000"/>
                </a:solidFill>
              </a:rPr>
              <a:t>pozbawienia wolności </a:t>
            </a:r>
            <a:r>
              <a:rPr lang="pl-PL" dirty="0"/>
              <a:t>z </a:t>
            </a: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ograniczeniem wolności</a:t>
            </a:r>
            <a:r>
              <a:rPr lang="pl-PL" dirty="0"/>
              <a:t> </a:t>
            </a:r>
            <a:r>
              <a:rPr lang="pl-PL" b="1" dirty="0"/>
              <a:t>karą łączną jest pierwsza z tych kar</a:t>
            </a:r>
            <a:r>
              <a:rPr lang="pl-PL" dirty="0"/>
              <a:t>. 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l-PL" dirty="0" smtClean="0"/>
              <a:t>wysokość </a:t>
            </a:r>
            <a:r>
              <a:rPr lang="pl-PL" dirty="0"/>
              <a:t>kary jednostkowej ograniczenia wolności przelicza się na karę pozbawienia </a:t>
            </a:r>
            <a:r>
              <a:rPr lang="pl-PL" dirty="0" smtClean="0"/>
              <a:t>wolności przy następującym przeliczniku: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1 miesiąc </a:t>
            </a:r>
            <a:r>
              <a:rPr lang="pl-PL" b="1" dirty="0"/>
              <a:t>ograniczenia wolności </a:t>
            </a:r>
            <a:r>
              <a:rPr lang="pl-PL" b="1" dirty="0" smtClean="0"/>
              <a:t>= 15 dni </a:t>
            </a:r>
            <a:r>
              <a:rPr lang="pl-PL" b="1" dirty="0"/>
              <a:t>pozbawienia </a:t>
            </a:r>
            <a:r>
              <a:rPr lang="pl-PL" b="1" dirty="0" smtClean="0"/>
              <a:t>wolności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l-PL" dirty="0" smtClean="0"/>
              <a:t>przy </a:t>
            </a:r>
            <a:r>
              <a:rPr lang="pl-PL" dirty="0"/>
              <a:t>ustalaniu granic kary łącznej wymiar pozbawienia wolności w zakresie wynikającym z przeliczenia na tę karę kary ograniczenia wolności należy określić </a:t>
            </a:r>
            <a:r>
              <a:rPr lang="pl-PL" b="1" dirty="0"/>
              <a:t>w dniach</a:t>
            </a:r>
            <a:r>
              <a:rPr lang="pl-PL" dirty="0"/>
              <a:t>, a także, iż w warunkach art. 87 KK możliwy jest sądowy wymiar kary łącznej pozbawienia wolności w latach, miesiącach i dniach.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Łączenie </a:t>
            </a:r>
            <a:r>
              <a:rPr lang="pl-PL" dirty="0"/>
              <a:t>kar 25 lat pozbawienia wolności lub dożywotniego pozbawienia wolności z inną </a:t>
            </a:r>
            <a:r>
              <a:rPr lang="pl-PL" dirty="0" smtClean="0"/>
              <a:t>karą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Łączenie </a:t>
            </a:r>
            <a:r>
              <a:rPr lang="pl-PL" dirty="0"/>
              <a:t>ze sobą kar 25 lat pozbawienia wolności albo kar dożywotniego pozbawienia wolności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779407733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Kara łączna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052513"/>
            <a:ext cx="8064822" cy="5805487"/>
          </a:xfrm>
        </p:spPr>
        <p:txBody>
          <a:bodyPr rtlCol="0">
            <a:normAutofit fontScale="92500" lnSpcReduction="10000"/>
          </a:bodyPr>
          <a:lstStyle/>
          <a:p>
            <a:pPr marL="114300" indent="0">
              <a:buNone/>
            </a:pPr>
            <a:r>
              <a:rPr lang="pl-PL" dirty="0" smtClean="0"/>
              <a:t>Kara </a:t>
            </a:r>
            <a:r>
              <a:rPr lang="pl-PL" dirty="0"/>
              <a:t>łączna </a:t>
            </a:r>
            <a:r>
              <a:rPr lang="pl-PL" b="1" dirty="0" smtClean="0"/>
              <a:t>bezwzględna</a:t>
            </a:r>
            <a:r>
              <a:rPr lang="pl-PL" dirty="0" smtClean="0"/>
              <a:t> a kara </a:t>
            </a:r>
            <a:r>
              <a:rPr lang="pl-PL" dirty="0"/>
              <a:t>łączna </a:t>
            </a:r>
            <a:r>
              <a:rPr lang="pl-PL" b="1" dirty="0"/>
              <a:t>z warunkowym zawieszeniem wykonania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r>
              <a:rPr lang="pl-PL" dirty="0"/>
              <a:t>§ 1. W razie skazania za zbiegające się przestępstwa na kary pozbawienia wolności z warunkowym zawieszeniem i bez warunkowego zawieszenia ich wykonania sąd może warunkowo zawiesić wykonanie kary łącznej w wymiarze nieprzekraczającym roku, jeżeli sprawca w czasie popełnienia każdego z tych przestępstw nie był skazany na karę pozbawienia wolności i jest to wystarczające do osiągnięcia wobec niego celów kary, a w szczególności zapobieżenia powrotowi do przestępstwa. </a:t>
            </a:r>
          </a:p>
          <a:p>
            <a:r>
              <a:rPr lang="pl-PL" dirty="0"/>
              <a:t>§ 1a. W razie skazania za zbiegające się przestępstwa na kary pozbawienia wolności z warunkowym zawieszeniem ich wykonania sąd może w wyroku łącznym orzec karę łączną pozbawienia wolności bez warunkowego zawieszenia jej wykonania.</a:t>
            </a:r>
          </a:p>
          <a:p>
            <a:r>
              <a:rPr lang="pl-PL" dirty="0"/>
              <a:t>§ 1b. Sąd orzeka karę łączną pozbawienia wolności bez warunkowego zawieszenia jej wykonania, przyjmując, że miesiąc kary pozbawienia wolności z warunkowym zawieszeniem jej wykonania równa się 15 dniom kary pozbawienia wolności bez warunkowego zawieszenia jej wykonania.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65549499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Kara łączna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052513"/>
            <a:ext cx="8064822" cy="5805487"/>
          </a:xfrm>
        </p:spPr>
        <p:txBody>
          <a:bodyPr rtlCol="0">
            <a:normAutofit fontScale="92500"/>
          </a:bodyPr>
          <a:lstStyle/>
          <a:p>
            <a:pPr marL="114300" indent="0">
              <a:buNone/>
            </a:pPr>
            <a:r>
              <a:rPr lang="pl-PL" dirty="0" smtClean="0"/>
              <a:t>Kara </a:t>
            </a:r>
            <a:r>
              <a:rPr lang="pl-PL" dirty="0"/>
              <a:t>łączna </a:t>
            </a:r>
            <a:r>
              <a:rPr lang="pl-PL" b="1" dirty="0" smtClean="0"/>
              <a:t>bezwzględna</a:t>
            </a:r>
            <a:r>
              <a:rPr lang="pl-PL" dirty="0" smtClean="0"/>
              <a:t> a kara </a:t>
            </a:r>
            <a:r>
              <a:rPr lang="pl-PL" dirty="0"/>
              <a:t>łączna </a:t>
            </a:r>
            <a:r>
              <a:rPr lang="pl-PL" b="1" dirty="0"/>
              <a:t>z warunkowym zawieszeniem wykonania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marL="114300" indent="0">
              <a:buNone/>
            </a:pPr>
            <a:r>
              <a:rPr lang="pl-PL" b="1" smtClean="0"/>
              <a:t>Art</a:t>
            </a:r>
            <a:r>
              <a:rPr lang="pl-PL" b="1" dirty="0"/>
              <a:t>. 89a [Warunkowe zawieszenie wykonania kary łącznej]</a:t>
            </a:r>
          </a:p>
          <a:p>
            <a:r>
              <a:rPr lang="pl-PL" cap="all" dirty="0"/>
              <a:t>KOMENTOWANY PRZEPIS</a:t>
            </a:r>
          </a:p>
          <a:p>
            <a:r>
              <a:rPr lang="pl-PL" b="1" dirty="0"/>
              <a:t>§ 1. Jeżeli chociażby jedną z kar podlegających łączeniu jest kara pozbawienia wolności z warunkowym zawieszeniem jej wykonania orzeczona na podstawie </a:t>
            </a:r>
            <a:r>
              <a:rPr lang="pl-PL" b="1" dirty="0">
                <a:hlinkClick r:id="rId2"/>
              </a:rPr>
              <a:t>art. 60 § 5</a:t>
            </a:r>
            <a:r>
              <a:rPr lang="pl-PL" b="1" dirty="0"/>
              <a:t>, sąd może warunkowo zawiesić wykonanie kary łącznej nieprzekraczającej wymiaru kary pozbawienia wolności, orzeczonej na podstawie tego przepisu.</a:t>
            </a:r>
          </a:p>
          <a:p>
            <a:r>
              <a:rPr lang="pl-PL" b="1" dirty="0"/>
              <a:t>§ 2. Orzekając karę łączną pozbawienia wolności z warunkowym zawieszeniem jej wykonania, sąd może orzec grzywnę określoną w </a:t>
            </a:r>
            <a:r>
              <a:rPr lang="pl-PL" b="1" dirty="0">
                <a:hlinkClick r:id="rId3"/>
              </a:rPr>
              <a:t>art. 71 § 1</a:t>
            </a:r>
            <a:r>
              <a:rPr lang="pl-PL" b="1" dirty="0"/>
              <a:t>, chociażby jej nie orzeczono za pozostające w zbiegu przestępstwa.</a:t>
            </a:r>
          </a:p>
          <a:p>
            <a:r>
              <a:rPr lang="pl-PL" b="1" dirty="0"/>
              <a:t>§ 3. W razie zbiegu orzeczeń o okresach próby sąd orzeka okres próby oraz związane z nim obowiązki na nowo. W razie zbiegu orzeczeń, o którym mowa w § 1, okres próby może wynosić do 10 lat.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4389388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/>
          </a:blip>
          <a:srcRect t="4970" b="4970"/>
          <a:stretch>
            <a:fillRect/>
          </a:stretch>
        </p:blipFill>
        <p:spPr>
          <a:xfrm>
            <a:off x="1187624" y="836712"/>
            <a:ext cx="4281948" cy="2777480"/>
          </a:xfrm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4067175" y="4292600"/>
            <a:ext cx="3760788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4000" dirty="0">
                <a:latin typeface="+mn-lt"/>
                <a:cs typeface="+mn-cs"/>
              </a:rPr>
              <a:t>... jakieś pytania?</a:t>
            </a:r>
            <a:endParaRPr lang="en-GB" sz="4000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/>
              <a:t> U</a:t>
            </a:r>
            <a:r>
              <a:rPr lang="pl-PL" sz="4000" dirty="0" smtClean="0"/>
              <a:t>stawowy wymiaru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931150" cy="5805487"/>
          </a:xfrm>
        </p:spPr>
        <p:txBody>
          <a:bodyPr rtlCol="0">
            <a:normAutofit lnSpcReduction="10000"/>
          </a:bodyPr>
          <a:lstStyle/>
          <a:p>
            <a:pPr marL="114300" indent="0">
              <a:buNone/>
            </a:pPr>
            <a:r>
              <a:rPr lang="pl-PL" b="1" dirty="0" smtClean="0"/>
              <a:t>Kryteria </a:t>
            </a:r>
            <a:r>
              <a:rPr lang="pl-PL" b="1" dirty="0"/>
              <a:t>wpływające na sankcje karne i wymiar kary.</a:t>
            </a:r>
            <a:r>
              <a:rPr lang="pl-PL" dirty="0"/>
              <a:t> </a:t>
            </a:r>
            <a:endParaRPr lang="pl-PL" dirty="0" smtClean="0"/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dirty="0" smtClean="0"/>
              <a:t>Swoboda </a:t>
            </a:r>
            <a:r>
              <a:rPr lang="pl-PL" dirty="0"/>
              <a:t>ustawodawcy w określeniu surowości sankcji </a:t>
            </a:r>
            <a:endParaRPr lang="pl-PL" dirty="0" smtClean="0"/>
          </a:p>
          <a:p>
            <a:pPr marL="114300" indent="0">
              <a:buNone/>
            </a:pPr>
            <a:r>
              <a:rPr lang="pl-PL" dirty="0" smtClean="0"/>
              <a:t>karnych </a:t>
            </a:r>
          </a:p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r>
              <a:rPr lang="pl-PL" dirty="0" smtClean="0"/>
              <a:t>Dobór </a:t>
            </a:r>
            <a:r>
              <a:rPr lang="pl-PL" dirty="0"/>
              <a:t>sankcji i konstrukcja zasad ich wymiaru musi spełnić przynajmniej trzy zasadnicze kryteria:</a:t>
            </a:r>
          </a:p>
          <a:p>
            <a:r>
              <a:rPr lang="pl-PL" b="1" dirty="0"/>
              <a:t>1) </a:t>
            </a:r>
            <a:r>
              <a:rPr lang="pl-PL" b="1" dirty="0" smtClean="0"/>
              <a:t>odzwierciedlać </a:t>
            </a:r>
            <a:r>
              <a:rPr lang="pl-PL" b="1" dirty="0"/>
              <a:t>typowy ciężar danego przestępstwa, przy czym im w bardziej ogólny sposób zostały zakreślone typy przestępstw, tym bardziej sankcja karna musi uwzględniać różne natężenie winy i szkody, które mogą zajść w konkretnym przypadku, </a:t>
            </a:r>
            <a:endParaRPr lang="pl-PL" b="1" dirty="0" smtClean="0"/>
          </a:p>
          <a:p>
            <a:r>
              <a:rPr lang="pl-PL" b="1" dirty="0" smtClean="0"/>
              <a:t>2</a:t>
            </a:r>
            <a:r>
              <a:rPr lang="pl-PL" b="1" dirty="0"/>
              <a:t>) </a:t>
            </a:r>
            <a:r>
              <a:rPr lang="pl-PL" b="1" dirty="0" smtClean="0"/>
              <a:t>oddać </a:t>
            </a:r>
            <a:r>
              <a:rPr lang="pl-PL" b="1" dirty="0"/>
              <a:t>wystarczająco wyraźnie zmianę charakteru i znaczenia chronionego dobra między różnymi typami przestępstw lub różnymi konkretnie popełnionymi przestępstwami;</a:t>
            </a:r>
          </a:p>
          <a:p>
            <a:r>
              <a:rPr lang="pl-PL" b="1" dirty="0"/>
              <a:t>3) </a:t>
            </a:r>
            <a:r>
              <a:rPr lang="pl-PL" b="1" dirty="0" smtClean="0"/>
              <a:t>wyrazić </a:t>
            </a:r>
            <a:r>
              <a:rPr lang="pl-PL" b="1" dirty="0"/>
              <a:t>aksjologię stosowania kary kryminalnej właściwą dla państwa </a:t>
            </a:r>
            <a:r>
              <a:rPr lang="pl-PL" b="1" dirty="0" smtClean="0"/>
              <a:t>demokratycznego</a:t>
            </a:r>
            <a:endParaRPr lang="pl-PL" b="1" dirty="0"/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223" y="260648"/>
            <a:ext cx="19050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131269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611560" y="1196975"/>
            <a:ext cx="7632848" cy="237604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Dyrektywy wymiaru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147248" cy="5805487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l-PL" b="1" dirty="0" smtClean="0"/>
              <a:t>Konstytucyjne uwarunkowania sądowego </a:t>
            </a:r>
            <a:r>
              <a:rPr lang="pl-PL" b="1" dirty="0"/>
              <a:t>wymiaru kary</a:t>
            </a:r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dirty="0" smtClean="0"/>
              <a:t>Do </a:t>
            </a:r>
            <a:r>
              <a:rPr lang="pl-PL" dirty="0"/>
              <a:t>zasad konstytucyjnych, mających szczególne znaczenie dla kwestii odpowiedzialności i wymiaru kary, należą zasady państwa prawnego: zasada równości wobec prawa, zobowiązująca do wymierzenia w podobnych okolicznościach podobnych kar, oraz zasada godności człowieka, nakazująca traktować każdego zgodnie z jego indywidualną wartością. </a:t>
            </a:r>
            <a:endParaRPr lang="pl-PL" b="1" dirty="0" smtClean="0"/>
          </a:p>
          <a:p>
            <a:pPr marL="114300" indent="0">
              <a:buNone/>
            </a:pPr>
            <a:endParaRPr lang="pl-PL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Zasada </a:t>
            </a:r>
            <a:r>
              <a:rPr lang="pl-PL" b="1" dirty="0"/>
              <a:t>niezależności i niezawisłości sędziowskiej </a:t>
            </a:r>
            <a:r>
              <a:rPr lang="pl-PL" dirty="0"/>
              <a:t>(art. 178 </a:t>
            </a:r>
            <a:r>
              <a:rPr lang="pl-PL" dirty="0" smtClean="0"/>
              <a:t>Konstytucji)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Zasada </a:t>
            </a:r>
            <a:r>
              <a:rPr lang="pl-PL" dirty="0"/>
              <a:t>rozpoznania i ochrony godności człowieka (art. 30 </a:t>
            </a:r>
            <a:r>
              <a:rPr lang="pl-PL" dirty="0" smtClean="0"/>
              <a:t>Konstytucji)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Zakaz </a:t>
            </a:r>
            <a:r>
              <a:rPr lang="pl-PL" dirty="0"/>
              <a:t>stosowania tortur i niehumanitarnego traktowania (art. 40, 41 ust. 3 Konstytucji RP)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 </a:t>
            </a:r>
            <a:r>
              <a:rPr lang="pl-PL" dirty="0"/>
              <a:t>Zasada relewantności podstawy różnicowania sytuacji obywateli (art. 32 ust. 1 i 2 Konstytucji RP).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 </a:t>
            </a:r>
            <a:r>
              <a:rPr lang="pl-PL" dirty="0"/>
              <a:t>Zasada proporcjonalnego ograniczenia konstytucyjnych praw i wolności człowieka i obywatela (art. 31 ust. 3 Konstytucji RP)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284600252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Dyrektywy wymiaru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208962" cy="5805487"/>
          </a:xfrm>
        </p:spPr>
        <p:txBody>
          <a:bodyPr rtlCol="0">
            <a:normAutofit lnSpcReduction="10000"/>
          </a:bodyPr>
          <a:lstStyle/>
          <a:p>
            <a:pPr marL="114300" indent="0" algn="just" fontAlgn="auto">
              <a:spcAft>
                <a:spcPts val="0"/>
              </a:spcAft>
              <a:buNone/>
              <a:defRPr/>
            </a:pPr>
            <a:r>
              <a:rPr lang="pl-PL" dirty="0" smtClean="0"/>
              <a:t>„przyjęty </a:t>
            </a:r>
            <a:r>
              <a:rPr lang="pl-PL" dirty="0"/>
              <a:t>w nowym Kodeksie system sankcji względnie oznaczonych oraz zasada określoności kar i środków karnych stanowią wyraz zasady racjonalnego uznania sędziowskiego co do wyboru rodzaju reakcji karnej na popełnione przestępstwo oraz jej dolegliwości. Tę zasadę formułuje wyraźnie art. 53 § 1 co do wymiaru kary, stanowiąc, że "sąd wymierza karę według swego uznania" (na inne środki rozciąga ją art. 56). Łączy się ona ściśle z nadrzędną konstytucyjną zasadą państwa prawnego. Zasada ta ogranicza w istocie rzeczy swobodne uznanie sędziego do ram wyznaczonych "granicami" ustawy</a:t>
            </a:r>
            <a:r>
              <a:rPr lang="pl-PL" dirty="0" smtClean="0"/>
              <a:t>.”  - </a:t>
            </a:r>
            <a:r>
              <a:rPr lang="pl-PL" b="1" dirty="0" smtClean="0">
                <a:solidFill>
                  <a:srgbClr val="0070C0"/>
                </a:solidFill>
              </a:rPr>
              <a:t>Zasada swobody sędziowskiej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/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Art. 53</a:t>
            </a:r>
            <a:r>
              <a:rPr lang="pl-PL" dirty="0" smtClean="0"/>
              <a:t> </a:t>
            </a:r>
            <a:r>
              <a:rPr lang="pl-PL" b="1" dirty="0"/>
              <a:t>§ 1. Sąd wymierza karę według swojego uznania, w granicach przewidzianych przez ustawę, bacząc, by jej dolegliwość nie przekraczała stopnia winy, uwzględniając stopień społecznej szkodliwości czynu oraz biorąc pod uwagę cele zapobiegawcze i wychowawcze, które ma osiągnąć w stosunku do skazanego, a także potrzeby w zakresie kształtowania świadomości prawnej </a:t>
            </a:r>
            <a:r>
              <a:rPr lang="pl-PL" b="1" dirty="0" smtClean="0"/>
              <a:t>społeczeństwa</a:t>
            </a:r>
            <a:r>
              <a:rPr lang="pl-PL" b="1" dirty="0"/>
              <a:t>.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14186264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Dyrektywy wymiaru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208962" cy="5805487"/>
          </a:xfrm>
        </p:spPr>
        <p:txBody>
          <a:bodyPr rtlCol="0">
            <a:normAutofit/>
          </a:bodyPr>
          <a:lstStyle/>
          <a:p>
            <a:pPr marL="114300" indent="0">
              <a:buNone/>
            </a:pPr>
            <a:r>
              <a:rPr lang="pl-PL" b="1" dirty="0" smtClean="0"/>
              <a:t>Dyrektywy </a:t>
            </a:r>
            <a:r>
              <a:rPr lang="pl-PL" b="1" dirty="0"/>
              <a:t>ogólne wymiaru </a:t>
            </a:r>
            <a:r>
              <a:rPr lang="pl-PL" b="1" dirty="0" smtClean="0"/>
              <a:t>kary</a:t>
            </a:r>
          </a:p>
          <a:p>
            <a:pPr marL="114300" indent="0">
              <a:buNone/>
            </a:pPr>
            <a:endParaRPr lang="pl-PL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dirty="0" smtClean="0"/>
              <a:t>Dyrektywa </a:t>
            </a:r>
            <a:r>
              <a:rPr lang="pl-PL" dirty="0"/>
              <a:t>sprawiedliwościowa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 smtClean="0"/>
              <a:t>Prewencja szczególna </a:t>
            </a:r>
          </a:p>
          <a:p>
            <a:pPr lvl="1"/>
            <a:r>
              <a:rPr lang="pl-PL" b="1" dirty="0" smtClean="0"/>
              <a:t>uwzględnienie </a:t>
            </a:r>
            <a:r>
              <a:rPr lang="pl-PL" b="1" dirty="0"/>
              <a:t>przy wymiarze kary celów zapobiegawczych i wychowawczych, jakie ma ona osiągnąć wobec skazanego, tak by powstrzymać go przed powrotem do przestępstwa</a:t>
            </a:r>
            <a:r>
              <a:rPr lang="pl-PL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 dirty="0" smtClean="0"/>
              <a:t>Prewencja ogólna</a:t>
            </a:r>
          </a:p>
          <a:p>
            <a:pPr lvl="1"/>
            <a:r>
              <a:rPr lang="pl-PL" b="1" dirty="0"/>
              <a:t>oddziaływanie kary na społeczeństwo</a:t>
            </a:r>
            <a:r>
              <a:rPr lang="pl-PL" dirty="0"/>
              <a:t>, </a:t>
            </a:r>
            <a:r>
              <a:rPr lang="pl-PL" b="1" dirty="0"/>
              <a:t>do którego informacja o tym wymiarze kary dotrze. </a:t>
            </a:r>
            <a:r>
              <a:rPr lang="pl-PL" dirty="0"/>
              <a:t>Kodeks karny formułuje dyrektywę prewencji generalnej jako wzięcie pod uwagę potrzeb w zakresie kształtowania świadomości prawnej społeczeństwa</a:t>
            </a:r>
            <a:r>
              <a:rPr lang="pl-PL" dirty="0" smtClean="0"/>
              <a:t>.</a:t>
            </a:r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dirty="0" smtClean="0"/>
              <a:t>		Problem </a:t>
            </a:r>
            <a:r>
              <a:rPr lang="pl-PL" dirty="0"/>
              <a:t>tzw. dyrektywy wiodącej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  <p:sp>
        <p:nvSpPr>
          <p:cNvPr id="2" name="Strzałka w prawo 1"/>
          <p:cNvSpPr/>
          <p:nvPr/>
        </p:nvSpPr>
        <p:spPr>
          <a:xfrm>
            <a:off x="1043608" y="5733256"/>
            <a:ext cx="792088" cy="432048"/>
          </a:xfrm>
          <a:prstGeom prst="righ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"/>
            <a:ext cx="3563888" cy="2636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1559104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Dyrektywy wymiaru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208962" cy="5805487"/>
          </a:xfrm>
        </p:spPr>
        <p:txBody>
          <a:bodyPr rtlCol="0">
            <a:normAutofit fontScale="85000" lnSpcReduction="20000"/>
          </a:bodyPr>
          <a:lstStyle/>
          <a:p>
            <a:pPr marL="114300" indent="0">
              <a:buNone/>
            </a:pPr>
            <a:r>
              <a:rPr lang="pl-PL" b="1" dirty="0"/>
              <a:t>Okoliczności wpływające na wymiar kary</a:t>
            </a:r>
          </a:p>
          <a:p>
            <a:pPr marL="114300" indent="0">
              <a:buNone/>
            </a:pPr>
            <a:endParaRPr lang="pl-PL" b="1" dirty="0"/>
          </a:p>
          <a:p>
            <a:pPr>
              <a:buBlip>
                <a:blip r:embed="rId2"/>
              </a:buBlip>
            </a:pPr>
            <a:r>
              <a:rPr lang="pl-PL" dirty="0" smtClean="0"/>
              <a:t>Kodeks </a:t>
            </a:r>
            <a:r>
              <a:rPr lang="pl-PL" dirty="0"/>
              <a:t>karny </a:t>
            </a:r>
            <a:r>
              <a:rPr lang="pl-PL" dirty="0" smtClean="0"/>
              <a:t>nie </a:t>
            </a:r>
            <a:r>
              <a:rPr lang="pl-PL" dirty="0"/>
              <a:t>wprowadza rozróżnienia okoliczności na </a:t>
            </a:r>
            <a:r>
              <a:rPr lang="pl-PL" b="1" dirty="0"/>
              <a:t>łagodzące i obciążające</a:t>
            </a:r>
            <a:r>
              <a:rPr lang="pl-PL" dirty="0"/>
              <a:t> przy wymiarze kary. </a:t>
            </a:r>
            <a:endParaRPr lang="pl-PL" dirty="0" smtClean="0"/>
          </a:p>
          <a:p>
            <a:pPr>
              <a:buBlip>
                <a:blip r:embed="rId2"/>
              </a:buBlip>
            </a:pPr>
            <a:r>
              <a:rPr lang="pl-PL" dirty="0" smtClean="0"/>
              <a:t>Okoliczności </a:t>
            </a:r>
            <a:r>
              <a:rPr lang="pl-PL" dirty="0"/>
              <a:t>wpływające na wymiar kary dotyczą nie tylko czynu, sąd bowiem ma także mieć na uwadze postawę sprawcy i pokrzywdzonego oraz wzajemną relację między nimi</a:t>
            </a:r>
            <a:r>
              <a:rPr lang="pl-PL" dirty="0" smtClean="0"/>
              <a:t>.</a:t>
            </a:r>
          </a:p>
          <a:p>
            <a:pPr>
              <a:buBlip>
                <a:blip r:embed="rId2"/>
              </a:buBlip>
            </a:pPr>
            <a:r>
              <a:rPr lang="pl-PL" dirty="0" smtClean="0"/>
              <a:t>Katalog otwarty</a:t>
            </a:r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b="1" dirty="0" smtClean="0"/>
              <a:t>Art. 53 § 2</a:t>
            </a:r>
            <a:r>
              <a:rPr lang="pl-PL" b="1" dirty="0"/>
              <a:t>. Wymierzając karę, sąd uwzględnia w szczególności motywację i sposób zachowania się sprawcy, zwłaszcza w razie popełnienia przestępstwa na szkodę osoby nieporadnej ze względu na wiek lub stan zdrowia, popełnienie przestępstwa wspólnie z nieletnim, rodzaj i stopień naruszenia ciążących na sprawcy obowiązków, rodzaj i rozmiar ujemnych następstw przestępstwa, właściwości i warunki osobiste sprawcy, sposób życia przed popełnieniem przestępstwa i zachowanie się po jego popełnieniu, a zwłaszcza staranie o naprawienie szkody lub zadośćuczynienie w innej formie społecznemu poczuciu sprawiedliwości, a także zachowanie się pokrzywdzonego.</a:t>
            </a:r>
          </a:p>
          <a:p>
            <a:pPr marL="114300" indent="0">
              <a:buNone/>
            </a:pPr>
            <a:r>
              <a:rPr lang="pl-PL" b="1" dirty="0" smtClean="0"/>
              <a:t>Art. 53 § </a:t>
            </a:r>
            <a:r>
              <a:rPr lang="pl-PL" b="1" dirty="0"/>
              <a:t>3. Wymierzając karę sąd bierze także pod uwagę pozytywne wyniki przeprowadzonej mediacji pomiędzy pokrzywdzonym a sprawcą albo ugodę pomiędzy nimi osiągniętą w postępowaniu przed sądem lub prokuratorem.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852116220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Dyrektywy wymiaru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208962" cy="5805487"/>
          </a:xfrm>
        </p:spPr>
        <p:txBody>
          <a:bodyPr rtlCol="0">
            <a:normAutofit lnSpcReduction="10000"/>
          </a:bodyPr>
          <a:lstStyle/>
          <a:p>
            <a:endParaRPr lang="pl-PL" b="1" dirty="0" smtClean="0"/>
          </a:p>
          <a:p>
            <a:pPr marL="114300" indent="0">
              <a:buNone/>
            </a:pPr>
            <a:r>
              <a:rPr lang="pl-PL" dirty="0" smtClean="0"/>
              <a:t>Art</a:t>
            </a:r>
            <a:r>
              <a:rPr lang="pl-PL" dirty="0"/>
              <a:t>. </a:t>
            </a:r>
            <a:r>
              <a:rPr lang="pl-PL" dirty="0" smtClean="0"/>
              <a:t>55 KK  Okoliczności </a:t>
            </a:r>
            <a:r>
              <a:rPr lang="pl-PL" dirty="0"/>
              <a:t>wpływające na wymiar kary uwzględnia się tylko co do osoby, której dotyczą. </a:t>
            </a:r>
            <a:endParaRPr lang="pl-PL" dirty="0" smtClean="0"/>
          </a:p>
          <a:p>
            <a:pPr marL="114300" indent="0">
              <a:buNone/>
            </a:pPr>
            <a:endParaRPr lang="pl-PL" b="1" dirty="0"/>
          </a:p>
          <a:p>
            <a:pPr marL="114300" indent="0">
              <a:buNone/>
            </a:pPr>
            <a:r>
              <a:rPr lang="pl-PL" b="1" dirty="0" smtClean="0"/>
              <a:t>				Zasada </a:t>
            </a:r>
            <a:r>
              <a:rPr lang="pl-PL" b="1" dirty="0"/>
              <a:t>indywidualizacji kary</a:t>
            </a:r>
            <a:r>
              <a:rPr lang="pl-PL" b="1" dirty="0" smtClean="0"/>
              <a:t>.</a:t>
            </a:r>
          </a:p>
          <a:p>
            <a:pPr marL="114300" indent="0">
              <a:buNone/>
            </a:pPr>
            <a:endParaRPr lang="pl-PL" b="1" dirty="0" smtClean="0"/>
          </a:p>
          <a:p>
            <a:r>
              <a:rPr lang="pl-PL" dirty="0" smtClean="0"/>
              <a:t>Nie </a:t>
            </a:r>
            <a:r>
              <a:rPr lang="pl-PL" dirty="0"/>
              <a:t>można orzekać identycznych kar, nawet za identyczne przestępstwa pod względem ujemnego ładunku bezprawia zawartego w naruszonych przez kilku sprawców norm, skoro już uwzględnienie charakteru osobowości i psychicznych cech indywidualnych sprawców identycznych lub podobnych przestępstw implikuje konieczność orzekania kar odpowiadających indywidualnym właściwością </a:t>
            </a:r>
            <a:r>
              <a:rPr lang="pl-PL" dirty="0" smtClean="0"/>
              <a:t>sprawców” </a:t>
            </a:r>
          </a:p>
          <a:p>
            <a:pPr marL="114300" indent="0">
              <a:buNone/>
            </a:pPr>
            <a:r>
              <a:rPr lang="pl-PL" dirty="0" smtClean="0"/>
              <a:t>Wyr. SA w Łodzi z dnia 23.9.2014, II </a:t>
            </a:r>
            <a:r>
              <a:rPr lang="pl-PL" dirty="0" err="1" smtClean="0"/>
              <a:t>Aka</a:t>
            </a:r>
            <a:r>
              <a:rPr lang="pl-PL" dirty="0" smtClean="0"/>
              <a:t> 185/14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 art. 57 KK – </a:t>
            </a:r>
            <a:r>
              <a:rPr lang="pl-PL" b="1" dirty="0" smtClean="0"/>
              <a:t>zbieg podstaw </a:t>
            </a:r>
            <a:r>
              <a:rPr lang="pl-PL" dirty="0" smtClean="0"/>
              <a:t>złagodzenia lub obostrzenia kary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pl-PL" dirty="0" smtClean="0"/>
              <a:t>odpowiednie stosowanie art</a:t>
            </a:r>
            <a:r>
              <a:rPr lang="pl-PL" dirty="0"/>
              <a:t>. 53, art. 54 § 1 oraz art. </a:t>
            </a:r>
            <a:r>
              <a:rPr lang="pl-PL" dirty="0" smtClean="0"/>
              <a:t>55 do </a:t>
            </a:r>
            <a:r>
              <a:rPr lang="pl-PL" b="1" dirty="0" smtClean="0"/>
              <a:t>środków karnych </a:t>
            </a:r>
            <a:endParaRPr lang="pl-PL" b="1" dirty="0"/>
          </a:p>
          <a:p>
            <a:pPr marL="114300" indent="0">
              <a:buNone/>
            </a:pPr>
            <a:endParaRPr lang="pl-PL" dirty="0" smtClean="0"/>
          </a:p>
        </p:txBody>
      </p:sp>
      <p:sp>
        <p:nvSpPr>
          <p:cNvPr id="2" name="Strzałka w dół 1"/>
          <p:cNvSpPr/>
          <p:nvPr/>
        </p:nvSpPr>
        <p:spPr>
          <a:xfrm>
            <a:off x="5292080" y="2060848"/>
            <a:ext cx="648072" cy="432048"/>
          </a:xfrm>
          <a:prstGeom prst="down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794054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Dyrektywy wymiaru kary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208962" cy="580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Wymiar kary dla sprawcy nieletniego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lub młodocianego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dirty="0" smtClean="0"/>
              <a:t> art. 54 KK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dirty="0"/>
              <a:t> </a:t>
            </a:r>
            <a:r>
              <a:rPr lang="pl-PL" dirty="0" smtClean="0"/>
              <a:t>pierwszeństwo </a:t>
            </a:r>
            <a:r>
              <a:rPr lang="pl-PL" b="1" dirty="0" smtClean="0"/>
              <a:t>wychowawczego celu karania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b="1" dirty="0"/>
              <a:t> d</a:t>
            </a:r>
            <a:r>
              <a:rPr lang="pl-PL" b="1" dirty="0" smtClean="0"/>
              <a:t>yrektywa </a:t>
            </a:r>
            <a:r>
              <a:rPr lang="pl-PL" b="1" dirty="0"/>
              <a:t>szczegółowa a wskazania dyrektyw </a:t>
            </a:r>
            <a:r>
              <a:rPr lang="pl-PL" b="1" dirty="0" smtClean="0"/>
              <a:t>ogólnych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b="1" dirty="0"/>
              <a:t> </a:t>
            </a:r>
            <a:r>
              <a:rPr lang="pl-PL" b="1" dirty="0" smtClean="0"/>
              <a:t>art. 10 </a:t>
            </a:r>
            <a:r>
              <a:rPr lang="pl-PL" b="1" dirty="0"/>
              <a:t>§ 3.</a:t>
            </a:r>
            <a:r>
              <a:rPr lang="pl-PL" dirty="0"/>
              <a:t> </a:t>
            </a:r>
            <a:r>
              <a:rPr lang="pl-PL" i="1" dirty="0"/>
              <a:t>W wypadku określonym w § 2 orzeczona kara nie może przekroczyć </a:t>
            </a:r>
            <a:r>
              <a:rPr lang="pl-PL" b="1" i="1" dirty="0">
                <a:solidFill>
                  <a:srgbClr val="0070C0"/>
                </a:solidFill>
              </a:rPr>
              <a:t>dwóch trzecich górnej granicy </a:t>
            </a:r>
            <a:r>
              <a:rPr lang="pl-PL" i="1" dirty="0"/>
              <a:t>ustawowego zagrożenia przewidzianego za przypisane sprawcy przestępstwo; sąd może zastosować także nadzwyczajne złagodzenie kary.</a:t>
            </a:r>
            <a:endParaRPr lang="pl-PL" b="1" i="1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b="1" dirty="0"/>
              <a:t> </a:t>
            </a:r>
            <a:r>
              <a:rPr lang="pl-PL" b="1" dirty="0" smtClean="0"/>
              <a:t>zakaz </a:t>
            </a:r>
            <a:r>
              <a:rPr lang="pl-PL" b="1" dirty="0"/>
              <a:t>orzekania kary dożywotniego pozbawienia </a:t>
            </a:r>
            <a:r>
              <a:rPr lang="pl-PL" b="1" dirty="0" smtClean="0"/>
              <a:t>wolności wobec sprawcy, który </a:t>
            </a:r>
            <a:r>
              <a:rPr lang="pl-PL" b="1" dirty="0"/>
              <a:t>w czasie popełnienia przestępstwa nie ukończył 18 </a:t>
            </a:r>
            <a:r>
              <a:rPr lang="pl-PL" b="1" dirty="0" smtClean="0"/>
              <a:t>lat</a:t>
            </a:r>
            <a:endParaRPr lang="pl-PL" b="1" dirty="0"/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57225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722960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10757</TotalTime>
  <Words>2583</Words>
  <Application>Microsoft Office PowerPoint</Application>
  <PresentationFormat>Pokaz na ekranie (4:3)</PresentationFormat>
  <Paragraphs>267</Paragraphs>
  <Slides>26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Adjacency</vt:lpstr>
      <vt:lpstr>Wymiar kary</vt:lpstr>
      <vt:lpstr> Ustawowy wymiaru kary</vt:lpstr>
      <vt:lpstr> Ustawowy wymiaru kary</vt:lpstr>
      <vt:lpstr>Dyrektywy wymiaru kary</vt:lpstr>
      <vt:lpstr>Dyrektywy wymiaru kary</vt:lpstr>
      <vt:lpstr>Dyrektywy wymiaru kary</vt:lpstr>
      <vt:lpstr>Dyrektywy wymiaru kary</vt:lpstr>
      <vt:lpstr>Dyrektywy wymiaru kary</vt:lpstr>
      <vt:lpstr>Dyrektywy wymiaru kary</vt:lpstr>
      <vt:lpstr>Dyrektywy wymiaru kary</vt:lpstr>
      <vt:lpstr> Dyrektywy wymiaru kary</vt:lpstr>
      <vt:lpstr>Nadzwyczajny wymiar kary</vt:lpstr>
      <vt:lpstr>Nadzwyczajny wymiar kary</vt:lpstr>
      <vt:lpstr>Nadzwyczajny wymiar kary</vt:lpstr>
      <vt:lpstr>Nadzwyczajny wymiar kary</vt:lpstr>
      <vt:lpstr>Nadzwyczajny wymiar kary</vt:lpstr>
      <vt:lpstr>Nadzwyczajny wymiar kary</vt:lpstr>
      <vt:lpstr>Nadzwyczajny wymiar kary</vt:lpstr>
      <vt:lpstr>Nadzwyczajny wymiar kary</vt:lpstr>
      <vt:lpstr>Kara łączna</vt:lpstr>
      <vt:lpstr>Kara łączna</vt:lpstr>
      <vt:lpstr>Kara łączna</vt:lpstr>
      <vt:lpstr>Kara łączna</vt:lpstr>
      <vt:lpstr>Kara łączna</vt:lpstr>
      <vt:lpstr>Kara łączna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Wprowadznie do nauki prawa karnego</dc:title>
  <dc:creator>Tomasz Biegacz</dc:creator>
  <cp:lastModifiedBy>Dagmara</cp:lastModifiedBy>
  <cp:revision>619</cp:revision>
  <dcterms:created xsi:type="dcterms:W3CDTF">2012-10-05T20:53:44Z</dcterms:created>
  <dcterms:modified xsi:type="dcterms:W3CDTF">2019-01-10T14:15:07Z</dcterms:modified>
</cp:coreProperties>
</file>