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6"/>
  </p:notesMasterIdLst>
  <p:sldIdLst>
    <p:sldId id="256" r:id="rId2"/>
    <p:sldId id="773" r:id="rId3"/>
    <p:sldId id="856" r:id="rId4"/>
    <p:sldId id="854" r:id="rId5"/>
    <p:sldId id="859" r:id="rId6"/>
    <p:sldId id="862" r:id="rId7"/>
    <p:sldId id="860" r:id="rId8"/>
    <p:sldId id="858" r:id="rId9"/>
    <p:sldId id="861" r:id="rId10"/>
    <p:sldId id="821" r:id="rId11"/>
    <p:sldId id="823" r:id="rId12"/>
    <p:sldId id="863" r:id="rId13"/>
    <p:sldId id="822" r:id="rId14"/>
    <p:sldId id="820" r:id="rId15"/>
    <p:sldId id="865" r:id="rId16"/>
    <p:sldId id="864" r:id="rId17"/>
    <p:sldId id="824" r:id="rId18"/>
    <p:sldId id="866" r:id="rId19"/>
    <p:sldId id="867" r:id="rId20"/>
    <p:sldId id="825" r:id="rId21"/>
    <p:sldId id="868" r:id="rId22"/>
    <p:sldId id="869" r:id="rId23"/>
    <p:sldId id="826" r:id="rId24"/>
    <p:sldId id="870" r:id="rId25"/>
    <p:sldId id="872" r:id="rId26"/>
    <p:sldId id="873" r:id="rId27"/>
    <p:sldId id="874" r:id="rId28"/>
    <p:sldId id="875" r:id="rId29"/>
    <p:sldId id="871" r:id="rId30"/>
    <p:sldId id="827" r:id="rId31"/>
    <p:sldId id="876" r:id="rId32"/>
    <p:sldId id="877" r:id="rId33"/>
    <p:sldId id="878" r:id="rId34"/>
    <p:sldId id="284" r:id="rId35"/>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0EF2"/>
    <a:srgbClr val="A7190E"/>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08.05.2018</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08/05/2018</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08/05/2018</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08/05/2018</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08/05/2018</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08/05/2018</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08/05/2018</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08/05/2018</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08/05/2018</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08/05/2018</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08/05/2018</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08/05/2018</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08/05/2018</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sip.legalis.pl/document-view.seam?documentId=mfrxilrtg4ytcnrwga2doltqmfyc4nbqgyzteobvg4"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7" name="Rectangle 3"/>
          <p:cNvSpPr>
            <a:spLocks noGrp="1" noChangeArrowheads="1"/>
          </p:cNvSpPr>
          <p:nvPr>
            <p:ph type="subTitle" idx="1"/>
          </p:nvPr>
        </p:nvSpPr>
        <p:spPr>
          <a:xfrm>
            <a:off x="685800" y="4365104"/>
            <a:ext cx="6461125" cy="1440160"/>
          </a:xfrm>
        </p:spPr>
        <p:txBody>
          <a:bodyPr rtlCol="0">
            <a:noAutofit/>
          </a:bodyPr>
          <a:lstStyle/>
          <a:p>
            <a:pPr fontAlgn="auto">
              <a:spcAft>
                <a:spcPts val="0"/>
              </a:spcAft>
              <a:buFont typeface="Arial" pitchFamily="34" charset="0"/>
              <a:buNone/>
              <a:defRPr/>
            </a:pPr>
            <a:r>
              <a:rPr lang="pl-PL" sz="4000" dirty="0" smtClean="0">
                <a:solidFill>
                  <a:srgbClr val="0070C0"/>
                </a:solidFill>
                <a:latin typeface="+mj-lt"/>
              </a:rPr>
              <a:t>Środki zabezpieczające</a:t>
            </a:r>
            <a:endParaRPr lang="pl-PL" sz="4000" dirty="0">
              <a:solidFill>
                <a:srgbClr val="0070C0"/>
              </a:solidFill>
              <a:latin typeface="+mj-lt"/>
            </a:endParaRPr>
          </a:p>
        </p:txBody>
      </p:sp>
      <p:sp>
        <p:nvSpPr>
          <p:cNvPr id="129026" name="Rectangle 2"/>
          <p:cNvSpPr>
            <a:spLocks noGrp="1" noChangeArrowheads="1"/>
          </p:cNvSpPr>
          <p:nvPr>
            <p:ph type="ctrTitle"/>
          </p:nvPr>
        </p:nvSpPr>
        <p:spPr>
          <a:xfrm>
            <a:off x="685800" y="4941168"/>
            <a:ext cx="7543800" cy="648072"/>
          </a:xfrm>
        </p:spPr>
        <p:txBody>
          <a:bodyPr/>
          <a:lstStyle/>
          <a:p>
            <a:pPr fontAlgn="auto">
              <a:spcAft>
                <a:spcPts val="0"/>
              </a:spcAft>
              <a:defRPr/>
            </a:pPr>
            <a:r>
              <a:rPr lang="pl-PL" sz="2400" dirty="0" smtClean="0">
                <a:solidFill>
                  <a:schemeClr val="tx1"/>
                </a:solidFill>
              </a:rPr>
              <a:t>dr Dagmara Gruszecka </a:t>
            </a:r>
            <a:endParaRPr lang="pl-PL" sz="2400" dirty="0">
              <a:solidFill>
                <a:schemeClr val="tx1"/>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Katalog środków zabezpieczających</a:t>
            </a:r>
            <a:endParaRPr lang="pl-PL" sz="4000" dirty="0"/>
          </a:p>
        </p:txBody>
      </p:sp>
      <p:sp>
        <p:nvSpPr>
          <p:cNvPr id="130051" name="Rectangle 3"/>
          <p:cNvSpPr>
            <a:spLocks noGrp="1" noChangeArrowheads="1"/>
          </p:cNvSpPr>
          <p:nvPr>
            <p:ph idx="1"/>
          </p:nvPr>
        </p:nvSpPr>
        <p:spPr>
          <a:xfrm>
            <a:off x="179388" y="908721"/>
            <a:ext cx="8208962" cy="5949280"/>
          </a:xfrm>
        </p:spPr>
        <p:txBody>
          <a:bodyPr rtlCol="0">
            <a:normAutofit fontScale="85000" lnSpcReduction="20000"/>
          </a:bodyPr>
          <a:lstStyle/>
          <a:p>
            <a:pPr marL="114300" indent="0">
              <a:buNone/>
            </a:pPr>
            <a:r>
              <a:rPr lang="pl-PL" b="1" dirty="0" smtClean="0">
                <a:solidFill>
                  <a:srgbClr val="0070C0"/>
                </a:solidFill>
              </a:rPr>
              <a:t>Art. 93a § </a:t>
            </a:r>
            <a:r>
              <a:rPr lang="pl-PL" b="1" dirty="0">
                <a:solidFill>
                  <a:srgbClr val="0070C0"/>
                </a:solidFill>
              </a:rPr>
              <a:t>1. </a:t>
            </a:r>
          </a:p>
          <a:p>
            <a:pPr marL="114300" indent="0">
              <a:buNone/>
            </a:pPr>
            <a:r>
              <a:rPr lang="pl-PL" b="1" dirty="0"/>
              <a:t>Środkami zabezpieczającymi są:</a:t>
            </a:r>
          </a:p>
          <a:p>
            <a:r>
              <a:rPr lang="pl-PL" b="1" dirty="0"/>
              <a:t>1) </a:t>
            </a:r>
            <a:r>
              <a:rPr lang="pl-PL" b="1" dirty="0" smtClean="0"/>
              <a:t>elektroniczna </a:t>
            </a:r>
            <a:r>
              <a:rPr lang="pl-PL" b="1" dirty="0"/>
              <a:t>kontrola miejsca pobytu;</a:t>
            </a:r>
          </a:p>
          <a:p>
            <a:r>
              <a:rPr lang="pl-PL" b="1" dirty="0"/>
              <a:t>2) </a:t>
            </a:r>
            <a:r>
              <a:rPr lang="pl-PL" b="1" dirty="0" smtClean="0"/>
              <a:t>terapia</a:t>
            </a:r>
            <a:r>
              <a:rPr lang="pl-PL" b="1" dirty="0"/>
              <a:t>;</a:t>
            </a:r>
          </a:p>
          <a:p>
            <a:r>
              <a:rPr lang="pl-PL" b="1" dirty="0"/>
              <a:t>3) </a:t>
            </a:r>
            <a:r>
              <a:rPr lang="pl-PL" b="1" dirty="0" smtClean="0"/>
              <a:t>terapia </a:t>
            </a:r>
            <a:r>
              <a:rPr lang="pl-PL" b="1" dirty="0"/>
              <a:t>uzależnień;</a:t>
            </a:r>
          </a:p>
          <a:p>
            <a:r>
              <a:rPr lang="pl-PL" b="1" dirty="0"/>
              <a:t>4) </a:t>
            </a:r>
            <a:r>
              <a:rPr lang="pl-PL" b="1" dirty="0" smtClean="0"/>
              <a:t>pobyt </a:t>
            </a:r>
            <a:r>
              <a:rPr lang="pl-PL" b="1" dirty="0"/>
              <a:t>w zakładzie psychiatrycznym.</a:t>
            </a:r>
          </a:p>
          <a:p>
            <a:pPr marL="114300" indent="0">
              <a:buNone/>
            </a:pPr>
            <a:endParaRPr lang="pl-PL" b="1" dirty="0" smtClean="0"/>
          </a:p>
          <a:p>
            <a:pPr marL="114300" indent="0">
              <a:buNone/>
            </a:pPr>
            <a:r>
              <a:rPr lang="pl-PL" b="1" dirty="0" smtClean="0"/>
              <a:t>§ </a:t>
            </a:r>
            <a:r>
              <a:rPr lang="pl-PL" b="1" dirty="0"/>
              <a:t>2. Jeżeli ustawa tak stanowi, tytułem środka zabezpieczającego można orzec nakaz i zakazy określone w art. 39 pkt 2-3.</a:t>
            </a:r>
          </a:p>
          <a:p>
            <a:pPr marL="114300" indent="0">
              <a:buNone/>
            </a:pPr>
            <a:r>
              <a:rPr lang="pl-PL" b="1" dirty="0" smtClean="0"/>
              <a:t>	1</a:t>
            </a:r>
            <a:r>
              <a:rPr lang="pl-PL" b="1" dirty="0"/>
              <a:t>) </a:t>
            </a:r>
            <a:r>
              <a:rPr lang="pl-PL" dirty="0" smtClean="0"/>
              <a:t>zakaz </a:t>
            </a:r>
            <a:r>
              <a:rPr lang="pl-PL" dirty="0"/>
              <a:t>zajmowania określonego stanowiska, wykonywania określonego zawodu lub prowadzenia określonej działalności gospodarczej;</a:t>
            </a:r>
          </a:p>
          <a:p>
            <a:pPr marL="114300" indent="0">
              <a:buNone/>
            </a:pPr>
            <a:r>
              <a:rPr lang="pl-PL" b="1" dirty="0" smtClean="0"/>
              <a:t>	2</a:t>
            </a:r>
            <a:r>
              <a:rPr lang="pl-PL" b="1" dirty="0"/>
              <a:t>) </a:t>
            </a:r>
            <a:r>
              <a:rPr lang="pl-PL" dirty="0" smtClean="0"/>
              <a:t>zakaz </a:t>
            </a:r>
            <a:r>
              <a:rPr lang="pl-PL" dirty="0"/>
              <a:t>prowadzenia działalności związanej z wychowaniem, leczeniem, edukacją małoletnich lub z opieką nad nimi;</a:t>
            </a:r>
          </a:p>
          <a:p>
            <a:pPr marL="114300" indent="0">
              <a:buNone/>
            </a:pPr>
            <a:r>
              <a:rPr lang="pl-PL" b="1" dirty="0" smtClean="0"/>
              <a:t>	3</a:t>
            </a:r>
            <a:r>
              <a:rPr lang="pl-PL" b="1" dirty="0"/>
              <a:t>) </a:t>
            </a:r>
            <a:r>
              <a:rPr lang="pl-PL" dirty="0" smtClean="0"/>
              <a:t>zakaz </a:t>
            </a:r>
            <a:r>
              <a:rPr lang="pl-PL" dirty="0"/>
              <a:t>przebywania w określonych środowiskach lub miejscach, kontaktowania się z określonymi osobami, zbliżania się do określonych osób lub opuszczania określonego miejsca pobytu bez zgody sądu;</a:t>
            </a:r>
          </a:p>
          <a:p>
            <a:pPr marL="114300" indent="0">
              <a:buNone/>
            </a:pPr>
            <a:r>
              <a:rPr lang="pl-PL" b="1" dirty="0" smtClean="0"/>
              <a:t>	4</a:t>
            </a:r>
            <a:r>
              <a:rPr lang="pl-PL" b="1" dirty="0"/>
              <a:t>) </a:t>
            </a:r>
            <a:r>
              <a:rPr lang="pl-PL" dirty="0" smtClean="0"/>
              <a:t>zakaz </a:t>
            </a:r>
            <a:r>
              <a:rPr lang="pl-PL" dirty="0"/>
              <a:t>wstępu na imprezę masową;</a:t>
            </a:r>
          </a:p>
          <a:p>
            <a:pPr marL="114300" indent="0">
              <a:buNone/>
            </a:pPr>
            <a:r>
              <a:rPr lang="pl-PL" b="1" dirty="0" smtClean="0"/>
              <a:t>	5</a:t>
            </a:r>
            <a:r>
              <a:rPr lang="pl-PL" b="1" dirty="0"/>
              <a:t>) </a:t>
            </a:r>
            <a:r>
              <a:rPr lang="pl-PL" dirty="0" smtClean="0"/>
              <a:t>zakaz </a:t>
            </a:r>
            <a:r>
              <a:rPr lang="pl-PL" dirty="0"/>
              <a:t>wstępu do ośrodków gier i uczestnictwa w grach hazardowych;</a:t>
            </a:r>
          </a:p>
          <a:p>
            <a:pPr marL="114300" indent="0">
              <a:buNone/>
            </a:pPr>
            <a:r>
              <a:rPr lang="pl-PL" b="1" dirty="0" smtClean="0"/>
              <a:t>	6</a:t>
            </a:r>
            <a:r>
              <a:rPr lang="pl-PL" b="1" dirty="0"/>
              <a:t>) </a:t>
            </a:r>
            <a:r>
              <a:rPr lang="pl-PL" dirty="0" smtClean="0"/>
              <a:t>nakaz </a:t>
            </a:r>
            <a:r>
              <a:rPr lang="pl-PL" dirty="0"/>
              <a:t>okresowego opuszczenia lokalu zajmowanego wspólnie z pokrzywdzonym;</a:t>
            </a:r>
          </a:p>
          <a:p>
            <a:pPr marL="114300" indent="0">
              <a:buNone/>
            </a:pPr>
            <a:r>
              <a:rPr lang="pl-PL" b="1" dirty="0" smtClean="0"/>
              <a:t>	7</a:t>
            </a:r>
            <a:r>
              <a:rPr lang="pl-PL" b="1" dirty="0"/>
              <a:t>) </a:t>
            </a:r>
            <a:r>
              <a:rPr lang="pl-PL" dirty="0" smtClean="0"/>
              <a:t>zakaz </a:t>
            </a:r>
            <a:r>
              <a:rPr lang="pl-PL" dirty="0"/>
              <a:t>prowadzenia pojazdów </a:t>
            </a:r>
            <a:r>
              <a:rPr lang="pl-PL" dirty="0" smtClean="0"/>
              <a:t>(por. art</a:t>
            </a:r>
            <a:r>
              <a:rPr lang="pl-PL" dirty="0"/>
              <a:t>. </a:t>
            </a:r>
            <a:r>
              <a:rPr lang="pl-PL" dirty="0" smtClean="0"/>
              <a:t>99 kk).</a:t>
            </a:r>
            <a:endParaRPr lang="pl-PL" dirty="0"/>
          </a:p>
          <a:p>
            <a:pPr marL="114300" indent="0" fontAlgn="auto">
              <a:spcAft>
                <a:spcPts val="0"/>
              </a:spcAft>
              <a:buNone/>
              <a:defRPr/>
            </a:pPr>
            <a:endParaRPr lang="pl-PL" dirty="0" smtClean="0"/>
          </a:p>
        </p:txBody>
      </p:sp>
    </p:spTree>
    <p:extLst>
      <p:ext uri="{BB962C8B-B14F-4D97-AF65-F5344CB8AC3E}">
        <p14:creationId xmlns:p14="http://schemas.microsoft.com/office/powerpoint/2010/main" val="3615245514"/>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82020" y="53975"/>
            <a:ext cx="8208962" cy="1143000"/>
          </a:xfrm>
        </p:spPr>
        <p:txBody>
          <a:bodyPr/>
          <a:lstStyle/>
          <a:p>
            <a:pPr fontAlgn="auto">
              <a:spcAft>
                <a:spcPts val="0"/>
              </a:spcAft>
              <a:defRPr/>
            </a:pPr>
            <a:r>
              <a:rPr lang="pl-PL" sz="4000" dirty="0" smtClean="0"/>
              <a:t>Przesłanki</a:t>
            </a:r>
            <a:endParaRPr lang="pl-PL" sz="4000" dirty="0"/>
          </a:p>
        </p:txBody>
      </p:sp>
      <p:sp>
        <p:nvSpPr>
          <p:cNvPr id="130051" name="Rectangle 3"/>
          <p:cNvSpPr>
            <a:spLocks noGrp="1" noChangeArrowheads="1"/>
          </p:cNvSpPr>
          <p:nvPr>
            <p:ph idx="1"/>
          </p:nvPr>
        </p:nvSpPr>
        <p:spPr>
          <a:xfrm>
            <a:off x="182020" y="1052513"/>
            <a:ext cx="8206330" cy="5805487"/>
          </a:xfrm>
        </p:spPr>
        <p:txBody>
          <a:bodyPr rtlCol="0">
            <a:normAutofit lnSpcReduction="10000"/>
          </a:bodyPr>
          <a:lstStyle/>
          <a:p>
            <a:pPr fontAlgn="auto">
              <a:spcAft>
                <a:spcPts val="0"/>
              </a:spcAft>
              <a:buFont typeface="Wingdings" panose="05000000000000000000" pitchFamily="2" charset="2"/>
              <a:buChar char="q"/>
              <a:defRPr/>
            </a:pPr>
            <a:r>
              <a:rPr lang="pl-PL" dirty="0" smtClean="0"/>
              <a:t>Przepisy </a:t>
            </a:r>
            <a:r>
              <a:rPr lang="pl-PL" dirty="0"/>
              <a:t>art. 93b § 1–5 KK określają </a:t>
            </a:r>
            <a:r>
              <a:rPr lang="pl-PL" b="1" dirty="0"/>
              <a:t>ogólne przesłanki stosowania środków zabezpieczających</a:t>
            </a:r>
            <a:r>
              <a:rPr lang="pl-PL" dirty="0"/>
              <a:t> </a:t>
            </a:r>
            <a:endParaRPr lang="pl-PL" dirty="0" smtClean="0"/>
          </a:p>
          <a:p>
            <a:pPr fontAlgn="auto">
              <a:spcAft>
                <a:spcPts val="0"/>
              </a:spcAft>
              <a:buFont typeface="Wingdings" panose="05000000000000000000" pitchFamily="2" charset="2"/>
              <a:buChar char="q"/>
              <a:defRPr/>
            </a:pPr>
            <a:r>
              <a:rPr lang="pl-PL" dirty="0" smtClean="0"/>
              <a:t>Orzeczenie </a:t>
            </a:r>
            <a:r>
              <a:rPr lang="pl-PL" dirty="0"/>
              <a:t>środka zabezpieczającego będzie możliwe, gdy sąd stwierdzi </a:t>
            </a:r>
            <a:r>
              <a:rPr lang="pl-PL" b="1" dirty="0"/>
              <a:t>kumulatywną realizację wszystkich przesłanek ogólnych zawartych art. 93b </a:t>
            </a:r>
            <a:r>
              <a:rPr lang="pl-PL" dirty="0"/>
              <a:t>oraz – tam gdzie są one przewidziane – </a:t>
            </a:r>
            <a:r>
              <a:rPr lang="pl-PL" b="1" dirty="0"/>
              <a:t>przesłanek szczegółowych</a:t>
            </a:r>
            <a:r>
              <a:rPr lang="pl-PL" dirty="0"/>
              <a:t>, warunkujących zastosowanie środka zabezpieczającego szczególnego rodzaju</a:t>
            </a:r>
            <a:r>
              <a:rPr lang="pl-PL" dirty="0" smtClean="0"/>
              <a:t>.</a:t>
            </a:r>
          </a:p>
          <a:p>
            <a:pPr marL="114300" indent="0" fontAlgn="auto">
              <a:spcAft>
                <a:spcPts val="0"/>
              </a:spcAft>
              <a:buNone/>
              <a:defRPr/>
            </a:pPr>
            <a:endParaRPr lang="pl-PL" dirty="0"/>
          </a:p>
          <a:p>
            <a:pPr>
              <a:buBlip>
                <a:blip r:embed="rId2"/>
              </a:buBlip>
            </a:pPr>
            <a:r>
              <a:rPr lang="pl-PL" b="1" dirty="0" smtClean="0"/>
              <a:t>Popełnienie </a:t>
            </a:r>
            <a:r>
              <a:rPr lang="pl-PL" b="1" dirty="0"/>
              <a:t>czynu zabronionego.</a:t>
            </a:r>
            <a:r>
              <a:rPr lang="pl-PL" dirty="0"/>
              <a:t> Podstawowym </a:t>
            </a:r>
            <a:r>
              <a:rPr lang="pl-PL" b="1" dirty="0"/>
              <a:t>warunkiem</a:t>
            </a:r>
            <a:r>
              <a:rPr lang="pl-PL" dirty="0"/>
              <a:t> orzeczenia któregokolwiek ze środków zabezpieczających jest popełnienie czynu </a:t>
            </a:r>
            <a:r>
              <a:rPr lang="pl-PL" dirty="0" smtClean="0"/>
              <a:t>zabronionego.</a:t>
            </a:r>
          </a:p>
          <a:p>
            <a:pPr>
              <a:buBlip>
                <a:blip r:embed="rId2"/>
              </a:buBlip>
            </a:pPr>
            <a:r>
              <a:rPr lang="pl-PL" b="1" dirty="0" smtClean="0"/>
              <a:t> Klauzula </a:t>
            </a:r>
            <a:r>
              <a:rPr lang="pl-PL" b="1" dirty="0" smtClean="0"/>
              <a:t>konieczności</a:t>
            </a:r>
          </a:p>
          <a:p>
            <a:pPr>
              <a:buBlip>
                <a:blip r:embed="rId2"/>
              </a:buBlip>
            </a:pPr>
            <a:r>
              <a:rPr lang="pl-PL" b="1" dirty="0"/>
              <a:t> Klauzula </a:t>
            </a:r>
            <a:r>
              <a:rPr lang="pl-PL" b="1" dirty="0" smtClean="0"/>
              <a:t>subsydiarności</a:t>
            </a:r>
          </a:p>
          <a:p>
            <a:pPr>
              <a:buBlip>
                <a:blip r:embed="rId2"/>
              </a:buBlip>
            </a:pPr>
            <a:r>
              <a:rPr lang="pl-PL" b="1" dirty="0"/>
              <a:t> Klauzula </a:t>
            </a:r>
            <a:r>
              <a:rPr lang="pl-PL" b="1" dirty="0" smtClean="0"/>
              <a:t>proporcjonalności</a:t>
            </a:r>
          </a:p>
          <a:p>
            <a:pPr>
              <a:buBlip>
                <a:blip r:embed="rId2"/>
              </a:buBlip>
            </a:pPr>
            <a:r>
              <a:rPr lang="pl-PL" b="1" dirty="0"/>
              <a:t> Szczególna podstawa ustawowa orzekania pobytu w zakładzie psychiatrycznym</a:t>
            </a:r>
            <a:endParaRPr lang="pl-PL" dirty="0"/>
          </a:p>
          <a:p>
            <a:pPr fontAlgn="auto">
              <a:spcAft>
                <a:spcPts val="0"/>
              </a:spcAft>
              <a:buClr>
                <a:srgbClr val="ED0EF2"/>
              </a:buClr>
              <a:buFont typeface="Wingdings" panose="05000000000000000000" pitchFamily="2" charset="2"/>
              <a:buChar char="ü"/>
              <a:defRPr/>
            </a:pPr>
            <a:endParaRPr lang="pl-PL" dirty="0" smtClean="0"/>
          </a:p>
          <a:p>
            <a:pPr marL="114300" indent="0" fontAlgn="auto">
              <a:spcAft>
                <a:spcPts val="0"/>
              </a:spcAft>
              <a:buNone/>
              <a:defRPr/>
            </a:pPr>
            <a:endParaRPr lang="pl-PL" dirty="0" smtClean="0"/>
          </a:p>
        </p:txBody>
      </p:sp>
    </p:spTree>
    <p:extLst>
      <p:ext uri="{BB962C8B-B14F-4D97-AF65-F5344CB8AC3E}">
        <p14:creationId xmlns:p14="http://schemas.microsoft.com/office/powerpoint/2010/main" val="3098222348"/>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82020" y="53975"/>
            <a:ext cx="8208962" cy="1143000"/>
          </a:xfrm>
        </p:spPr>
        <p:txBody>
          <a:bodyPr/>
          <a:lstStyle/>
          <a:p>
            <a:pPr fontAlgn="auto">
              <a:spcAft>
                <a:spcPts val="0"/>
              </a:spcAft>
              <a:defRPr/>
            </a:pPr>
            <a:r>
              <a:rPr lang="pl-PL" sz="4000" dirty="0" smtClean="0"/>
              <a:t>Przesłanki</a:t>
            </a:r>
            <a:endParaRPr lang="pl-PL" sz="4000" dirty="0"/>
          </a:p>
        </p:txBody>
      </p:sp>
      <p:sp>
        <p:nvSpPr>
          <p:cNvPr id="130051" name="Rectangle 3"/>
          <p:cNvSpPr>
            <a:spLocks noGrp="1" noChangeArrowheads="1"/>
          </p:cNvSpPr>
          <p:nvPr>
            <p:ph idx="1"/>
          </p:nvPr>
        </p:nvSpPr>
        <p:spPr>
          <a:xfrm>
            <a:off x="182020" y="1052513"/>
            <a:ext cx="8206330" cy="5805487"/>
          </a:xfrm>
        </p:spPr>
        <p:txBody>
          <a:bodyPr rtlCol="0">
            <a:normAutofit fontScale="92500" lnSpcReduction="20000"/>
          </a:bodyPr>
          <a:lstStyle/>
          <a:p>
            <a:pPr marL="114300" indent="0">
              <a:buNone/>
            </a:pPr>
            <a:r>
              <a:rPr lang="pl-PL" b="1" dirty="0" smtClean="0"/>
              <a:t>Art. 93b § </a:t>
            </a:r>
            <a:r>
              <a:rPr lang="pl-PL" b="1" dirty="0"/>
              <a:t>1. </a:t>
            </a:r>
            <a:r>
              <a:rPr lang="pl-PL" dirty="0"/>
              <a:t>Sąd może orzec środek zabezpieczający, gdy jest to </a:t>
            </a:r>
            <a:r>
              <a:rPr lang="pl-PL" b="1" dirty="0"/>
              <a:t>konieczne</a:t>
            </a:r>
            <a:r>
              <a:rPr lang="pl-PL" dirty="0"/>
              <a:t>, aby zapobiec ponownemu popełnieniu przez sprawcę czynu zabronionego, a </a:t>
            </a:r>
            <a:r>
              <a:rPr lang="pl-PL" b="1" dirty="0">
                <a:solidFill>
                  <a:srgbClr val="0070C0"/>
                </a:solidFill>
              </a:rPr>
              <a:t>inne środki prawne określone w tym kodeksie lub orzeczone na podstawie innych ustaw nie są wystarczające</a:t>
            </a:r>
            <a:r>
              <a:rPr lang="pl-PL" dirty="0"/>
              <a:t>. Środek zabezpieczający, o którym mowa w art. 93a § 1 pkt 4, można orzec jedynie, aby zapobiec ponownemu popełnieniu przez sprawcę czynu zabronionego o znacznej społecznej szkodliwości.</a:t>
            </a:r>
          </a:p>
          <a:p>
            <a:r>
              <a:rPr lang="pl-PL" dirty="0"/>
              <a:t>§ 2. Sąd </a:t>
            </a:r>
            <a:r>
              <a:rPr lang="pl-PL" b="1" dirty="0"/>
              <a:t>uchyla środek zabezpieczający, gdy dalsze jego stosowanie nie jest już konieczne</a:t>
            </a:r>
            <a:r>
              <a:rPr lang="pl-PL" dirty="0"/>
              <a:t>.</a:t>
            </a:r>
          </a:p>
          <a:p>
            <a:r>
              <a:rPr lang="pl-PL" dirty="0"/>
              <a:t>§ 3. Środek zabezpieczający i sposób jego wykonywania powinien być </a:t>
            </a:r>
            <a:r>
              <a:rPr lang="pl-PL" b="1" dirty="0">
                <a:solidFill>
                  <a:srgbClr val="FF0000"/>
                </a:solidFill>
              </a:rPr>
              <a:t>odpowiedni do </a:t>
            </a:r>
            <a:r>
              <a:rPr lang="pl-PL" dirty="0"/>
              <a:t>stopnia społecznej szkodliwości czynu zabronionego, który sprawca może popełnić, oraz prawdopodobieństwa jego popełnienia, a także uwzględniać potrzeby i postępy w terapii lub terapii uzależnień. </a:t>
            </a:r>
            <a:r>
              <a:rPr lang="pl-PL" dirty="0">
                <a:solidFill>
                  <a:srgbClr val="ED0EF2"/>
                </a:solidFill>
              </a:rPr>
              <a:t>Sąd może zmienić orzeczony wobec sprawcy środek zabezpieczający lub sposób jego wykonywania, jeżeli poprzednio orzeczony środek stał się nieodpowiedni lub jego wykonywanie nie jest możliwe.</a:t>
            </a:r>
          </a:p>
          <a:p>
            <a:r>
              <a:rPr lang="pl-PL" dirty="0">
                <a:effectLst>
                  <a:outerShdw blurRad="38100" dist="38100" dir="2700000" algn="tl">
                    <a:srgbClr val="000000">
                      <a:alpha val="43137"/>
                    </a:srgbClr>
                  </a:outerShdw>
                </a:effectLst>
              </a:rPr>
              <a:t>§ 4. Wobec tego samego sprawcy </a:t>
            </a:r>
            <a:r>
              <a:rPr lang="pl-PL" b="1" dirty="0">
                <a:effectLst>
                  <a:outerShdw blurRad="38100" dist="38100" dir="2700000" algn="tl">
                    <a:srgbClr val="000000">
                      <a:alpha val="43137"/>
                    </a:srgbClr>
                  </a:outerShdw>
                </a:effectLst>
              </a:rPr>
              <a:t>można orzec więcej niż jeden</a:t>
            </a:r>
            <a:r>
              <a:rPr lang="pl-PL" dirty="0">
                <a:effectLst>
                  <a:outerShdw blurRad="38100" dist="38100" dir="2700000" algn="tl">
                    <a:srgbClr val="000000">
                      <a:alpha val="43137"/>
                    </a:srgbClr>
                  </a:outerShdw>
                </a:effectLst>
              </a:rPr>
              <a:t> środek zabezpieczający; przepisy § 1 i 3 stosuje się, biorąc pod uwagę wszystkie orzekane środki zabezpieczające</a:t>
            </a:r>
            <a:r>
              <a:rPr lang="pl-PL" dirty="0"/>
              <a:t>. </a:t>
            </a:r>
            <a:r>
              <a:rPr lang="pl-PL" dirty="0" smtClean="0"/>
              <a:t>- </a:t>
            </a:r>
            <a:r>
              <a:rPr lang="pl-PL" dirty="0" smtClean="0">
                <a:solidFill>
                  <a:srgbClr val="FF0000"/>
                </a:solidFill>
              </a:rPr>
              <a:t>kumulacja</a:t>
            </a:r>
            <a:endParaRPr lang="pl-PL" dirty="0"/>
          </a:p>
          <a:p>
            <a:r>
              <a:rPr lang="pl-PL" dirty="0"/>
              <a:t>§ 5. </a:t>
            </a:r>
            <a:r>
              <a:rPr lang="pl-PL" b="1" dirty="0"/>
              <a:t>Sąd orzeka pobyt w zakładzie psychiatrycznym tylko wtedy, gdy ustawa tak stanowi.</a:t>
            </a:r>
          </a:p>
          <a:p>
            <a:pPr marL="114300" indent="0" fontAlgn="auto">
              <a:spcAft>
                <a:spcPts val="0"/>
              </a:spcAft>
              <a:buClr>
                <a:srgbClr val="ED0EF2"/>
              </a:buClr>
              <a:buNone/>
              <a:defRPr/>
            </a:pPr>
            <a:endParaRPr lang="pl-PL" dirty="0" smtClean="0"/>
          </a:p>
          <a:p>
            <a:pPr marL="114300" indent="0" fontAlgn="auto">
              <a:spcAft>
                <a:spcPts val="0"/>
              </a:spcAft>
              <a:buNone/>
              <a:defRPr/>
            </a:pPr>
            <a:endParaRPr lang="pl-PL" dirty="0" smtClean="0"/>
          </a:p>
        </p:txBody>
      </p:sp>
    </p:spTree>
    <p:extLst>
      <p:ext uri="{BB962C8B-B14F-4D97-AF65-F5344CB8AC3E}">
        <p14:creationId xmlns:p14="http://schemas.microsoft.com/office/powerpoint/2010/main" val="2261976390"/>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Zakres podmiotowy</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Blip>
                <a:blip r:embed="rId2"/>
              </a:buBlip>
              <a:defRPr/>
            </a:pPr>
            <a:r>
              <a:rPr lang="pl-PL" b="1" dirty="0"/>
              <a:t>Zgodnie z nowymi założeniami systemowymi kategorie sprawców, wobec których możliwe jest zastosowanie środków zabezpieczających, zostały ujęte w jednym artykule tworzącym spójny katalog (art. 93c KK</a:t>
            </a:r>
            <a:r>
              <a:rPr lang="pl-PL" b="1" dirty="0" smtClean="0"/>
              <a:t>).</a:t>
            </a:r>
          </a:p>
          <a:p>
            <a:pPr fontAlgn="auto">
              <a:spcAft>
                <a:spcPts val="0"/>
              </a:spcAft>
              <a:buBlip>
                <a:blip r:embed="rId2"/>
              </a:buBlip>
              <a:defRPr/>
            </a:pPr>
            <a:r>
              <a:rPr lang="pl-PL" b="1" dirty="0"/>
              <a:t>Nowelizacja Kodeksu </a:t>
            </a:r>
            <a:r>
              <a:rPr lang="pl-PL" b="1" dirty="0" smtClean="0"/>
              <a:t>karnego z 2015 </a:t>
            </a:r>
            <a:r>
              <a:rPr lang="pl-PL" b="1" dirty="0"/>
              <a:t>rozszerzyła katalog sprawców, wobec których można stosować środki zabezpieczające</a:t>
            </a:r>
            <a:r>
              <a:rPr lang="pl-PL" b="1" dirty="0" smtClean="0"/>
              <a:t>.</a:t>
            </a:r>
          </a:p>
          <a:p>
            <a:pPr marL="114300" indent="0" fontAlgn="auto">
              <a:spcAft>
                <a:spcPts val="0"/>
              </a:spcAft>
              <a:buNone/>
              <a:defRPr/>
            </a:pPr>
            <a:endParaRPr lang="pl-PL" b="1" dirty="0" smtClean="0"/>
          </a:p>
          <a:p>
            <a:pPr>
              <a:buFont typeface="Wingdings" panose="05000000000000000000" pitchFamily="2" charset="2"/>
              <a:buChar char="Ø"/>
            </a:pPr>
            <a:r>
              <a:rPr lang="pl-PL" dirty="0" smtClean="0"/>
              <a:t>Sprawcy</a:t>
            </a:r>
            <a:r>
              <a:rPr lang="pl-PL" dirty="0"/>
              <a:t>, wobec których można stosować środki zabezpieczające</a:t>
            </a:r>
          </a:p>
          <a:p>
            <a:pPr>
              <a:buFont typeface="Wingdings" panose="05000000000000000000" pitchFamily="2" charset="2"/>
              <a:buChar char="Ø"/>
            </a:pPr>
            <a:r>
              <a:rPr lang="pl-PL" dirty="0" smtClean="0"/>
              <a:t>Sprawcy </a:t>
            </a:r>
            <a:r>
              <a:rPr lang="pl-PL" dirty="0"/>
              <a:t>czynu zabronionego popełnionego w stanie niepoczytalności</a:t>
            </a:r>
          </a:p>
          <a:p>
            <a:pPr>
              <a:buFont typeface="Wingdings" panose="05000000000000000000" pitchFamily="2" charset="2"/>
              <a:buChar char="Ø"/>
            </a:pPr>
            <a:r>
              <a:rPr lang="pl-PL" dirty="0" smtClean="0"/>
              <a:t>Przestępcy </a:t>
            </a:r>
            <a:r>
              <a:rPr lang="pl-PL" dirty="0"/>
              <a:t>o poczytalności w znacznym stopniu ograniczonej</a:t>
            </a:r>
          </a:p>
          <a:p>
            <a:pPr>
              <a:buFont typeface="Wingdings" panose="05000000000000000000" pitchFamily="2" charset="2"/>
              <a:buChar char="Ø"/>
            </a:pPr>
            <a:r>
              <a:rPr lang="pl-PL" dirty="0" smtClean="0"/>
              <a:t>Przestępcy </a:t>
            </a:r>
            <a:r>
              <a:rPr lang="pl-PL" dirty="0"/>
              <a:t>z zaburzeniami preferencji </a:t>
            </a:r>
            <a:r>
              <a:rPr lang="pl-PL" dirty="0" smtClean="0"/>
              <a:t>seksualnych</a:t>
            </a:r>
          </a:p>
          <a:p>
            <a:pPr>
              <a:buFont typeface="Wingdings" panose="05000000000000000000" pitchFamily="2" charset="2"/>
              <a:buChar char="Ø"/>
            </a:pPr>
            <a:r>
              <a:rPr lang="pl-PL" dirty="0" smtClean="0"/>
              <a:t>Niebezpieczni </a:t>
            </a:r>
            <a:r>
              <a:rPr lang="pl-PL" dirty="0"/>
              <a:t>przestępcy z zaburzeniami </a:t>
            </a:r>
            <a:r>
              <a:rPr lang="pl-PL" dirty="0" smtClean="0"/>
              <a:t>osobowości</a:t>
            </a:r>
            <a:endParaRPr lang="pl-PL" dirty="0"/>
          </a:p>
          <a:p>
            <a:pPr>
              <a:buFont typeface="Wingdings" panose="05000000000000000000" pitchFamily="2" charset="2"/>
              <a:buChar char="Ø"/>
            </a:pPr>
            <a:r>
              <a:rPr lang="pl-PL" dirty="0" smtClean="0"/>
              <a:t>Sprawcy </a:t>
            </a:r>
            <a:r>
              <a:rPr lang="pl-PL" dirty="0"/>
              <a:t>przestępstw popełnionych w związku z uzależnieniem</a:t>
            </a:r>
          </a:p>
          <a:p>
            <a:pPr fontAlgn="auto">
              <a:spcAft>
                <a:spcPts val="0"/>
              </a:spcAft>
              <a:buFont typeface="Wingdings" panose="05000000000000000000" pitchFamily="2" charset="2"/>
              <a:buChar char="Ø"/>
              <a:defRPr/>
            </a:pPr>
            <a:endParaRPr lang="pl-PL" dirty="0" smtClean="0"/>
          </a:p>
        </p:txBody>
      </p:sp>
    </p:spTree>
    <p:extLst>
      <p:ext uri="{BB962C8B-B14F-4D97-AF65-F5344CB8AC3E}">
        <p14:creationId xmlns:p14="http://schemas.microsoft.com/office/powerpoint/2010/main" val="3014688598"/>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 Czas stosowania</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marL="114300" indent="0" fontAlgn="auto">
              <a:spcAft>
                <a:spcPts val="0"/>
              </a:spcAft>
              <a:buNone/>
              <a:defRPr/>
            </a:pPr>
            <a:r>
              <a:rPr lang="pl-PL" b="1" dirty="0">
                <a:solidFill>
                  <a:srgbClr val="0070C0"/>
                </a:solidFill>
              </a:rPr>
              <a:t>Czas stosowania środków zabezpieczających</a:t>
            </a:r>
            <a:r>
              <a:rPr lang="pl-PL" b="1" dirty="0"/>
              <a:t>.</a:t>
            </a:r>
            <a:r>
              <a:rPr lang="pl-PL" dirty="0"/>
              <a:t> </a:t>
            </a:r>
            <a:endParaRPr lang="pl-PL" dirty="0" smtClean="0"/>
          </a:p>
          <a:p>
            <a:pPr marL="114300" indent="0" fontAlgn="auto">
              <a:spcAft>
                <a:spcPts val="0"/>
              </a:spcAft>
              <a:buNone/>
              <a:defRPr/>
            </a:pPr>
            <a:endParaRPr lang="pl-PL" dirty="0" smtClean="0"/>
          </a:p>
          <a:p>
            <a:pPr fontAlgn="auto">
              <a:spcAft>
                <a:spcPts val="0"/>
              </a:spcAft>
              <a:buFont typeface="Wingdings" panose="05000000000000000000" pitchFamily="2" charset="2"/>
              <a:buChar char="Ø"/>
              <a:defRPr/>
            </a:pPr>
            <a:r>
              <a:rPr lang="pl-PL" dirty="0" smtClean="0"/>
              <a:t>Czasu </a:t>
            </a:r>
            <a:r>
              <a:rPr lang="pl-PL" dirty="0"/>
              <a:t>stosowania środka </a:t>
            </a:r>
            <a:r>
              <a:rPr lang="pl-PL" b="1" dirty="0"/>
              <a:t>nie określa się z góry</a:t>
            </a:r>
            <a:r>
              <a:rPr lang="pl-PL" dirty="0"/>
              <a:t> (art. 93d § 1 KK). </a:t>
            </a:r>
            <a:endParaRPr lang="pl-PL" dirty="0" smtClean="0"/>
          </a:p>
          <a:p>
            <a:pPr marL="114300" indent="0" fontAlgn="auto">
              <a:spcAft>
                <a:spcPts val="0"/>
              </a:spcAft>
              <a:buNone/>
              <a:defRPr/>
            </a:pPr>
            <a:endParaRPr lang="pl-PL" dirty="0"/>
          </a:p>
          <a:p>
            <a:pPr marL="114300" indent="0">
              <a:buNone/>
            </a:pPr>
            <a:r>
              <a:rPr lang="pl-PL" b="1" dirty="0" smtClean="0"/>
              <a:t>Art. 93 § </a:t>
            </a:r>
            <a:r>
              <a:rPr lang="pl-PL" b="1" dirty="0"/>
              <a:t>2. Uchylając środek zabezpieczający w postaci pobytu w zakładzie psychiatrycznym, sąd może orzec jeden lub więcej ze środków zabezpieczających, o których mowa w art. 93a § 1 pkt 1-3.</a:t>
            </a:r>
          </a:p>
          <a:p>
            <a:r>
              <a:rPr lang="pl-PL" b="1" dirty="0"/>
              <a:t>§ 3. Sąd ustala potrzebę i możliwości wykonania orzeczonego środka zabezpieczającego nie wcześniej niż na 6 miesięcy przed przewidywanym warunkowym zwolnieniem lub odbyciem kary pozbawienia wolności.</a:t>
            </a:r>
          </a:p>
          <a:p>
            <a:r>
              <a:rPr lang="pl-PL" b="1" dirty="0"/>
              <a:t>§ 4. Jeżeli wobec sprawcy wykonywana jest kara pozbawienia wolności, środki zabezpieczające, o których mowa w art. 93a § 1 pkt 1-3, można orzec również do czasu wykonania tej kary, jednak nie wcześniej niż na 6 miesięcy przed przewidywanym warunkowym zwolnieniem lub odbyciem kary pozbawienia wolności. </a:t>
            </a:r>
          </a:p>
          <a:p>
            <a:pPr marL="114300" indent="0" fontAlgn="auto">
              <a:spcAft>
                <a:spcPts val="0"/>
              </a:spcAft>
              <a:buNone/>
              <a:defRPr/>
            </a:pPr>
            <a:endParaRPr lang="pl-PL" dirty="0"/>
          </a:p>
        </p:txBody>
      </p:sp>
    </p:spTree>
    <p:extLst>
      <p:ext uri="{BB962C8B-B14F-4D97-AF65-F5344CB8AC3E}">
        <p14:creationId xmlns:p14="http://schemas.microsoft.com/office/powerpoint/2010/main" val="3799259420"/>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 Czas stosowania</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r>
              <a:rPr lang="pl-PL" dirty="0" smtClean="0"/>
              <a:t>Weryfikacja konieczności stosowania środka:</a:t>
            </a:r>
          </a:p>
          <a:p>
            <a:pPr fontAlgn="auto">
              <a:spcAft>
                <a:spcPts val="0"/>
              </a:spcAft>
              <a:buFont typeface="Wingdings" panose="05000000000000000000" pitchFamily="2" charset="2"/>
              <a:buChar char="Ø"/>
              <a:defRPr/>
            </a:pPr>
            <a:r>
              <a:rPr lang="pl-PL" dirty="0"/>
              <a:t> </a:t>
            </a:r>
            <a:r>
              <a:rPr lang="pl-PL" dirty="0" smtClean="0"/>
              <a:t>sąd </a:t>
            </a:r>
            <a:r>
              <a:rPr lang="pl-PL" dirty="0"/>
              <a:t>ma obowiązek orzec w przedmiocie dalszego stosowania </a:t>
            </a:r>
            <a:r>
              <a:rPr lang="pl-PL" b="1" dirty="0"/>
              <a:t>pobytu w zakładzie psychiatrycznym</a:t>
            </a:r>
            <a:r>
              <a:rPr lang="pl-PL" dirty="0"/>
              <a:t> nie rzadziej niż co </a:t>
            </a:r>
            <a:r>
              <a:rPr lang="pl-PL" b="1" dirty="0"/>
              <a:t>6 miesięcy</a:t>
            </a:r>
            <a:r>
              <a:rPr lang="pl-PL" dirty="0"/>
              <a:t>, a w wypadku uzyskania opinii, że dalsze pozostawanie sprawcy w zakładzie nie jest konieczne – bezzwłocznie (art. 204 § 1 KKW). </a:t>
            </a:r>
            <a:endParaRPr lang="pl-PL" dirty="0" smtClean="0"/>
          </a:p>
          <a:p>
            <a:pPr fontAlgn="auto">
              <a:spcAft>
                <a:spcPts val="0"/>
              </a:spcAft>
              <a:buFont typeface="Wingdings" panose="05000000000000000000" pitchFamily="2" charset="2"/>
              <a:buChar char="Ø"/>
              <a:defRPr/>
            </a:pPr>
            <a:endParaRPr lang="pl-PL" dirty="0"/>
          </a:p>
          <a:p>
            <a:pPr fontAlgn="auto">
              <a:spcAft>
                <a:spcPts val="0"/>
              </a:spcAft>
              <a:buFont typeface="Wingdings" panose="05000000000000000000" pitchFamily="2" charset="2"/>
              <a:buChar char="Ø"/>
              <a:defRPr/>
            </a:pPr>
            <a:r>
              <a:rPr lang="pl-PL" dirty="0" smtClean="0"/>
              <a:t>W </a:t>
            </a:r>
            <a:r>
              <a:rPr lang="pl-PL" dirty="0"/>
              <a:t>przypadku </a:t>
            </a:r>
            <a:r>
              <a:rPr lang="pl-PL" b="1" dirty="0" smtClean="0"/>
              <a:t>środków </a:t>
            </a:r>
            <a:r>
              <a:rPr lang="pl-PL" b="1" dirty="0"/>
              <a:t>wolnościowych</a:t>
            </a:r>
            <a:r>
              <a:rPr lang="pl-PL" dirty="0"/>
              <a:t> orzeczenie powinno być wydane nie rzadziej niż co </a:t>
            </a:r>
            <a:r>
              <a:rPr lang="pl-PL" b="1" dirty="0"/>
              <a:t>12 miesięcy</a:t>
            </a:r>
            <a:r>
              <a:rPr lang="pl-PL" dirty="0"/>
              <a:t>, </a:t>
            </a:r>
            <a:endParaRPr lang="pl-PL" dirty="0" smtClean="0"/>
          </a:p>
          <a:p>
            <a:pPr fontAlgn="auto">
              <a:spcAft>
                <a:spcPts val="0"/>
              </a:spcAft>
              <a:buFont typeface="Wingdings" panose="05000000000000000000" pitchFamily="2" charset="2"/>
              <a:buChar char="Ø"/>
              <a:defRPr/>
            </a:pPr>
            <a:r>
              <a:rPr lang="pl-PL" dirty="0" smtClean="0"/>
              <a:t>A w wypadku </a:t>
            </a:r>
            <a:r>
              <a:rPr lang="pl-PL" dirty="0"/>
              <a:t>uzyskania opinii, że dalsze stosowanie środka nie jest konieczne – bezzwłocznie (art. 204 § 4 KKW). </a:t>
            </a:r>
            <a:endParaRPr lang="pl-PL" dirty="0" smtClean="0"/>
          </a:p>
          <a:p>
            <a:pPr marL="114300" indent="0" algn="just" fontAlgn="auto">
              <a:spcAft>
                <a:spcPts val="0"/>
              </a:spcAft>
              <a:buNone/>
              <a:defRPr/>
            </a:pPr>
            <a:endParaRPr lang="pl-PL" i="1" dirty="0" smtClean="0"/>
          </a:p>
          <a:p>
            <a:pPr marL="114300" indent="0" algn="just" fontAlgn="auto">
              <a:spcAft>
                <a:spcPts val="0"/>
              </a:spcAft>
              <a:buNone/>
              <a:defRPr/>
            </a:pPr>
            <a:r>
              <a:rPr lang="pl-PL" i="1" dirty="0" smtClean="0">
                <a:solidFill>
                  <a:srgbClr val="0070C0"/>
                </a:solidFill>
              </a:rPr>
              <a:t>Wniosek </a:t>
            </a:r>
            <a:r>
              <a:rPr lang="pl-PL" i="1" dirty="0">
                <a:solidFill>
                  <a:srgbClr val="0070C0"/>
                </a:solidFill>
              </a:rPr>
              <a:t>o orzeczenie, zmianę lub uchylenie środka zabezpieczającego może złożyć dyrektor zakładu karnego, kierownik zakładu psychiatrycznego lub kierownik podmiotu leczniczego, w którym sprawca odbywa terapię lub terapię uzależnień. Przed orzeczeniem, zmianą i uchyleniem środka zabezpieczającego sąd powinien wysłuchać biegłych. W posiedzeniu ma prawo wziąć udział prokurator, sprawca lub jego obrońca oraz składający wniosek w przedmiocie środka zabezpieczającego (art. 199b § 1–3 KKW).</a:t>
            </a:r>
            <a:r>
              <a:rPr lang="pl-PL" b="1" i="1" dirty="0" smtClean="0">
                <a:solidFill>
                  <a:srgbClr val="0070C0"/>
                </a:solidFill>
              </a:rPr>
              <a:t> </a:t>
            </a:r>
            <a:endParaRPr lang="pl-PL" b="1" i="1" dirty="0">
              <a:solidFill>
                <a:srgbClr val="0070C0"/>
              </a:solidFill>
            </a:endParaRPr>
          </a:p>
          <a:p>
            <a:pPr marL="114300" indent="0" fontAlgn="auto">
              <a:spcAft>
                <a:spcPts val="0"/>
              </a:spcAft>
              <a:buNone/>
              <a:defRPr/>
            </a:pPr>
            <a:endParaRPr lang="pl-PL" dirty="0"/>
          </a:p>
        </p:txBody>
      </p:sp>
    </p:spTree>
    <p:extLst>
      <p:ext uri="{BB962C8B-B14F-4D97-AF65-F5344CB8AC3E}">
        <p14:creationId xmlns:p14="http://schemas.microsoft.com/office/powerpoint/2010/main" val="2197180621"/>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 Czas stosowania</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marL="114300" indent="0" fontAlgn="auto">
              <a:spcAft>
                <a:spcPts val="0"/>
              </a:spcAft>
              <a:buNone/>
              <a:defRPr/>
            </a:pPr>
            <a:r>
              <a:rPr lang="pl-PL" b="1" dirty="0" err="1">
                <a:solidFill>
                  <a:srgbClr val="0070C0"/>
                </a:solidFill>
              </a:rPr>
              <a:t>Postpenalne</a:t>
            </a:r>
            <a:r>
              <a:rPr lang="pl-PL" b="1" dirty="0">
                <a:solidFill>
                  <a:srgbClr val="0070C0"/>
                </a:solidFill>
              </a:rPr>
              <a:t> stosowanie środków zabezpieczających wobec sprawców odbywających karę pozbawienia wolności</a:t>
            </a:r>
            <a:r>
              <a:rPr lang="pl-PL" b="1" dirty="0"/>
              <a:t>.</a:t>
            </a:r>
            <a:r>
              <a:rPr lang="pl-PL" dirty="0"/>
              <a:t> </a:t>
            </a:r>
            <a:endParaRPr lang="pl-PL" dirty="0" smtClean="0"/>
          </a:p>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dirty="0" smtClean="0"/>
              <a:t>art</a:t>
            </a:r>
            <a:r>
              <a:rPr lang="pl-PL" dirty="0"/>
              <a:t>. </a:t>
            </a:r>
            <a:r>
              <a:rPr lang="pl-PL" b="1" dirty="0"/>
              <a:t>93d § 5 KK </a:t>
            </a:r>
            <a:endParaRPr lang="pl-PL" b="1" dirty="0" smtClean="0"/>
          </a:p>
          <a:p>
            <a:pPr fontAlgn="auto">
              <a:spcAft>
                <a:spcPts val="0"/>
              </a:spcAft>
              <a:buFont typeface="Wingdings" panose="05000000000000000000" pitchFamily="2" charset="2"/>
              <a:buChar char="q"/>
              <a:defRPr/>
            </a:pPr>
            <a:r>
              <a:rPr lang="pl-PL" dirty="0" smtClean="0"/>
              <a:t>jeżeli </a:t>
            </a:r>
            <a:r>
              <a:rPr lang="pl-PL" dirty="0"/>
              <a:t>sprawca został skazany na </a:t>
            </a:r>
            <a:r>
              <a:rPr lang="pl-PL" dirty="0">
                <a:solidFill>
                  <a:srgbClr val="FF0000"/>
                </a:solidFill>
              </a:rPr>
              <a:t>karę pozbawienia wolności bez warunkowego zawieszenia jej wykonania, karę 25 lat pozbawienia wolności lub karę dożywotniego pozbawienia wolności</a:t>
            </a:r>
            <a:r>
              <a:rPr lang="pl-PL" dirty="0"/>
              <a:t>, środek zabezpieczający stosuje się </a:t>
            </a:r>
            <a:r>
              <a:rPr lang="pl-PL" b="1" dirty="0"/>
              <a:t>po odbyciu kary lub warunkowym zwolnieniu</a:t>
            </a:r>
            <a:r>
              <a:rPr lang="pl-PL" dirty="0"/>
              <a:t>, chyba że ustawa stanowi inaczej. </a:t>
            </a:r>
            <a:endParaRPr lang="pl-PL" dirty="0" smtClean="0"/>
          </a:p>
          <a:p>
            <a:pPr marL="114300" indent="0">
              <a:buNone/>
            </a:pPr>
            <a:endParaRPr lang="pl-PL" b="1" dirty="0" smtClean="0"/>
          </a:p>
          <a:p>
            <a:pPr>
              <a:buBlip>
                <a:blip r:embed="rId2"/>
              </a:buBlip>
            </a:pPr>
            <a:r>
              <a:rPr lang="pl-PL" b="1" dirty="0" smtClean="0"/>
              <a:t>Wyjątek</a:t>
            </a:r>
            <a:r>
              <a:rPr lang="pl-PL" dirty="0" smtClean="0"/>
              <a:t> </a:t>
            </a:r>
            <a:r>
              <a:rPr lang="pl-PL" dirty="0"/>
              <a:t>od tej zasady przewiduje przepis art. 202a </a:t>
            </a:r>
            <a:r>
              <a:rPr lang="pl-PL" dirty="0" smtClean="0"/>
              <a:t>KKW - </a:t>
            </a:r>
            <a:r>
              <a:rPr lang="pl-PL" b="1" u="sng" dirty="0" smtClean="0"/>
              <a:t>pobyt </a:t>
            </a:r>
            <a:r>
              <a:rPr lang="pl-PL" b="1" u="sng" dirty="0"/>
              <a:t>w zakładzie psychiatrycznym </a:t>
            </a:r>
            <a:r>
              <a:rPr lang="pl-PL" dirty="0"/>
              <a:t>orzeczony wobec sprawców o poczytalności ograniczonej może nastąpić przed wykonaniem kary pozbawienia wolności, podczas przerwy w wykonywaniu tej kary lub po jej wykonaniu. Sąd zalicza wówczas na poczet kary okres pobytu skazanego w zakładzie. Skazanego można warunkowo zwolnić z odbycia reszty kary.</a:t>
            </a:r>
          </a:p>
          <a:p>
            <a:pPr>
              <a:buBlip>
                <a:blip r:embed="rId2"/>
              </a:buBlip>
            </a:pPr>
            <a:r>
              <a:rPr lang="pl-PL" dirty="0" smtClean="0"/>
              <a:t>Przepis art. 93d § 6KK </a:t>
            </a:r>
            <a:r>
              <a:rPr lang="pl-PL" dirty="0"/>
              <a:t>przewiduje możliwość </a:t>
            </a:r>
            <a:r>
              <a:rPr lang="pl-PL" b="1" dirty="0"/>
              <a:t>ponownego zastosowania środka</a:t>
            </a:r>
            <a:r>
              <a:rPr lang="pl-PL" dirty="0"/>
              <a:t> zabezpieczającego wobec sprawcy, wobec którego środek był już </a:t>
            </a:r>
            <a:r>
              <a:rPr lang="pl-PL" b="1" dirty="0"/>
              <a:t>wcześniej stosowany i uchylony</a:t>
            </a:r>
            <a:r>
              <a:rPr lang="pl-PL" dirty="0"/>
              <a:t>.</a:t>
            </a:r>
          </a:p>
          <a:p>
            <a:pPr marL="114300" indent="0" fontAlgn="auto">
              <a:spcAft>
                <a:spcPts val="0"/>
              </a:spcAft>
              <a:buNone/>
              <a:defRPr/>
            </a:pPr>
            <a:endParaRPr lang="pl-PL" dirty="0"/>
          </a:p>
        </p:txBody>
      </p:sp>
    </p:spTree>
    <p:extLst>
      <p:ext uri="{BB962C8B-B14F-4D97-AF65-F5344CB8AC3E}">
        <p14:creationId xmlns:p14="http://schemas.microsoft.com/office/powerpoint/2010/main" val="537648585"/>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Elektroniczna kontrola miejsca pobytu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Wingdings" panose="05000000000000000000" pitchFamily="2" charset="2"/>
              <a:buChar char="q"/>
              <a:defRPr/>
            </a:pPr>
            <a:r>
              <a:rPr lang="pl-PL" b="1" dirty="0" smtClean="0"/>
              <a:t> Art</a:t>
            </a:r>
            <a:r>
              <a:rPr lang="pl-PL" b="1" dirty="0"/>
              <a:t>. </a:t>
            </a:r>
            <a:r>
              <a:rPr lang="pl-PL" b="1" dirty="0" smtClean="0"/>
              <a:t>93e kk</a:t>
            </a:r>
          </a:p>
          <a:p>
            <a:pPr fontAlgn="auto">
              <a:spcAft>
                <a:spcPts val="0"/>
              </a:spcAft>
              <a:buFont typeface="Wingdings" panose="05000000000000000000" pitchFamily="2" charset="2"/>
              <a:buChar char="q"/>
              <a:defRPr/>
            </a:pPr>
            <a:r>
              <a:rPr lang="pl-PL" b="1" dirty="0"/>
              <a:t> </a:t>
            </a:r>
            <a:r>
              <a:rPr lang="pl-PL" dirty="0"/>
              <a:t>Celem stosowania środka zabezpieczającego połączonego z dozorem elektronicznym jest kontrola zachowania sprawcy przy użyciu środków technicznych, do których zaliczają się takie urządzenia </a:t>
            </a:r>
            <a:r>
              <a:rPr lang="pl-PL" dirty="0" smtClean="0"/>
              <a:t>jak</a:t>
            </a:r>
          </a:p>
          <a:p>
            <a:pPr fontAlgn="auto">
              <a:spcAft>
                <a:spcPts val="0"/>
              </a:spcAft>
              <a:buFont typeface="Wingdings" panose="05000000000000000000" pitchFamily="2" charset="2"/>
              <a:buChar char="Ø"/>
              <a:defRPr/>
            </a:pPr>
            <a:r>
              <a:rPr lang="pl-PL" dirty="0" smtClean="0"/>
              <a:t> </a:t>
            </a:r>
            <a:r>
              <a:rPr lang="pl-PL" dirty="0"/>
              <a:t>centrala monitorowania, </a:t>
            </a:r>
            <a:endParaRPr lang="pl-PL" dirty="0" smtClean="0"/>
          </a:p>
          <a:p>
            <a:pPr fontAlgn="auto">
              <a:spcAft>
                <a:spcPts val="0"/>
              </a:spcAft>
              <a:buFont typeface="Wingdings" panose="05000000000000000000" pitchFamily="2" charset="2"/>
              <a:buChar char="Ø"/>
              <a:defRPr/>
            </a:pPr>
            <a:r>
              <a:rPr lang="pl-PL" dirty="0" smtClean="0"/>
              <a:t>system </a:t>
            </a:r>
            <a:r>
              <a:rPr lang="pl-PL" dirty="0"/>
              <a:t>komunikacyjno-monitorujący, </a:t>
            </a:r>
            <a:endParaRPr lang="pl-PL" dirty="0" smtClean="0"/>
          </a:p>
          <a:p>
            <a:pPr fontAlgn="auto">
              <a:spcAft>
                <a:spcPts val="0"/>
              </a:spcAft>
              <a:buFont typeface="Wingdings" panose="05000000000000000000" pitchFamily="2" charset="2"/>
              <a:buChar char="Ø"/>
              <a:defRPr/>
            </a:pPr>
            <a:r>
              <a:rPr lang="pl-PL" dirty="0" smtClean="0"/>
              <a:t>nadajniki </a:t>
            </a:r>
            <a:r>
              <a:rPr lang="pl-PL" dirty="0"/>
              <a:t>oraz rejestratory (art. 43f KKW</a:t>
            </a:r>
            <a:r>
              <a:rPr lang="pl-PL" dirty="0" smtClean="0"/>
              <a:t>)</a:t>
            </a:r>
          </a:p>
          <a:p>
            <a:pPr marL="114300" indent="0" fontAlgn="auto">
              <a:spcAft>
                <a:spcPts val="0"/>
              </a:spcAft>
              <a:buNone/>
              <a:defRPr/>
            </a:pPr>
            <a:endParaRPr lang="pl-PL" dirty="0"/>
          </a:p>
          <a:p>
            <a:pPr fontAlgn="auto">
              <a:spcAft>
                <a:spcPts val="0"/>
              </a:spcAft>
              <a:buFont typeface="Wingdings" panose="05000000000000000000" pitchFamily="2" charset="2"/>
              <a:buChar char="v"/>
              <a:defRPr/>
            </a:pPr>
            <a:r>
              <a:rPr lang="pl-PL" b="1" dirty="0" smtClean="0"/>
              <a:t>dozór </a:t>
            </a:r>
            <a:r>
              <a:rPr lang="pl-PL" b="1" dirty="0"/>
              <a:t>mobilny</a:t>
            </a:r>
            <a:r>
              <a:rPr lang="pl-PL" dirty="0"/>
              <a:t>, </a:t>
            </a:r>
            <a:endParaRPr lang="pl-PL" dirty="0" smtClean="0"/>
          </a:p>
          <a:p>
            <a:pPr fontAlgn="auto">
              <a:spcAft>
                <a:spcPts val="0"/>
              </a:spcAft>
              <a:buFont typeface="Wingdings" panose="05000000000000000000" pitchFamily="2" charset="2"/>
              <a:buChar char="v"/>
              <a:defRPr/>
            </a:pPr>
            <a:r>
              <a:rPr lang="pl-PL" b="1" dirty="0" smtClean="0"/>
              <a:t>dozór </a:t>
            </a:r>
            <a:r>
              <a:rPr lang="pl-PL" b="1" dirty="0" smtClean="0"/>
              <a:t>zbliżeniowy,</a:t>
            </a:r>
          </a:p>
          <a:p>
            <a:pPr fontAlgn="auto">
              <a:spcAft>
                <a:spcPts val="0"/>
              </a:spcAft>
              <a:buFont typeface="Wingdings" panose="05000000000000000000" pitchFamily="2" charset="2"/>
              <a:buChar char="v"/>
              <a:defRPr/>
            </a:pPr>
            <a:r>
              <a:rPr lang="pl-PL" b="1" dirty="0"/>
              <a:t> </a:t>
            </a:r>
            <a:r>
              <a:rPr lang="pl-PL" b="1" dirty="0" smtClean="0"/>
              <a:t>NIE – </a:t>
            </a:r>
            <a:r>
              <a:rPr lang="pl-PL" dirty="0" smtClean="0"/>
              <a:t>dozór stacjonarny</a:t>
            </a:r>
            <a:endParaRPr lang="pl-PL" dirty="0"/>
          </a:p>
          <a:p>
            <a:pPr marL="114300" indent="0" fontAlgn="auto">
              <a:spcAft>
                <a:spcPts val="0"/>
              </a:spcAft>
              <a:buNone/>
              <a:defRPr/>
            </a:pPr>
            <a:endParaRPr lang="pl-PL" b="1" dirty="0"/>
          </a:p>
          <a:p>
            <a:pPr fontAlgn="auto">
              <a:spcAft>
                <a:spcPts val="0"/>
              </a:spcAft>
              <a:buFont typeface="Wingdings" panose="05000000000000000000" pitchFamily="2" charset="2"/>
              <a:buChar char="Ø"/>
              <a:defRPr/>
            </a:pPr>
            <a:r>
              <a:rPr lang="pl-PL" b="1" dirty="0"/>
              <a:t> </a:t>
            </a:r>
            <a:r>
              <a:rPr lang="pl-PL" b="1" dirty="0" smtClean="0"/>
              <a:t>podmiot wykonujący dozór – sądowy kurator zawodowy</a:t>
            </a:r>
          </a:p>
          <a:p>
            <a:pPr fontAlgn="auto">
              <a:spcAft>
                <a:spcPts val="0"/>
              </a:spcAft>
              <a:buFont typeface="Wingdings" panose="05000000000000000000" pitchFamily="2" charset="2"/>
              <a:buChar char="Ø"/>
              <a:defRPr/>
            </a:pPr>
            <a:r>
              <a:rPr lang="pl-PL" b="1" dirty="0"/>
              <a:t> </a:t>
            </a:r>
            <a:r>
              <a:rPr lang="pl-PL" dirty="0" smtClean="0"/>
              <a:t>szczegółowa regulacja w przepisach KKW (art. 43h– 43l </a:t>
            </a:r>
            <a:r>
              <a:rPr lang="pl-PL" dirty="0" err="1" smtClean="0"/>
              <a:t>kkw</a:t>
            </a:r>
            <a:r>
              <a:rPr lang="pl-PL" dirty="0" smtClean="0"/>
              <a:t>)</a:t>
            </a:r>
            <a:endParaRPr lang="pl-PL" b="1" dirty="0" smtClean="0"/>
          </a:p>
          <a:p>
            <a:pPr marL="114300" indent="0" fontAlgn="auto">
              <a:spcAft>
                <a:spcPts val="0"/>
              </a:spcAft>
              <a:buNone/>
              <a:defRPr/>
            </a:pPr>
            <a:endParaRPr lang="pl-PL" dirty="0"/>
          </a:p>
        </p:txBody>
      </p:sp>
    </p:spTree>
    <p:extLst>
      <p:ext uri="{BB962C8B-B14F-4D97-AF65-F5344CB8AC3E}">
        <p14:creationId xmlns:p14="http://schemas.microsoft.com/office/powerpoint/2010/main" val="1130935181"/>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Elektroniczna kontrola miejsca pobytu </a:t>
            </a:r>
            <a:endParaRPr lang="pl-PL" sz="4000" dirty="0"/>
          </a:p>
        </p:txBody>
      </p:sp>
      <p:sp>
        <p:nvSpPr>
          <p:cNvPr id="130051" name="Rectangle 3"/>
          <p:cNvSpPr>
            <a:spLocks noGrp="1" noChangeArrowheads="1"/>
          </p:cNvSpPr>
          <p:nvPr>
            <p:ph idx="1"/>
          </p:nvPr>
        </p:nvSpPr>
        <p:spPr>
          <a:xfrm>
            <a:off x="179388" y="1052513"/>
            <a:ext cx="8353052" cy="5805487"/>
          </a:xfrm>
        </p:spPr>
        <p:txBody>
          <a:bodyPr rtlCol="0">
            <a:normAutofit fontScale="70000" lnSpcReduction="20000"/>
          </a:bodyPr>
          <a:lstStyle/>
          <a:p>
            <a:pPr marL="114300" indent="0" fontAlgn="ctr">
              <a:buNone/>
            </a:pPr>
            <a:r>
              <a:rPr lang="pl-PL" b="1" dirty="0" smtClean="0"/>
              <a:t>Rozpoczęcie </a:t>
            </a:r>
            <a:r>
              <a:rPr lang="pl-PL" b="1" dirty="0"/>
              <a:t>dozoru </a:t>
            </a:r>
            <a:r>
              <a:rPr lang="pl-PL" b="1" dirty="0" smtClean="0"/>
              <a:t>elektronicznego</a:t>
            </a:r>
          </a:p>
          <a:p>
            <a:r>
              <a:rPr lang="pl-PL" b="1" dirty="0" smtClean="0"/>
              <a:t>Art</a:t>
            </a:r>
            <a:r>
              <a:rPr lang="pl-PL" b="1" dirty="0"/>
              <a:t>. 43k </a:t>
            </a:r>
            <a:endParaRPr lang="pl-PL" b="1" dirty="0" smtClean="0"/>
          </a:p>
          <a:p>
            <a:endParaRPr lang="pl-PL" b="1" dirty="0"/>
          </a:p>
          <a:p>
            <a:pPr>
              <a:buFont typeface="Wingdings" panose="05000000000000000000" pitchFamily="2" charset="2"/>
              <a:buChar char="q"/>
            </a:pPr>
            <a:r>
              <a:rPr lang="pl-PL" dirty="0" smtClean="0"/>
              <a:t>po </a:t>
            </a:r>
            <a:r>
              <a:rPr lang="pl-PL" dirty="0"/>
              <a:t>uzyskaniu od podmiotu dozorującego informacji, że możliwe jest niezwłoczne rozpoczęcie wykonywania kary, sąd wydaje postanowienie o rozpoczęciu dozoru elektronicznego, w którym:</a:t>
            </a:r>
          </a:p>
          <a:p>
            <a:pPr marL="114300" indent="0">
              <a:buNone/>
            </a:pPr>
            <a:r>
              <a:rPr lang="pl-PL" b="1" dirty="0" smtClean="0"/>
              <a:t>	1</a:t>
            </a:r>
            <a:r>
              <a:rPr lang="pl-PL" b="1" dirty="0"/>
              <a:t>) </a:t>
            </a:r>
            <a:r>
              <a:rPr lang="pl-PL" dirty="0" smtClean="0"/>
              <a:t>wyznacza </a:t>
            </a:r>
            <a:r>
              <a:rPr lang="pl-PL" dirty="0"/>
              <a:t>termin i określa sposób zgłoszenia przez skazanego gotowości do instalacji środków technicznych;</a:t>
            </a:r>
          </a:p>
          <a:p>
            <a:pPr marL="114300" indent="0">
              <a:buNone/>
            </a:pPr>
            <a:r>
              <a:rPr lang="pl-PL" b="1" dirty="0" smtClean="0"/>
              <a:t>	2</a:t>
            </a:r>
            <a:r>
              <a:rPr lang="pl-PL" b="1" dirty="0"/>
              <a:t>) </a:t>
            </a:r>
            <a:r>
              <a:rPr lang="pl-PL" dirty="0" smtClean="0"/>
              <a:t>określa</a:t>
            </a:r>
            <a:r>
              <a:rPr lang="pl-PL" dirty="0"/>
              <a:t>, jakie środki techniczne mają zostać zainstalowane</a:t>
            </a:r>
            <a:r>
              <a:rPr lang="pl-PL" dirty="0" smtClean="0"/>
              <a:t>.</a:t>
            </a:r>
          </a:p>
          <a:p>
            <a:pPr marL="114300" indent="0">
              <a:buNone/>
            </a:pPr>
            <a:endParaRPr lang="pl-PL" dirty="0"/>
          </a:p>
          <a:p>
            <a:pPr>
              <a:buFont typeface="Wingdings" panose="05000000000000000000" pitchFamily="2" charset="2"/>
              <a:buChar char="q"/>
            </a:pPr>
            <a:r>
              <a:rPr lang="pl-PL" dirty="0" smtClean="0"/>
              <a:t> Termin, </a:t>
            </a:r>
            <a:r>
              <a:rPr lang="pl-PL" dirty="0"/>
              <a:t>nie może być dłuższy niż 24 godziny od zwolnienia skazanego z zakładu karnego, a jeśli skazany przebywa na wolności, nie dłuższy niż 24 godziny od ogłoszenia lub doręczenia skazanemu postanowienia o rozpoczęciu dozoru elektronicznego. Jeżeli wobec skazanego przebywającego w zakładzie karnym orzeczono dozór mobilny lub zbliżeniowy, można wyznaczyć termin założenia nadajnika w okresie do 7 dni przed zakończeniem odbywania kary lub warunkowym przedterminowym zwolnieniem; w takim wypadku o terminie powiadamia się podmiot dozorujący i dyrektora zakładu </a:t>
            </a:r>
            <a:r>
              <a:rPr lang="pl-PL" dirty="0" smtClean="0"/>
              <a:t>karnego.</a:t>
            </a:r>
          </a:p>
          <a:p>
            <a:pPr>
              <a:buFont typeface="Wingdings" panose="05000000000000000000" pitchFamily="2" charset="2"/>
              <a:buChar char="q"/>
            </a:pPr>
            <a:r>
              <a:rPr lang="pl-PL" dirty="0" smtClean="0"/>
              <a:t> </a:t>
            </a:r>
            <a:r>
              <a:rPr lang="pl-PL" dirty="0"/>
              <a:t>Po ogłoszeniu lub przy doręczeniu postanowienia o rozpoczęciu dozoru elektronicznego albo postanowienia o udzieleniu zezwolenia na odbycie kary pozbawienia wolności w systemie dozoru elektronicznego </a:t>
            </a:r>
            <a:r>
              <a:rPr lang="pl-PL" b="1" dirty="0"/>
              <a:t>należy doręczyć skazanemu pisemne pouczenie o przysługujących mu prawach i ciążących na nim obowiązkach związanych z dozorem elektronicznym</a:t>
            </a:r>
            <a:r>
              <a:rPr lang="pl-PL" dirty="0"/>
              <a:t>, jak również o </a:t>
            </a:r>
            <a:r>
              <a:rPr lang="pl-PL" b="1" dirty="0"/>
              <a:t>konsekwencjach naruszenia tych obowiązków</a:t>
            </a:r>
            <a:r>
              <a:rPr lang="pl-PL" dirty="0"/>
              <a:t>. Odpis postanowienia przesyła się niezwłocznie sądowemu kuratorowi zawodowemu i podmiotowi </a:t>
            </a:r>
            <a:r>
              <a:rPr lang="pl-PL" dirty="0" smtClean="0"/>
              <a:t>dozorującemu.</a:t>
            </a:r>
          </a:p>
          <a:p>
            <a:pPr>
              <a:buFont typeface="Wingdings" panose="05000000000000000000" pitchFamily="2" charset="2"/>
              <a:buChar char="q"/>
            </a:pPr>
            <a:r>
              <a:rPr lang="pl-PL" dirty="0" smtClean="0"/>
              <a:t>Rozpoczęcie </a:t>
            </a:r>
            <a:r>
              <a:rPr lang="pl-PL" dirty="0"/>
              <a:t>wykonywania dozoru elektronicznego następuje z dniem, </a:t>
            </a:r>
            <a:r>
              <a:rPr lang="pl-PL" b="1" dirty="0"/>
              <a:t>w którym wobec skazanego uruchomiono środki </a:t>
            </a:r>
            <a:r>
              <a:rPr lang="pl-PL" dirty="0"/>
              <a:t>techniczne niezbędne do wykonywania kary w tym systemie</a:t>
            </a:r>
            <a:r>
              <a:rPr lang="pl-PL" dirty="0" smtClean="0"/>
              <a:t>.</a:t>
            </a:r>
          </a:p>
          <a:p>
            <a:pPr>
              <a:buFont typeface="Wingdings" panose="05000000000000000000" pitchFamily="2" charset="2"/>
              <a:buChar char="q"/>
            </a:pPr>
            <a:r>
              <a:rPr lang="pl-PL" dirty="0" smtClean="0"/>
              <a:t> </a:t>
            </a:r>
            <a:r>
              <a:rPr lang="pl-PL" dirty="0"/>
              <a:t>Jeżeli czas trwania dozoru elektronicznego jest określony, po rozpoczęciu wykonywania dozoru sąd zawiadamia skazanego i podmiot dozorujący o dacie jego zakończenia.</a:t>
            </a:r>
          </a:p>
          <a:p>
            <a:pPr marL="114300" indent="0" fontAlgn="auto">
              <a:spcAft>
                <a:spcPts val="0"/>
              </a:spcAft>
              <a:buNone/>
              <a:defRPr/>
            </a:pPr>
            <a:endParaRPr lang="pl-PL" dirty="0"/>
          </a:p>
        </p:txBody>
      </p:sp>
    </p:spTree>
    <p:extLst>
      <p:ext uri="{BB962C8B-B14F-4D97-AF65-F5344CB8AC3E}">
        <p14:creationId xmlns:p14="http://schemas.microsoft.com/office/powerpoint/2010/main" val="2942248668"/>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Elektroniczna kontrola miejsca pobytu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a:buNone/>
            </a:pPr>
            <a:r>
              <a:rPr lang="pl-PL" b="1" dirty="0" smtClean="0"/>
              <a:t>Obowiązki </a:t>
            </a:r>
            <a:r>
              <a:rPr lang="pl-PL" b="1" dirty="0"/>
              <a:t>związane z dozorem elektronicznym.</a:t>
            </a:r>
            <a:r>
              <a:rPr lang="pl-PL" dirty="0"/>
              <a:t> </a:t>
            </a:r>
            <a:endParaRPr lang="pl-PL" dirty="0" smtClean="0"/>
          </a:p>
          <a:p>
            <a:pPr marL="114300" indent="0">
              <a:buNone/>
            </a:pPr>
            <a:endParaRPr lang="pl-PL" dirty="0"/>
          </a:p>
          <a:p>
            <a:pPr marL="114300" indent="0">
              <a:buNone/>
            </a:pPr>
            <a:r>
              <a:rPr lang="pl-PL" dirty="0" smtClean="0"/>
              <a:t>Do </a:t>
            </a:r>
            <a:r>
              <a:rPr lang="pl-PL" dirty="0"/>
              <a:t>obowiązków sprawcy, wobec którego orzeczono środek zabezpieczający w postaci elektronicznej kontroli miejsca pobytu, należy </a:t>
            </a:r>
            <a:r>
              <a:rPr lang="pl-PL" dirty="0" smtClean="0"/>
              <a:t>m.in.:</a:t>
            </a:r>
          </a:p>
          <a:p>
            <a:pPr>
              <a:buBlip>
                <a:blip r:embed="rId2"/>
              </a:buBlip>
            </a:pPr>
            <a:r>
              <a:rPr lang="pl-PL" dirty="0" smtClean="0"/>
              <a:t> </a:t>
            </a:r>
            <a:r>
              <a:rPr lang="pl-PL" dirty="0"/>
              <a:t>nieprzerwane noszenie nadajnika, </a:t>
            </a:r>
            <a:endParaRPr lang="pl-PL" dirty="0" smtClean="0"/>
          </a:p>
          <a:p>
            <a:pPr>
              <a:buBlip>
                <a:blip r:embed="rId2"/>
              </a:buBlip>
            </a:pPr>
            <a:r>
              <a:rPr lang="pl-PL" dirty="0" smtClean="0"/>
              <a:t>ochrona </a:t>
            </a:r>
            <a:r>
              <a:rPr lang="pl-PL" dirty="0"/>
              <a:t>nadajnika przed utratą, zniszczeniem, uszkodzeniem lub uczynieniem niezdatnym do użytku, </a:t>
            </a:r>
            <a:endParaRPr lang="pl-PL" dirty="0" smtClean="0"/>
          </a:p>
          <a:p>
            <a:pPr>
              <a:buBlip>
                <a:blip r:embed="rId2"/>
              </a:buBlip>
            </a:pPr>
            <a:r>
              <a:rPr lang="pl-PL" dirty="0" smtClean="0"/>
              <a:t>zapewnienie </a:t>
            </a:r>
            <a:r>
              <a:rPr lang="pl-PL" dirty="0"/>
              <a:t>stałego zasilania nadajnika energią </a:t>
            </a:r>
            <a:r>
              <a:rPr lang="pl-PL" dirty="0" smtClean="0"/>
              <a:t>elektryczną,</a:t>
            </a:r>
          </a:p>
          <a:p>
            <a:pPr>
              <a:buBlip>
                <a:blip r:embed="rId2"/>
              </a:buBlip>
            </a:pPr>
            <a:r>
              <a:rPr lang="pl-PL" dirty="0" smtClean="0"/>
              <a:t>umożliwienie </a:t>
            </a:r>
            <a:r>
              <a:rPr lang="pl-PL" dirty="0"/>
              <a:t>kontroli urządzenia przez organy dozorujące, </a:t>
            </a:r>
            <a:endParaRPr lang="pl-PL" dirty="0" smtClean="0"/>
          </a:p>
          <a:p>
            <a:pPr>
              <a:buBlip>
                <a:blip r:embed="rId2"/>
              </a:buBlip>
            </a:pPr>
            <a:r>
              <a:rPr lang="pl-PL" dirty="0" smtClean="0"/>
              <a:t>udzielanie </a:t>
            </a:r>
            <a:r>
              <a:rPr lang="pl-PL" dirty="0"/>
              <a:t>wyjaśnień dotyczących wykonywania środka zabezpieczającego (por. art. 43n § 1 i 2 </a:t>
            </a:r>
            <a:r>
              <a:rPr lang="pl-PL" dirty="0" err="1" smtClean="0"/>
              <a:t>kkw</a:t>
            </a:r>
            <a:r>
              <a:rPr lang="pl-PL" dirty="0" smtClean="0"/>
              <a:t>).</a:t>
            </a:r>
            <a:endParaRPr lang="pl-PL" dirty="0"/>
          </a:p>
          <a:p>
            <a:endParaRPr lang="pl-PL" dirty="0"/>
          </a:p>
          <a:p>
            <a:r>
              <a:rPr lang="pl-PL" dirty="0"/>
              <a:t>Środek zabezpieczający połączony z dozorem elektronicznym można stosować wobec </a:t>
            </a:r>
            <a:r>
              <a:rPr lang="pl-PL" b="1" dirty="0"/>
              <a:t>wszystkich kategorii sprawców wymienionych w art. 93c pkt 1–5</a:t>
            </a:r>
            <a:r>
              <a:rPr lang="pl-PL" dirty="0"/>
              <a:t>, a więc także do sprawców, którzy popełnili czyn zabroniony w stanie całkowitej </a:t>
            </a:r>
            <a:r>
              <a:rPr lang="pl-PL" dirty="0" smtClean="0"/>
              <a:t>niepoczytalności</a:t>
            </a:r>
            <a:r>
              <a:rPr lang="pl-PL" dirty="0"/>
              <a:t>.</a:t>
            </a:r>
            <a:endParaRPr lang="pl-PL" dirty="0" smtClean="0"/>
          </a:p>
        </p:txBody>
      </p:sp>
    </p:spTree>
    <p:extLst>
      <p:ext uri="{BB962C8B-B14F-4D97-AF65-F5344CB8AC3E}">
        <p14:creationId xmlns:p14="http://schemas.microsoft.com/office/powerpoint/2010/main" val="365095777"/>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5625"/>
            <a:ext cx="3133725"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fontAlgn="auto">
              <a:spcAft>
                <a:spcPts val="0"/>
              </a:spcAft>
              <a:buFont typeface="Wingdings" panose="05000000000000000000" pitchFamily="2" charset="2"/>
              <a:buChar char="Ø"/>
              <a:defRPr/>
            </a:pPr>
            <a:endParaRPr lang="pl-PL" dirty="0" smtClean="0"/>
          </a:p>
          <a:p>
            <a:pPr fontAlgn="auto">
              <a:spcAft>
                <a:spcPts val="0"/>
              </a:spcAft>
              <a:buFont typeface="Wingdings" panose="05000000000000000000" pitchFamily="2" charset="2"/>
              <a:buChar char="q"/>
              <a:defRPr/>
            </a:pPr>
            <a:r>
              <a:rPr lang="pl-PL" dirty="0" smtClean="0"/>
              <a:t> </a:t>
            </a:r>
            <a:r>
              <a:rPr lang="pl-PL" b="1" dirty="0" smtClean="0"/>
              <a:t>Geneza środków zabezpieczających</a:t>
            </a:r>
          </a:p>
          <a:p>
            <a:pPr fontAlgn="auto">
              <a:spcAft>
                <a:spcPts val="0"/>
              </a:spcAft>
              <a:buFont typeface="Wingdings" panose="05000000000000000000" pitchFamily="2" charset="2"/>
              <a:buChar char="q"/>
              <a:defRPr/>
            </a:pPr>
            <a:r>
              <a:rPr lang="pl-PL" b="1" dirty="0"/>
              <a:t> </a:t>
            </a:r>
            <a:r>
              <a:rPr lang="pl-PL" b="1" dirty="0" smtClean="0"/>
              <a:t>tzw. dwutorowość prawa karnego</a:t>
            </a:r>
          </a:p>
          <a:p>
            <a:pPr marL="114300" indent="0" fontAlgn="auto">
              <a:spcAft>
                <a:spcPts val="0"/>
              </a:spcAft>
              <a:buNone/>
              <a:defRPr/>
            </a:pPr>
            <a:r>
              <a:rPr lang="pl-PL" b="1" dirty="0" smtClean="0"/>
              <a:t> i kodeksy karne dwutorowe</a:t>
            </a:r>
          </a:p>
          <a:p>
            <a:pPr fontAlgn="auto">
              <a:spcAft>
                <a:spcPts val="0"/>
              </a:spcAft>
              <a:buFont typeface="Wingdings" panose="05000000000000000000" pitchFamily="2" charset="2"/>
              <a:buChar char="q"/>
              <a:defRPr/>
            </a:pPr>
            <a:endParaRPr lang="pl-PL" b="1" dirty="0"/>
          </a:p>
          <a:p>
            <a:pPr marL="114300" indent="0">
              <a:buNone/>
            </a:pPr>
            <a:r>
              <a:rPr lang="pl-PL" b="1" dirty="0"/>
              <a:t>Kodeks karny z 1932 r.</a:t>
            </a:r>
            <a:r>
              <a:rPr lang="pl-PL" dirty="0"/>
              <a:t> </a:t>
            </a:r>
            <a:endParaRPr lang="pl-PL" dirty="0" smtClean="0"/>
          </a:p>
          <a:p>
            <a:pPr marL="114300" indent="0">
              <a:buNone/>
            </a:pPr>
            <a:r>
              <a:rPr lang="pl-PL" b="1" dirty="0" smtClean="0"/>
              <a:t>trzy </a:t>
            </a:r>
            <a:r>
              <a:rPr lang="pl-PL" b="1" dirty="0"/>
              <a:t>rodzaje</a:t>
            </a:r>
            <a:r>
              <a:rPr lang="pl-PL" dirty="0"/>
              <a:t> środków zabezpieczających:</a:t>
            </a:r>
          </a:p>
          <a:p>
            <a:r>
              <a:rPr lang="pl-PL" b="1" dirty="0"/>
              <a:t>1) </a:t>
            </a:r>
            <a:r>
              <a:rPr lang="pl-PL" dirty="0" smtClean="0"/>
              <a:t>izolacyjno-lecznicze </a:t>
            </a:r>
            <a:r>
              <a:rPr lang="pl-PL" dirty="0"/>
              <a:t>(art. 79–82) – przewidziane wobec sprawców niepoczytalnych lub z ograniczoną poczytalnością bądź wymagających leczenia odwykowego: umieszczenie w zamkniętym zakładzie dla psychicznie chorych albo w innym zakładzie leczniczym;</a:t>
            </a:r>
          </a:p>
          <a:p>
            <a:r>
              <a:rPr lang="pl-PL" b="1" dirty="0"/>
              <a:t>2) </a:t>
            </a:r>
            <a:r>
              <a:rPr lang="pl-PL" dirty="0" smtClean="0"/>
              <a:t>izolacyjno-eliminacyjne  </a:t>
            </a:r>
            <a:r>
              <a:rPr lang="pl-PL" dirty="0"/>
              <a:t>– przewidziane wobec sprawców </a:t>
            </a:r>
            <a:r>
              <a:rPr lang="pl-PL" b="1" dirty="0"/>
              <a:t>"ze wstrętem do pracy":</a:t>
            </a:r>
            <a:r>
              <a:rPr lang="pl-PL" dirty="0"/>
              <a:t> umieszczenie w domu pracy przymusowej oraz wobec recydywistów, przestępców "zawodowych" i "z nawyknienia": umieszczenie w zakładzie dla niepoprawnych;</a:t>
            </a:r>
          </a:p>
          <a:p>
            <a:r>
              <a:rPr lang="pl-PL" b="1" dirty="0"/>
              <a:t>3) </a:t>
            </a:r>
            <a:r>
              <a:rPr lang="pl-PL" dirty="0" smtClean="0"/>
              <a:t>o </a:t>
            </a:r>
            <a:r>
              <a:rPr lang="pl-PL" dirty="0"/>
              <a:t>charakterze administracyjnym (art. 85) – orzeczenie tytułem środka zabezpieczającego kar dodatkowych, przewidzianych w art. 48–50 KK z 1932 r. (tj. pozbawienia prawa wykonywania zawodu, pozbawienia praw rodzicielskich lub opiekuńczych, a także przepadku przedmiotów, pochodzących bezpośrednio lub pośrednio z czynu zabronionego, jak również narzędzi, które służyły lub były przeznaczone do jego popełnienia), jeżeli sprawcę czynu zabronionego pod groźbą kary uznano za nieodpowiedzialnego lub nieulegającego </a:t>
            </a:r>
            <a:r>
              <a:rPr lang="pl-PL" dirty="0" smtClean="0"/>
              <a:t>karze</a:t>
            </a:r>
            <a:endParaRPr lang="pl-PL" b="1" dirty="0" smtClean="0"/>
          </a:p>
          <a:p>
            <a:pPr marL="114300" indent="0" fontAlgn="auto">
              <a:spcAft>
                <a:spcPts val="0"/>
              </a:spcAft>
              <a:buNone/>
              <a:defRPr/>
            </a:pPr>
            <a:endParaRPr lang="pl-PL" dirty="0" smtClean="0"/>
          </a:p>
        </p:txBody>
      </p:sp>
    </p:spTree>
    <p:extLst>
      <p:ext uri="{BB962C8B-B14F-4D97-AF65-F5344CB8AC3E}">
        <p14:creationId xmlns:p14="http://schemas.microsoft.com/office/powerpoint/2010/main" val="1284600252"/>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Terapia i terapia uzależnień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dirty="0" smtClean="0"/>
          </a:p>
          <a:p>
            <a:pPr marL="114300" indent="0" fontAlgn="auto">
              <a:spcAft>
                <a:spcPts val="0"/>
              </a:spcAft>
              <a:buNone/>
              <a:defRPr/>
            </a:pPr>
            <a:r>
              <a:rPr lang="pl-PL" dirty="0"/>
              <a:t>T</a:t>
            </a:r>
            <a:r>
              <a:rPr lang="pl-PL" dirty="0" smtClean="0"/>
              <a:t>erapia oraz </a:t>
            </a:r>
            <a:r>
              <a:rPr lang="pl-PL" dirty="0"/>
              <a:t>terapia </a:t>
            </a:r>
            <a:r>
              <a:rPr lang="pl-PL" dirty="0" smtClean="0"/>
              <a:t>uzależnień stanowią środki zabezpieczające </a:t>
            </a:r>
            <a:r>
              <a:rPr lang="pl-PL" b="1" dirty="0" smtClean="0"/>
              <a:t>lecznicze</a:t>
            </a:r>
            <a:r>
              <a:rPr lang="pl-PL" dirty="0" smtClean="0"/>
              <a:t> </a:t>
            </a:r>
            <a:r>
              <a:rPr lang="pl-PL" b="1" dirty="0"/>
              <a:t>o charakterze wolnościowym</a:t>
            </a:r>
            <a:r>
              <a:rPr lang="pl-PL" dirty="0"/>
              <a:t>. </a:t>
            </a:r>
            <a:endParaRPr lang="pl-PL" dirty="0" smtClean="0"/>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Terapia</a:t>
            </a:r>
          </a:p>
          <a:p>
            <a:pPr fontAlgn="auto">
              <a:spcAft>
                <a:spcPts val="0"/>
              </a:spcAft>
              <a:buFont typeface="Wingdings" panose="05000000000000000000" pitchFamily="2" charset="2"/>
              <a:buChar char="q"/>
              <a:defRPr/>
            </a:pPr>
            <a:r>
              <a:rPr lang="pl-PL" dirty="0" smtClean="0"/>
              <a:t>Treścią tego środka jest </a:t>
            </a:r>
            <a:r>
              <a:rPr lang="pl-PL" dirty="0"/>
              <a:t>obowiązek </a:t>
            </a:r>
            <a:r>
              <a:rPr lang="pl-PL" b="1" dirty="0"/>
              <a:t>stawiennictwa</a:t>
            </a:r>
            <a:r>
              <a:rPr lang="pl-PL" dirty="0"/>
              <a:t> we wskazanej przez sąd placówce w terminach wyznaczonych przez lekarza psychiatrę, seksuologa lub terapeutę i </a:t>
            </a:r>
            <a:r>
              <a:rPr lang="pl-PL" b="1" dirty="0"/>
              <a:t>poddania się oddziaływaniom terapeutycznym</a:t>
            </a:r>
            <a:r>
              <a:rPr lang="pl-PL" dirty="0"/>
              <a:t>. </a:t>
            </a:r>
            <a:endParaRPr lang="pl-PL" dirty="0" smtClean="0"/>
          </a:p>
          <a:p>
            <a:pPr marL="114300" indent="0" fontAlgn="auto">
              <a:spcAft>
                <a:spcPts val="0"/>
              </a:spcAft>
              <a:buNone/>
              <a:defRPr/>
            </a:pPr>
            <a:endParaRPr lang="pl-PL" dirty="0" smtClean="0"/>
          </a:p>
          <a:p>
            <a:pPr marL="114300" indent="0" fontAlgn="auto">
              <a:spcAft>
                <a:spcPts val="0"/>
              </a:spcAft>
              <a:buNone/>
              <a:defRPr/>
            </a:pPr>
            <a:r>
              <a:rPr lang="pl-PL" dirty="0" smtClean="0"/>
              <a:t>dwie </a:t>
            </a:r>
            <a:r>
              <a:rPr lang="pl-PL" dirty="0"/>
              <a:t>zasadnicze </a:t>
            </a:r>
            <a:r>
              <a:rPr lang="pl-PL" dirty="0" smtClean="0"/>
              <a:t>postaci:</a:t>
            </a:r>
          </a:p>
          <a:p>
            <a:pPr fontAlgn="auto">
              <a:spcAft>
                <a:spcPts val="0"/>
              </a:spcAft>
              <a:buBlip>
                <a:blip r:embed="rId2"/>
              </a:buBlip>
              <a:defRPr/>
            </a:pPr>
            <a:r>
              <a:rPr lang="pl-PL" b="1" dirty="0" smtClean="0"/>
              <a:t>terapia </a:t>
            </a:r>
            <a:r>
              <a:rPr lang="pl-PL" b="1" dirty="0"/>
              <a:t>farmakologiczna</a:t>
            </a:r>
            <a:r>
              <a:rPr lang="pl-PL" dirty="0"/>
              <a:t> (farmakoterapia) zmierzająca do </a:t>
            </a:r>
            <a:r>
              <a:rPr lang="pl-PL" b="1" dirty="0"/>
              <a:t>osłabienia popędu </a:t>
            </a:r>
            <a:r>
              <a:rPr lang="pl-PL" b="1" dirty="0" smtClean="0"/>
              <a:t>seksualnego</a:t>
            </a:r>
            <a:endParaRPr lang="pl-PL" dirty="0"/>
          </a:p>
          <a:p>
            <a:pPr fontAlgn="auto">
              <a:spcAft>
                <a:spcPts val="0"/>
              </a:spcAft>
              <a:buBlip>
                <a:blip r:embed="rId2"/>
              </a:buBlip>
              <a:defRPr/>
            </a:pPr>
            <a:r>
              <a:rPr lang="pl-PL" dirty="0" smtClean="0"/>
              <a:t>inna </a:t>
            </a:r>
            <a:r>
              <a:rPr lang="pl-PL" dirty="0"/>
              <a:t>wybrana metoda postępowania terapeutycznego, obejmująca </a:t>
            </a:r>
            <a:r>
              <a:rPr lang="pl-PL" b="1" dirty="0"/>
              <a:t>psychoedukację</a:t>
            </a:r>
            <a:r>
              <a:rPr lang="pl-PL" dirty="0"/>
              <a:t> lub </a:t>
            </a:r>
            <a:r>
              <a:rPr lang="pl-PL" b="1" dirty="0"/>
              <a:t>psychoterapię</a:t>
            </a:r>
            <a:r>
              <a:rPr lang="pl-PL" dirty="0"/>
              <a:t>, realizowana w celu poprawy funkcjonowania sprawcy w społeczeństwie.</a:t>
            </a:r>
          </a:p>
        </p:txBody>
      </p:sp>
    </p:spTree>
    <p:extLst>
      <p:ext uri="{BB962C8B-B14F-4D97-AF65-F5344CB8AC3E}">
        <p14:creationId xmlns:p14="http://schemas.microsoft.com/office/powerpoint/2010/main" val="3392016949"/>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Terapia i terapia uzależnień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r>
              <a:rPr lang="pl-PL" b="1" dirty="0"/>
              <a:t>Terapia </a:t>
            </a:r>
            <a:r>
              <a:rPr lang="pl-PL" b="1" dirty="0" smtClean="0"/>
              <a:t>uzależnień</a:t>
            </a:r>
          </a:p>
          <a:p>
            <a:pPr marL="114300" indent="0" fontAlgn="auto">
              <a:spcAft>
                <a:spcPts val="0"/>
              </a:spcAft>
              <a:buNone/>
              <a:defRPr/>
            </a:pPr>
            <a:r>
              <a:rPr lang="pl-PL" dirty="0" smtClean="0"/>
              <a:t>Treścią tego środka </a:t>
            </a:r>
            <a:r>
              <a:rPr lang="pl-PL" dirty="0"/>
              <a:t>zabezpieczającego </a:t>
            </a:r>
            <a:r>
              <a:rPr lang="pl-PL" dirty="0" smtClean="0"/>
              <a:t>jest </a:t>
            </a:r>
            <a:r>
              <a:rPr lang="pl-PL" b="1" dirty="0"/>
              <a:t>obowiązek stawiennictwa</a:t>
            </a:r>
            <a:r>
              <a:rPr lang="pl-PL" dirty="0"/>
              <a:t> we wskazanej przez sąd </a:t>
            </a:r>
            <a:r>
              <a:rPr lang="pl-PL" b="1" dirty="0"/>
              <a:t>placówce leczenia odwykowego</a:t>
            </a:r>
            <a:r>
              <a:rPr lang="pl-PL" dirty="0"/>
              <a:t> w terminach wyznaczonych przez lekarza i </a:t>
            </a:r>
            <a:r>
              <a:rPr lang="pl-PL" b="1" dirty="0"/>
              <a:t>poddania się leczeniu uzależnienia</a:t>
            </a:r>
            <a:r>
              <a:rPr lang="pl-PL" dirty="0"/>
              <a:t> od alkoholu, środka odurzającego lub innego podobnie działającego środka </a:t>
            </a:r>
            <a:endParaRPr lang="pl-PL" dirty="0" smtClean="0"/>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a:t> </a:t>
            </a:r>
            <a:r>
              <a:rPr lang="pl-PL" dirty="0" smtClean="0"/>
              <a:t>kwestia zgody sprawcy</a:t>
            </a:r>
          </a:p>
          <a:p>
            <a:pPr marL="114300" indent="0" fontAlgn="auto">
              <a:spcAft>
                <a:spcPts val="0"/>
              </a:spcAft>
              <a:buNone/>
              <a:defRPr/>
            </a:pPr>
            <a:endParaRPr lang="pl-PL" dirty="0"/>
          </a:p>
          <a:p>
            <a:pPr fontAlgn="auto">
              <a:spcAft>
                <a:spcPts val="0"/>
              </a:spcAft>
              <a:buFont typeface="Wingdings" panose="05000000000000000000" pitchFamily="2" charset="2"/>
              <a:buChar char="Ø"/>
              <a:defRPr/>
            </a:pPr>
            <a:r>
              <a:rPr lang="pl-PL" dirty="0"/>
              <a:t>Przed orzeczeniem terapii lub terapii uzależnień sąd powinien wysłuchać psychologa, ponadto w sprawach osób niepoczytalnych, o ograniczonej poczytalności lub z zaburzeniami osobowości albo gdy sąd uzna to za wskazane – także lekarzy </a:t>
            </a:r>
            <a:r>
              <a:rPr lang="pl-PL" dirty="0" smtClean="0"/>
              <a:t>psychiatrów</a:t>
            </a:r>
          </a:p>
          <a:p>
            <a:pPr fontAlgn="auto">
              <a:spcAft>
                <a:spcPts val="0"/>
              </a:spcAft>
              <a:buFont typeface="Wingdings" panose="05000000000000000000" pitchFamily="2" charset="2"/>
              <a:buChar char="Ø"/>
              <a:defRPr/>
            </a:pPr>
            <a:r>
              <a:rPr lang="pl-PL" dirty="0"/>
              <a:t> </a:t>
            </a:r>
            <a:r>
              <a:rPr lang="pl-PL" b="1" dirty="0" smtClean="0"/>
              <a:t>orzekane bezterminowo</a:t>
            </a:r>
          </a:p>
          <a:p>
            <a:pPr marL="114300" indent="0" fontAlgn="auto">
              <a:spcAft>
                <a:spcPts val="0"/>
              </a:spcAft>
              <a:buNone/>
              <a:defRPr/>
            </a:pPr>
            <a:endParaRPr lang="pl-PL" dirty="0"/>
          </a:p>
        </p:txBody>
      </p:sp>
    </p:spTree>
    <p:extLst>
      <p:ext uri="{BB962C8B-B14F-4D97-AF65-F5344CB8AC3E}">
        <p14:creationId xmlns:p14="http://schemas.microsoft.com/office/powerpoint/2010/main" val="64640826"/>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Terapia i terapia uzależnień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marL="114300" indent="0" fontAlgn="auto">
              <a:spcAft>
                <a:spcPts val="0"/>
              </a:spcAft>
              <a:buNone/>
              <a:defRPr/>
            </a:pPr>
            <a:r>
              <a:rPr lang="pl-PL" b="1" dirty="0"/>
              <a:t>Orzeczenie terapii wobec sprawcy uzależnionego zwolnionego z zakładu psychiatrycznego lub zakładu </a:t>
            </a:r>
            <a:r>
              <a:rPr lang="pl-PL" b="1" dirty="0" smtClean="0"/>
              <a:t>karnego</a:t>
            </a:r>
          </a:p>
          <a:p>
            <a:pPr fontAlgn="auto">
              <a:spcAft>
                <a:spcPts val="0"/>
              </a:spcAft>
              <a:buFont typeface="Wingdings" panose="05000000000000000000" pitchFamily="2" charset="2"/>
              <a:buChar char="q"/>
              <a:defRPr/>
            </a:pPr>
            <a:r>
              <a:rPr lang="pl-PL" dirty="0" smtClean="0"/>
              <a:t> art</a:t>
            </a:r>
            <a:r>
              <a:rPr lang="pl-PL" dirty="0"/>
              <a:t>. 202b </a:t>
            </a:r>
            <a:r>
              <a:rPr lang="pl-PL" dirty="0" smtClean="0"/>
              <a:t>KKW - orzekając </a:t>
            </a:r>
            <a:r>
              <a:rPr lang="pl-PL" dirty="0"/>
              <a:t>terapię lub terapię uzależnień wobec zwolnionego z zakładu psychiatrycznego lub zakładu karnego sprawcy skazanego </a:t>
            </a:r>
            <a:r>
              <a:rPr lang="pl-PL" b="1" dirty="0">
                <a:solidFill>
                  <a:srgbClr val="7030A0"/>
                </a:solidFill>
              </a:rPr>
              <a:t>za przestępstwo popełnione w związku z uzależnieniem od alkoholu, środka odurzającego lub innego podobnie działającego środka</a:t>
            </a:r>
            <a:r>
              <a:rPr lang="pl-PL" dirty="0"/>
              <a:t>, </a:t>
            </a:r>
            <a:endParaRPr lang="pl-PL" dirty="0" smtClean="0"/>
          </a:p>
          <a:p>
            <a:pPr marL="114300" indent="0" fontAlgn="auto">
              <a:spcAft>
                <a:spcPts val="0"/>
              </a:spcAft>
              <a:buNone/>
              <a:defRPr/>
            </a:pPr>
            <a:r>
              <a:rPr lang="pl-PL" dirty="0" smtClean="0"/>
              <a:t>sąd powinien:</a:t>
            </a:r>
          </a:p>
          <a:p>
            <a:pPr fontAlgn="auto">
              <a:spcAft>
                <a:spcPts val="0"/>
              </a:spcAft>
              <a:buFont typeface="Wingdings" panose="05000000000000000000" pitchFamily="2" charset="2"/>
              <a:buChar char="ü"/>
              <a:defRPr/>
            </a:pPr>
            <a:r>
              <a:rPr lang="pl-PL" dirty="0" smtClean="0"/>
              <a:t> </a:t>
            </a:r>
            <a:r>
              <a:rPr lang="pl-PL" dirty="0"/>
              <a:t>ustalić </a:t>
            </a:r>
            <a:r>
              <a:rPr lang="pl-PL" b="1" dirty="0"/>
              <a:t>okres próby</a:t>
            </a:r>
            <a:r>
              <a:rPr lang="pl-PL" dirty="0"/>
              <a:t> na czas </a:t>
            </a:r>
            <a:r>
              <a:rPr lang="pl-PL" b="1" dirty="0">
                <a:solidFill>
                  <a:srgbClr val="FF0000"/>
                </a:solidFill>
              </a:rPr>
              <a:t>od 6 miesięcy do lat 2 </a:t>
            </a:r>
            <a:endParaRPr lang="pl-PL" dirty="0" smtClean="0"/>
          </a:p>
          <a:p>
            <a:pPr fontAlgn="auto">
              <a:spcAft>
                <a:spcPts val="0"/>
              </a:spcAft>
              <a:buFont typeface="Wingdings" panose="05000000000000000000" pitchFamily="2" charset="2"/>
              <a:buChar char="ü"/>
              <a:defRPr/>
            </a:pPr>
            <a:r>
              <a:rPr lang="pl-PL" dirty="0" smtClean="0"/>
              <a:t>oddać </a:t>
            </a:r>
            <a:r>
              <a:rPr lang="pl-PL" dirty="0"/>
              <a:t>skazanego pod </a:t>
            </a:r>
            <a:r>
              <a:rPr lang="pl-PL" b="1" dirty="0"/>
              <a:t>dozór</a:t>
            </a:r>
            <a:r>
              <a:rPr lang="pl-PL" dirty="0"/>
              <a:t> kuratora lub osoby godnej zaufania, stowarzyszenia, instytucji albo organizacji społecznej, do której działalności należy troska o wychowanie, zapobieganie demoralizacji lub pomoc skazanym</a:t>
            </a:r>
            <a:r>
              <a:rPr lang="pl-PL" dirty="0" smtClean="0"/>
              <a:t>.</a:t>
            </a:r>
          </a:p>
          <a:p>
            <a:pPr marL="114300" indent="0" fontAlgn="auto">
              <a:spcAft>
                <a:spcPts val="0"/>
              </a:spcAft>
              <a:buNone/>
              <a:defRPr/>
            </a:pPr>
            <a:r>
              <a:rPr lang="pl-PL" dirty="0" smtClean="0"/>
              <a:t> </a:t>
            </a:r>
            <a:r>
              <a:rPr lang="pl-PL" dirty="0"/>
              <a:t>Jeżeli skazany w okresie próby </a:t>
            </a:r>
            <a:r>
              <a:rPr lang="pl-PL" b="1" dirty="0"/>
              <a:t>uchyla się od poddania się terapii lub terapii uzależnień</a:t>
            </a:r>
            <a:r>
              <a:rPr lang="pl-PL" dirty="0"/>
              <a:t>, uchyla się od dozoru kuratora, popełnia przestępstwo lub rażąco narusza porządek prawny albo regulamin organizacyjny podmiotu leczniczego, </a:t>
            </a:r>
            <a:r>
              <a:rPr lang="pl-PL" dirty="0">
                <a:solidFill>
                  <a:srgbClr val="FF0000"/>
                </a:solidFill>
              </a:rPr>
              <a:t>sąd może zarządzić </a:t>
            </a:r>
            <a:r>
              <a:rPr lang="pl-PL" b="1" dirty="0">
                <a:solidFill>
                  <a:srgbClr val="FF0000"/>
                </a:solidFill>
              </a:rPr>
              <a:t>ponowne umieszczenie skazanego w zakładzie karnym</a:t>
            </a:r>
            <a:r>
              <a:rPr lang="pl-PL" dirty="0">
                <a:solidFill>
                  <a:srgbClr val="FF0000"/>
                </a:solidFill>
              </a:rPr>
              <a:t>. </a:t>
            </a:r>
            <a:endParaRPr lang="pl-PL" dirty="0" smtClean="0">
              <a:solidFill>
                <a:srgbClr val="FF0000"/>
              </a:solidFill>
            </a:endParaRPr>
          </a:p>
          <a:p>
            <a:pPr marL="114300" indent="0" fontAlgn="auto">
              <a:spcAft>
                <a:spcPts val="0"/>
              </a:spcAft>
              <a:buNone/>
              <a:defRPr/>
            </a:pPr>
            <a:r>
              <a:rPr lang="pl-PL" dirty="0" smtClean="0"/>
              <a:t>Jeżeli </a:t>
            </a:r>
            <a:r>
              <a:rPr lang="pl-PL" b="1" dirty="0"/>
              <a:t>w okresie próby i w ciągu dalszych 6 miesięcy </a:t>
            </a:r>
            <a:r>
              <a:rPr lang="pl-PL" dirty="0"/>
              <a:t>nie zarządzono ponownego umieszczenia skazanego w zakładzie karnym, karę uważa się za odbytą z upływem okresu </a:t>
            </a:r>
            <a:r>
              <a:rPr lang="pl-PL" dirty="0" smtClean="0"/>
              <a:t>próby.</a:t>
            </a:r>
            <a:endParaRPr lang="pl-PL" dirty="0"/>
          </a:p>
        </p:txBody>
      </p:sp>
    </p:spTree>
    <p:extLst>
      <p:ext uri="{BB962C8B-B14F-4D97-AF65-F5344CB8AC3E}">
        <p14:creationId xmlns:p14="http://schemas.microsoft.com/office/powerpoint/2010/main" val="2217795992"/>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dirty="0" smtClean="0"/>
          </a:p>
          <a:p>
            <a:pPr fontAlgn="auto">
              <a:spcAft>
                <a:spcPts val="0"/>
              </a:spcAft>
              <a:buBlip>
                <a:blip r:embed="rId2"/>
              </a:buBlip>
              <a:defRPr/>
            </a:pPr>
            <a:r>
              <a:rPr lang="pl-PL" dirty="0" smtClean="0"/>
              <a:t>Pobyt w zakładzie psychiatrycznym stanowi </a:t>
            </a:r>
            <a:r>
              <a:rPr lang="pl-PL" b="1" dirty="0" smtClean="0"/>
              <a:t>najsurowszy</a:t>
            </a:r>
            <a:r>
              <a:rPr lang="pl-PL" dirty="0" smtClean="0"/>
              <a:t> środek zabezpieczający, który w największym stopniu ogranicza prawa i wolności obywatelskie</a:t>
            </a:r>
          </a:p>
          <a:p>
            <a:pPr fontAlgn="auto">
              <a:spcAft>
                <a:spcPts val="0"/>
              </a:spcAft>
              <a:buBlip>
                <a:blip r:embed="rId2"/>
              </a:buBlip>
              <a:defRPr/>
            </a:pPr>
            <a:r>
              <a:rPr lang="pl-PL" dirty="0"/>
              <a:t>Jest to </a:t>
            </a:r>
            <a:r>
              <a:rPr lang="pl-PL" b="1" dirty="0"/>
              <a:t>leczniczy</a:t>
            </a:r>
            <a:r>
              <a:rPr lang="pl-PL" dirty="0"/>
              <a:t> środek zabezpieczający </a:t>
            </a:r>
            <a:r>
              <a:rPr lang="pl-PL" b="1" dirty="0"/>
              <a:t>o charakterze izolacyjnym</a:t>
            </a:r>
            <a:r>
              <a:rPr lang="pl-PL" dirty="0"/>
              <a:t>. </a:t>
            </a:r>
            <a:endParaRPr lang="pl-PL" dirty="0" smtClean="0"/>
          </a:p>
          <a:p>
            <a:pPr fontAlgn="auto">
              <a:spcAft>
                <a:spcPts val="0"/>
              </a:spcAft>
              <a:buBlip>
                <a:blip r:embed="rId2"/>
              </a:buBlip>
              <a:defRPr/>
            </a:pPr>
            <a:r>
              <a:rPr lang="pl-PL" dirty="0" smtClean="0"/>
              <a:t>Celem </a:t>
            </a:r>
            <a:r>
              <a:rPr lang="pl-PL" dirty="0"/>
              <a:t>umieszczenia w zakładzie psychiatrycznym jest wdrożenie odpowiedniej terapii, jak również izolacja niebezpiecznego sprawcy od społeczeństwa</a:t>
            </a:r>
            <a:r>
              <a:rPr lang="pl-PL" dirty="0" smtClean="0"/>
              <a:t>.</a:t>
            </a:r>
          </a:p>
          <a:p>
            <a:pPr fontAlgn="auto">
              <a:spcAft>
                <a:spcPts val="0"/>
              </a:spcAft>
              <a:buBlip>
                <a:blip r:embed="rId2"/>
              </a:buBlip>
              <a:defRPr/>
            </a:pPr>
            <a:r>
              <a:rPr lang="pl-PL" dirty="0"/>
              <a:t>stosowanie komentowanego środka izolacyjnego </a:t>
            </a:r>
            <a:r>
              <a:rPr lang="pl-PL" b="1" dirty="0"/>
              <a:t>nie wymaga zgody</a:t>
            </a:r>
            <a:r>
              <a:rPr lang="pl-PL" dirty="0"/>
              <a:t> osoby, wobec której go </a:t>
            </a:r>
            <a:r>
              <a:rPr lang="pl-PL" dirty="0" smtClean="0"/>
              <a:t>orzeczono</a:t>
            </a:r>
          </a:p>
          <a:p>
            <a:pPr fontAlgn="auto">
              <a:spcAft>
                <a:spcPts val="0"/>
              </a:spcAft>
              <a:buBlip>
                <a:blip r:embed="rId2"/>
              </a:buBlip>
              <a:defRPr/>
            </a:pPr>
            <a:r>
              <a:rPr lang="pl-PL" dirty="0"/>
              <a:t> </a:t>
            </a:r>
            <a:r>
              <a:rPr lang="pl-PL" dirty="0" smtClean="0"/>
              <a:t>obowiązek wysłuchania </a:t>
            </a:r>
            <a:r>
              <a:rPr lang="pl-PL" b="1" dirty="0"/>
              <a:t>biegłych</a:t>
            </a:r>
            <a:r>
              <a:rPr lang="pl-PL" dirty="0"/>
              <a:t> (art. 354a KPK, art. 199b KKW</a:t>
            </a:r>
            <a:r>
              <a:rPr lang="pl-PL" dirty="0" smtClean="0"/>
              <a:t>).</a:t>
            </a:r>
            <a:endParaRPr lang="pl-PL" dirty="0"/>
          </a:p>
          <a:p>
            <a:pPr fontAlgn="auto">
              <a:spcAft>
                <a:spcPts val="0"/>
              </a:spcAft>
              <a:buBlip>
                <a:blip r:embed="rId2"/>
              </a:buBlip>
              <a:defRPr/>
            </a:pPr>
            <a:r>
              <a:rPr lang="pl-PL" dirty="0" smtClean="0"/>
              <a:t>stosuje </a:t>
            </a:r>
            <a:r>
              <a:rPr lang="pl-PL" dirty="0"/>
              <a:t>się go </a:t>
            </a:r>
            <a:r>
              <a:rPr lang="pl-PL" b="1" dirty="0"/>
              <a:t>wyłącznie</a:t>
            </a:r>
            <a:r>
              <a:rPr lang="pl-PL" dirty="0"/>
              <a:t> w wypadkach określonych w </a:t>
            </a:r>
            <a:r>
              <a:rPr lang="pl-PL" b="1" dirty="0"/>
              <a:t>ustawie</a:t>
            </a:r>
            <a:r>
              <a:rPr lang="pl-PL" dirty="0"/>
              <a:t> </a:t>
            </a:r>
            <a:endParaRPr lang="pl-PL" dirty="0" smtClean="0"/>
          </a:p>
          <a:p>
            <a:pPr fontAlgn="auto">
              <a:spcAft>
                <a:spcPts val="0"/>
              </a:spcAft>
              <a:buBlip>
                <a:blip r:embed="rId2"/>
              </a:buBlip>
              <a:defRPr/>
            </a:pPr>
            <a:r>
              <a:rPr lang="pl-PL" dirty="0"/>
              <a:t> </a:t>
            </a:r>
            <a:r>
              <a:rPr lang="pl-PL" dirty="0" smtClean="0"/>
              <a:t>stanowi to wyjątek </a:t>
            </a:r>
            <a:r>
              <a:rPr lang="pl-PL" dirty="0"/>
              <a:t>od reguły, która pozwala na orzeczenie każdego środka zabezpieczającego, określonego w art. </a:t>
            </a:r>
            <a:r>
              <a:rPr lang="pl-PL" dirty="0" smtClean="0"/>
              <a:t>93a kk </a:t>
            </a:r>
            <a:r>
              <a:rPr lang="pl-PL" dirty="0"/>
              <a:t>wobec każdego sprawcy określonego w art. </a:t>
            </a:r>
            <a:r>
              <a:rPr lang="pl-PL" dirty="0" smtClean="0"/>
              <a:t>93c kk przy spełnieniu przesłanek ogólnych. </a:t>
            </a:r>
          </a:p>
        </p:txBody>
      </p:sp>
    </p:spTree>
    <p:extLst>
      <p:ext uri="{BB962C8B-B14F-4D97-AF65-F5344CB8AC3E}">
        <p14:creationId xmlns:p14="http://schemas.microsoft.com/office/powerpoint/2010/main" val="1364983572"/>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r>
              <a:rPr lang="pl-PL" b="1" dirty="0" smtClean="0">
                <a:solidFill>
                  <a:srgbClr val="00B0F0"/>
                </a:solidFill>
              </a:rPr>
              <a:t>PRZESŁANKI</a:t>
            </a:r>
          </a:p>
          <a:p>
            <a:pPr marL="114300" indent="0" fontAlgn="auto">
              <a:spcAft>
                <a:spcPts val="0"/>
              </a:spcAft>
              <a:buNone/>
              <a:defRPr/>
            </a:pPr>
            <a:r>
              <a:rPr lang="pl-PL" b="1" dirty="0" smtClean="0"/>
              <a:t>Pamiętaj! - dla </a:t>
            </a:r>
            <a:r>
              <a:rPr lang="pl-PL" b="1" dirty="0"/>
              <a:t>orzeczenia pobytu w zakładzie psychiatrycznym konieczne jest stwierdzenie realizacji nie tylko przesłanek szczegółowych określonych w art. 93g § 1–3 KK dla poszczególnych kategorii sprawców, ale jednocześnie ogólnych przesłanek stosowania środków zabezpieczających wskazanych w art. 93b KK. </a:t>
            </a:r>
            <a:endParaRPr lang="pl-PL" b="1" dirty="0" smtClean="0"/>
          </a:p>
          <a:p>
            <a:pPr marL="114300" indent="0" fontAlgn="auto">
              <a:spcAft>
                <a:spcPts val="0"/>
              </a:spcAft>
              <a:buNone/>
              <a:defRPr/>
            </a:pPr>
            <a:r>
              <a:rPr lang="pl-PL" dirty="0" smtClean="0"/>
              <a:t>Należy zatem przestrzegać warunków:</a:t>
            </a:r>
          </a:p>
          <a:p>
            <a:pPr fontAlgn="auto">
              <a:spcAft>
                <a:spcPts val="0"/>
              </a:spcAft>
              <a:buFont typeface="Wingdings" panose="05000000000000000000" pitchFamily="2" charset="2"/>
              <a:buChar char="Ø"/>
              <a:defRPr/>
            </a:pPr>
            <a:r>
              <a:rPr lang="pl-PL" b="1" dirty="0" smtClean="0"/>
              <a:t>konieczności</a:t>
            </a:r>
            <a:r>
              <a:rPr lang="pl-PL" dirty="0" smtClean="0"/>
              <a:t> </a:t>
            </a:r>
            <a:r>
              <a:rPr lang="pl-PL" dirty="0"/>
              <a:t>orzeczenia środka dla zapobieżenia ponownemu popełnieniu przez sprawcę czynu zabronionego; </a:t>
            </a:r>
          </a:p>
          <a:p>
            <a:pPr fontAlgn="auto">
              <a:spcAft>
                <a:spcPts val="0"/>
              </a:spcAft>
              <a:buFont typeface="Wingdings" panose="05000000000000000000" pitchFamily="2" charset="2"/>
              <a:buChar char="Ø"/>
              <a:defRPr/>
            </a:pPr>
            <a:r>
              <a:rPr lang="pl-PL" dirty="0" smtClean="0"/>
              <a:t> </a:t>
            </a:r>
            <a:r>
              <a:rPr lang="pl-PL" b="1" dirty="0"/>
              <a:t>subsydiarności</a:t>
            </a:r>
            <a:r>
              <a:rPr lang="pl-PL" dirty="0"/>
              <a:t> wobec innych środków prawnych przewidzianych w ustawie; </a:t>
            </a:r>
          </a:p>
          <a:p>
            <a:pPr fontAlgn="auto">
              <a:spcAft>
                <a:spcPts val="0"/>
              </a:spcAft>
              <a:buFont typeface="Wingdings" panose="05000000000000000000" pitchFamily="2" charset="2"/>
              <a:buChar char="Ø"/>
              <a:defRPr/>
            </a:pPr>
            <a:r>
              <a:rPr lang="pl-PL" b="1" dirty="0"/>
              <a:t>p</a:t>
            </a:r>
            <a:r>
              <a:rPr lang="pl-PL" b="1" dirty="0" smtClean="0"/>
              <a:t>roporcjonalności</a:t>
            </a:r>
            <a:r>
              <a:rPr lang="pl-PL" dirty="0" smtClean="0"/>
              <a:t> (odpowiedniość </a:t>
            </a:r>
            <a:r>
              <a:rPr lang="pl-PL" dirty="0"/>
              <a:t>do stopnia społecznej szkodliwości czynu zabronionego, który sprawca może popełnić, oraz ryzyka jego popełnienia, z uwzględnieniem potrzeb i postępów w terapii lub terapii </a:t>
            </a:r>
            <a:r>
              <a:rPr lang="pl-PL" dirty="0" smtClean="0"/>
              <a:t>uzależnień)</a:t>
            </a:r>
          </a:p>
        </p:txBody>
      </p:sp>
    </p:spTree>
    <p:extLst>
      <p:ext uri="{BB962C8B-B14F-4D97-AF65-F5344CB8AC3E}">
        <p14:creationId xmlns:p14="http://schemas.microsoft.com/office/powerpoint/2010/main" val="1005866283"/>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323528" y="1052513"/>
            <a:ext cx="8064822" cy="5805487"/>
          </a:xfrm>
        </p:spPr>
        <p:txBody>
          <a:bodyPr rtlCol="0">
            <a:normAutofit/>
          </a:bodyPr>
          <a:lstStyle/>
          <a:p>
            <a:pPr marL="114300" indent="0">
              <a:buNone/>
            </a:pPr>
            <a:r>
              <a:rPr lang="pl-PL" dirty="0">
                <a:solidFill>
                  <a:srgbClr val="00B0F0"/>
                </a:solidFill>
              </a:rPr>
              <a:t>Art. 93g § </a:t>
            </a:r>
            <a:r>
              <a:rPr lang="pl-PL" dirty="0" smtClean="0">
                <a:solidFill>
                  <a:srgbClr val="00B0F0"/>
                </a:solidFill>
              </a:rPr>
              <a:t>1</a:t>
            </a:r>
            <a:r>
              <a:rPr lang="pl-PL" dirty="0" smtClean="0"/>
              <a:t> </a:t>
            </a:r>
            <a:r>
              <a:rPr lang="pl-PL" b="1" dirty="0" smtClean="0"/>
              <a:t>Orzekanie </a:t>
            </a:r>
            <a:r>
              <a:rPr lang="pl-PL" b="1" dirty="0"/>
              <a:t>pobytu w zakładzie psychiatrycznym wobec sprawców niepoczytalnych</a:t>
            </a:r>
          </a:p>
          <a:p>
            <a:pPr marL="114300" indent="0">
              <a:buNone/>
            </a:pPr>
            <a:r>
              <a:rPr lang="pl-PL" b="1" dirty="0" smtClean="0"/>
              <a:t>Popełnienie </a:t>
            </a:r>
            <a:r>
              <a:rPr lang="pl-PL" b="1" dirty="0"/>
              <a:t>czynu zabronionego </a:t>
            </a:r>
            <a:r>
              <a:rPr lang="pl-PL" dirty="0" smtClean="0"/>
              <a:t>w </a:t>
            </a:r>
            <a:r>
              <a:rPr lang="pl-PL" dirty="0"/>
              <a:t>stanie </a:t>
            </a:r>
            <a:r>
              <a:rPr lang="pl-PL" b="1" dirty="0"/>
              <a:t>całkowitej </a:t>
            </a:r>
            <a:r>
              <a:rPr lang="pl-PL" b="1" dirty="0" smtClean="0"/>
              <a:t>niepoczytalności</a:t>
            </a:r>
            <a:endParaRPr lang="pl-PL" dirty="0"/>
          </a:p>
          <a:p>
            <a:pPr>
              <a:buFont typeface="Wingdings" panose="05000000000000000000" pitchFamily="2" charset="2"/>
              <a:buChar char="q"/>
            </a:pPr>
            <a:r>
              <a:rPr lang="pl-PL" dirty="0" smtClean="0"/>
              <a:t>Przesłanki szczególne:</a:t>
            </a:r>
          </a:p>
          <a:p>
            <a:pPr marL="628650" indent="-514350">
              <a:buFont typeface="+mj-lt"/>
              <a:buAutoNum type="romanUcPeriod"/>
            </a:pPr>
            <a:r>
              <a:rPr lang="pl-PL" dirty="0" smtClean="0"/>
              <a:t>popełnienie </a:t>
            </a:r>
            <a:r>
              <a:rPr lang="pl-PL" dirty="0"/>
              <a:t>przez niego czynu </a:t>
            </a:r>
            <a:r>
              <a:rPr lang="pl-PL" dirty="0" smtClean="0"/>
              <a:t>zabronionego</a:t>
            </a:r>
          </a:p>
          <a:p>
            <a:pPr marL="628650" indent="-514350">
              <a:buFont typeface="+mj-lt"/>
              <a:buAutoNum type="romanUcPeriod"/>
            </a:pPr>
            <a:r>
              <a:rPr lang="pl-PL" dirty="0" smtClean="0"/>
              <a:t>o </a:t>
            </a:r>
            <a:r>
              <a:rPr lang="pl-PL" dirty="0"/>
              <a:t>znacznej społecznej szkodliwości, </a:t>
            </a:r>
          </a:p>
          <a:p>
            <a:pPr marL="628650" indent="-514350">
              <a:buFont typeface="+mj-lt"/>
              <a:buAutoNum type="romanUcPeriod"/>
            </a:pPr>
            <a:r>
              <a:rPr lang="pl-PL" dirty="0" smtClean="0"/>
              <a:t>w </a:t>
            </a:r>
            <a:r>
              <a:rPr lang="pl-PL" dirty="0"/>
              <a:t>związku z chorobą psychiczną lub upośledzeniem </a:t>
            </a:r>
            <a:r>
              <a:rPr lang="pl-PL" dirty="0" smtClean="0"/>
              <a:t>umysłowym</a:t>
            </a:r>
          </a:p>
          <a:p>
            <a:pPr marL="628650" indent="-514350">
              <a:buFont typeface="+mj-lt"/>
              <a:buAutoNum type="romanUcPeriod"/>
            </a:pPr>
            <a:r>
              <a:rPr lang="pl-PL" dirty="0" smtClean="0"/>
              <a:t> wysokie </a:t>
            </a:r>
            <a:r>
              <a:rPr lang="pl-PL" dirty="0"/>
              <a:t>prawdopodobieństwo, że popełni on ponownie czyn zabroniony: </a:t>
            </a:r>
            <a:r>
              <a:rPr lang="pl-PL" dirty="0" smtClean="0"/>
              <a:t>o </a:t>
            </a:r>
            <a:r>
              <a:rPr lang="pl-PL" dirty="0"/>
              <a:t>znacznej społecznej szkodliwości, </a:t>
            </a:r>
            <a:r>
              <a:rPr lang="pl-PL" dirty="0" smtClean="0"/>
              <a:t>w </a:t>
            </a:r>
            <a:r>
              <a:rPr lang="pl-PL" dirty="0"/>
              <a:t>związku z chorobą psychiczną lub upośledzeniem umysłowym</a:t>
            </a:r>
            <a:r>
              <a:rPr lang="pl-PL" dirty="0" smtClean="0"/>
              <a:t>.</a:t>
            </a:r>
          </a:p>
          <a:p>
            <a:pPr marL="114300" indent="0">
              <a:buNone/>
            </a:pPr>
            <a:r>
              <a:rPr lang="pl-PL" dirty="0" smtClean="0"/>
              <a:t>+ przesłanki ogólne</a:t>
            </a:r>
            <a:endParaRPr lang="pl-PL" dirty="0"/>
          </a:p>
          <a:p>
            <a:pPr>
              <a:buFont typeface="Wingdings" panose="05000000000000000000" pitchFamily="2" charset="2"/>
              <a:buChar char="q"/>
            </a:pPr>
            <a:r>
              <a:rPr lang="pl-PL" dirty="0" smtClean="0"/>
              <a:t>obowiązkiem </a:t>
            </a:r>
            <a:r>
              <a:rPr lang="pl-PL" dirty="0"/>
              <a:t>sądu jest niebudzące wątpliwości wykazanie sprawstwa podejrzanego w zakresie zarzucanego mu czynu i wsparcie tego stanowiska oceną dowodów</a:t>
            </a:r>
            <a:r>
              <a:rPr lang="pl-PL" dirty="0" smtClean="0"/>
              <a:t>.</a:t>
            </a:r>
          </a:p>
          <a:p>
            <a:pPr marL="114300" indent="0">
              <a:buNone/>
            </a:pPr>
            <a:endParaRPr lang="pl-PL" dirty="0"/>
          </a:p>
          <a:p>
            <a:pPr marL="114300" indent="0" fontAlgn="auto">
              <a:spcAft>
                <a:spcPts val="0"/>
              </a:spcAft>
              <a:buNone/>
              <a:defRPr/>
            </a:pPr>
            <a:endParaRPr lang="pl-PL" dirty="0" smtClean="0"/>
          </a:p>
        </p:txBody>
      </p:sp>
    </p:spTree>
    <p:extLst>
      <p:ext uri="{BB962C8B-B14F-4D97-AF65-F5344CB8AC3E}">
        <p14:creationId xmlns:p14="http://schemas.microsoft.com/office/powerpoint/2010/main" val="1447271571"/>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179388" y="1052513"/>
            <a:ext cx="8208962" cy="5688855"/>
          </a:xfrm>
        </p:spPr>
        <p:txBody>
          <a:bodyPr rtlCol="0">
            <a:normAutofit fontScale="70000" lnSpcReduction="20000"/>
          </a:bodyPr>
          <a:lstStyle/>
          <a:p>
            <a:pPr marL="114300" indent="0">
              <a:buNone/>
            </a:pPr>
            <a:r>
              <a:rPr lang="pl-PL" dirty="0" smtClean="0">
                <a:solidFill>
                  <a:srgbClr val="00B0F0"/>
                </a:solidFill>
              </a:rPr>
              <a:t>Art. 93g §</a:t>
            </a:r>
            <a:r>
              <a:rPr lang="pl-PL" dirty="0">
                <a:solidFill>
                  <a:srgbClr val="00B0F0"/>
                </a:solidFill>
              </a:rPr>
              <a:t> </a:t>
            </a:r>
            <a:r>
              <a:rPr lang="pl-PL" dirty="0" smtClean="0">
                <a:solidFill>
                  <a:srgbClr val="00B0F0"/>
                </a:solidFill>
              </a:rPr>
              <a:t>2 </a:t>
            </a:r>
            <a:r>
              <a:rPr lang="pl-PL" b="1" dirty="0" smtClean="0"/>
              <a:t>Orzekanie </a:t>
            </a:r>
            <a:r>
              <a:rPr lang="pl-PL" b="1" dirty="0"/>
              <a:t>pobytu w zakładzie psychiatrycznym wobec sprawców o poczytalności ograniczonej w znacznym stopniu</a:t>
            </a:r>
          </a:p>
          <a:p>
            <a:pPr marL="114300" indent="0">
              <a:buNone/>
            </a:pPr>
            <a:endParaRPr lang="pl-PL" dirty="0" smtClean="0"/>
          </a:p>
          <a:p>
            <a:pPr marL="114300" indent="0">
              <a:buNone/>
            </a:pPr>
            <a:r>
              <a:rPr lang="pl-PL" dirty="0" smtClean="0"/>
              <a:t>Nowelizacja </a:t>
            </a:r>
            <a:r>
              <a:rPr lang="pl-PL" dirty="0"/>
              <a:t>przywróciła przewidzianą w Kodeksie karnym z 1969 </a:t>
            </a:r>
            <a:r>
              <a:rPr lang="pl-PL" dirty="0" smtClean="0"/>
              <a:t>r. możliwość </a:t>
            </a:r>
            <a:r>
              <a:rPr lang="pl-PL" dirty="0"/>
              <a:t>stosowania detencji psychiatrycznej wobec sprawców, którzy dopuścili się </a:t>
            </a:r>
            <a:r>
              <a:rPr lang="pl-PL" b="1" dirty="0"/>
              <a:t>popełnienia przestępstwa w stanie poczytalności w znacznym stopniu </a:t>
            </a:r>
            <a:r>
              <a:rPr lang="pl-PL" b="1" dirty="0" smtClean="0"/>
              <a:t>ograniczonej</a:t>
            </a:r>
          </a:p>
          <a:p>
            <a:pPr marL="114300" indent="0">
              <a:buNone/>
            </a:pPr>
            <a:endParaRPr lang="pl-PL" b="1" dirty="0"/>
          </a:p>
          <a:p>
            <a:pPr>
              <a:buFont typeface="Wingdings" panose="05000000000000000000" pitchFamily="2" charset="2"/>
              <a:buChar char="q"/>
            </a:pPr>
            <a:r>
              <a:rPr lang="pl-PL" dirty="0" smtClean="0"/>
              <a:t>Przesłanki </a:t>
            </a:r>
            <a:r>
              <a:rPr lang="pl-PL" dirty="0"/>
              <a:t>szczególne:</a:t>
            </a:r>
          </a:p>
          <a:p>
            <a:pPr marL="628650" indent="-514350">
              <a:buFont typeface="+mj-lt"/>
              <a:buAutoNum type="romanUcPeriod"/>
            </a:pPr>
            <a:endParaRPr lang="pl-PL" dirty="0" smtClean="0"/>
          </a:p>
          <a:p>
            <a:pPr marL="628650" indent="-514350">
              <a:buFont typeface="+mj-lt"/>
              <a:buAutoNum type="romanUcPeriod"/>
            </a:pPr>
            <a:r>
              <a:rPr lang="pl-PL" dirty="0" smtClean="0"/>
              <a:t>popełnienie </a:t>
            </a:r>
            <a:r>
              <a:rPr lang="pl-PL" dirty="0"/>
              <a:t>przez niego czynu </a:t>
            </a:r>
            <a:r>
              <a:rPr lang="pl-PL" dirty="0" smtClean="0"/>
              <a:t>zabronionego </a:t>
            </a:r>
            <a:r>
              <a:rPr lang="pl-PL" dirty="0"/>
              <a:t>w stanie poczytalności w znacznym stopniu ograniczonej </a:t>
            </a:r>
            <a:endParaRPr lang="pl-PL" dirty="0" smtClean="0"/>
          </a:p>
          <a:p>
            <a:pPr marL="628650" indent="-514350">
              <a:buFont typeface="+mj-lt"/>
              <a:buAutoNum type="romanUcPeriod"/>
            </a:pPr>
            <a:r>
              <a:rPr lang="pl-PL" dirty="0"/>
              <a:t> skazanie na karę </a:t>
            </a:r>
            <a:r>
              <a:rPr lang="pl-PL" b="1" dirty="0"/>
              <a:t>pozbawienia wolności bez warunkowego zawieszenia</a:t>
            </a:r>
            <a:r>
              <a:rPr lang="pl-PL" dirty="0"/>
              <a:t> jej wykonania, karę </a:t>
            </a:r>
            <a:r>
              <a:rPr lang="pl-PL" b="1" dirty="0"/>
              <a:t>25 lat</a:t>
            </a:r>
            <a:r>
              <a:rPr lang="pl-PL" dirty="0"/>
              <a:t> pozbawienia wolności lub karę </a:t>
            </a:r>
            <a:r>
              <a:rPr lang="pl-PL" b="1" dirty="0"/>
              <a:t>dożywotniego pozbawienia wolności</a:t>
            </a:r>
            <a:r>
              <a:rPr lang="pl-PL" dirty="0" smtClean="0"/>
              <a:t>.</a:t>
            </a:r>
            <a:endParaRPr lang="pl-PL" dirty="0"/>
          </a:p>
          <a:p>
            <a:pPr marL="628650" indent="-514350">
              <a:buFont typeface="+mj-lt"/>
              <a:buAutoNum type="romanUcPeriod"/>
            </a:pPr>
            <a:r>
              <a:rPr lang="pl-PL" dirty="0" smtClean="0"/>
              <a:t>wysokie </a:t>
            </a:r>
            <a:r>
              <a:rPr lang="pl-PL" dirty="0"/>
              <a:t>prawdopodobieństwo, że popełni on ponownie czyn zabroniony: o znacznej społecznej szkodliwości, w związku z chorobą psychiczną lub upośledzeniem umysłowym.</a:t>
            </a:r>
          </a:p>
          <a:p>
            <a:pPr marL="114300" indent="0">
              <a:buNone/>
            </a:pPr>
            <a:r>
              <a:rPr lang="pl-PL" dirty="0"/>
              <a:t>+ przesłanki ogólne</a:t>
            </a:r>
          </a:p>
          <a:p>
            <a:pPr marL="114300" indent="0">
              <a:buNone/>
            </a:pPr>
            <a:endParaRPr lang="pl-PL" b="1" dirty="0" smtClean="0"/>
          </a:p>
          <a:p>
            <a:pPr marL="114300" indent="0">
              <a:buNone/>
            </a:pPr>
            <a:r>
              <a:rPr lang="pl-PL" b="1" dirty="0" smtClean="0"/>
              <a:t>Czas </a:t>
            </a:r>
            <a:r>
              <a:rPr lang="pl-PL" b="1" dirty="0"/>
              <a:t>orzekania i stosowania środka.</a:t>
            </a:r>
            <a:r>
              <a:rPr lang="pl-PL" dirty="0"/>
              <a:t> </a:t>
            </a:r>
            <a:endParaRPr lang="pl-PL" dirty="0" smtClean="0"/>
          </a:p>
          <a:p>
            <a:pPr marL="114300" indent="0">
              <a:buNone/>
            </a:pPr>
            <a:endParaRPr lang="pl-PL" dirty="0" smtClean="0"/>
          </a:p>
          <a:p>
            <a:pPr marL="114300" indent="0">
              <a:buNone/>
            </a:pPr>
            <a:r>
              <a:rPr lang="pl-PL" dirty="0" smtClean="0"/>
              <a:t>Sąd </a:t>
            </a:r>
            <a:r>
              <a:rPr lang="pl-PL" dirty="0"/>
              <a:t>ustala potrzebę i możliwości wykonania orzeczonego środka </a:t>
            </a:r>
            <a:r>
              <a:rPr lang="pl-PL" b="1" dirty="0"/>
              <a:t>nie wcześniej niż na 6 miesięcy przed przewidywanym warunkowym zwolnieniem lub odbyciem kary pozbawienia </a:t>
            </a:r>
            <a:r>
              <a:rPr lang="pl-PL" b="1" dirty="0" smtClean="0"/>
              <a:t>wolności</a:t>
            </a:r>
          </a:p>
          <a:p>
            <a:pPr marL="114300" indent="0">
              <a:buNone/>
            </a:pPr>
            <a:endParaRPr lang="pl-PL" dirty="0" smtClean="0"/>
          </a:p>
          <a:p>
            <a:pPr marL="114300" indent="0">
              <a:buNone/>
            </a:pPr>
            <a:r>
              <a:rPr lang="pl-PL" dirty="0" smtClean="0"/>
              <a:t>Pobyt </a:t>
            </a:r>
            <a:r>
              <a:rPr lang="pl-PL" dirty="0"/>
              <a:t>w zakładzie psychiatrycznym może jednak nastąpić przed wykonaniem kary </a:t>
            </a:r>
            <a:r>
              <a:rPr lang="pl-PL" dirty="0" smtClean="0"/>
              <a:t>pozbawienia wolności</a:t>
            </a:r>
            <a:r>
              <a:rPr lang="pl-PL" dirty="0"/>
              <a:t>, podczas przerwy w wykonywaniu tej kary lub po jej wykonaniu. </a:t>
            </a:r>
          </a:p>
        </p:txBody>
      </p:sp>
    </p:spTree>
    <p:extLst>
      <p:ext uri="{BB962C8B-B14F-4D97-AF65-F5344CB8AC3E}">
        <p14:creationId xmlns:p14="http://schemas.microsoft.com/office/powerpoint/2010/main" val="1135450788"/>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marL="114300" indent="0">
              <a:buNone/>
            </a:pPr>
            <a:r>
              <a:rPr lang="pl-PL" dirty="0">
                <a:solidFill>
                  <a:srgbClr val="00B0F0"/>
                </a:solidFill>
              </a:rPr>
              <a:t>Art. 93g § </a:t>
            </a:r>
            <a:r>
              <a:rPr lang="pl-PL" dirty="0" smtClean="0">
                <a:solidFill>
                  <a:srgbClr val="00B0F0"/>
                </a:solidFill>
              </a:rPr>
              <a:t>3 </a:t>
            </a:r>
            <a:r>
              <a:rPr lang="pl-PL" b="1" dirty="0" smtClean="0"/>
              <a:t>Orzekanie </a:t>
            </a:r>
            <a:r>
              <a:rPr lang="pl-PL" b="1" dirty="0"/>
              <a:t>pobytu w zakładzie psychiatrycznym wobec przestępców seksualnych</a:t>
            </a:r>
          </a:p>
          <a:p>
            <a:pPr marL="114300" indent="0">
              <a:buNone/>
            </a:pPr>
            <a:endParaRPr lang="pl-PL" b="1" dirty="0" smtClean="0"/>
          </a:p>
          <a:p>
            <a:pPr marL="114300" indent="0">
              <a:buNone/>
            </a:pPr>
            <a:r>
              <a:rPr lang="pl-PL" dirty="0" smtClean="0"/>
              <a:t>wobec </a:t>
            </a:r>
            <a:r>
              <a:rPr lang="pl-PL" dirty="0"/>
              <a:t>sprawcy skazanego za </a:t>
            </a:r>
            <a:r>
              <a:rPr lang="pl-PL" dirty="0" smtClean="0"/>
              <a:t>przestępstwo:</a:t>
            </a:r>
          </a:p>
          <a:p>
            <a:pPr>
              <a:buFont typeface="Wingdings" panose="05000000000000000000" pitchFamily="2" charset="2"/>
              <a:buChar char="ü"/>
            </a:pPr>
            <a:r>
              <a:rPr lang="pl-PL" dirty="0" smtClean="0"/>
              <a:t> </a:t>
            </a:r>
            <a:r>
              <a:rPr lang="pl-PL" dirty="0"/>
              <a:t>zabójstwa (art. 148 KK), </a:t>
            </a:r>
          </a:p>
          <a:p>
            <a:pPr>
              <a:buFont typeface="Wingdings" panose="05000000000000000000" pitchFamily="2" charset="2"/>
              <a:buChar char="ü"/>
            </a:pPr>
            <a:r>
              <a:rPr lang="pl-PL" dirty="0" smtClean="0"/>
              <a:t>ciężkiego </a:t>
            </a:r>
            <a:r>
              <a:rPr lang="pl-PL" dirty="0"/>
              <a:t>uszczerbku na zdrowiu (art. 156 </a:t>
            </a:r>
            <a:r>
              <a:rPr lang="pl-PL" dirty="0" smtClean="0"/>
              <a:t>KK)</a:t>
            </a:r>
          </a:p>
          <a:p>
            <a:pPr>
              <a:buFont typeface="Wingdings" panose="05000000000000000000" pitchFamily="2" charset="2"/>
              <a:buChar char="ü"/>
            </a:pPr>
            <a:r>
              <a:rPr lang="pl-PL" dirty="0" smtClean="0"/>
              <a:t>zgwałcenia </a:t>
            </a:r>
            <a:r>
              <a:rPr lang="pl-PL" dirty="0"/>
              <a:t>(art. 197 KK), </a:t>
            </a:r>
            <a:endParaRPr lang="pl-PL" dirty="0" smtClean="0"/>
          </a:p>
          <a:p>
            <a:pPr>
              <a:buFont typeface="Wingdings" panose="05000000000000000000" pitchFamily="2" charset="2"/>
              <a:buChar char="ü"/>
            </a:pPr>
            <a:r>
              <a:rPr lang="pl-PL" dirty="0" smtClean="0"/>
              <a:t>seksualnego </a:t>
            </a:r>
            <a:r>
              <a:rPr lang="pl-PL" dirty="0"/>
              <a:t>wykorzystania osoby bezradnej, upośledzonej, chorej psychicznie (art. 198 KK), </a:t>
            </a:r>
            <a:endParaRPr lang="pl-PL" dirty="0" smtClean="0"/>
          </a:p>
          <a:p>
            <a:pPr>
              <a:buFont typeface="Wingdings" panose="05000000000000000000" pitchFamily="2" charset="2"/>
              <a:buChar char="ü"/>
            </a:pPr>
            <a:r>
              <a:rPr lang="pl-PL" dirty="0" smtClean="0"/>
              <a:t>nadużycia </a:t>
            </a:r>
            <a:r>
              <a:rPr lang="pl-PL" dirty="0"/>
              <a:t>seksualnego wobec osoby małoletniej (art. 199 § 2 KK) </a:t>
            </a:r>
            <a:endParaRPr lang="pl-PL" dirty="0" smtClean="0"/>
          </a:p>
          <a:p>
            <a:pPr>
              <a:buFont typeface="Wingdings" panose="05000000000000000000" pitchFamily="2" charset="2"/>
              <a:buChar char="ü"/>
            </a:pPr>
            <a:r>
              <a:rPr lang="pl-PL" dirty="0" smtClean="0"/>
              <a:t>seksualnego </a:t>
            </a:r>
            <a:r>
              <a:rPr lang="pl-PL" dirty="0"/>
              <a:t>wykorzystania osoby małoletniej poniżej lat 15 (art. 200 § 1 KK), </a:t>
            </a:r>
            <a:endParaRPr lang="pl-PL" dirty="0" smtClean="0"/>
          </a:p>
          <a:p>
            <a:pPr marL="114300" indent="0">
              <a:buNone/>
            </a:pPr>
            <a:r>
              <a:rPr lang="pl-PL" b="1" dirty="0" smtClean="0">
                <a:solidFill>
                  <a:srgbClr val="FF0000"/>
                </a:solidFill>
              </a:rPr>
              <a:t>popełnione </a:t>
            </a:r>
            <a:r>
              <a:rPr lang="pl-PL" b="1" dirty="0">
                <a:solidFill>
                  <a:srgbClr val="FF0000"/>
                </a:solidFill>
              </a:rPr>
              <a:t>w związku z zaburzeniem preferencji seksualnych.</a:t>
            </a:r>
          </a:p>
          <a:p>
            <a:pPr marL="114300" indent="0" fontAlgn="auto">
              <a:spcAft>
                <a:spcPts val="0"/>
              </a:spcAft>
              <a:buNone/>
              <a:defRPr/>
            </a:pPr>
            <a:r>
              <a:rPr lang="pl-PL" b="1" dirty="0"/>
              <a:t>Czas orzekania.</a:t>
            </a:r>
            <a:r>
              <a:rPr lang="pl-PL" dirty="0"/>
              <a:t> </a:t>
            </a:r>
            <a:endParaRPr lang="pl-PL" dirty="0" smtClean="0"/>
          </a:p>
          <a:p>
            <a:pPr fontAlgn="auto">
              <a:spcAft>
                <a:spcPts val="0"/>
              </a:spcAft>
              <a:buFont typeface="Wingdings" panose="05000000000000000000" pitchFamily="2" charset="2"/>
              <a:buChar char="q"/>
              <a:defRPr/>
            </a:pPr>
            <a:r>
              <a:rPr lang="pl-PL" dirty="0" smtClean="0"/>
              <a:t>Sąd </a:t>
            </a:r>
            <a:r>
              <a:rPr lang="pl-PL" dirty="0"/>
              <a:t>ustala potrzebę i możliwości wykonania orzeczonego środka nie wcześniej niż </a:t>
            </a:r>
            <a:r>
              <a:rPr lang="pl-PL" b="1" dirty="0"/>
              <a:t>na 6 miesięcy</a:t>
            </a:r>
            <a:r>
              <a:rPr lang="pl-PL" dirty="0"/>
              <a:t> przed przewidywanym warunkowym zwolnieniem lub odbyciem kary pozbawienia wolności. </a:t>
            </a:r>
            <a:endParaRPr lang="pl-PL" dirty="0" smtClean="0"/>
          </a:p>
          <a:p>
            <a:pPr fontAlgn="auto">
              <a:spcAft>
                <a:spcPts val="0"/>
              </a:spcAft>
              <a:buFont typeface="Wingdings" panose="05000000000000000000" pitchFamily="2" charset="2"/>
              <a:buChar char="q"/>
              <a:defRPr/>
            </a:pPr>
            <a:r>
              <a:rPr lang="pl-PL" dirty="0" smtClean="0"/>
              <a:t>stosuje </a:t>
            </a:r>
            <a:r>
              <a:rPr lang="pl-PL" dirty="0"/>
              <a:t>się po odbyciu kary lub warunkowym zwolnieniu, chyba że ustawa stanowi </a:t>
            </a:r>
            <a:r>
              <a:rPr lang="pl-PL" dirty="0" smtClean="0"/>
              <a:t>inaczej</a:t>
            </a:r>
          </a:p>
        </p:txBody>
      </p:sp>
    </p:spTree>
    <p:extLst>
      <p:ext uri="{BB962C8B-B14F-4D97-AF65-F5344CB8AC3E}">
        <p14:creationId xmlns:p14="http://schemas.microsoft.com/office/powerpoint/2010/main" val="1971806140"/>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a:buNone/>
            </a:pPr>
            <a:r>
              <a:rPr lang="pl-PL" dirty="0">
                <a:solidFill>
                  <a:srgbClr val="00B0F0"/>
                </a:solidFill>
              </a:rPr>
              <a:t>Art. 93g § </a:t>
            </a:r>
            <a:r>
              <a:rPr lang="pl-PL" dirty="0" smtClean="0">
                <a:solidFill>
                  <a:srgbClr val="00B0F0"/>
                </a:solidFill>
              </a:rPr>
              <a:t>3 </a:t>
            </a:r>
            <a:r>
              <a:rPr lang="pl-PL" b="1" dirty="0" smtClean="0"/>
              <a:t>Orzekanie </a:t>
            </a:r>
            <a:r>
              <a:rPr lang="pl-PL" b="1" dirty="0"/>
              <a:t>pobytu w zakładzie psychiatrycznym wobec przestępców seksualnych</a:t>
            </a:r>
          </a:p>
          <a:p>
            <a:pPr marL="114300" indent="0">
              <a:buNone/>
            </a:pPr>
            <a:endParaRPr lang="pl-PL" b="1" dirty="0" smtClean="0"/>
          </a:p>
          <a:p>
            <a:pPr>
              <a:buFont typeface="Wingdings" panose="05000000000000000000" pitchFamily="2" charset="2"/>
              <a:buChar char="q"/>
            </a:pPr>
            <a:r>
              <a:rPr lang="pl-PL" dirty="0"/>
              <a:t>Przesłanki szczególne:</a:t>
            </a:r>
          </a:p>
          <a:p>
            <a:pPr marL="628650" indent="-514350">
              <a:buFont typeface="+mj-lt"/>
              <a:buAutoNum type="romanUcPeriod"/>
            </a:pPr>
            <a:endParaRPr lang="pl-PL" dirty="0"/>
          </a:p>
          <a:p>
            <a:pPr marL="628650" indent="-514350">
              <a:buFont typeface="+mj-lt"/>
              <a:buAutoNum type="romanUcPeriod"/>
            </a:pPr>
            <a:r>
              <a:rPr lang="pl-PL" dirty="0"/>
              <a:t>popełnienie </a:t>
            </a:r>
            <a:r>
              <a:rPr lang="pl-PL" dirty="0" smtClean="0"/>
              <a:t>wymienionego wcześniej czynu zabronionego (z </a:t>
            </a:r>
            <a:r>
              <a:rPr lang="pl-PL" dirty="0"/>
              <a:t>art. 93c pkt </a:t>
            </a:r>
            <a:r>
              <a:rPr lang="pl-PL" dirty="0" smtClean="0"/>
              <a:t>3 kk) </a:t>
            </a:r>
          </a:p>
          <a:p>
            <a:pPr marL="628650" indent="-514350">
              <a:buFont typeface="+mj-lt"/>
              <a:buAutoNum type="romanUcPeriod"/>
            </a:pPr>
            <a:r>
              <a:rPr lang="pl-PL" dirty="0" smtClean="0"/>
              <a:t>skazanie </a:t>
            </a:r>
            <a:r>
              <a:rPr lang="pl-PL" dirty="0"/>
              <a:t>na karę </a:t>
            </a:r>
            <a:r>
              <a:rPr lang="pl-PL" b="1" dirty="0"/>
              <a:t>pozbawienia wolności bez warunkowego zawieszenia</a:t>
            </a:r>
            <a:r>
              <a:rPr lang="pl-PL" dirty="0"/>
              <a:t> jej wykonania, karę </a:t>
            </a:r>
            <a:r>
              <a:rPr lang="pl-PL" b="1" dirty="0"/>
              <a:t>25 lat</a:t>
            </a:r>
            <a:r>
              <a:rPr lang="pl-PL" dirty="0"/>
              <a:t> pozbawienia wolności lub karę </a:t>
            </a:r>
            <a:r>
              <a:rPr lang="pl-PL" b="1" dirty="0"/>
              <a:t>dożywotniego pozbawienia wolności</a:t>
            </a:r>
            <a:r>
              <a:rPr lang="pl-PL" dirty="0"/>
              <a:t>.</a:t>
            </a:r>
          </a:p>
          <a:p>
            <a:pPr marL="628650" indent="-514350">
              <a:buFont typeface="+mj-lt"/>
              <a:buAutoNum type="romanUcPeriod"/>
            </a:pPr>
            <a:r>
              <a:rPr lang="pl-PL" dirty="0"/>
              <a:t>wysokie prawdopodobieństwo, że </a:t>
            </a:r>
            <a:r>
              <a:rPr lang="pl-PL" dirty="0" smtClean="0"/>
              <a:t>sprawca popełni </a:t>
            </a:r>
            <a:r>
              <a:rPr lang="pl-PL" dirty="0"/>
              <a:t>ponownie </a:t>
            </a:r>
            <a:r>
              <a:rPr lang="pl-PL" b="1" dirty="0"/>
              <a:t>przestępstwo przeciwko życiu, zdrowiu lub wolności seksualnej w związku z zaburzeniem preferencji seksualnych.</a:t>
            </a:r>
            <a:r>
              <a:rPr lang="pl-PL" dirty="0" smtClean="0"/>
              <a:t>.</a:t>
            </a:r>
            <a:endParaRPr lang="pl-PL" dirty="0"/>
          </a:p>
          <a:p>
            <a:pPr marL="114300" indent="0">
              <a:buNone/>
            </a:pPr>
            <a:r>
              <a:rPr lang="pl-PL" dirty="0"/>
              <a:t>+ przesłanki ogólne</a:t>
            </a:r>
          </a:p>
          <a:p>
            <a:pPr marL="114300" indent="0">
              <a:buNone/>
            </a:pPr>
            <a:endParaRPr lang="pl-PL" b="1" dirty="0" smtClean="0"/>
          </a:p>
        </p:txBody>
      </p:sp>
    </p:spTree>
    <p:extLst>
      <p:ext uri="{BB962C8B-B14F-4D97-AF65-F5344CB8AC3E}">
        <p14:creationId xmlns:p14="http://schemas.microsoft.com/office/powerpoint/2010/main" val="1579674384"/>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Pobyt w zakładzie psychiatrycznym</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77500" lnSpcReduction="20000"/>
          </a:bodyPr>
          <a:lstStyle/>
          <a:p>
            <a:pPr marL="114300" indent="0" fontAlgn="auto">
              <a:spcAft>
                <a:spcPts val="0"/>
              </a:spcAft>
              <a:buNone/>
              <a:defRPr/>
            </a:pPr>
            <a:r>
              <a:rPr lang="pl-PL" b="1" dirty="0"/>
              <a:t>Rodzaje zakładów </a:t>
            </a:r>
            <a:r>
              <a:rPr lang="pl-PL" b="1" dirty="0" smtClean="0"/>
              <a:t>psychiatrycznych</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b="1" dirty="0"/>
              <a:t>Z</a:t>
            </a:r>
            <a:r>
              <a:rPr lang="pl-PL" b="1" dirty="0" smtClean="0"/>
              <a:t>akład psychiatryczny dysponujący </a:t>
            </a:r>
            <a:r>
              <a:rPr lang="pl-PL" b="1" dirty="0"/>
              <a:t>warunkami maksymalnego zabezpieczenia</a:t>
            </a:r>
            <a:r>
              <a:rPr lang="pl-PL" dirty="0"/>
              <a:t> </a:t>
            </a:r>
            <a:endParaRPr lang="pl-PL" dirty="0" smtClean="0"/>
          </a:p>
          <a:p>
            <a:pPr fontAlgn="auto">
              <a:spcAft>
                <a:spcPts val="0"/>
              </a:spcAft>
              <a:buFont typeface="Wingdings" panose="05000000000000000000" pitchFamily="2" charset="2"/>
              <a:buChar char="q"/>
              <a:defRPr/>
            </a:pPr>
            <a:r>
              <a:rPr lang="pl-PL" dirty="0" smtClean="0"/>
              <a:t>(dla sprawców, których powtarzające </a:t>
            </a:r>
            <a:r>
              <a:rPr lang="pl-PL" dirty="0"/>
              <a:t>się zachowania zagrażające życiu lub zdrowiu innych osób lub powodujące niszczenie przedmiotów znacznej wartości nie mogą być opanowane w zamkniętym zakładzie psychiatrycznym dysponującym warunkami wzmocnionego zabezpieczenia, ewentualnie nie jest możliwe zapobieżenie samowolnemu oddaleniu się z zamkniętego zakładu psychiatrycznego dysponującego wzmocnionymi warunkami zabezpieczenia sprawcy, stwarzającego znaczne zagrożenie poza zakładem (art. 200a KKW). </a:t>
            </a:r>
          </a:p>
          <a:p>
            <a:pPr fontAlgn="auto">
              <a:spcAft>
                <a:spcPts val="0"/>
              </a:spcAft>
              <a:buFont typeface="Wingdings" panose="05000000000000000000" pitchFamily="2" charset="2"/>
              <a:buChar char="q"/>
              <a:defRPr/>
            </a:pPr>
            <a:r>
              <a:rPr lang="pl-PL" b="1" dirty="0" smtClean="0"/>
              <a:t>Zakład psychiatryczny dysponujący </a:t>
            </a:r>
            <a:r>
              <a:rPr lang="pl-PL" b="1" dirty="0"/>
              <a:t>warunkami wzmocnionego zabezpieczenia</a:t>
            </a:r>
            <a:r>
              <a:rPr lang="pl-PL" dirty="0"/>
              <a:t> </a:t>
            </a:r>
            <a:endParaRPr lang="pl-PL" dirty="0" smtClean="0"/>
          </a:p>
          <a:p>
            <a:pPr fontAlgn="auto">
              <a:spcAft>
                <a:spcPts val="0"/>
              </a:spcAft>
              <a:buFont typeface="Wingdings" panose="05000000000000000000" pitchFamily="2" charset="2"/>
              <a:buChar char="q"/>
              <a:defRPr/>
            </a:pPr>
            <a:r>
              <a:rPr lang="pl-PL" dirty="0" smtClean="0"/>
              <a:t>(jeżeli zachowania sprawcy </a:t>
            </a:r>
            <a:r>
              <a:rPr lang="pl-PL" dirty="0"/>
              <a:t>zagrażające życiu lub zdrowiu innych osób lub powodujące niszczenie przedmiotów znacznej wartości nie mogą być opanowane w zakładzie psychiatrycznym, dysponującym warunkami podstawowego zabezpieczenia, ewentualnie nie jest możliwe zapobieżenie samowolnemu oddaleniu się z zakładu psychiatrycznego, dysponującego warunkami podstawowego zabezpieczenia sprawcy, stwarzającego zagrożenie poza zakładem (art. 200b KKW). </a:t>
            </a:r>
          </a:p>
          <a:p>
            <a:pPr fontAlgn="auto">
              <a:spcAft>
                <a:spcPts val="0"/>
              </a:spcAft>
              <a:buFont typeface="Wingdings" panose="05000000000000000000" pitchFamily="2" charset="2"/>
              <a:buChar char="q"/>
              <a:defRPr/>
            </a:pPr>
            <a:r>
              <a:rPr lang="pl-PL" b="1" dirty="0"/>
              <a:t>Z</a:t>
            </a:r>
            <a:r>
              <a:rPr lang="pl-PL" b="1" dirty="0" smtClean="0"/>
              <a:t>akład </a:t>
            </a:r>
            <a:r>
              <a:rPr lang="pl-PL" b="1" dirty="0"/>
              <a:t>psychiatrycznego </a:t>
            </a:r>
            <a:r>
              <a:rPr lang="pl-PL" b="1" dirty="0" smtClean="0"/>
              <a:t>dysponujący </a:t>
            </a:r>
            <a:r>
              <a:rPr lang="pl-PL" b="1" dirty="0"/>
              <a:t>warunkami podstawowego </a:t>
            </a:r>
            <a:r>
              <a:rPr lang="pl-PL" b="1" dirty="0" smtClean="0"/>
              <a:t>zabezpieczenia</a:t>
            </a:r>
          </a:p>
          <a:p>
            <a:pPr marL="114300" indent="0" fontAlgn="auto">
              <a:spcAft>
                <a:spcPts val="0"/>
              </a:spcAft>
              <a:buNone/>
              <a:defRPr/>
            </a:pPr>
            <a:endParaRPr lang="pl-PL" b="1" dirty="0" smtClean="0"/>
          </a:p>
          <a:p>
            <a:pPr fontAlgn="auto">
              <a:spcAft>
                <a:spcPts val="0"/>
              </a:spcAft>
              <a:buBlip>
                <a:blip r:embed="rId2"/>
              </a:buBlip>
              <a:defRPr/>
            </a:pPr>
            <a:r>
              <a:rPr lang="pl-PL" b="1" dirty="0" smtClean="0"/>
              <a:t> </a:t>
            </a:r>
            <a:r>
              <a:rPr lang="pl-PL" dirty="0" smtClean="0">
                <a:solidFill>
                  <a:srgbClr val="FF0000"/>
                </a:solidFill>
              </a:rPr>
              <a:t>wobec </a:t>
            </a:r>
            <a:r>
              <a:rPr lang="pl-PL" dirty="0">
                <a:solidFill>
                  <a:srgbClr val="FF0000"/>
                </a:solidFill>
              </a:rPr>
              <a:t>przestępców seksualnych </a:t>
            </a:r>
            <a:r>
              <a:rPr lang="pl-PL" dirty="0" smtClean="0">
                <a:solidFill>
                  <a:srgbClr val="FF0000"/>
                </a:solidFill>
              </a:rPr>
              <a:t>wyłącznie zakłady </a:t>
            </a:r>
            <a:r>
              <a:rPr lang="pl-PL" dirty="0">
                <a:solidFill>
                  <a:srgbClr val="FF0000"/>
                </a:solidFill>
              </a:rPr>
              <a:t>dysponujące warunkami wzmocnionego zabezpieczenia (art. 200 § 3a KKW). </a:t>
            </a:r>
            <a:endParaRPr lang="pl-PL" dirty="0" smtClean="0">
              <a:solidFill>
                <a:srgbClr val="FF0000"/>
              </a:solidFill>
            </a:endParaRPr>
          </a:p>
          <a:p>
            <a:pPr fontAlgn="auto">
              <a:spcAft>
                <a:spcPts val="0"/>
              </a:spcAft>
              <a:buBlip>
                <a:blip r:embed="rId2"/>
              </a:buBlip>
              <a:defRPr/>
            </a:pPr>
            <a:r>
              <a:rPr lang="pl-PL" dirty="0" smtClean="0">
                <a:solidFill>
                  <a:srgbClr val="FF0000"/>
                </a:solidFill>
              </a:rPr>
              <a:t>Objęcie odpowiednim </a:t>
            </a:r>
            <a:r>
              <a:rPr lang="pl-PL" dirty="0">
                <a:solidFill>
                  <a:srgbClr val="FF0000"/>
                </a:solidFill>
              </a:rPr>
              <a:t>postępowaniem leczniczym, terapeutycznym i rehabilitacyjnym, a także </a:t>
            </a:r>
            <a:r>
              <a:rPr lang="pl-PL" dirty="0" smtClean="0">
                <a:solidFill>
                  <a:srgbClr val="FF0000"/>
                </a:solidFill>
              </a:rPr>
              <a:t>resocjalizacyjnym</a:t>
            </a:r>
          </a:p>
        </p:txBody>
      </p:sp>
    </p:spTree>
    <p:extLst>
      <p:ext uri="{BB962C8B-B14F-4D97-AF65-F5344CB8AC3E}">
        <p14:creationId xmlns:p14="http://schemas.microsoft.com/office/powerpoint/2010/main" val="567027980"/>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77500" lnSpcReduction="20000"/>
          </a:bodyPr>
          <a:lstStyle/>
          <a:p>
            <a:pPr marL="114300" indent="0">
              <a:buNone/>
            </a:pPr>
            <a:r>
              <a:rPr lang="pl-PL" b="1" dirty="0"/>
              <a:t>Kodeks karny z 1969 </a:t>
            </a:r>
            <a:r>
              <a:rPr lang="pl-PL" b="1" dirty="0" smtClean="0"/>
              <a:t>r</a:t>
            </a:r>
          </a:p>
          <a:p>
            <a:pPr marL="114300" indent="0">
              <a:buNone/>
            </a:pPr>
            <a:r>
              <a:rPr lang="pl-PL" dirty="0" smtClean="0"/>
              <a:t>początkowo </a:t>
            </a:r>
            <a:r>
              <a:rPr lang="pl-PL" dirty="0"/>
              <a:t>przewidywał </a:t>
            </a:r>
            <a:r>
              <a:rPr lang="pl-PL" b="1" dirty="0"/>
              <a:t>trzy rodzaje</a:t>
            </a:r>
            <a:r>
              <a:rPr lang="pl-PL" dirty="0"/>
              <a:t> środków zabezpieczających:</a:t>
            </a:r>
          </a:p>
          <a:p>
            <a:r>
              <a:rPr lang="pl-PL" b="1" dirty="0"/>
              <a:t>1) </a:t>
            </a:r>
            <a:r>
              <a:rPr lang="pl-PL" b="1" dirty="0" smtClean="0"/>
              <a:t> lecznicze </a:t>
            </a:r>
            <a:r>
              <a:rPr lang="pl-PL" b="1" dirty="0"/>
              <a:t>(art. </a:t>
            </a:r>
            <a:r>
              <a:rPr lang="pl-PL" b="1" dirty="0" smtClean="0"/>
              <a:t>99–102</a:t>
            </a:r>
            <a:r>
              <a:rPr lang="pl-PL" b="1" dirty="0"/>
              <a:t>) </a:t>
            </a:r>
            <a:r>
              <a:rPr lang="pl-PL" dirty="0"/>
              <a:t>– przewidziane wobec sprawców niepoczytalnych oraz wymagających leczenia odwykowego: umieszczenie w zakładzie psychiatrycznym lub innym odpowiednim zakładzie oraz umieszczenie w zakładzie leczenia odwykowego;</a:t>
            </a:r>
          </a:p>
          <a:p>
            <a:r>
              <a:rPr lang="pl-PL" b="1" dirty="0"/>
              <a:t>2) </a:t>
            </a:r>
            <a:r>
              <a:rPr lang="pl-PL" b="1" dirty="0" smtClean="0"/>
              <a:t> administracyjne </a:t>
            </a:r>
            <a:r>
              <a:rPr lang="pl-PL" b="1" dirty="0"/>
              <a:t>(art. 103–104</a:t>
            </a:r>
            <a:r>
              <a:rPr lang="pl-PL" dirty="0"/>
              <a:t>) – w KK z 1969 r. regulacje odnoszące się do środków zabezpieczających o tym charakterze uległy istotnej zmianie. T</a:t>
            </a:r>
            <a:r>
              <a:rPr lang="pl-PL" dirty="0" smtClean="0"/>
              <a:t>ytułem </a:t>
            </a:r>
            <a:r>
              <a:rPr lang="pl-PL" dirty="0"/>
              <a:t>środka zabezpieczającego o charakterze administracyjnym można było </a:t>
            </a:r>
            <a:r>
              <a:rPr lang="pl-PL" dirty="0" smtClean="0"/>
              <a:t>orzec </a:t>
            </a:r>
            <a:r>
              <a:rPr lang="pl-PL" dirty="0" err="1" smtClean="0"/>
              <a:t>np</a:t>
            </a:r>
            <a:r>
              <a:rPr lang="pl-PL" dirty="0" smtClean="0"/>
              <a:t>: </a:t>
            </a:r>
            <a:r>
              <a:rPr lang="pl-PL" dirty="0"/>
              <a:t>pozbawienie praw rodzicielskich lub opiekuńczych (art. 41 KK z 1969 r.); zakaz zajmowania określonych stanowisk lub wykonywania określonego zawodu (art. 42 § 1 KK z 1969 r.); zakaz prowadzenia określonej działalności (art. 42 § 2 KK z 1969 r</a:t>
            </a:r>
            <a:r>
              <a:rPr lang="pl-PL" dirty="0" smtClean="0"/>
              <a:t>.) czy  </a:t>
            </a:r>
            <a:r>
              <a:rPr lang="pl-PL" dirty="0"/>
              <a:t>zakaz prowadzenia pojazdów mechanicznych lub innych pojazdów (art. 43 KK z 1969 r</a:t>
            </a:r>
            <a:r>
              <a:rPr lang="pl-PL" dirty="0" smtClean="0"/>
              <a:t>.) i przepadek. </a:t>
            </a:r>
          </a:p>
          <a:p>
            <a:r>
              <a:rPr lang="pl-PL" b="1" dirty="0" smtClean="0"/>
              <a:t>3</a:t>
            </a:r>
            <a:r>
              <a:rPr lang="pl-PL" b="1" dirty="0"/>
              <a:t>) </a:t>
            </a:r>
            <a:r>
              <a:rPr lang="pl-PL" b="1" dirty="0" smtClean="0"/>
              <a:t> </a:t>
            </a:r>
            <a:r>
              <a:rPr lang="pl-PL" b="1" dirty="0" err="1" smtClean="0"/>
              <a:t>postpenalne</a:t>
            </a:r>
            <a:r>
              <a:rPr lang="pl-PL" b="1" dirty="0" smtClean="0"/>
              <a:t> </a:t>
            </a:r>
            <a:r>
              <a:rPr lang="pl-PL" b="1" dirty="0"/>
              <a:t>(art. 62–65)</a:t>
            </a:r>
            <a:r>
              <a:rPr lang="pl-PL" dirty="0"/>
              <a:t> – przewidziane wobec recydywistów i służące ich resocjalizacji: nadzór ochronny sprawowany przez kuratora sądowego oraz umieszczenie w ośrodku przystosowania społecznego. </a:t>
            </a:r>
            <a:r>
              <a:rPr lang="pl-PL" dirty="0" smtClean="0"/>
              <a:t>(uchylone w 1990 r.) </a:t>
            </a:r>
          </a:p>
          <a:p>
            <a:endParaRPr lang="pl-PL" b="1" dirty="0"/>
          </a:p>
          <a:p>
            <a:r>
              <a:rPr lang="pl-PL" b="1" dirty="0" smtClean="0"/>
              <a:t>4</a:t>
            </a:r>
            <a:r>
              <a:rPr lang="pl-PL" b="1" dirty="0"/>
              <a:t>. Dekret z 1981 r.</a:t>
            </a:r>
            <a:r>
              <a:rPr lang="pl-PL" dirty="0"/>
              <a:t> Możliwość zastosowania środków zabezpieczających </a:t>
            </a:r>
            <a:r>
              <a:rPr lang="pl-PL" dirty="0" smtClean="0"/>
              <a:t>zawierał </a:t>
            </a:r>
            <a:r>
              <a:rPr lang="pl-PL" dirty="0"/>
              <a:t>również </a:t>
            </a:r>
            <a:r>
              <a:rPr lang="pl-PL" b="1" dirty="0"/>
              <a:t>dekret z 12.12.1981 r. o stanie </a:t>
            </a:r>
            <a:r>
              <a:rPr lang="pl-PL" b="1" dirty="0" smtClean="0"/>
              <a:t>wojennym</a:t>
            </a:r>
            <a:r>
              <a:rPr lang="pl-PL" dirty="0" smtClean="0"/>
              <a:t>, </a:t>
            </a:r>
            <a:r>
              <a:rPr lang="pl-PL" dirty="0"/>
              <a:t>przewidujący w art. 42–45 internowanie osób, </a:t>
            </a:r>
            <a:r>
              <a:rPr lang="pl-PL" b="1" dirty="0">
                <a:solidFill>
                  <a:srgbClr val="0070C0"/>
                </a:solidFill>
              </a:rPr>
              <a:t>"w stosunku do których ze względu na dotychczasowe zachowanie się zachodzi uzasadnione podejrzenie, że pozostając na wolności nie będą przestrzegać porządku prawnego albo prowadzić będą działalność zagrażającą interesom bezpieczeństwa lub obronności państwa" </a:t>
            </a:r>
            <a:r>
              <a:rPr lang="pl-PL" dirty="0"/>
              <a:t>(art. 42 ust. 1 dekretu</a:t>
            </a:r>
            <a:r>
              <a:rPr lang="pl-PL" dirty="0" smtClean="0"/>
              <a:t>).</a:t>
            </a:r>
            <a:endParaRPr lang="pl-PL" dirty="0"/>
          </a:p>
          <a:p>
            <a:r>
              <a:rPr lang="pl-PL" b="1" dirty="0"/>
              <a:t>Nowy model środków zabezpieczających.</a:t>
            </a:r>
            <a:r>
              <a:rPr lang="pl-PL" dirty="0"/>
              <a:t> </a:t>
            </a:r>
            <a:r>
              <a:rPr lang="pl-PL" dirty="0">
                <a:solidFill>
                  <a:srgbClr val="FF0000"/>
                </a:solidFill>
              </a:rPr>
              <a:t>Duża nowelizacja Kodeksu karnego (ustawa z 20.2.2015 r. o zmianie ustawy – Kodeks karny oraz niektórych innych ustaw, Dz.U. z 2015 r. poz. 396) </a:t>
            </a:r>
          </a:p>
        </p:txBody>
      </p:sp>
    </p:spTree>
    <p:extLst>
      <p:ext uri="{BB962C8B-B14F-4D97-AF65-F5344CB8AC3E}">
        <p14:creationId xmlns:p14="http://schemas.microsoft.com/office/powerpoint/2010/main" val="2542805598"/>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i nakazy </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92500" lnSpcReduction="20000"/>
          </a:bodyPr>
          <a:lstStyle/>
          <a:p>
            <a:pPr marL="114300" indent="0" algn="just">
              <a:buNone/>
            </a:pPr>
            <a:r>
              <a:rPr lang="pl-PL" b="1" dirty="0"/>
              <a:t>Art. </a:t>
            </a:r>
            <a:r>
              <a:rPr lang="pl-PL" b="1" dirty="0" smtClean="0"/>
              <a:t>99 § </a:t>
            </a:r>
            <a:r>
              <a:rPr lang="pl-PL" b="1" dirty="0"/>
              <a:t>1. </a:t>
            </a:r>
            <a:r>
              <a:rPr lang="pl-PL" i="1" dirty="0"/>
              <a:t>Jeżeli sprawca dopuścił się czynu zabronionego w stanie niepoczytalności określonej w art. 31 § 1, sąd może orzec tytułem środka zabezpieczającego nakaz lub zakazy wymienione w art. 39 pkt 2-3.</a:t>
            </a:r>
          </a:p>
          <a:p>
            <a:pPr marL="114300" indent="0" algn="just">
              <a:buNone/>
            </a:pPr>
            <a:r>
              <a:rPr lang="pl-PL" i="1" dirty="0"/>
              <a:t>§ 2. Zakazy wymienione w art. 39 pkt 2-3 orzeka się bez określenia czasu ich obowiązywania; sąd uchyla je, gdy ustały przyczyny ich orzeczenia</a:t>
            </a:r>
            <a:r>
              <a:rPr lang="pl-PL" i="1" dirty="0" smtClean="0"/>
              <a:t>.</a:t>
            </a:r>
          </a:p>
          <a:p>
            <a:pPr marL="114300" indent="0" algn="just">
              <a:buNone/>
            </a:pPr>
            <a:endParaRPr lang="pl-PL" i="1" dirty="0" smtClean="0"/>
          </a:p>
          <a:p>
            <a:pPr marL="114300" indent="0">
              <a:buNone/>
            </a:pPr>
            <a:r>
              <a:rPr lang="pl-PL" b="1" dirty="0" smtClean="0"/>
              <a:t>	1</a:t>
            </a:r>
            <a:r>
              <a:rPr lang="pl-PL" b="1" dirty="0"/>
              <a:t>) </a:t>
            </a:r>
            <a:r>
              <a:rPr lang="pl-PL" dirty="0"/>
              <a:t>zakaz zajmowania określonego stanowiska, wykonywania określonego zawodu lub prowadzenia określonej działalności gospodarczej;</a:t>
            </a:r>
          </a:p>
          <a:p>
            <a:pPr marL="114300" indent="0">
              <a:buNone/>
            </a:pPr>
            <a:r>
              <a:rPr lang="pl-PL" b="1" dirty="0"/>
              <a:t>	2) </a:t>
            </a:r>
            <a:r>
              <a:rPr lang="pl-PL" dirty="0"/>
              <a:t>zakaz prowadzenia działalności związanej z wychowaniem, leczeniem, edukacją małoletnich lub z opieką nad nimi;</a:t>
            </a:r>
          </a:p>
          <a:p>
            <a:pPr marL="114300" indent="0">
              <a:buNone/>
            </a:pPr>
            <a:r>
              <a:rPr lang="pl-PL" b="1" dirty="0"/>
              <a:t>	3) </a:t>
            </a:r>
            <a:r>
              <a:rPr lang="pl-PL" dirty="0"/>
              <a:t>zakaz przebywania w określonych środowiskach lub miejscach, kontaktowania się z określonymi osobami, zbliżania się do określonych osób lub opuszczania określonego miejsca pobytu bez zgody sądu;</a:t>
            </a:r>
          </a:p>
          <a:p>
            <a:pPr marL="114300" indent="0">
              <a:buNone/>
            </a:pPr>
            <a:r>
              <a:rPr lang="pl-PL" b="1" dirty="0"/>
              <a:t>	4) </a:t>
            </a:r>
            <a:r>
              <a:rPr lang="pl-PL" dirty="0"/>
              <a:t>zakaz wstępu na imprezę masową;</a:t>
            </a:r>
          </a:p>
          <a:p>
            <a:pPr marL="114300" indent="0">
              <a:buNone/>
            </a:pPr>
            <a:r>
              <a:rPr lang="pl-PL" b="1" dirty="0"/>
              <a:t>	5) </a:t>
            </a:r>
            <a:r>
              <a:rPr lang="pl-PL" dirty="0"/>
              <a:t>zakaz wstępu do ośrodków gier i uczestnictwa w grach hazardowych;</a:t>
            </a:r>
          </a:p>
          <a:p>
            <a:pPr marL="114300" indent="0">
              <a:buNone/>
            </a:pPr>
            <a:r>
              <a:rPr lang="pl-PL" b="1" dirty="0"/>
              <a:t>	6) </a:t>
            </a:r>
            <a:r>
              <a:rPr lang="pl-PL" dirty="0"/>
              <a:t>nakaz okresowego opuszczenia lokalu zajmowanego wspólnie z pokrzywdzonym;</a:t>
            </a:r>
          </a:p>
          <a:p>
            <a:pPr marL="114300" indent="0">
              <a:buNone/>
            </a:pPr>
            <a:r>
              <a:rPr lang="pl-PL" b="1" dirty="0"/>
              <a:t>	7) </a:t>
            </a:r>
            <a:r>
              <a:rPr lang="pl-PL" dirty="0"/>
              <a:t>zakaz prowadzenia </a:t>
            </a:r>
            <a:r>
              <a:rPr lang="pl-PL" dirty="0" smtClean="0"/>
              <a:t>pojazdów</a:t>
            </a:r>
            <a:endParaRPr lang="pl-PL" dirty="0"/>
          </a:p>
          <a:p>
            <a:pPr marL="114300" indent="0" algn="just">
              <a:buNone/>
            </a:pPr>
            <a:endParaRPr lang="pl-PL" dirty="0"/>
          </a:p>
        </p:txBody>
      </p:sp>
    </p:spTree>
    <p:extLst>
      <p:ext uri="{BB962C8B-B14F-4D97-AF65-F5344CB8AC3E}">
        <p14:creationId xmlns:p14="http://schemas.microsoft.com/office/powerpoint/2010/main" val="1185885331"/>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i nakazy </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92500"/>
          </a:bodyPr>
          <a:lstStyle/>
          <a:p>
            <a:pPr algn="just">
              <a:buBlip>
                <a:blip r:embed="rId2"/>
              </a:buBlip>
            </a:pPr>
            <a:r>
              <a:rPr lang="pl-PL" dirty="0" smtClean="0"/>
              <a:t>Środki wskazane w art. 99 kk określane są jako tzw. środki </a:t>
            </a:r>
            <a:r>
              <a:rPr lang="pl-PL" dirty="0"/>
              <a:t>zabezpieczające </a:t>
            </a:r>
            <a:r>
              <a:rPr lang="pl-PL" dirty="0" smtClean="0"/>
              <a:t>administracyjne</a:t>
            </a:r>
          </a:p>
          <a:p>
            <a:pPr algn="just">
              <a:buBlip>
                <a:blip r:embed="rId2"/>
              </a:buBlip>
            </a:pPr>
            <a:r>
              <a:rPr lang="pl-PL" dirty="0" smtClean="0"/>
              <a:t>mogą </a:t>
            </a:r>
            <a:r>
              <a:rPr lang="pl-PL" dirty="0"/>
              <a:t>być stosowane wyłącznie wobec sprawcy, który dopuścił się popełnienia czynu zabronionego w stanie całkowitej niepoczytalności. </a:t>
            </a:r>
            <a:endParaRPr lang="pl-PL" dirty="0" smtClean="0"/>
          </a:p>
          <a:p>
            <a:pPr algn="just">
              <a:buBlip>
                <a:blip r:embed="rId2"/>
              </a:buBlip>
            </a:pPr>
            <a:r>
              <a:rPr lang="pl-PL" dirty="0" smtClean="0"/>
              <a:t>Stosowanie tych środków nie </a:t>
            </a:r>
            <a:r>
              <a:rPr lang="pl-PL" dirty="0"/>
              <a:t>ma celu ani represyjnego, ani </a:t>
            </a:r>
            <a:r>
              <a:rPr lang="pl-PL" dirty="0" smtClean="0"/>
              <a:t>leczniczego</a:t>
            </a:r>
          </a:p>
          <a:p>
            <a:pPr algn="just">
              <a:buBlip>
                <a:blip r:embed="rId2"/>
              </a:buBlip>
            </a:pPr>
            <a:r>
              <a:rPr lang="pl-PL" dirty="0" smtClean="0"/>
              <a:t>Celem </a:t>
            </a:r>
            <a:r>
              <a:rPr lang="pl-PL" dirty="0"/>
              <a:t>jest </a:t>
            </a:r>
            <a:r>
              <a:rPr lang="pl-PL" b="1" dirty="0"/>
              <a:t>ochrona społeczeństwa przed nieodpowiedzialnym i niekontrolowanym zachowaniem sprawcy z zaburzeniami w sferze psychicznej</a:t>
            </a:r>
            <a:r>
              <a:rPr lang="pl-PL" dirty="0"/>
              <a:t>, który ze względu na przynależne mu uprawnienia do określonego działania stanowi zagrożenie dla porządku prawnego. </a:t>
            </a:r>
            <a:endParaRPr lang="pl-PL" dirty="0" smtClean="0"/>
          </a:p>
          <a:p>
            <a:pPr algn="just">
              <a:buBlip>
                <a:blip r:embed="rId2"/>
              </a:buBlip>
            </a:pPr>
            <a:r>
              <a:rPr lang="pl-PL" dirty="0" smtClean="0"/>
              <a:t>Treścią </a:t>
            </a:r>
            <a:r>
              <a:rPr lang="pl-PL" dirty="0"/>
              <a:t>orzekanych środków jest ograniczenie określonych wolności i praw sprawcy niepoczytalnego, niełączące się z jego izolacją. </a:t>
            </a:r>
            <a:endParaRPr lang="pl-PL" dirty="0" smtClean="0"/>
          </a:p>
          <a:p>
            <a:pPr algn="just">
              <a:buBlip>
                <a:blip r:embed="rId2"/>
              </a:buBlip>
            </a:pPr>
            <a:r>
              <a:rPr lang="pl-PL" dirty="0" smtClean="0"/>
              <a:t>Wobec </a:t>
            </a:r>
            <a:r>
              <a:rPr lang="pl-PL" dirty="0"/>
              <a:t>kategorii sprawców wymienionych w art. 93c pkt 2–5 KK, jeżeli zachodzą ku temu przesłanki określone w art. 41–42 KK, sąd może orzec w wyroku skazującym środki z art. 39 pkt 2–3 KK wyłącznie jako środki karne, bez możliwości stosowania ich tytułem środka </a:t>
            </a:r>
            <a:r>
              <a:rPr lang="pl-PL" dirty="0" err="1"/>
              <a:t>zabepieczającego</a:t>
            </a:r>
            <a:r>
              <a:rPr lang="pl-PL" dirty="0" smtClean="0"/>
              <a:t>.</a:t>
            </a:r>
          </a:p>
          <a:p>
            <a:pPr marL="114300" indent="0" algn="just">
              <a:buNone/>
            </a:pPr>
            <a:endParaRPr lang="pl-PL" dirty="0" smtClean="0"/>
          </a:p>
          <a:p>
            <a:pPr marL="114300" indent="0" algn="just">
              <a:buNone/>
            </a:pPr>
            <a:endParaRPr lang="pl-PL" dirty="0"/>
          </a:p>
        </p:txBody>
      </p:sp>
    </p:spTree>
    <p:extLst>
      <p:ext uri="{BB962C8B-B14F-4D97-AF65-F5344CB8AC3E}">
        <p14:creationId xmlns:p14="http://schemas.microsoft.com/office/powerpoint/2010/main" val="1110986956"/>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i nakazy </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a:bodyPr>
          <a:lstStyle/>
          <a:p>
            <a:pPr marL="114300" indent="0" algn="just">
              <a:buNone/>
            </a:pPr>
            <a:endParaRPr lang="pl-PL" dirty="0" smtClean="0"/>
          </a:p>
          <a:p>
            <a:pPr marL="114300" indent="0">
              <a:buNone/>
            </a:pPr>
            <a:r>
              <a:rPr lang="pl-PL" b="1" dirty="0"/>
              <a:t>Przesłanki stosowania.</a:t>
            </a:r>
            <a:r>
              <a:rPr lang="pl-PL" dirty="0"/>
              <a:t> </a:t>
            </a:r>
            <a:endParaRPr lang="pl-PL" dirty="0" smtClean="0"/>
          </a:p>
          <a:p>
            <a:r>
              <a:rPr lang="pl-PL" dirty="0" smtClean="0"/>
              <a:t>Orzeczenie </a:t>
            </a:r>
            <a:r>
              <a:rPr lang="pl-PL" dirty="0"/>
              <a:t>nakazu i zakazu tytułem środka zabezpieczającego ma charakter fakultatywny. </a:t>
            </a:r>
            <a:endParaRPr lang="pl-PL" dirty="0" smtClean="0"/>
          </a:p>
          <a:p>
            <a:r>
              <a:rPr lang="pl-PL" dirty="0" smtClean="0"/>
              <a:t>Podstawową </a:t>
            </a:r>
            <a:r>
              <a:rPr lang="pl-PL" dirty="0"/>
              <a:t>przesłanką orzeczenia jest </a:t>
            </a:r>
            <a:r>
              <a:rPr lang="pl-PL" b="1" dirty="0"/>
              <a:t>popełnienie</a:t>
            </a:r>
            <a:r>
              <a:rPr lang="pl-PL" dirty="0"/>
              <a:t> przez sprawcę </a:t>
            </a:r>
            <a:r>
              <a:rPr lang="pl-PL" b="1" dirty="0"/>
              <a:t>czynu zabronionego</a:t>
            </a:r>
            <a:r>
              <a:rPr lang="pl-PL" dirty="0"/>
              <a:t> </a:t>
            </a:r>
            <a:r>
              <a:rPr lang="pl-PL" b="1" dirty="0"/>
              <a:t>w stanie niepoczytalności</a:t>
            </a:r>
            <a:r>
              <a:rPr lang="pl-PL" dirty="0"/>
              <a:t> </a:t>
            </a:r>
            <a:endParaRPr lang="pl-PL" dirty="0" smtClean="0"/>
          </a:p>
          <a:p>
            <a:r>
              <a:rPr lang="pl-PL" dirty="0" smtClean="0"/>
              <a:t>Popełniony </a:t>
            </a:r>
            <a:r>
              <a:rPr lang="pl-PL" dirty="0"/>
              <a:t>czyn zabroniony </a:t>
            </a:r>
            <a:r>
              <a:rPr lang="pl-PL" dirty="0" smtClean="0"/>
              <a:t>nie </a:t>
            </a:r>
            <a:r>
              <a:rPr lang="pl-PL" dirty="0"/>
              <a:t>musi charakteryzować się społeczną szkodliwością w stopniu </a:t>
            </a:r>
            <a:r>
              <a:rPr lang="pl-PL" dirty="0" smtClean="0"/>
              <a:t>znacznym.</a:t>
            </a:r>
            <a:endParaRPr lang="pl-PL" dirty="0"/>
          </a:p>
          <a:p>
            <a:r>
              <a:rPr lang="pl-PL" dirty="0"/>
              <a:t>Ze względu na to, że wskazane w komentowanym przepisie środki karne orzeka się </a:t>
            </a:r>
            <a:r>
              <a:rPr lang="pl-PL" b="1" dirty="0"/>
              <a:t>tytułem środka zabezpieczającego</a:t>
            </a:r>
            <a:r>
              <a:rPr lang="pl-PL" dirty="0"/>
              <a:t>, ich zastosowanie jest uwarunkowane realizacją </a:t>
            </a:r>
            <a:r>
              <a:rPr lang="pl-PL" b="1" dirty="0"/>
              <a:t>ogólnych przesłanek stosowania środków zabezpieczających</a:t>
            </a:r>
            <a:r>
              <a:rPr lang="pl-PL" dirty="0"/>
              <a:t> określonych w art. 93b KK</a:t>
            </a:r>
            <a:r>
              <a:rPr lang="pl-PL" dirty="0" smtClean="0"/>
              <a:t>.</a:t>
            </a:r>
          </a:p>
          <a:p>
            <a:r>
              <a:rPr lang="pl-PL" dirty="0"/>
              <a:t> </a:t>
            </a:r>
            <a:r>
              <a:rPr lang="pl-PL" dirty="0" smtClean="0"/>
              <a:t>przesłanki z przepisów dotyczących poszczególnych środków karnych</a:t>
            </a:r>
            <a:endParaRPr lang="pl-PL" dirty="0"/>
          </a:p>
          <a:p>
            <a:pPr marL="114300" indent="0" algn="just">
              <a:buNone/>
            </a:pPr>
            <a:endParaRPr lang="pl-PL" dirty="0"/>
          </a:p>
        </p:txBody>
      </p:sp>
    </p:spTree>
    <p:extLst>
      <p:ext uri="{BB962C8B-B14F-4D97-AF65-F5344CB8AC3E}">
        <p14:creationId xmlns:p14="http://schemas.microsoft.com/office/powerpoint/2010/main" val="3472147445"/>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Zakazy i nakazy </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85000" lnSpcReduction="20000"/>
          </a:bodyPr>
          <a:lstStyle/>
          <a:p>
            <a:pPr marL="114300" indent="0">
              <a:buNone/>
            </a:pPr>
            <a:r>
              <a:rPr lang="pl-PL" b="1" dirty="0">
                <a:solidFill>
                  <a:srgbClr val="00B0F0"/>
                </a:solidFill>
              </a:rPr>
              <a:t>P</a:t>
            </a:r>
            <a:r>
              <a:rPr lang="pl-PL" b="1" dirty="0" smtClean="0">
                <a:solidFill>
                  <a:srgbClr val="00B0F0"/>
                </a:solidFill>
              </a:rPr>
              <a:t>rzepadek</a:t>
            </a:r>
          </a:p>
          <a:p>
            <a:pPr marL="114300" indent="0">
              <a:buNone/>
            </a:pPr>
            <a:r>
              <a:rPr lang="pl-PL" b="1" dirty="0" smtClean="0"/>
              <a:t>Art</a:t>
            </a:r>
            <a:r>
              <a:rPr lang="pl-PL" b="1" dirty="0"/>
              <a:t>. 45a </a:t>
            </a:r>
            <a:endParaRPr lang="pl-PL" dirty="0"/>
          </a:p>
          <a:p>
            <a:r>
              <a:rPr lang="pl-PL" dirty="0"/>
              <a:t>§ 1. Sąd może orzec przepadek, jeżeli społeczna szkodliwość czynu jest znikoma, a także w razie warunkowego umorzenia postępowania lub stwierdzenia, że sprawca dopuścił się czynu zabronionego w stanie niepoczytalności, o której mowa w </a:t>
            </a:r>
            <a:r>
              <a:rPr lang="pl-PL" dirty="0">
                <a:hlinkClick r:id="rId2"/>
              </a:rPr>
              <a:t>art. 31 § 1</a:t>
            </a:r>
            <a:r>
              <a:rPr lang="pl-PL" dirty="0"/>
              <a:t>, albo jeżeli zachodzi okoliczność wyłączająca ukaranie sprawcy czynu zabronionego.</a:t>
            </a:r>
          </a:p>
          <a:p>
            <a:r>
              <a:rPr lang="pl-PL" dirty="0"/>
              <a:t>§ 2. Jeżeli zebrane dowody wskazują, że w razie skazania zostałby orzeczony przepadek, sąd może go orzec także w razie śmierci sprawcy, umorzenia postępowania z powodu jego niewykrycia, a także w przypadku zawieszenia postępowania w sprawie, w której nie można ująć oskarżonego albo oskarżony nie może brać udziału w postępowaniu z powodu choroby psychicznej lub innej ciężkiej choroby.</a:t>
            </a:r>
          </a:p>
          <a:p>
            <a:pPr marL="114300" indent="0">
              <a:buNone/>
            </a:pPr>
            <a:endParaRPr lang="pl-PL" b="1" dirty="0" smtClean="0"/>
          </a:p>
          <a:p>
            <a:pPr>
              <a:buFont typeface="Wingdings" panose="05000000000000000000" pitchFamily="2" charset="2"/>
              <a:buChar char="q"/>
            </a:pPr>
            <a:r>
              <a:rPr lang="pl-PL" dirty="0" smtClean="0"/>
              <a:t>W </a:t>
            </a:r>
            <a:r>
              <a:rPr lang="pl-PL" dirty="0"/>
              <a:t>sytuacji gdy sprawca dopuścił się czynu zabronionego </a:t>
            </a:r>
            <a:r>
              <a:rPr lang="pl-PL" b="1" dirty="0"/>
              <a:t>w stanie </a:t>
            </a:r>
            <a:r>
              <a:rPr lang="pl-PL" b="1" dirty="0" smtClean="0"/>
              <a:t>niepoczytalności</a:t>
            </a:r>
            <a:endParaRPr lang="pl-PL" dirty="0"/>
          </a:p>
          <a:p>
            <a:pPr>
              <a:buFont typeface="Wingdings" panose="05000000000000000000" pitchFamily="2" charset="2"/>
              <a:buChar char="q"/>
            </a:pPr>
            <a:r>
              <a:rPr lang="pl-PL" dirty="0" smtClean="0"/>
              <a:t>Przepadek </a:t>
            </a:r>
            <a:r>
              <a:rPr lang="pl-PL" dirty="0"/>
              <a:t>pełni </a:t>
            </a:r>
            <a:r>
              <a:rPr lang="pl-PL" dirty="0" smtClean="0"/>
              <a:t>funkcję </a:t>
            </a:r>
            <a:r>
              <a:rPr lang="pl-PL" dirty="0"/>
              <a:t>zabezpieczającą, choć ściśle rzecz biorąc nie jest orzekany tytułem środka zabezpieczającego.</a:t>
            </a:r>
          </a:p>
          <a:p>
            <a:pPr>
              <a:buFont typeface="Wingdings" panose="05000000000000000000" pitchFamily="2" charset="2"/>
              <a:buChar char="q"/>
            </a:pPr>
            <a:r>
              <a:rPr lang="pl-PL" dirty="0"/>
              <a:t>Orzeczeniu przepadku nie stoi na przeszkodzie fakt, że czyn cechowała znikoma społeczna szkodliwość, ponieważ jest to niezależna, samoistna podstawa orzeczenia przepadku (art. 45a KK</a:t>
            </a:r>
            <a:r>
              <a:rPr lang="pl-PL" dirty="0" smtClean="0"/>
              <a:t>).</a:t>
            </a:r>
            <a:endParaRPr lang="pl-PL" dirty="0"/>
          </a:p>
          <a:p>
            <a:pPr algn="just">
              <a:buFont typeface="Wingdings" panose="05000000000000000000" pitchFamily="2" charset="2"/>
              <a:buChar char="q"/>
            </a:pPr>
            <a:endParaRPr lang="pl-PL" dirty="0"/>
          </a:p>
        </p:txBody>
      </p:sp>
    </p:spTree>
    <p:extLst>
      <p:ext uri="{BB962C8B-B14F-4D97-AF65-F5344CB8AC3E}">
        <p14:creationId xmlns:p14="http://schemas.microsoft.com/office/powerpoint/2010/main" val="3306746801"/>
      </p:ext>
    </p:extLst>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fontAlgn="auto">
              <a:spcAft>
                <a:spcPts val="0"/>
              </a:spcAft>
              <a:buFont typeface="Wingdings" panose="05000000000000000000" pitchFamily="2" charset="2"/>
              <a:buChar char="Ø"/>
              <a:defRPr/>
            </a:pPr>
            <a:r>
              <a:rPr lang="pl-PL" b="1" dirty="0" smtClean="0">
                <a:solidFill>
                  <a:srgbClr val="0070C0"/>
                </a:solidFill>
              </a:rPr>
              <a:t>Cele środków zabezpieczających:</a:t>
            </a:r>
          </a:p>
          <a:p>
            <a:pPr marL="114300" indent="0" fontAlgn="auto">
              <a:spcAft>
                <a:spcPts val="0"/>
              </a:spcAft>
              <a:buNone/>
              <a:defRPr/>
            </a:pPr>
            <a:r>
              <a:rPr lang="pl-PL" b="1" dirty="0"/>
              <a:t>Cele środka zabezpieczającego są inne niż cele kary i środków karnych</a:t>
            </a:r>
          </a:p>
          <a:p>
            <a:pPr marL="114300" indent="0" fontAlgn="auto">
              <a:spcAft>
                <a:spcPts val="0"/>
              </a:spcAft>
              <a:buNone/>
              <a:defRPr/>
            </a:pPr>
            <a:endParaRPr lang="pl-PL" b="1" dirty="0" smtClean="0">
              <a:solidFill>
                <a:srgbClr val="0070C0"/>
              </a:solidFill>
            </a:endParaRPr>
          </a:p>
          <a:p>
            <a:pPr>
              <a:buFont typeface="Wingdings" panose="05000000000000000000" pitchFamily="2" charset="2"/>
              <a:buChar char="q"/>
            </a:pPr>
            <a:r>
              <a:rPr lang="pl-PL" dirty="0" smtClean="0"/>
              <a:t>pozbawienie wolności, które nie jest </a:t>
            </a:r>
            <a:r>
              <a:rPr lang="pl-PL" dirty="0"/>
              <a:t>karą kryminalną należy ściśle odróżniać od kary pozbawienia wolności i nie można posługiwać się nim jako środkiem represji, gdyż ma realizować wyłącznie te cele, dla których ten środek zastosowano i do tego muszą być dostosowane warunki jego stosowania (wyr. TK z 22.7.2008 r., K24/07, OTK-A 2008, Nr 6; wyr. TK z 16.10.2009 r., SK 46/07, OTK-A 2009, Nr 9, poz. 132).</a:t>
            </a:r>
          </a:p>
          <a:p>
            <a:pPr marL="114300" indent="0">
              <a:buNone/>
            </a:pPr>
            <a:endParaRPr lang="pl-PL" b="1" dirty="0" smtClean="0"/>
          </a:p>
          <a:p>
            <a:pPr>
              <a:buFont typeface="Wingdings" panose="05000000000000000000" pitchFamily="2" charset="2"/>
              <a:buChar char="Ø"/>
            </a:pPr>
            <a:r>
              <a:rPr lang="pl-PL" b="1" dirty="0"/>
              <a:t>W</a:t>
            </a:r>
            <a:r>
              <a:rPr lang="pl-PL" b="1" dirty="0" smtClean="0"/>
              <a:t> przeciwieństwie do orzekania kar i środków karnych, orzekanie środków zabezpieczających nie opiera się na przesłance winy</a:t>
            </a:r>
          </a:p>
          <a:p>
            <a:pPr>
              <a:buFont typeface="Wingdings" panose="05000000000000000000" pitchFamily="2" charset="2"/>
              <a:buChar char="Ø"/>
            </a:pPr>
            <a:r>
              <a:rPr lang="pl-PL" b="1" dirty="0" smtClean="0"/>
              <a:t>Środki zabezpieczające nie mają zatem na celu wymierzania sprawiedliwości i nie spełniają funkcji kary za popełnione czyny zabronione. </a:t>
            </a:r>
          </a:p>
          <a:p>
            <a:pPr>
              <a:buFont typeface="Wingdings" panose="05000000000000000000" pitchFamily="2" charset="2"/>
              <a:buChar char="Ø"/>
            </a:pPr>
            <a:r>
              <a:rPr lang="pl-PL" b="1" dirty="0" smtClean="0"/>
              <a:t>Dominacja celu prewencyjnego</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398803720"/>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457200" y="3789040"/>
            <a:ext cx="7931150" cy="2808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Wingdings" panose="05000000000000000000" pitchFamily="2" charset="2"/>
              <a:buChar char="Ø"/>
              <a:defRPr/>
            </a:pPr>
            <a:r>
              <a:rPr lang="pl-PL" dirty="0" smtClean="0"/>
              <a:t> Funkcje środków zabezpieczających:</a:t>
            </a:r>
          </a:p>
          <a:p>
            <a:pPr fontAlgn="auto">
              <a:spcAft>
                <a:spcPts val="0"/>
              </a:spcAft>
              <a:buBlip>
                <a:blip r:embed="rId2"/>
              </a:buBlip>
              <a:defRPr/>
            </a:pPr>
            <a:r>
              <a:rPr lang="pl-PL" dirty="0" smtClean="0"/>
              <a:t>Przede wszystkim </a:t>
            </a:r>
            <a:r>
              <a:rPr lang="pl-PL" b="1" dirty="0" smtClean="0"/>
              <a:t>funkcja ochronna</a:t>
            </a:r>
            <a:r>
              <a:rPr lang="pl-PL" dirty="0" smtClean="0"/>
              <a:t> </a:t>
            </a:r>
          </a:p>
          <a:p>
            <a:pPr marL="114300" indent="0" fontAlgn="auto">
              <a:spcAft>
                <a:spcPts val="0"/>
              </a:spcAft>
              <a:buNone/>
              <a:defRPr/>
            </a:pPr>
            <a:r>
              <a:rPr lang="pl-PL" dirty="0" smtClean="0"/>
              <a:t>wobec </a:t>
            </a:r>
            <a:r>
              <a:rPr lang="pl-PL" dirty="0"/>
              <a:t>społeczeństwa przed osobami niebezpiecznymi dla porządku prawnego, </a:t>
            </a:r>
            <a:endParaRPr lang="pl-PL" dirty="0" smtClean="0"/>
          </a:p>
          <a:p>
            <a:pPr marL="114300" indent="0" fontAlgn="auto">
              <a:spcAft>
                <a:spcPts val="0"/>
              </a:spcAft>
              <a:buNone/>
              <a:defRPr/>
            </a:pPr>
            <a:r>
              <a:rPr lang="pl-PL" dirty="0" smtClean="0"/>
              <a:t>oraz </a:t>
            </a:r>
            <a:r>
              <a:rPr lang="pl-PL" dirty="0"/>
              <a:t>w stosunku do samego sprawcy, tworząc ochronę jego samego przed jego własnym niebezpiecznym zachowaniem. </a:t>
            </a:r>
            <a:endParaRPr lang="pl-PL" dirty="0" smtClean="0"/>
          </a:p>
          <a:p>
            <a:pPr fontAlgn="auto">
              <a:spcAft>
                <a:spcPts val="0"/>
              </a:spcAft>
              <a:buBlip>
                <a:blip r:embed="rId2"/>
              </a:buBlip>
              <a:defRPr/>
            </a:pPr>
            <a:r>
              <a:rPr lang="pl-PL" dirty="0"/>
              <a:t>w</a:t>
            </a:r>
            <a:r>
              <a:rPr lang="pl-PL" dirty="0" smtClean="0"/>
              <a:t> </a:t>
            </a:r>
            <a:r>
              <a:rPr lang="pl-PL" dirty="0"/>
              <a:t>zakresie środków leczniczo-izolacyjnych </a:t>
            </a:r>
            <a:r>
              <a:rPr lang="pl-PL" dirty="0" smtClean="0"/>
              <a:t>także </a:t>
            </a:r>
            <a:r>
              <a:rPr lang="pl-PL" b="1" dirty="0"/>
              <a:t>funkcja izolacyjna</a:t>
            </a:r>
            <a:r>
              <a:rPr lang="pl-PL" dirty="0"/>
              <a:t> oraz </a:t>
            </a:r>
            <a:r>
              <a:rPr lang="pl-PL" b="1" dirty="0"/>
              <a:t>funkcja lecznicza</a:t>
            </a:r>
            <a:r>
              <a:rPr lang="pl-PL" dirty="0"/>
              <a:t>. </a:t>
            </a:r>
            <a:endParaRPr lang="pl-PL" dirty="0" smtClean="0"/>
          </a:p>
          <a:p>
            <a:pPr marL="114300" indent="0" fontAlgn="auto">
              <a:spcAft>
                <a:spcPts val="0"/>
              </a:spcAft>
              <a:buNone/>
              <a:defRPr/>
            </a:pPr>
            <a:endParaRPr lang="pl-PL" dirty="0" smtClean="0"/>
          </a:p>
          <a:p>
            <a:pPr marL="114300" indent="0" fontAlgn="auto">
              <a:spcAft>
                <a:spcPts val="0"/>
              </a:spcAft>
              <a:buNone/>
              <a:defRPr/>
            </a:pPr>
            <a:r>
              <a:rPr lang="pl-PL" b="1" dirty="0"/>
              <a:t>Art. 202 </a:t>
            </a:r>
            <a:r>
              <a:rPr lang="pl-PL" b="1" dirty="0" smtClean="0"/>
              <a:t>KKW </a:t>
            </a:r>
            <a:r>
              <a:rPr lang="pl-PL" dirty="0" smtClean="0"/>
              <a:t>Sprawcę</a:t>
            </a:r>
            <a:r>
              <a:rPr lang="pl-PL" dirty="0"/>
              <a:t>, wobec którego wykonywany jest środek zabezpieczający, obejmuje się odpowiednim postępowaniem leczniczym, psychoterapeutycznym, rehabilitacyjnym lub resocjalizacyjnym, którego celem </a:t>
            </a:r>
            <a:r>
              <a:rPr lang="pl-PL" dirty="0" smtClean="0"/>
              <a:t>jest:</a:t>
            </a:r>
          </a:p>
          <a:p>
            <a:pPr marL="571500" indent="-457200" fontAlgn="auto">
              <a:spcAft>
                <a:spcPts val="0"/>
              </a:spcAft>
              <a:buFont typeface="+mj-lt"/>
              <a:buAutoNum type="arabicPeriod"/>
              <a:defRPr/>
            </a:pPr>
            <a:r>
              <a:rPr lang="pl-PL" dirty="0" smtClean="0"/>
              <a:t> </a:t>
            </a:r>
            <a:r>
              <a:rPr lang="pl-PL" dirty="0"/>
              <a:t>poprawa stanu jego zdrowia i zachowania w stopniu umożliwiającym funkcjonowanie w społeczeństwie w sposób niestwarzający zagrożenia porządku prawnego, </a:t>
            </a:r>
            <a:endParaRPr lang="pl-PL" dirty="0" smtClean="0"/>
          </a:p>
          <a:p>
            <a:pPr marL="571500" indent="-457200" fontAlgn="auto">
              <a:spcAft>
                <a:spcPts val="0"/>
              </a:spcAft>
              <a:buFont typeface="+mj-lt"/>
              <a:buAutoNum type="arabicPeriod"/>
              <a:defRPr/>
            </a:pPr>
            <a:r>
              <a:rPr lang="pl-PL" dirty="0" smtClean="0"/>
              <a:t>a </a:t>
            </a:r>
            <a:r>
              <a:rPr lang="pl-PL" dirty="0"/>
              <a:t>w wypadku sprawcy umieszczonego w zakładzie psychiatrycznym - również dalsze leczenie w warunkach poza tym zakładem.</a:t>
            </a:r>
            <a:endParaRPr lang="pl-PL" dirty="0" smtClean="0"/>
          </a:p>
        </p:txBody>
      </p:sp>
    </p:spTree>
    <p:extLst>
      <p:ext uri="{BB962C8B-B14F-4D97-AF65-F5344CB8AC3E}">
        <p14:creationId xmlns:p14="http://schemas.microsoft.com/office/powerpoint/2010/main" val="1861481813"/>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Wingdings" panose="05000000000000000000" pitchFamily="2" charset="2"/>
              <a:buChar char="Ø"/>
              <a:defRPr/>
            </a:pPr>
            <a:r>
              <a:rPr lang="pl-PL" dirty="0"/>
              <a:t> </a:t>
            </a:r>
            <a:r>
              <a:rPr lang="pl-PL" b="1" dirty="0"/>
              <a:t>Charakter środków </a:t>
            </a:r>
            <a:r>
              <a:rPr lang="pl-PL" b="1" dirty="0" smtClean="0"/>
              <a:t>zabezpieczających</a:t>
            </a:r>
          </a:p>
          <a:p>
            <a:pPr marL="114300" indent="0" fontAlgn="auto">
              <a:spcAft>
                <a:spcPts val="0"/>
              </a:spcAft>
              <a:buNone/>
              <a:defRPr/>
            </a:pPr>
            <a:endParaRPr lang="pl-PL" b="1" dirty="0"/>
          </a:p>
          <a:p>
            <a:pPr fontAlgn="auto">
              <a:spcAft>
                <a:spcPts val="0"/>
              </a:spcAft>
              <a:buBlip>
                <a:blip r:embed="rId2"/>
              </a:buBlip>
              <a:defRPr/>
            </a:pPr>
            <a:r>
              <a:rPr lang="pl-PL" b="1" dirty="0" err="1" smtClean="0"/>
              <a:t>postdeliktualny</a:t>
            </a:r>
            <a:r>
              <a:rPr lang="pl-PL" dirty="0" smtClean="0"/>
              <a:t> </a:t>
            </a:r>
            <a:r>
              <a:rPr lang="pl-PL" dirty="0"/>
              <a:t>– gdy orzeka się je wyłącznie wobec osób, które dopuściły się popełnienia czynu zabronionego, </a:t>
            </a:r>
            <a:endParaRPr lang="pl-PL" dirty="0" smtClean="0"/>
          </a:p>
          <a:p>
            <a:pPr fontAlgn="auto">
              <a:spcAft>
                <a:spcPts val="0"/>
              </a:spcAft>
              <a:buBlip>
                <a:blip r:embed="rId2"/>
              </a:buBlip>
              <a:defRPr/>
            </a:pPr>
            <a:r>
              <a:rPr lang="pl-PL" b="1" dirty="0" err="1" smtClean="0"/>
              <a:t>predeliktualny</a:t>
            </a:r>
            <a:r>
              <a:rPr lang="pl-PL" dirty="0" smtClean="0"/>
              <a:t> </a:t>
            </a:r>
            <a:r>
              <a:rPr lang="pl-PL" dirty="0"/>
              <a:t>– do ich orzeczenia wymagane jest jedynie stwierdzenie </a:t>
            </a:r>
            <a:r>
              <a:rPr lang="pl-PL" dirty="0" smtClean="0"/>
              <a:t>wysokiego </a:t>
            </a:r>
            <a:r>
              <a:rPr lang="pl-PL" dirty="0"/>
              <a:t>prawdopodobieństwa, że osoba w przyszłości popełni czyn zabroniony</a:t>
            </a:r>
            <a:r>
              <a:rPr lang="pl-PL" dirty="0" smtClean="0"/>
              <a:t>).</a:t>
            </a:r>
          </a:p>
          <a:p>
            <a:pPr marL="114300" indent="0" fontAlgn="auto">
              <a:spcAft>
                <a:spcPts val="0"/>
              </a:spcAft>
              <a:buNone/>
              <a:defRPr/>
            </a:pPr>
            <a:r>
              <a:rPr lang="pl-PL" dirty="0" smtClean="0"/>
              <a:t> </a:t>
            </a:r>
            <a:r>
              <a:rPr lang="pl-PL" dirty="0"/>
              <a:t>Środki zabezpieczające mogą być stosowane </a:t>
            </a:r>
            <a:endParaRPr lang="pl-PL" dirty="0" smtClean="0"/>
          </a:p>
          <a:p>
            <a:pPr fontAlgn="auto">
              <a:spcAft>
                <a:spcPts val="0"/>
              </a:spcAft>
              <a:buBlip>
                <a:blip r:embed="rId2"/>
              </a:buBlip>
              <a:defRPr/>
            </a:pPr>
            <a:r>
              <a:rPr lang="pl-PL" b="1" dirty="0" smtClean="0"/>
              <a:t>zamiast </a:t>
            </a:r>
            <a:r>
              <a:rPr lang="pl-PL" b="1" dirty="0"/>
              <a:t>kary</a:t>
            </a:r>
            <a:r>
              <a:rPr lang="pl-PL" dirty="0"/>
              <a:t> </a:t>
            </a:r>
            <a:endParaRPr lang="pl-PL" dirty="0" smtClean="0"/>
          </a:p>
          <a:p>
            <a:pPr fontAlgn="auto">
              <a:spcAft>
                <a:spcPts val="0"/>
              </a:spcAft>
              <a:buBlip>
                <a:blip r:embed="rId2"/>
              </a:buBlip>
              <a:defRPr/>
            </a:pPr>
            <a:r>
              <a:rPr lang="pl-PL" b="1" dirty="0" smtClean="0"/>
              <a:t>obok </a:t>
            </a:r>
            <a:r>
              <a:rPr lang="pl-PL" b="1" dirty="0"/>
              <a:t>kary</a:t>
            </a:r>
            <a:r>
              <a:rPr lang="pl-PL" dirty="0"/>
              <a:t> </a:t>
            </a:r>
            <a:endParaRPr lang="pl-PL" dirty="0" smtClean="0"/>
          </a:p>
          <a:p>
            <a:pPr fontAlgn="auto">
              <a:spcAft>
                <a:spcPts val="0"/>
              </a:spcAft>
              <a:buBlip>
                <a:blip r:embed="rId2"/>
              </a:buBlip>
              <a:defRPr/>
            </a:pPr>
            <a:r>
              <a:rPr lang="pl-PL" b="1" dirty="0" smtClean="0"/>
              <a:t>po </a:t>
            </a:r>
            <a:r>
              <a:rPr lang="pl-PL" b="1" dirty="0"/>
              <a:t>odbyciu kary (środki </a:t>
            </a:r>
            <a:r>
              <a:rPr lang="pl-PL" b="1" dirty="0" err="1"/>
              <a:t>postpenalne</a:t>
            </a:r>
            <a:r>
              <a:rPr lang="pl-PL" b="1" dirty="0"/>
              <a:t>)</a:t>
            </a:r>
            <a:r>
              <a:rPr lang="pl-PL" dirty="0"/>
              <a:t> </a:t>
            </a:r>
            <a:endParaRPr lang="pl-PL" dirty="0" smtClean="0"/>
          </a:p>
          <a:p>
            <a:pPr marL="114300" indent="0" fontAlgn="auto">
              <a:spcAft>
                <a:spcPts val="0"/>
              </a:spcAft>
              <a:buNone/>
              <a:defRPr/>
            </a:pPr>
            <a:endParaRPr lang="pl-PL" dirty="0"/>
          </a:p>
          <a:p>
            <a:pPr marL="114300" indent="0" fontAlgn="auto">
              <a:spcAft>
                <a:spcPts val="0"/>
              </a:spcAft>
              <a:buNone/>
              <a:defRPr/>
            </a:pPr>
            <a:r>
              <a:rPr lang="pl-PL" dirty="0" smtClean="0"/>
              <a:t>Środki </a:t>
            </a:r>
            <a:r>
              <a:rPr lang="pl-PL" dirty="0"/>
              <a:t>zabezpieczające mogą być </a:t>
            </a:r>
            <a:r>
              <a:rPr lang="pl-PL" dirty="0" smtClean="0"/>
              <a:t>orzekane:</a:t>
            </a:r>
          </a:p>
          <a:p>
            <a:pPr fontAlgn="auto">
              <a:spcAft>
                <a:spcPts val="0"/>
              </a:spcAft>
              <a:buFont typeface="Wingdings" panose="05000000000000000000" pitchFamily="2" charset="2"/>
              <a:buChar char="q"/>
              <a:defRPr/>
            </a:pPr>
            <a:r>
              <a:rPr lang="pl-PL" b="1" dirty="0" smtClean="0"/>
              <a:t>bezterminowo</a:t>
            </a:r>
            <a:r>
              <a:rPr lang="pl-PL" dirty="0" smtClean="0"/>
              <a:t> </a:t>
            </a:r>
          </a:p>
          <a:p>
            <a:pPr fontAlgn="auto">
              <a:spcAft>
                <a:spcPts val="0"/>
              </a:spcAft>
              <a:buFont typeface="Wingdings" panose="05000000000000000000" pitchFamily="2" charset="2"/>
              <a:buChar char="q"/>
              <a:defRPr/>
            </a:pPr>
            <a:r>
              <a:rPr lang="pl-PL" b="1" dirty="0" smtClean="0"/>
              <a:t>czas </a:t>
            </a:r>
            <a:r>
              <a:rPr lang="pl-PL" b="1" dirty="0"/>
              <a:t>względnie oznaczony</a:t>
            </a:r>
            <a:r>
              <a:rPr lang="pl-PL" dirty="0"/>
              <a:t>, co wynika z niemożności precyzyjnego określenia czasu potrzebnego do skutecznej terapii choroby psychicznej, zaburzeń lub </a:t>
            </a:r>
            <a:r>
              <a:rPr lang="pl-PL" dirty="0" smtClean="0"/>
              <a:t>uzależnień</a:t>
            </a:r>
          </a:p>
        </p:txBody>
      </p:sp>
    </p:spTree>
    <p:extLst>
      <p:ext uri="{BB962C8B-B14F-4D97-AF65-F5344CB8AC3E}">
        <p14:creationId xmlns:p14="http://schemas.microsoft.com/office/powerpoint/2010/main" val="2560578419"/>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marL="114300" indent="0">
              <a:buNone/>
            </a:pPr>
            <a:r>
              <a:rPr lang="pl-PL" sz="2600" b="1" dirty="0">
                <a:solidFill>
                  <a:srgbClr val="0070C0"/>
                </a:solidFill>
              </a:rPr>
              <a:t>Zakres </a:t>
            </a:r>
            <a:r>
              <a:rPr lang="pl-PL" sz="2600" b="1" dirty="0" smtClean="0">
                <a:solidFill>
                  <a:srgbClr val="0070C0"/>
                </a:solidFill>
              </a:rPr>
              <a:t>podmiotowy</a:t>
            </a:r>
            <a:endParaRPr lang="pl-PL" sz="2600" b="1" dirty="0">
              <a:solidFill>
                <a:srgbClr val="0070C0"/>
              </a:solidFill>
            </a:endParaRPr>
          </a:p>
          <a:p>
            <a:pPr marL="114300" indent="0">
              <a:buNone/>
            </a:pPr>
            <a:endParaRPr lang="pl-PL" dirty="0" smtClean="0"/>
          </a:p>
          <a:p>
            <a:pPr marL="114300" indent="0">
              <a:buNone/>
            </a:pPr>
            <a:r>
              <a:rPr lang="pl-PL" dirty="0" smtClean="0"/>
              <a:t>Środki zabezpieczające mogą być zatem wymierzone wobec sprawcy:</a:t>
            </a:r>
            <a:endParaRPr lang="pl-PL" dirty="0"/>
          </a:p>
          <a:p>
            <a:r>
              <a:rPr lang="pl-PL" b="1" dirty="0"/>
              <a:t>1)  </a:t>
            </a:r>
            <a:r>
              <a:rPr lang="pl-PL" dirty="0" smtClean="0"/>
              <a:t>niezdolnego </a:t>
            </a:r>
            <a:r>
              <a:rPr lang="pl-PL" dirty="0"/>
              <a:t>do ponoszenia odpowiedzialności karnej ze względu na brak </a:t>
            </a:r>
            <a:r>
              <a:rPr lang="pl-PL" dirty="0" smtClean="0"/>
              <a:t>poczytalności;</a:t>
            </a:r>
            <a:endParaRPr lang="pl-PL" dirty="0"/>
          </a:p>
          <a:p>
            <a:r>
              <a:rPr lang="pl-PL" b="1" dirty="0" smtClean="0"/>
              <a:t>2</a:t>
            </a:r>
            <a:r>
              <a:rPr lang="pl-PL" b="1" dirty="0"/>
              <a:t>) </a:t>
            </a:r>
            <a:r>
              <a:rPr lang="pl-PL" dirty="0" smtClean="0"/>
              <a:t>ponoszącego </a:t>
            </a:r>
            <a:r>
              <a:rPr lang="pl-PL" dirty="0"/>
              <a:t>odpowiedzialność karną za popełnienie przestępstwa w stanie poczytalności </a:t>
            </a:r>
            <a:r>
              <a:rPr lang="pl-PL" dirty="0" smtClean="0"/>
              <a:t>ograniczonej;</a:t>
            </a:r>
            <a:endParaRPr lang="pl-PL" dirty="0"/>
          </a:p>
          <a:p>
            <a:r>
              <a:rPr lang="pl-PL" b="1" dirty="0"/>
              <a:t>3) </a:t>
            </a:r>
            <a:r>
              <a:rPr lang="pl-PL" dirty="0" smtClean="0"/>
              <a:t>ponoszącego </a:t>
            </a:r>
            <a:r>
              <a:rPr lang="pl-PL" dirty="0"/>
              <a:t>odpowiedzialność karną za przestępstwo określone w art. 148, 156, 197, 198, 199 § 2 lub art. 200 § 1 KK, popełnione w związku z zaburzeniem preferencji </a:t>
            </a:r>
            <a:r>
              <a:rPr lang="pl-PL" dirty="0" smtClean="0"/>
              <a:t>seksualnych;</a:t>
            </a:r>
            <a:endParaRPr lang="pl-PL" dirty="0"/>
          </a:p>
          <a:p>
            <a:r>
              <a:rPr lang="pl-PL" b="1" dirty="0"/>
              <a:t>4) </a:t>
            </a:r>
            <a:r>
              <a:rPr lang="pl-PL" dirty="0" smtClean="0"/>
              <a:t>ponoszącego </a:t>
            </a:r>
            <a:r>
              <a:rPr lang="pl-PL" dirty="0"/>
              <a:t>odpowiedzialność karną za przestępstwo określone w rozdziale XIX, XXIII, XXV lub XXVI, popełnione w związku z zaburzeniem osobowości o takim charakterze lub nasileniu, że sprzyja ono popełnianiu czynów łączących się z przemocą lub groźbą jej </a:t>
            </a:r>
            <a:r>
              <a:rPr lang="pl-PL" dirty="0" smtClean="0"/>
              <a:t>użycia;</a:t>
            </a:r>
            <a:endParaRPr lang="pl-PL" dirty="0"/>
          </a:p>
          <a:p>
            <a:r>
              <a:rPr lang="pl-PL" b="1" dirty="0"/>
              <a:t>5) </a:t>
            </a:r>
            <a:r>
              <a:rPr lang="pl-PL" dirty="0" smtClean="0"/>
              <a:t>ponoszącego </a:t>
            </a:r>
            <a:r>
              <a:rPr lang="pl-PL" dirty="0"/>
              <a:t>odpowiedzialność karną za przestępstwo popełnione w związku z uzależnieniem od alkoholu, środka odurzającego lub innego podobnie działającego </a:t>
            </a:r>
            <a:r>
              <a:rPr lang="pl-PL" dirty="0" smtClean="0"/>
              <a:t>środka</a:t>
            </a:r>
            <a:endParaRPr lang="pl-PL" dirty="0"/>
          </a:p>
          <a:p>
            <a:pPr marL="114300" indent="0" fontAlgn="auto">
              <a:spcAft>
                <a:spcPts val="0"/>
              </a:spcAft>
              <a:buNone/>
              <a:defRPr/>
            </a:pPr>
            <a:endParaRPr lang="pl-PL" dirty="0" smtClean="0"/>
          </a:p>
        </p:txBody>
      </p:sp>
    </p:spTree>
    <p:extLst>
      <p:ext uri="{BB962C8B-B14F-4D97-AF65-F5344CB8AC3E}">
        <p14:creationId xmlns:p14="http://schemas.microsoft.com/office/powerpoint/2010/main" val="3547300763"/>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r>
              <a:rPr lang="pl-PL" b="1" dirty="0"/>
              <a:t>Kara a środek </a:t>
            </a:r>
            <a:r>
              <a:rPr lang="pl-PL" b="1" dirty="0" smtClean="0"/>
              <a:t>zabezpieczający</a:t>
            </a:r>
          </a:p>
          <a:p>
            <a:pPr marL="114300" indent="0">
              <a:buNone/>
            </a:pPr>
            <a:r>
              <a:rPr lang="pl-PL" b="1" dirty="0" smtClean="0">
                <a:solidFill>
                  <a:srgbClr val="0070C0"/>
                </a:solidFill>
              </a:rPr>
              <a:t>RÓŻNICE</a:t>
            </a:r>
            <a:r>
              <a:rPr lang="pl-PL" dirty="0" smtClean="0">
                <a:solidFill>
                  <a:srgbClr val="0070C0"/>
                </a:solidFill>
              </a:rPr>
              <a:t>:</a:t>
            </a:r>
          </a:p>
          <a:p>
            <a:r>
              <a:rPr lang="pl-PL" b="1" dirty="0" smtClean="0"/>
              <a:t>1</a:t>
            </a:r>
            <a:r>
              <a:rPr lang="pl-PL" b="1" dirty="0"/>
              <a:t>) </a:t>
            </a:r>
            <a:r>
              <a:rPr lang="pl-PL" dirty="0" smtClean="0"/>
              <a:t>kara odnosi się do czynu stanowiącego przestępstwo, </a:t>
            </a:r>
            <a:r>
              <a:rPr lang="pl-PL" dirty="0"/>
              <a:t>podczas gdy środek zabezpieczający na stopniu niebezpieczeństwa sprawcy;</a:t>
            </a:r>
          </a:p>
          <a:p>
            <a:r>
              <a:rPr lang="pl-PL" b="1" dirty="0"/>
              <a:t>2) </a:t>
            </a:r>
            <a:r>
              <a:rPr lang="pl-PL" dirty="0" smtClean="0"/>
              <a:t>kara </a:t>
            </a:r>
            <a:r>
              <a:rPr lang="pl-PL" dirty="0"/>
              <a:t>jest sankcją przede wszystkim represyjną, związaną z przestępstwem popełnionym w przeszłości, natomiast środek zabezpieczający stanowi sankcję prewencyjną, wymierzoną na przyszłość;</a:t>
            </a:r>
          </a:p>
          <a:p>
            <a:r>
              <a:rPr lang="pl-PL" b="1" dirty="0"/>
              <a:t>3) </a:t>
            </a:r>
            <a:r>
              <a:rPr lang="pl-PL" dirty="0" smtClean="0"/>
              <a:t>kara </a:t>
            </a:r>
            <a:r>
              <a:rPr lang="pl-PL" dirty="0"/>
              <a:t>stanowi wyraz potępienia czynu i sprawcy, podczas gdy środek zabezpieczający takiego charakteru nie posiada;</a:t>
            </a:r>
          </a:p>
          <a:p>
            <a:r>
              <a:rPr lang="pl-PL" b="1" dirty="0"/>
              <a:t>4) </a:t>
            </a:r>
            <a:r>
              <a:rPr lang="pl-PL" dirty="0" smtClean="0"/>
              <a:t>wymiar </a:t>
            </a:r>
            <a:r>
              <a:rPr lang="pl-PL" dirty="0"/>
              <a:t>kary jest zawsze konkretnie określony, podczas gdy cechą charakterystyczną środka zabezpieczającego jest jego nieoznaczony czas trwania, oznaczony jedynie w ogólnych ramach;</a:t>
            </a:r>
          </a:p>
          <a:p>
            <a:r>
              <a:rPr lang="pl-PL" b="1" dirty="0"/>
              <a:t>5) </a:t>
            </a:r>
            <a:r>
              <a:rPr lang="pl-PL" dirty="0" smtClean="0"/>
              <a:t>celem </a:t>
            </a:r>
            <a:r>
              <a:rPr lang="pl-PL" dirty="0"/>
              <a:t>kary jest zadanie dolegliwości sprawcy przestępstwa, natomiast środek karny, choć może być wprawdzie odczuwany jako dolegliwość, to nie ma jednak na celu jej </a:t>
            </a:r>
            <a:r>
              <a:rPr lang="pl-PL" dirty="0" smtClean="0"/>
              <a:t>wyrządzenia</a:t>
            </a:r>
          </a:p>
        </p:txBody>
      </p:sp>
    </p:spTree>
    <p:extLst>
      <p:ext uri="{BB962C8B-B14F-4D97-AF65-F5344CB8AC3E}">
        <p14:creationId xmlns:p14="http://schemas.microsoft.com/office/powerpoint/2010/main" val="3779560146"/>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Informacje wstępne</a:t>
            </a:r>
            <a:endParaRPr lang="pl-PL" sz="4000" dirty="0"/>
          </a:p>
        </p:txBody>
      </p:sp>
      <p:sp>
        <p:nvSpPr>
          <p:cNvPr id="2" name="Prostokąt zaokrąglony 1"/>
          <p:cNvSpPr/>
          <p:nvPr/>
        </p:nvSpPr>
        <p:spPr>
          <a:xfrm>
            <a:off x="611560" y="980728"/>
            <a:ext cx="7488832" cy="2160240"/>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a:buNone/>
            </a:pPr>
            <a:r>
              <a:rPr lang="pl-PL" dirty="0" smtClean="0"/>
              <a:t>    Środki </a:t>
            </a:r>
            <a:r>
              <a:rPr lang="pl-PL" dirty="0"/>
              <a:t>zabezpieczające </a:t>
            </a:r>
            <a:r>
              <a:rPr lang="pl-PL" dirty="0" smtClean="0"/>
              <a:t>stanowią </a:t>
            </a:r>
            <a:r>
              <a:rPr lang="pl-PL" b="1" dirty="0"/>
              <a:t>instytucję prawa karnego </a:t>
            </a:r>
            <a:r>
              <a:rPr lang="pl-PL" b="1" dirty="0" smtClean="0"/>
              <a:t>   stosowaną </a:t>
            </a:r>
            <a:r>
              <a:rPr lang="pl-PL" b="1" dirty="0"/>
              <a:t>wobec sprawców czynów zabronionych</a:t>
            </a:r>
          </a:p>
          <a:p>
            <a:pPr marL="114300" indent="0">
              <a:buNone/>
            </a:pPr>
            <a:r>
              <a:rPr lang="pl-PL" b="1" dirty="0"/>
              <a:t>nie stanowią jednak  represji</a:t>
            </a:r>
            <a:r>
              <a:rPr lang="pl-PL" dirty="0"/>
              <a:t> za popełniony czyn, lecz </a:t>
            </a:r>
            <a:r>
              <a:rPr lang="pl-PL" b="1" dirty="0"/>
              <a:t>zabezpieczenie społeczeństwa przed niepożądanymi </a:t>
            </a:r>
            <a:r>
              <a:rPr lang="pl-PL" b="1" dirty="0" err="1"/>
              <a:t>zachowaniami</a:t>
            </a:r>
            <a:r>
              <a:rPr lang="pl-PL" b="1" dirty="0"/>
              <a:t> sprawcy</a:t>
            </a:r>
            <a:r>
              <a:rPr lang="pl-PL" dirty="0"/>
              <a:t> czynu zabronionego, tj. przez powodowanym przez niego zagrożeniem dla porządku prawnego.</a:t>
            </a:r>
          </a:p>
          <a:p>
            <a:endParaRPr lang="pl-PL" dirty="0"/>
          </a:p>
          <a:p>
            <a:pPr marL="114300" indent="0">
              <a:buNone/>
            </a:pPr>
            <a:r>
              <a:rPr lang="pl-PL" dirty="0"/>
              <a:t>S</a:t>
            </a:r>
            <a:r>
              <a:rPr lang="pl-PL" dirty="0" smtClean="0"/>
              <a:t>tosowane </a:t>
            </a:r>
            <a:r>
              <a:rPr lang="pl-PL" dirty="0"/>
              <a:t>są tradycyjnie wobec </a:t>
            </a:r>
            <a:r>
              <a:rPr lang="pl-PL" dirty="0" smtClean="0"/>
              <a:t>następujących kategorii osób</a:t>
            </a:r>
            <a:r>
              <a:rPr lang="pl-PL" dirty="0"/>
              <a:t>:</a:t>
            </a:r>
          </a:p>
          <a:p>
            <a:pPr marL="114300" indent="0">
              <a:buNone/>
            </a:pPr>
            <a:r>
              <a:rPr lang="pl-PL" b="1" dirty="0"/>
              <a:t>1) </a:t>
            </a:r>
            <a:r>
              <a:rPr lang="pl-PL" dirty="0"/>
              <a:t>których nie można ukarać, gdyż z powodu ich niepoczytalności nie można im przypisać winy;</a:t>
            </a:r>
          </a:p>
          <a:p>
            <a:pPr marL="114300" indent="0">
              <a:buNone/>
            </a:pPr>
            <a:r>
              <a:rPr lang="pl-PL" b="1" dirty="0"/>
              <a:t>2) </a:t>
            </a:r>
            <a:r>
              <a:rPr lang="pl-PL" dirty="0"/>
              <a:t>wobec których zachodzi uzasadniona obawa, że pomimo ukarania i odbycia przez nie kary w dalszym ciągu będą popełniać przestępstwa;</a:t>
            </a:r>
          </a:p>
          <a:p>
            <a:pPr marL="114300" indent="0">
              <a:buNone/>
            </a:pPr>
            <a:r>
              <a:rPr lang="pl-PL" b="1" dirty="0"/>
              <a:t>3) </a:t>
            </a:r>
            <a:r>
              <a:rPr lang="pl-PL" dirty="0"/>
              <a:t>których nie można ukarać dostatecznie surowo ze względu na granicę stopnia winy, a zachodzi potrzeba realizacji względów izolacyjnych lub prewencyjnych</a:t>
            </a:r>
            <a:endParaRPr lang="pl-PL" b="1" dirty="0"/>
          </a:p>
          <a:p>
            <a:pPr marL="114300" indent="0" fontAlgn="auto">
              <a:spcAft>
                <a:spcPts val="0"/>
              </a:spcAft>
              <a:buNone/>
              <a:defRPr/>
            </a:pPr>
            <a:endParaRPr lang="pl-PL" dirty="0"/>
          </a:p>
        </p:txBody>
      </p:sp>
    </p:spTree>
    <p:extLst>
      <p:ext uri="{BB962C8B-B14F-4D97-AF65-F5344CB8AC3E}">
        <p14:creationId xmlns:p14="http://schemas.microsoft.com/office/powerpoint/2010/main" val="2864332748"/>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11218</TotalTime>
  <Words>4060</Words>
  <Application>Microsoft Office PowerPoint</Application>
  <PresentationFormat>Pokaz na ekranie (4:3)</PresentationFormat>
  <Paragraphs>319</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Adjacency</vt:lpstr>
      <vt:lpstr>dr Dagmara Gruszecka </vt:lpstr>
      <vt:lpstr>Informacje wstępne</vt:lpstr>
      <vt:lpstr>Informacje wstępne</vt:lpstr>
      <vt:lpstr>Informacje wstępne</vt:lpstr>
      <vt:lpstr>Informacje wstępne</vt:lpstr>
      <vt:lpstr>Informacje wstępne</vt:lpstr>
      <vt:lpstr>Informacje wstępne</vt:lpstr>
      <vt:lpstr>Informacje wstępne</vt:lpstr>
      <vt:lpstr>Informacje wstępne</vt:lpstr>
      <vt:lpstr>Katalog środków zabezpieczających</vt:lpstr>
      <vt:lpstr>Przesłanki</vt:lpstr>
      <vt:lpstr>Przesłanki</vt:lpstr>
      <vt:lpstr>Zakres podmiotowy</vt:lpstr>
      <vt:lpstr> Czas stosowania</vt:lpstr>
      <vt:lpstr> Czas stosowania</vt:lpstr>
      <vt:lpstr> Czas stosowania</vt:lpstr>
      <vt:lpstr>Elektroniczna kontrola miejsca pobytu </vt:lpstr>
      <vt:lpstr>Elektroniczna kontrola miejsca pobytu </vt:lpstr>
      <vt:lpstr>Elektroniczna kontrola miejsca pobytu </vt:lpstr>
      <vt:lpstr>Terapia i terapia uzależnień  </vt:lpstr>
      <vt:lpstr>Terapia i terapia uzależnień  </vt:lpstr>
      <vt:lpstr>Terapia i terapia uzależnień  </vt:lpstr>
      <vt:lpstr>Pobyt w zakładzie psychiatrycznym</vt:lpstr>
      <vt:lpstr>Pobyt w zakładzie psychiatrycznym</vt:lpstr>
      <vt:lpstr>Pobyt w zakładzie psychiatrycznym</vt:lpstr>
      <vt:lpstr>Pobyt w zakładzie psychiatrycznym</vt:lpstr>
      <vt:lpstr>Pobyt w zakładzie psychiatrycznym</vt:lpstr>
      <vt:lpstr>Pobyt w zakładzie psychiatrycznym</vt:lpstr>
      <vt:lpstr>Pobyt w zakładzie psychiatrycznym</vt:lpstr>
      <vt:lpstr>Zakazy i nakazy </vt:lpstr>
      <vt:lpstr>Zakazy i nakazy </vt:lpstr>
      <vt:lpstr>Zakazy i nakazy </vt:lpstr>
      <vt:lpstr>Zakazy i nakazy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651</cp:revision>
  <dcterms:created xsi:type="dcterms:W3CDTF">2012-10-05T20:53:44Z</dcterms:created>
  <dcterms:modified xsi:type="dcterms:W3CDTF">2018-05-08T09:00:57Z</dcterms:modified>
</cp:coreProperties>
</file>