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9" r:id="rId1"/>
  </p:sldMasterIdLst>
  <p:sldIdLst>
    <p:sldId id="256" r:id="rId2"/>
    <p:sldId id="662" r:id="rId3"/>
    <p:sldId id="661" r:id="rId4"/>
    <p:sldId id="670" r:id="rId5"/>
    <p:sldId id="660" r:id="rId6"/>
    <p:sldId id="663" r:id="rId7"/>
    <p:sldId id="667" r:id="rId8"/>
    <p:sldId id="668" r:id="rId9"/>
    <p:sldId id="686" r:id="rId10"/>
    <p:sldId id="664" r:id="rId11"/>
    <p:sldId id="672" r:id="rId12"/>
    <p:sldId id="669" r:id="rId13"/>
    <p:sldId id="674" r:id="rId14"/>
    <p:sldId id="675" r:id="rId15"/>
    <p:sldId id="666" r:id="rId16"/>
    <p:sldId id="687" r:id="rId17"/>
    <p:sldId id="688" r:id="rId18"/>
    <p:sldId id="689" r:id="rId19"/>
    <p:sldId id="676" r:id="rId20"/>
    <p:sldId id="690" r:id="rId21"/>
    <p:sldId id="284" r:id="rId22"/>
  </p:sldIdLst>
  <p:sldSz cx="9144000" cy="6858000" type="screen4x3"/>
  <p:notesSz cx="6562725" cy="8686800"/>
  <p:defaultTextStyle>
    <a:defPPr>
      <a:defRPr lang="pl-P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7190E"/>
    <a:srgbClr val="ED0EF2"/>
    <a:srgbClr val="FFD3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snapToObjects="1">
      <p:cViewPr varScale="1">
        <p:scale>
          <a:sx n="65" d="100"/>
          <a:sy n="65" d="100"/>
        </p:scale>
        <p:origin x="-1300" y="-64"/>
      </p:cViewPr>
      <p:guideLst>
        <p:guide orient="horz" pos="2160"/>
        <p:guide pos="2880"/>
      </p:guideLst>
    </p:cSldViewPr>
  </p:slideViewPr>
  <p:outlineViewPr>
    <p:cViewPr>
      <p:scale>
        <a:sx n="33" d="100"/>
        <a:sy n="33" d="100"/>
      </p:scale>
      <p:origin x="0" y="2135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7D12E89F-1820-4A8A-8FD5-90F211A71CED}"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A3858A51-5A2E-470A-B18F-857A48639BE3}" type="datetimeFigureOut">
              <a:rPr lang="en-GB"/>
              <a:pPr>
                <a:defRPr/>
              </a:pPr>
              <a:t>21/11/2018</a:t>
            </a:fld>
            <a:endParaRPr lang="en-GB"/>
          </a:p>
        </p:txBody>
      </p:sp>
    </p:spTree>
  </p:cSld>
  <p:clrMapOvr>
    <a:masterClrMapping/>
  </p:clrMapOvr>
  <p:transition>
    <p:randomBa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A94366D0-F84C-41F2-BAE4-743570A277AA}"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1C49E219-317F-4B23-90EE-042271F7C31A}" type="datetimeFigureOut">
              <a:rPr lang="en-GB"/>
              <a:pPr>
                <a:defRPr/>
              </a:pPr>
              <a:t>21/11/2018</a:t>
            </a:fld>
            <a:endParaRPr lang="en-GB"/>
          </a:p>
        </p:txBody>
      </p:sp>
    </p:spTree>
  </p:cSld>
  <p:clrMapOvr>
    <a:masterClrMapping/>
  </p:clrMapOvr>
  <p:transition>
    <p:randomBa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B38F97C4-010C-4512-91C2-0A515A237A20}"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C21B0708-27B5-41F3-86C7-BC46FD5EC5EE}" type="datetimeFigureOut">
              <a:rPr lang="en-GB"/>
              <a:pPr>
                <a:defRPr/>
              </a:pPr>
              <a:t>21/11/2018</a:t>
            </a:fld>
            <a:endParaRPr lang="en-GB"/>
          </a:p>
        </p:txBody>
      </p:sp>
    </p:spTree>
  </p:cSld>
  <p:clrMapOvr>
    <a:masterClrMapping/>
  </p:clrMapOvr>
  <p:transition>
    <p:randomBa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D2C2BC5-0E1D-4F56-B488-D75B2E0FD708}"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D495237C-B063-4968-895F-7E6F856896CD}" type="datetimeFigureOut">
              <a:rPr lang="en-GB"/>
              <a:pPr>
                <a:defRPr/>
              </a:pPr>
              <a:t>21/11/2018</a:t>
            </a:fld>
            <a:endParaRPr lang="en-GB"/>
          </a:p>
        </p:txBody>
      </p:sp>
    </p:spTree>
  </p:cSld>
  <p:clrMapOvr>
    <a:masterClrMapping/>
  </p:clrMapOvr>
  <p:transition>
    <p:randomBa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7041CB55-C8D6-4994-B17C-FB3867B714C6}" type="slidenum">
              <a:rPr lang="en-GB"/>
              <a:pPr>
                <a:defRPr/>
              </a:pPr>
              <a:t>‹#›</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Date Placeholder 3"/>
          <p:cNvSpPr>
            <a:spLocks noGrp="1"/>
          </p:cNvSpPr>
          <p:nvPr>
            <p:ph type="dt" sz="half" idx="12"/>
          </p:nvPr>
        </p:nvSpPr>
        <p:spPr/>
        <p:txBody>
          <a:bodyPr/>
          <a:lstStyle>
            <a:lvl1pPr>
              <a:defRPr/>
            </a:lvl1pPr>
          </a:lstStyle>
          <a:p>
            <a:pPr>
              <a:defRPr/>
            </a:pPr>
            <a:fld id="{857DD756-1FED-4B3A-AAB1-056853BC5755}" type="datetimeFigureOut">
              <a:rPr lang="en-GB"/>
              <a:pPr>
                <a:defRPr/>
              </a:pPr>
              <a:t>21/11/2018</a:t>
            </a:fld>
            <a:endParaRPr lang="en-GB"/>
          </a:p>
        </p:txBody>
      </p:sp>
    </p:spTree>
  </p:cSld>
  <p:clrMapOvr>
    <a:masterClrMapping/>
  </p:clrMapOvr>
  <p:transition>
    <p:randomBa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912A234B-79DE-4C6F-A0F7-AF448EC11E2C}"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F66E75FA-21E5-44BC-BFFB-F11C8E17B8E1}" type="datetimeFigureOut">
              <a:rPr lang="en-GB"/>
              <a:pPr>
                <a:defRPr/>
              </a:pPr>
              <a:t>21/11/2018</a:t>
            </a:fld>
            <a:endParaRPr lang="en-GB"/>
          </a:p>
        </p:txBody>
      </p:sp>
    </p:spTree>
  </p:cSld>
  <p:clrMapOvr>
    <a:masterClrMapping/>
  </p:clrMapOvr>
  <p:transition>
    <p:randomBa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008D0A5A-B302-4B51-BE11-01B3C52C9B76}" type="slidenum">
              <a:rPr lang="en-GB"/>
              <a:pPr>
                <a:defRPr/>
              </a:pPr>
              <a:t>‹#›</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Date Placeholder 3"/>
          <p:cNvSpPr>
            <a:spLocks noGrp="1"/>
          </p:cNvSpPr>
          <p:nvPr>
            <p:ph type="dt" sz="half" idx="12"/>
          </p:nvPr>
        </p:nvSpPr>
        <p:spPr/>
        <p:txBody>
          <a:bodyPr/>
          <a:lstStyle>
            <a:lvl1pPr>
              <a:defRPr/>
            </a:lvl1pPr>
          </a:lstStyle>
          <a:p>
            <a:pPr>
              <a:defRPr/>
            </a:pPr>
            <a:fld id="{1A4E55EC-706E-44C7-BB3B-12F121570E47}" type="datetimeFigureOut">
              <a:rPr lang="en-GB"/>
              <a:pPr>
                <a:defRPr/>
              </a:pPr>
              <a:t>21/11/2018</a:t>
            </a:fld>
            <a:endParaRPr lang="en-GB"/>
          </a:p>
        </p:txBody>
      </p:sp>
    </p:spTree>
  </p:cSld>
  <p:clrMapOvr>
    <a:masterClrMapping/>
  </p:clrMapOvr>
  <p:transition>
    <p:randomBa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C7A5DB98-17CD-44CA-A042-EB2FA85C8E9F}" type="slidenum">
              <a:rPr lang="en-GB"/>
              <a:pPr>
                <a:defRPr/>
              </a:pPr>
              <a:t>‹#›</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Date Placeholder 3"/>
          <p:cNvSpPr>
            <a:spLocks noGrp="1"/>
          </p:cNvSpPr>
          <p:nvPr>
            <p:ph type="dt" sz="half" idx="12"/>
          </p:nvPr>
        </p:nvSpPr>
        <p:spPr/>
        <p:txBody>
          <a:bodyPr/>
          <a:lstStyle>
            <a:lvl1pPr>
              <a:defRPr/>
            </a:lvl1pPr>
          </a:lstStyle>
          <a:p>
            <a:pPr>
              <a:defRPr/>
            </a:pPr>
            <a:fld id="{D8E90ADC-3DC6-42E6-A329-A96877ADB487}" type="datetimeFigureOut">
              <a:rPr lang="en-GB"/>
              <a:pPr>
                <a:defRPr/>
              </a:pPr>
              <a:t>21/11/2018</a:t>
            </a:fld>
            <a:endParaRPr lang="en-GB"/>
          </a:p>
        </p:txBody>
      </p:sp>
    </p:spTree>
  </p:cSld>
  <p:clrMapOvr>
    <a:masterClrMapping/>
  </p:clrMapOvr>
  <p:transition>
    <p:randomBa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479B9B5E-7FF8-4ABF-A740-11E3E71D8540}" type="slidenum">
              <a:rPr lang="en-GB"/>
              <a:pPr>
                <a:defRPr/>
              </a:pPr>
              <a:t>‹#›</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Date Placeholder 3"/>
          <p:cNvSpPr>
            <a:spLocks noGrp="1"/>
          </p:cNvSpPr>
          <p:nvPr>
            <p:ph type="dt" sz="half" idx="12"/>
          </p:nvPr>
        </p:nvSpPr>
        <p:spPr/>
        <p:txBody>
          <a:bodyPr/>
          <a:lstStyle>
            <a:lvl1pPr>
              <a:defRPr/>
            </a:lvl1pPr>
          </a:lstStyle>
          <a:p>
            <a:pPr>
              <a:defRPr/>
            </a:pPr>
            <a:fld id="{1DB1F732-E961-4E9C-AA61-CA6E5081A8FD}" type="datetimeFigureOut">
              <a:rPr lang="en-GB"/>
              <a:pPr>
                <a:defRPr/>
              </a:pPr>
              <a:t>21/11/2018</a:t>
            </a:fld>
            <a:endParaRPr lang="en-GB"/>
          </a:p>
        </p:txBody>
      </p:sp>
    </p:spTree>
  </p:cSld>
  <p:clrMapOvr>
    <a:masterClrMapping/>
  </p:clrMapOvr>
  <p:transition>
    <p:randomBa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847F81DF-4154-4ADF-9016-2A4EDF49D795}" type="slidenum">
              <a:rPr lang="en-GB"/>
              <a:pPr>
                <a:defRPr/>
              </a:pPr>
              <a:t>‹#›</a:t>
            </a:fld>
            <a:endParaRPr lang="en-GB"/>
          </a:p>
        </p:txBody>
      </p:sp>
      <p:sp>
        <p:nvSpPr>
          <p:cNvPr id="6" name="Footer Placeholder 4"/>
          <p:cNvSpPr>
            <a:spLocks noGrp="1"/>
          </p:cNvSpPr>
          <p:nvPr>
            <p:ph type="ftr" sz="quarter" idx="15"/>
          </p:nvPr>
        </p:nvSpPr>
        <p:spPr/>
        <p:txBody>
          <a:bodyPr/>
          <a:lstStyle>
            <a:lvl1pPr>
              <a:defRPr/>
            </a:lvl1pPr>
          </a:lstStyle>
          <a:p>
            <a:pPr>
              <a:defRPr/>
            </a:pPr>
            <a:endParaRPr lang="en-GB"/>
          </a:p>
        </p:txBody>
      </p:sp>
      <p:sp>
        <p:nvSpPr>
          <p:cNvPr id="7" name="Date Placeholder 3"/>
          <p:cNvSpPr>
            <a:spLocks noGrp="1"/>
          </p:cNvSpPr>
          <p:nvPr>
            <p:ph type="dt" sz="half" idx="16"/>
          </p:nvPr>
        </p:nvSpPr>
        <p:spPr/>
        <p:txBody>
          <a:bodyPr/>
          <a:lstStyle>
            <a:lvl1pPr>
              <a:defRPr/>
            </a:lvl1pPr>
          </a:lstStyle>
          <a:p>
            <a:pPr>
              <a:defRPr/>
            </a:pPr>
            <a:fld id="{8757FC2D-773F-4FB3-9B72-5E4A1918D4C8}" type="datetimeFigureOut">
              <a:rPr lang="en-GB"/>
              <a:pPr>
                <a:defRPr/>
              </a:pPr>
              <a:t>21/11/2018</a:t>
            </a:fld>
            <a:endParaRPr lang="en-GB"/>
          </a:p>
        </p:txBody>
      </p:sp>
    </p:spTree>
  </p:cSld>
  <p:clrMapOvr>
    <a:masterClrMapping/>
  </p:clrMapOvr>
  <p:transition>
    <p:randomBa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CC5B0F01-F2A1-49AA-A34A-542FE204A9B1}" type="slidenum">
              <a:rPr lang="en-GB"/>
              <a:pPr>
                <a:defRPr/>
              </a:pPr>
              <a:t>‹#›</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Date Placeholder 3"/>
          <p:cNvSpPr>
            <a:spLocks noGrp="1"/>
          </p:cNvSpPr>
          <p:nvPr>
            <p:ph type="dt" sz="half" idx="12"/>
          </p:nvPr>
        </p:nvSpPr>
        <p:spPr/>
        <p:txBody>
          <a:bodyPr/>
          <a:lstStyle>
            <a:lvl1pPr>
              <a:defRPr/>
            </a:lvl1pPr>
          </a:lstStyle>
          <a:p>
            <a:pPr>
              <a:defRPr/>
            </a:pPr>
            <a:fld id="{70344DD5-FF70-4523-B1CB-1660B681777E}" type="datetimeFigureOut">
              <a:rPr lang="en-GB"/>
              <a:pPr>
                <a:defRPr/>
              </a:pPr>
              <a:t>21/11/2018</a:t>
            </a:fld>
            <a:endParaRPr lang="en-GB"/>
          </a:p>
        </p:txBody>
      </p:sp>
    </p:spTree>
  </p:cSld>
  <p:clrMapOvr>
    <a:masterClrMapping/>
  </p:clrMapOvr>
  <p:transition>
    <p:randomBa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a:defRPr sz="1800" smtClean="0">
                <a:solidFill>
                  <a:srgbClr val="FFFFFF"/>
                </a:solidFill>
                <a:cs typeface="+mn-cs"/>
              </a:defRPr>
            </a:lvl1pPr>
          </a:lstStyle>
          <a:p>
            <a:pPr>
              <a:defRPr/>
            </a:pPr>
            <a:fld id="{394EA871-B7BE-4C62-AE4D-CF4A67E988B2}" type="slidenum">
              <a:rPr lang="en-GB"/>
              <a:pPr>
                <a:defRPr/>
              </a:pPr>
              <a:t>‹#›</a:t>
            </a:fld>
            <a:endParaRPr lang="en-GB"/>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cs typeface="+mn-cs"/>
              </a:defRPr>
            </a:lvl1pPr>
          </a:lstStyle>
          <a:p>
            <a:pPr>
              <a:defRPr/>
            </a:pPr>
            <a:endParaRPr lang="en-GB"/>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smtClean="0">
                <a:solidFill>
                  <a:schemeClr val="bg2"/>
                </a:solidFill>
                <a:cs typeface="+mn-cs"/>
              </a:defRPr>
            </a:lvl1pPr>
          </a:lstStyle>
          <a:p>
            <a:pPr>
              <a:defRPr/>
            </a:pPr>
            <a:fld id="{5E7B94CA-B9BE-4C29-BF48-4EEAC3749699}" type="datetimeFigureOut">
              <a:rPr lang="en-GB"/>
              <a:pPr>
                <a:defRPr/>
              </a:pPr>
              <a:t>21/11/2018</a:t>
            </a:fld>
            <a:endParaRPr lang="en-GB"/>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transition>
    <p:randomBar/>
  </p:transition>
  <p:timing>
    <p:tnLst>
      <p:par>
        <p:cTn id="1" dur="indefinite" restart="never" nodeType="tmRoot"/>
      </p:par>
    </p:tnLst>
  </p:timing>
  <p:txStyles>
    <p:titleStyle>
      <a:lvl1pPr algn="l" rtl="0" fontAlgn="base">
        <a:spcBef>
          <a:spcPct val="0"/>
        </a:spcBef>
        <a:spcAft>
          <a:spcPct val="0"/>
        </a:spcAft>
        <a:defRPr sz="4600" kern="1200" spc="-100">
          <a:solidFill>
            <a:schemeClr val="tx2"/>
          </a:solidFill>
          <a:latin typeface="+mj-lt"/>
          <a:ea typeface="+mj-ea"/>
          <a:cs typeface="+mj-cs"/>
        </a:defRPr>
      </a:lvl1pPr>
      <a:lvl2pPr algn="l" rtl="0" fontAlgn="base">
        <a:spcBef>
          <a:spcPct val="0"/>
        </a:spcBef>
        <a:spcAft>
          <a:spcPct val="0"/>
        </a:spcAft>
        <a:defRPr sz="4600">
          <a:solidFill>
            <a:schemeClr val="tx2"/>
          </a:solidFill>
          <a:latin typeface="Cambria" pitchFamily="18" charset="0"/>
        </a:defRPr>
      </a:lvl2pPr>
      <a:lvl3pPr algn="l" rtl="0" fontAlgn="base">
        <a:spcBef>
          <a:spcPct val="0"/>
        </a:spcBef>
        <a:spcAft>
          <a:spcPct val="0"/>
        </a:spcAft>
        <a:defRPr sz="4600">
          <a:solidFill>
            <a:schemeClr val="tx2"/>
          </a:solidFill>
          <a:latin typeface="Cambria" pitchFamily="18" charset="0"/>
        </a:defRPr>
      </a:lvl3pPr>
      <a:lvl4pPr algn="l" rtl="0" fontAlgn="base">
        <a:spcBef>
          <a:spcPct val="0"/>
        </a:spcBef>
        <a:spcAft>
          <a:spcPct val="0"/>
        </a:spcAft>
        <a:defRPr sz="4600">
          <a:solidFill>
            <a:schemeClr val="tx2"/>
          </a:solidFill>
          <a:latin typeface="Cambria" pitchFamily="18" charset="0"/>
        </a:defRPr>
      </a:lvl4pPr>
      <a:lvl5pPr algn="l" rtl="0" fontAlgn="base">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fontAlgn="base">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fontAlgn="base">
        <a:spcBef>
          <a:spcPct val="20000"/>
        </a:spcBef>
        <a:spcAft>
          <a:spcPct val="0"/>
        </a:spcAft>
        <a:buClr>
          <a:srgbClr val="526DB0"/>
        </a:buClr>
        <a:buFont typeface="Arial" charset="0"/>
        <a:buChar char="•"/>
        <a:defRPr kern="1200">
          <a:solidFill>
            <a:schemeClr val="tx1"/>
          </a:solidFill>
          <a:latin typeface="+mn-lt"/>
          <a:ea typeface="+mn-ea"/>
          <a:cs typeface="+mn-cs"/>
        </a:defRPr>
      </a:lvl3pPr>
      <a:lvl4pPr marL="1279525" indent="-228600" algn="l" rtl="0" fontAlgn="base">
        <a:spcBef>
          <a:spcPct val="20000"/>
        </a:spcBef>
        <a:spcAft>
          <a:spcPct val="0"/>
        </a:spcAft>
        <a:buClr>
          <a:srgbClr val="989AAC"/>
        </a:buClr>
        <a:buFont typeface="Arial" charset="0"/>
        <a:buChar char="•"/>
        <a:defRPr sz="1600" kern="1200">
          <a:solidFill>
            <a:schemeClr val="tx1"/>
          </a:solidFill>
          <a:latin typeface="+mn-lt"/>
          <a:ea typeface="+mn-ea"/>
          <a:cs typeface="+mn-cs"/>
        </a:defRPr>
      </a:lvl4pPr>
      <a:lvl5pPr marL="1554163" indent="-228600" algn="l" rtl="0" fontAlgn="base">
        <a:spcBef>
          <a:spcPct val="20000"/>
        </a:spcBef>
        <a:spcAft>
          <a:spcPct val="0"/>
        </a:spcAft>
        <a:buClr>
          <a:srgbClr val="DC5924"/>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blip>
          <a:stretch>
            <a:fillRect/>
          </a:stretch>
        </p:blipFill>
        <p:spPr>
          <a:xfrm>
            <a:off x="3275855" y="44625"/>
            <a:ext cx="5112569" cy="3168351"/>
          </a:xfrm>
          <a:prstGeom prst="rect">
            <a:avLst/>
          </a:prstGeom>
          <a:ln>
            <a:noFill/>
          </a:ln>
          <a:effectLst>
            <a:softEdge rad="317500"/>
          </a:effectLst>
        </p:spPr>
      </p:pic>
      <p:sp>
        <p:nvSpPr>
          <p:cNvPr id="129026" name="Rectangle 2"/>
          <p:cNvSpPr>
            <a:spLocks noGrp="1" noChangeArrowheads="1"/>
          </p:cNvSpPr>
          <p:nvPr>
            <p:ph type="ctrTitle"/>
          </p:nvPr>
        </p:nvSpPr>
        <p:spPr>
          <a:xfrm>
            <a:off x="685800" y="2636838"/>
            <a:ext cx="7543800" cy="2593975"/>
          </a:xfrm>
        </p:spPr>
        <p:txBody>
          <a:bodyPr/>
          <a:lstStyle/>
          <a:p>
            <a:pPr fontAlgn="auto">
              <a:spcAft>
                <a:spcPts val="0"/>
              </a:spcAft>
              <a:defRPr/>
            </a:pPr>
            <a:r>
              <a:rPr lang="pl-PL" sz="4400" dirty="0" smtClean="0">
                <a:solidFill>
                  <a:schemeClr val="accent3">
                    <a:lumMod val="75000"/>
                  </a:schemeClr>
                </a:solidFill>
              </a:rPr>
              <a:t>Wprowadzenie do nauki prawa karnego</a:t>
            </a:r>
            <a:endParaRPr lang="pl-PL" sz="4400" dirty="0">
              <a:solidFill>
                <a:schemeClr val="accent3">
                  <a:lumMod val="75000"/>
                </a:schemeClr>
              </a:solidFill>
            </a:endParaRPr>
          </a:p>
        </p:txBody>
      </p:sp>
      <p:sp>
        <p:nvSpPr>
          <p:cNvPr id="129027" name="Rectangle 3"/>
          <p:cNvSpPr>
            <a:spLocks noGrp="1" noChangeArrowheads="1"/>
          </p:cNvSpPr>
          <p:nvPr>
            <p:ph type="subTitle" idx="1"/>
          </p:nvPr>
        </p:nvSpPr>
        <p:spPr>
          <a:xfrm>
            <a:off x="685800" y="4830763"/>
            <a:ext cx="6461125" cy="985837"/>
          </a:xfrm>
        </p:spPr>
        <p:txBody>
          <a:bodyPr rtlCol="0">
            <a:noAutofit/>
          </a:bodyPr>
          <a:lstStyle/>
          <a:p>
            <a:pPr fontAlgn="auto">
              <a:spcAft>
                <a:spcPts val="0"/>
              </a:spcAft>
              <a:buFont typeface="Arial" pitchFamily="34" charset="0"/>
              <a:buNone/>
              <a:defRPr/>
            </a:pPr>
            <a:r>
              <a:rPr lang="pl-PL" sz="3200" dirty="0" smtClean="0">
                <a:solidFill>
                  <a:schemeClr val="tx1">
                    <a:lumMod val="85000"/>
                    <a:lumOff val="15000"/>
                  </a:schemeClr>
                </a:solidFill>
              </a:rPr>
              <a:t> </a:t>
            </a:r>
            <a:endParaRPr lang="pl-PL" sz="3200" dirty="0">
              <a:solidFill>
                <a:schemeClr val="tx1">
                  <a:lumMod val="85000"/>
                  <a:lumOff val="15000"/>
                </a:schemeClr>
              </a:solidFill>
            </a:endParaRPr>
          </a:p>
          <a:p>
            <a:pPr fontAlgn="auto">
              <a:spcAft>
                <a:spcPts val="0"/>
              </a:spcAft>
              <a:buFont typeface="Arial" pitchFamily="34" charset="0"/>
              <a:buNone/>
              <a:defRPr/>
            </a:pPr>
            <a:r>
              <a:rPr lang="pl-PL" sz="3200" dirty="0" smtClean="0">
                <a:solidFill>
                  <a:schemeClr val="tx1">
                    <a:lumMod val="85000"/>
                    <a:lumOff val="15000"/>
                  </a:schemeClr>
                </a:solidFill>
              </a:rPr>
              <a:t>dr </a:t>
            </a:r>
            <a:r>
              <a:rPr lang="en-GB" sz="3200" dirty="0" err="1" smtClean="0">
                <a:solidFill>
                  <a:schemeClr val="tx1">
                    <a:lumMod val="85000"/>
                    <a:lumOff val="15000"/>
                  </a:schemeClr>
                </a:solidFill>
              </a:rPr>
              <a:t>Dagmara</a:t>
            </a:r>
            <a:r>
              <a:rPr lang="en-GB" sz="3200" dirty="0" smtClean="0">
                <a:solidFill>
                  <a:schemeClr val="tx1">
                    <a:lumMod val="85000"/>
                    <a:lumOff val="15000"/>
                  </a:schemeClr>
                </a:solidFill>
              </a:rPr>
              <a:t> </a:t>
            </a:r>
            <a:r>
              <a:rPr lang="en-GB" sz="3200" dirty="0" err="1" smtClean="0">
                <a:solidFill>
                  <a:schemeClr val="tx1">
                    <a:lumMod val="85000"/>
                    <a:lumOff val="15000"/>
                  </a:schemeClr>
                </a:solidFill>
              </a:rPr>
              <a:t>Gruszecka</a:t>
            </a:r>
            <a:endParaRPr lang="pl-PL" sz="3200" dirty="0">
              <a:solidFill>
                <a:schemeClr val="tx1">
                  <a:lumMod val="85000"/>
                  <a:lumOff val="15000"/>
                </a:schemeClr>
              </a:solidFill>
            </a:endParaRPr>
          </a:p>
        </p:txBody>
      </p:sp>
      <p:pic>
        <p:nvPicPr>
          <p:cNvPr id="6" name="Obraz 5" descr="WPIA.png"/>
          <p:cNvPicPr>
            <a:picLocks noChangeAspect="1"/>
          </p:cNvPicPr>
          <p:nvPr/>
        </p:nvPicPr>
        <p:blipFill>
          <a:blip r:embed="rId3" cstate="print"/>
          <a:stretch>
            <a:fillRect/>
          </a:stretch>
        </p:blipFill>
        <p:spPr>
          <a:xfrm>
            <a:off x="288031" y="44625"/>
            <a:ext cx="2987824" cy="864096"/>
          </a:xfrm>
          <a:prstGeom prst="rect">
            <a:avLst/>
          </a:prstGeom>
        </p:spPr>
      </p:pic>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457200" y="1052513"/>
            <a:ext cx="7931150" cy="5564187"/>
          </a:xfrm>
        </p:spPr>
        <p:txBody>
          <a:bodyPr rtlCol="0">
            <a:normAutofit fontScale="77500" lnSpcReduction="20000"/>
          </a:bodyPr>
          <a:lstStyle/>
          <a:p>
            <a:pPr>
              <a:buNone/>
            </a:pPr>
            <a:endParaRPr lang="pl-PL" b="1" u="sng" dirty="0" smtClean="0"/>
          </a:p>
          <a:p>
            <a:pPr>
              <a:buFont typeface="Wingdings" pitchFamily="2" charset="2"/>
              <a:buChar char="q"/>
            </a:pPr>
            <a:r>
              <a:rPr lang="pl-PL" b="1" i="1" u="sng" dirty="0" err="1" smtClean="0"/>
              <a:t>nulla</a:t>
            </a:r>
            <a:r>
              <a:rPr lang="pl-PL" b="1" i="1" u="sng" dirty="0" smtClean="0"/>
              <a:t> poena sine </a:t>
            </a:r>
            <a:r>
              <a:rPr lang="pl-PL" b="1" i="1" u="sng" dirty="0" err="1" smtClean="0"/>
              <a:t>lege</a:t>
            </a:r>
            <a:r>
              <a:rPr lang="pl-PL" b="1" u="sng" dirty="0" smtClean="0"/>
              <a:t>.</a:t>
            </a:r>
            <a:r>
              <a:rPr lang="pl-PL" u="sng" dirty="0" smtClean="0"/>
              <a:t> </a:t>
            </a:r>
          </a:p>
          <a:p>
            <a:pPr>
              <a:buNone/>
            </a:pPr>
            <a:r>
              <a:rPr lang="pl-PL" dirty="0" smtClean="0"/>
              <a:t>	Kara grożąca za przestępstwo powinna być przewidziane </a:t>
            </a:r>
            <a:r>
              <a:rPr lang="pl-PL" b="1" dirty="0" smtClean="0"/>
              <a:t>ustawą</a:t>
            </a:r>
            <a:r>
              <a:rPr lang="pl-PL" dirty="0" smtClean="0"/>
              <a:t>. Ustawa, i tylko ona, może wskazywać rodzaj i granice grożącej kary i wiązać ją jednoznacznie z określonym typem rodzajowym przestępstwa. </a:t>
            </a:r>
          </a:p>
          <a:p>
            <a:pPr>
              <a:buNone/>
            </a:pPr>
            <a:endParaRPr lang="pl-PL" dirty="0" smtClean="0"/>
          </a:p>
          <a:p>
            <a:pPr>
              <a:buBlip>
                <a:blip r:embed="rId2"/>
              </a:buBlip>
            </a:pPr>
            <a:r>
              <a:rPr lang="pl-PL" dirty="0" smtClean="0"/>
              <a:t>Sankcja karna powinna być w ustawie określona w sposób niebudzący wątpliwości, stąd </a:t>
            </a:r>
            <a:r>
              <a:rPr lang="pl-PL" b="1" dirty="0" smtClean="0"/>
              <a:t>ustawa nie powinna się posługiwać sankcjami nieokreślonymi zarówno co do rodzaju, jak i czasu trwania czy wysokości grożącej kary</a:t>
            </a:r>
            <a:r>
              <a:rPr lang="pl-PL" dirty="0" smtClean="0"/>
              <a:t> </a:t>
            </a:r>
          </a:p>
          <a:p>
            <a:pPr>
              <a:buBlip>
                <a:blip r:embed="rId2"/>
              </a:buBlip>
            </a:pPr>
            <a:r>
              <a:rPr lang="pl-PL" dirty="0" smtClean="0"/>
              <a:t>Jednak jeżeli sankcja nie wskazuje granic grożącej kary, granicę tę należy ustalić na podstawie przepisu Części ogólnej KK określającego ustawowe limity danej kary. (Tak zresztą na ogół ustawodawca określa w sankcji zagrożenie karą grzywny i ograniczenia wolności. Wówczas w odniesieniu do grzywny należy sięgnąć do art. 33 KK, natomiast w wypadku kary ograniczenia wolności – do granic oznaczonych w art. 34 § 1 KK. Podobnie przy zagrożeniu karą pozbawienia wolności, gdy w sankcji brakuje wskazania dolnej lub górnej granicy, należy relatywizować ją do ustawowo określonych granic kary pozbawienia wolności – dolnej, wynoszącej miesiąc, lub górnej, określonej na 15 lat.</a:t>
            </a:r>
          </a:p>
          <a:p>
            <a:pPr>
              <a:buBlip>
                <a:blip r:embed="rId2"/>
              </a:buBlip>
            </a:pPr>
            <a:r>
              <a:rPr lang="pl-PL" dirty="0" smtClean="0"/>
              <a:t>Zasada </a:t>
            </a:r>
            <a:r>
              <a:rPr lang="pl-PL" i="1" dirty="0" err="1" smtClean="0"/>
              <a:t>nulla</a:t>
            </a:r>
            <a:r>
              <a:rPr lang="pl-PL" i="1" dirty="0" smtClean="0"/>
              <a:t> poena sine </a:t>
            </a:r>
            <a:r>
              <a:rPr lang="pl-PL" i="1" dirty="0" err="1" smtClean="0"/>
              <a:t>lege</a:t>
            </a:r>
            <a:r>
              <a:rPr lang="pl-PL" dirty="0" smtClean="0"/>
              <a:t> ma zastosowanie także do wymiaru kary. Wynika z niej zakaz orzeczenia kary nieprzewidzianej ustawą, kary nieoznaczonej w czasie i innej niż ustalona przepisami prawa karnego za dany typ przestępstwa, z modyfikacjami zawartymi w Części ogólnej KK.</a:t>
            </a:r>
          </a:p>
          <a:p>
            <a:r>
              <a:rPr lang="pl-PL" dirty="0" smtClean="0"/>
              <a:t> </a:t>
            </a:r>
            <a:r>
              <a:rPr lang="pl-PL" b="1" dirty="0" smtClean="0"/>
              <a:t>RODZAJE SANKCJI : </a:t>
            </a:r>
            <a:r>
              <a:rPr lang="pl-PL" b="1" dirty="0" smtClean="0">
                <a:solidFill>
                  <a:schemeClr val="accent3">
                    <a:lumMod val="75000"/>
                  </a:schemeClr>
                </a:solidFill>
              </a:rPr>
              <a:t>BEZWZGLEDNIE NIEOZNACZONE, WZGLĘDNIE NIEOZNACZONE, BEZWZGLEDNIE OZNACZONE</a:t>
            </a:r>
          </a:p>
          <a:p>
            <a:pPr fontAlgn="auto">
              <a:spcAft>
                <a:spcPts val="0"/>
              </a:spcAft>
              <a:buFont typeface="Wingdings" pitchFamily="2" charset="2"/>
              <a:buChar char="q"/>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457200" y="1052513"/>
            <a:ext cx="7931150" cy="5564187"/>
          </a:xfrm>
        </p:spPr>
        <p:txBody>
          <a:bodyPr rtlCol="0">
            <a:normAutofit/>
          </a:bodyPr>
          <a:lstStyle/>
          <a:p>
            <a:pPr>
              <a:buNone/>
            </a:pPr>
            <a:endParaRPr lang="pl-PL" b="1" u="sng" dirty="0" smtClean="0"/>
          </a:p>
          <a:p>
            <a:pPr>
              <a:buFont typeface="Wingdings" pitchFamily="2" charset="2"/>
              <a:buChar char="q"/>
            </a:pPr>
            <a:r>
              <a:rPr lang="pl-PL" b="1" i="1" u="sng" dirty="0" err="1" smtClean="0"/>
              <a:t>nulla</a:t>
            </a:r>
            <a:r>
              <a:rPr lang="pl-PL" b="1" i="1" u="sng" dirty="0" smtClean="0"/>
              <a:t> poena sine </a:t>
            </a:r>
            <a:r>
              <a:rPr lang="pl-PL" b="1" i="1" u="sng" dirty="0" err="1" smtClean="0"/>
              <a:t>lege</a:t>
            </a:r>
            <a:r>
              <a:rPr lang="pl-PL" b="1" u="sng" dirty="0" smtClean="0"/>
              <a:t>.</a:t>
            </a:r>
            <a:r>
              <a:rPr lang="pl-PL" u="sng" dirty="0" smtClean="0"/>
              <a:t> </a:t>
            </a:r>
          </a:p>
          <a:p>
            <a:pPr>
              <a:buNone/>
            </a:pPr>
            <a:r>
              <a:rPr lang="pl-PL" dirty="0" smtClean="0"/>
              <a:t>	</a:t>
            </a:r>
          </a:p>
          <a:p>
            <a:pPr>
              <a:buNone/>
            </a:pPr>
            <a:r>
              <a:rPr lang="pl-PL" dirty="0" smtClean="0"/>
              <a:t>	Zasada "nie ma kary bez ustawy" ma na płaszczyźnie tworzenia prawa charakter bezwzględny, kara nie może być określana w </a:t>
            </a:r>
            <a:r>
              <a:rPr lang="pl-PL" dirty="0" err="1" smtClean="0"/>
              <a:t>podustawowym</a:t>
            </a:r>
            <a:r>
              <a:rPr lang="pl-PL" dirty="0" smtClean="0"/>
              <a:t> akcie prawnym. Jednak sama treść stanowionych środków penalnych jako konsekwencji popełnienia czynu zabronionego ma w wielu przypadkach właściwie charakter otwarty, bo często dokonuje się w niej wyłomów uzasadnianych względami </a:t>
            </a:r>
            <a:r>
              <a:rPr lang="pl-PL" dirty="0" err="1" smtClean="0"/>
              <a:t>politycznokryminalnymi</a:t>
            </a:r>
            <a:r>
              <a:rPr lang="pl-PL" dirty="0" smtClean="0"/>
              <a:t>. Widać to wyraźnie np. przy określaniu obowiązków próby przy środkach probacyjnych. Jednocześnie jednak posługiwanie się systemem sankcji bezwzględnie określonych narusza zasadę proporcjonalności i sprawiedliwości (zob. </a:t>
            </a:r>
            <a:r>
              <a:rPr lang="pl-PL" dirty="0" err="1" smtClean="0"/>
              <a:t>uzasad</a:t>
            </a:r>
            <a:r>
              <a:rPr lang="pl-PL" dirty="0" smtClean="0"/>
              <a:t>. wyr. TK z 22.12.1997 r., K 2/97, OTK 1997, Nr 5–6, poz. 72).</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179388" y="1052513"/>
            <a:ext cx="8208962" cy="5805487"/>
          </a:xfrm>
        </p:spPr>
        <p:txBody>
          <a:bodyPr rtlCol="0">
            <a:normAutofit fontScale="62500" lnSpcReduction="20000"/>
          </a:bodyPr>
          <a:lstStyle/>
          <a:p>
            <a:pPr>
              <a:buNone/>
            </a:pPr>
            <a:endParaRPr lang="pl-PL" b="1" u="sng" dirty="0" smtClean="0"/>
          </a:p>
          <a:p>
            <a:pPr>
              <a:buNone/>
            </a:pPr>
            <a:r>
              <a:rPr lang="pl-PL" sz="2600" b="1" u="sng" dirty="0" smtClean="0"/>
              <a:t>ZASADA </a:t>
            </a:r>
            <a:r>
              <a:rPr lang="pl-PL" sz="2600" b="1" i="1" u="sng" dirty="0" smtClean="0"/>
              <a:t>LEX RETRO NON AGIT</a:t>
            </a:r>
            <a:r>
              <a:rPr lang="pl-PL" sz="2600" b="1" u="sng" dirty="0" smtClean="0"/>
              <a:t> </a:t>
            </a:r>
            <a:endParaRPr lang="pl-PL" sz="2600" u="sng" dirty="0" smtClean="0"/>
          </a:p>
          <a:p>
            <a:pPr>
              <a:buNone/>
            </a:pPr>
            <a:endParaRPr lang="pl-PL" sz="2600" dirty="0" smtClean="0"/>
          </a:p>
          <a:p>
            <a:pPr>
              <a:buFont typeface="Wingdings" pitchFamily="2" charset="2"/>
              <a:buChar char="q"/>
            </a:pPr>
            <a:r>
              <a:rPr lang="pl-PL" sz="2600" dirty="0" smtClean="0"/>
              <a:t>	Poza tym, że czyn zabroniony i kara muszą być określone w ustawie, wymagane jest, by była to ustawa obowiązująca w czasie jego popełnienia. </a:t>
            </a:r>
          </a:p>
          <a:p>
            <a:pPr>
              <a:buFont typeface="Wingdings" pitchFamily="2" charset="2"/>
              <a:buChar char="q"/>
            </a:pPr>
            <a:r>
              <a:rPr lang="pl-PL" sz="2600" dirty="0" smtClean="0"/>
              <a:t>	Jedynie obowiązująca ustawa stanowi podstawę dla poniesienia odpowiedzialności karnej za popełnienie przestępstwa.</a:t>
            </a:r>
          </a:p>
          <a:p>
            <a:pPr>
              <a:buNone/>
            </a:pPr>
            <a:endParaRPr lang="pl-PL" sz="2600" dirty="0" smtClean="0"/>
          </a:p>
          <a:p>
            <a:r>
              <a:rPr lang="pl-PL" sz="2600" dirty="0" smtClean="0"/>
              <a:t>Czyn może być tylko wtedy uznany za przestępstwo, gdy został zabroniony przez ustawę jeszcze </a:t>
            </a:r>
            <a:r>
              <a:rPr lang="pl-PL" sz="2600" b="1" dirty="0" smtClean="0"/>
              <a:t>przed jego popełnieniem</a:t>
            </a:r>
            <a:r>
              <a:rPr lang="pl-PL" sz="2600" dirty="0" smtClean="0"/>
              <a:t>, tak więc zakaz czy nakaz zachowania pod groźbą kary musi </a:t>
            </a:r>
            <a:r>
              <a:rPr lang="pl-PL" sz="2600" b="1" dirty="0" smtClean="0"/>
              <a:t>wyprzedzać</a:t>
            </a:r>
            <a:r>
              <a:rPr lang="pl-PL" sz="2600" dirty="0" smtClean="0"/>
              <a:t> w czasie czyn zabroniony i znajdować się w ustawie mającej już moc prawną, czyli w ustawie obowiązującej w czasie jego popełnienia</a:t>
            </a:r>
          </a:p>
          <a:p>
            <a:pPr>
              <a:buNone/>
            </a:pPr>
            <a:endParaRPr lang="pl-PL" sz="2600" dirty="0" smtClean="0"/>
          </a:p>
          <a:p>
            <a:r>
              <a:rPr lang="pl-PL" sz="2600" dirty="0" smtClean="0"/>
              <a:t>Ta sama reguła dotyczy  sankcji karnej! </a:t>
            </a:r>
          </a:p>
          <a:p>
            <a:pPr>
              <a:buNone/>
            </a:pPr>
            <a:endParaRPr lang="pl-PL" sz="2600" dirty="0" smtClean="0"/>
          </a:p>
          <a:p>
            <a:r>
              <a:rPr lang="pl-PL" sz="2600" dirty="0" smtClean="0"/>
              <a:t>"Generalna zasada niedziałania prawa wstecz ma szczególne znaczenie w dziedzinie prawa karnego. Związek tej zasady z prawem karnym wyraża art. 42 ust. 1Konstytucji . (…) Zasada </a:t>
            </a:r>
            <a:r>
              <a:rPr lang="pl-PL" sz="2600" i="1" dirty="0" err="1" smtClean="0"/>
              <a:t>lex</a:t>
            </a:r>
            <a:r>
              <a:rPr lang="pl-PL" sz="2600" i="1" dirty="0" smtClean="0"/>
              <a:t> retro non </a:t>
            </a:r>
            <a:r>
              <a:rPr lang="pl-PL" sz="2600" i="1" dirty="0" err="1" smtClean="0"/>
              <a:t>agit</a:t>
            </a:r>
            <a:r>
              <a:rPr lang="pl-PL" sz="2600" dirty="0" smtClean="0"/>
              <a:t> stwarza gwarancję bezpieczeństwa, iż działanie niebędące przestępstwem nie stanie się nim po jakimś czasie, a jeżeli jest karalne, to jest zagrożone dokładnie określoną karą. Należy jednak zaznaczyć, że przepis ten odnoszący się do orzekania w przedmiocie winy i kary nie może być podstawą kontroli normy, która dotyczy instytucji związanej z wykonywaniem już orzeczonej kary pozbawienia wolności" (wyr. TK z 10.7.2000 r., SK 21/99, OTK 2000, Nr 5, poz. 144).</a:t>
            </a:r>
          </a:p>
          <a:p>
            <a:pPr>
              <a:buFont typeface="Wingdings" pitchFamily="2" charset="2"/>
              <a:buChar char="q"/>
            </a:pPr>
            <a:r>
              <a:rPr lang="pl-PL" sz="2600" dirty="0" smtClean="0"/>
              <a:t> </a:t>
            </a:r>
            <a:r>
              <a:rPr lang="pl-PL" sz="2600" b="1" dirty="0" smtClean="0">
                <a:solidFill>
                  <a:schemeClr val="accent3">
                    <a:lumMod val="75000"/>
                  </a:schemeClr>
                </a:solidFill>
              </a:rPr>
              <a:t>SĄ JEDNAK WYJĄTKI!!!</a:t>
            </a:r>
          </a:p>
          <a:p>
            <a:pPr fontAlgn="auto">
              <a:spcAft>
                <a:spcPts val="0"/>
              </a:spcAft>
              <a:buFont typeface="Wingdings" pitchFamily="2" charset="2"/>
              <a:buChar char="q"/>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4" name="Prostokąt zaokrąglony 3"/>
          <p:cNvSpPr/>
          <p:nvPr/>
        </p:nvSpPr>
        <p:spPr>
          <a:xfrm>
            <a:off x="179388" y="1052513"/>
            <a:ext cx="8208962" cy="3384599"/>
          </a:xfrm>
          <a:prstGeom prst="roundRect">
            <a:avLst/>
          </a:prstGeom>
          <a:solidFill>
            <a:schemeClr val="bg1">
              <a:lumMod val="8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931150" cy="5564187"/>
          </a:xfrm>
        </p:spPr>
        <p:txBody>
          <a:bodyPr rtlCol="0">
            <a:normAutofit fontScale="92500" lnSpcReduction="10000"/>
          </a:bodyPr>
          <a:lstStyle/>
          <a:p>
            <a:pPr>
              <a:buNone/>
            </a:pPr>
            <a:r>
              <a:rPr lang="pl-PL" b="1" dirty="0" smtClean="0"/>
              <a:t>Artykuł 7 EKPC</a:t>
            </a:r>
            <a:endParaRPr lang="pl-PL" dirty="0" smtClean="0"/>
          </a:p>
          <a:p>
            <a:r>
              <a:rPr lang="pl-PL" dirty="0" smtClean="0"/>
              <a:t>1. Nikt nie może być uznany za winnego popełnienia czynu polegającego na działaniu lub zaniechaniu działania, który według prawa wewnętrznego lub międzynarodowego nie stanowił czynu zagrożonego karą w czasie jego popełnienia. Nie będzie również wymierzona kara surowsza od tej, którą można było wymierzyć w czasie, gdy czyn zagrożony karą został popełniony.</a:t>
            </a:r>
          </a:p>
          <a:p>
            <a:r>
              <a:rPr lang="pl-PL" dirty="0" smtClean="0"/>
              <a:t>2. Niniejszy artykuł nie stanowi przeszkody w sądzeniu i karaniu osoby winnej działania lub zaniechania, które w czasie popełnienia stanowiły czyn zagrożony karą według ogólnych zasad uznanych przez narody cywilizowane.</a:t>
            </a:r>
          </a:p>
          <a:p>
            <a:pPr>
              <a:buNone/>
            </a:pPr>
            <a:endParaRPr lang="pl-PL" b="1" dirty="0" smtClean="0"/>
          </a:p>
          <a:p>
            <a:pPr algn="just">
              <a:buNone/>
            </a:pPr>
            <a:r>
              <a:rPr lang="pl-PL" sz="1600" b="1" dirty="0" smtClean="0"/>
              <a:t>Art. 15 </a:t>
            </a:r>
            <a:r>
              <a:rPr lang="pl-PL" sz="1600" b="1" dirty="0" err="1" smtClean="0"/>
              <a:t>MPOiP</a:t>
            </a:r>
            <a:r>
              <a:rPr lang="pl-PL" sz="1600" dirty="0" smtClean="0"/>
              <a:t> 1. Nikt nie może być skazany za czyn lub zaniechanie, które w myśl prawa wewnętrznego lub międzynarodowego nie stanowiły przestępstwa w chwili ich popełnienia. Nie może być również zastosowana kara surowsza od tej, którą można było wymierzyć w chwili popełnienia przestępstwa. Jeżeli po popełnieniu przestępstwa ustanowiona zostanie przez ustawę kara łagodniejsza za takie przestępstwo, przestępca będzie miał prawo z tego korzystać.</a:t>
            </a:r>
          </a:p>
          <a:p>
            <a:pPr algn="just">
              <a:buNone/>
            </a:pPr>
            <a:r>
              <a:rPr lang="pl-PL" sz="1600" dirty="0" smtClean="0"/>
              <a:t>2. Nic w niniejszym artykule nie ogranicza sądzenia i karania jakiejkolwiek osoby za jakikolwiek czyn lub zaniechanie, które w chwili ich popełnienia stanowiły przestępstwo w myśl ogólnych zasad prawa uznanych przez społeczność międzynarodową.</a:t>
            </a:r>
          </a:p>
          <a:p>
            <a:pPr>
              <a:buNone/>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pic>
        <p:nvPicPr>
          <p:cNvPr id="2" name="Obraz 1"/>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3131840" y="1052513"/>
            <a:ext cx="4945359" cy="3816647"/>
          </a:xfrm>
          <a:prstGeom prst="rect">
            <a:avLst/>
          </a:prstGeom>
        </p:spPr>
      </p:pic>
      <p:sp>
        <p:nvSpPr>
          <p:cNvPr id="130051" name="Rectangle 3"/>
          <p:cNvSpPr>
            <a:spLocks noGrp="1" noChangeArrowheads="1"/>
          </p:cNvSpPr>
          <p:nvPr>
            <p:ph idx="1"/>
          </p:nvPr>
        </p:nvSpPr>
        <p:spPr>
          <a:xfrm>
            <a:off x="457200" y="1052513"/>
            <a:ext cx="7620000" cy="5564187"/>
          </a:xfrm>
        </p:spPr>
        <p:txBody>
          <a:bodyPr rtlCol="0">
            <a:normAutofit lnSpcReduction="10000"/>
          </a:bodyPr>
          <a:lstStyle/>
          <a:p>
            <a:pPr fontAlgn="auto">
              <a:spcAft>
                <a:spcPts val="0"/>
              </a:spcAft>
              <a:buFont typeface="Arial" pitchFamily="34" charset="0"/>
              <a:buNone/>
              <a:defRPr/>
            </a:pPr>
            <a:endParaRPr lang="pl-PL" b="1" u="sng" dirty="0" smtClean="0"/>
          </a:p>
          <a:p>
            <a:pPr algn="just" fontAlgn="auto">
              <a:spcAft>
                <a:spcPts val="0"/>
              </a:spcAft>
              <a:buFont typeface="Arial" pitchFamily="34" charset="0"/>
              <a:buNone/>
              <a:defRPr/>
            </a:pPr>
            <a:r>
              <a:rPr lang="pl-PL" dirty="0" smtClean="0"/>
              <a:t>"Gwarancja z art. 7 Konwencji winna być interpretowana i stosowana, co wynika z jej przedmiotu i celu, w taki sposób, by zapewnić skuteczne zabezpieczenie przed arbitralnym oskarżeniem, skazaniem i ukaraniem. Art. 7 ust. 1 Konwencji stanowi zasadę, iż jedynie prawo może definiować przestępstwo i przewidywać za nie karę (</a:t>
            </a:r>
            <a:r>
              <a:rPr lang="pl-PL" i="1" dirty="0" err="1" smtClean="0"/>
              <a:t>nullum</a:t>
            </a:r>
            <a:r>
              <a:rPr lang="pl-PL" i="1" dirty="0" smtClean="0"/>
              <a:t> </a:t>
            </a:r>
            <a:r>
              <a:rPr lang="pl-PL" i="1" dirty="0" err="1" smtClean="0"/>
              <a:t>crimen</a:t>
            </a:r>
            <a:r>
              <a:rPr lang="pl-PL" dirty="0" smtClean="0"/>
              <a:t>, </a:t>
            </a:r>
            <a:r>
              <a:rPr lang="pl-PL" i="1" dirty="0" err="1" smtClean="0"/>
              <a:t>nulla</a:t>
            </a:r>
            <a:r>
              <a:rPr lang="pl-PL" i="1" dirty="0" smtClean="0"/>
              <a:t> poena sine </a:t>
            </a:r>
            <a:r>
              <a:rPr lang="pl-PL" i="1" dirty="0" err="1" smtClean="0"/>
              <a:t>lege</a:t>
            </a:r>
            <a:r>
              <a:rPr lang="pl-PL" dirty="0" smtClean="0"/>
              <a:t>). Stąd wynika, iż czyny zagrożone karą i odpowiadające im kary muszą być wyraźnie określone przez prawo. Wymóg ten zostaje spełniony wówczas, gdy jednostka może wywieść z brzmienia odnośnego przepisu – oraz, gdy zachodzi taka potrzeba, przy pomocy sądowej interpretacji tego przepisu – jakie działania lub zaniechania sprawią, że poniesie ona odpowiedzialność karną".</a:t>
            </a:r>
          </a:p>
          <a:p>
            <a:pPr fontAlgn="auto">
              <a:spcAft>
                <a:spcPts val="0"/>
              </a:spcAft>
              <a:buFont typeface="Arial" pitchFamily="34" charset="0"/>
              <a:buChar char="•"/>
              <a:defRPr/>
            </a:pPr>
            <a:r>
              <a:rPr lang="pl-PL" dirty="0" smtClean="0"/>
              <a:t>wyr. ETPC z 22.1.2013 r. w sprawie </a:t>
            </a:r>
            <a:r>
              <a:rPr lang="pl-PL" i="1" dirty="0" err="1" smtClean="0"/>
              <a:t>Camilleri</a:t>
            </a:r>
            <a:r>
              <a:rPr lang="pl-PL" i="1" dirty="0" smtClean="0"/>
              <a:t> </a:t>
            </a:r>
            <a:r>
              <a:rPr lang="pl-PL" dirty="0" smtClean="0"/>
              <a:t>przeciwko Malcie, skarga Nr 42931/10)</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0" y="1052513"/>
            <a:ext cx="8388350" cy="5805487"/>
          </a:xfrm>
        </p:spPr>
        <p:txBody>
          <a:bodyPr rtlCol="0">
            <a:normAutofit fontScale="775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u="sng" dirty="0" smtClean="0"/>
              <a:t>ZASADA </a:t>
            </a:r>
            <a:r>
              <a:rPr lang="pl-PL" b="1" i="1" u="sng" dirty="0" err="1" smtClean="0"/>
              <a:t>nullum</a:t>
            </a:r>
            <a:r>
              <a:rPr lang="pl-PL" b="1" i="1" u="sng" dirty="0" smtClean="0"/>
              <a:t> </a:t>
            </a:r>
            <a:r>
              <a:rPr lang="pl-PL" b="1" i="1" u="sng" dirty="0" err="1" smtClean="0"/>
              <a:t>crimen</a:t>
            </a:r>
            <a:r>
              <a:rPr lang="pl-PL" b="1" i="1" u="sng" dirty="0" smtClean="0"/>
              <a:t> sine </a:t>
            </a:r>
            <a:r>
              <a:rPr lang="pl-PL" b="1" i="1" u="sng" dirty="0" err="1" smtClean="0"/>
              <a:t>periculo</a:t>
            </a:r>
            <a:r>
              <a:rPr lang="pl-PL" b="1" i="1" u="sng" dirty="0" smtClean="0"/>
              <a:t> </a:t>
            </a:r>
            <a:r>
              <a:rPr lang="pl-PL" b="1" i="1" u="sng" dirty="0" err="1" smtClean="0"/>
              <a:t>sociali</a:t>
            </a:r>
            <a:endParaRPr lang="pl-PL" b="1" i="1" u="sng" dirty="0" smtClean="0"/>
          </a:p>
          <a:p>
            <a:pPr fontAlgn="auto">
              <a:spcAft>
                <a:spcPts val="0"/>
              </a:spcAft>
              <a:buFont typeface="Arial" pitchFamily="34" charset="0"/>
              <a:buNone/>
              <a:defRPr/>
            </a:pPr>
            <a:r>
              <a:rPr lang="pl-PL" i="1" dirty="0" smtClean="0"/>
              <a:t>Nie ma przestępstwa bez społecznej szkodliwości czynu</a:t>
            </a:r>
          </a:p>
          <a:p>
            <a:r>
              <a:rPr lang="pl-PL" dirty="0" smtClean="0"/>
              <a:t> art. </a:t>
            </a:r>
            <a:r>
              <a:rPr lang="pl-PL" b="1" dirty="0" smtClean="0"/>
              <a:t>1  § 2 KK</a:t>
            </a:r>
          </a:p>
          <a:p>
            <a:r>
              <a:rPr lang="pl-PL" dirty="0" smtClean="0"/>
              <a:t>zasada ta stanowi przede wszystkim postulat kierowany do ustawodawcy</a:t>
            </a:r>
          </a:p>
          <a:p>
            <a:r>
              <a:rPr lang="pl-PL" dirty="0" smtClean="0"/>
              <a:t> znaczenie tzw. materialnej cechy przestępstwa</a:t>
            </a:r>
          </a:p>
          <a:p>
            <a:pPr>
              <a:buNone/>
            </a:pPr>
            <a:endParaRPr lang="pl-PL" dirty="0" smtClean="0"/>
          </a:p>
          <a:p>
            <a:pPr algn="just">
              <a:buNone/>
            </a:pPr>
            <a:r>
              <a:rPr lang="pl-PL" dirty="0" smtClean="0"/>
              <a:t>Wprowadzenie do systemu prawnego normy sankcjonowanej zabraniającej pod groźbą kary zachowania określonego typu nie może naruszać wyrażonej w art. 31 ust. 3 Konstytucji RP </a:t>
            </a:r>
            <a:r>
              <a:rPr lang="pl-PL" b="1" u="sng" dirty="0" smtClean="0"/>
              <a:t>zasady proporcjonalności </a:t>
            </a:r>
            <a:r>
              <a:rPr lang="pl-PL" dirty="0" smtClean="0"/>
              <a:t>(adekwatności, współmierności, stosunkowości), co łączy się immanentnie z aprobowaną współcześnie ideą prawa karnego jako instrumentu </a:t>
            </a:r>
            <a:r>
              <a:rPr lang="pl-PL" i="1" dirty="0" smtClean="0"/>
              <a:t>ultima ratio</a:t>
            </a:r>
            <a:r>
              <a:rPr lang="pl-PL" dirty="0" smtClean="0"/>
              <a:t>. Oznacza to, że na zabieg </a:t>
            </a:r>
            <a:r>
              <a:rPr lang="pl-PL" dirty="0" err="1" smtClean="0"/>
              <a:t>kryminalizacyjny</a:t>
            </a:r>
            <a:r>
              <a:rPr lang="pl-PL" dirty="0" smtClean="0"/>
              <a:t> prawodawca powinien decydować się tylko wówczas, gdy inne środki społecznego oddziaływania okazują się być niewystarczające (zob. orz. TK z 26.4.1995 r., K 11/94, OTK 1995, Nr 1, poz. 12).</a:t>
            </a:r>
          </a:p>
          <a:p>
            <a:pPr algn="just">
              <a:buNone/>
            </a:pPr>
            <a:r>
              <a:rPr lang="pl-PL" b="1" u="sng" dirty="0" smtClean="0"/>
              <a:t>ZASADA </a:t>
            </a:r>
            <a:r>
              <a:rPr lang="pl-PL" b="1" i="1" u="sng" dirty="0" smtClean="0"/>
              <a:t>Ultima ratio prawa karnego</a:t>
            </a:r>
          </a:p>
          <a:p>
            <a:pPr>
              <a:buNone/>
            </a:pPr>
            <a:endParaRPr lang="pl-PL" dirty="0" smtClean="0"/>
          </a:p>
          <a:p>
            <a:pPr>
              <a:buNone/>
            </a:pPr>
            <a:r>
              <a:rPr lang="pl-PL" b="1" u="sng" dirty="0" smtClean="0"/>
              <a:t>ZASADA </a:t>
            </a:r>
            <a:r>
              <a:rPr lang="pl-PL" b="1" i="1" u="sng" dirty="0" err="1" smtClean="0"/>
              <a:t>nullum</a:t>
            </a:r>
            <a:r>
              <a:rPr lang="pl-PL" b="1" i="1" u="sng" dirty="0" smtClean="0"/>
              <a:t> </a:t>
            </a:r>
            <a:r>
              <a:rPr lang="pl-PL" b="1" i="1" u="sng" dirty="0" err="1" smtClean="0"/>
              <a:t>crimen</a:t>
            </a:r>
            <a:r>
              <a:rPr lang="pl-PL" b="1" i="1" u="sng" dirty="0" smtClean="0"/>
              <a:t> sine </a:t>
            </a:r>
            <a:r>
              <a:rPr lang="pl-PL" b="1" i="1" u="sng" dirty="0" err="1" smtClean="0"/>
              <a:t>culpa</a:t>
            </a:r>
            <a:endParaRPr lang="pl-PL" b="1" i="1" u="sng" dirty="0" smtClean="0"/>
          </a:p>
          <a:p>
            <a:pPr>
              <a:buNone/>
            </a:pPr>
            <a:r>
              <a:rPr lang="pl-PL" i="1" dirty="0" smtClean="0"/>
              <a:t>Nie ma przestępstwa bez winy sprawcy</a:t>
            </a:r>
          </a:p>
          <a:p>
            <a:pPr>
              <a:buFont typeface="Arial" pitchFamily="34" charset="0"/>
              <a:buChar char="•"/>
            </a:pPr>
            <a:r>
              <a:rPr lang="pl-PL" i="1" dirty="0" smtClean="0"/>
              <a:t> </a:t>
            </a:r>
            <a:r>
              <a:rPr lang="pl-PL" dirty="0" smtClean="0"/>
              <a:t>art. </a:t>
            </a:r>
            <a:r>
              <a:rPr lang="pl-PL" b="1" dirty="0" smtClean="0"/>
              <a:t>1 § 3 KK</a:t>
            </a:r>
          </a:p>
          <a:p>
            <a:pPr>
              <a:buFont typeface="Arial" pitchFamily="34" charset="0"/>
              <a:buChar char="•"/>
            </a:pPr>
            <a:r>
              <a:rPr lang="pl-PL" dirty="0" smtClean="0"/>
              <a:t>funkcja legitymizującą i limitująca winy</a:t>
            </a:r>
          </a:p>
          <a:p>
            <a:pPr>
              <a:buFont typeface="Arial" pitchFamily="34" charset="0"/>
              <a:buChar char="•"/>
            </a:pPr>
            <a:r>
              <a:rPr lang="pl-PL" dirty="0" smtClean="0"/>
              <a:t> konieczność uzależnienia odpowiedzialności karnej od winy i wzmocnienie tym samym funkcji gwarancyjnej prawa karnego</a:t>
            </a:r>
          </a:p>
          <a:p>
            <a:pPr>
              <a:buFont typeface="Arial" pitchFamily="34" charset="0"/>
              <a:buChar char="•"/>
            </a:pPr>
            <a:r>
              <a:rPr lang="pl-PL" b="1" dirty="0" smtClean="0"/>
              <a:t>wymóg zawinienia w czasie popełnienia czynu zabronionego (reguła koincydencji)</a:t>
            </a:r>
          </a:p>
          <a:p>
            <a:pPr>
              <a:buFont typeface="Arial" pitchFamily="34" charset="0"/>
              <a:buChar char="•"/>
            </a:pPr>
            <a:endParaRPr lang="pl-PL" b="1" dirty="0" smtClean="0"/>
          </a:p>
          <a:p>
            <a:pPr>
              <a:buFont typeface="Arial" pitchFamily="34" charset="0"/>
              <a:buChar char="•"/>
            </a:pPr>
            <a:endParaRPr lang="pl-PL" dirty="0" smtClean="0"/>
          </a:p>
          <a:p>
            <a:pPr>
              <a:buNone/>
            </a:pPr>
            <a:endParaRPr lang="pl-PL" dirty="0" smtClean="0"/>
          </a:p>
          <a:p>
            <a:pPr>
              <a:buNone/>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850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smtClean="0"/>
              <a:t>	„Przestępstwem jest czyn nie tylko formalnie wyczerpujący znamiona określone w ustawie karnej, ale godzący w substancjalne dobra społeczne uznawane przez społeczeństwo i pozostające pod protekcją nie tylko prawa karnego, ale i innych systemów normatywnych, w tym moralności, powinności wynikającej z poczucia tradycji i tożsamości narodowej„</a:t>
            </a:r>
          </a:p>
          <a:p>
            <a:pPr fontAlgn="auto">
              <a:spcAft>
                <a:spcPts val="0"/>
              </a:spcAft>
              <a:buFont typeface="Arial" pitchFamily="34" charset="0"/>
              <a:buNone/>
              <a:defRPr/>
            </a:pPr>
            <a:r>
              <a:rPr lang="pl-PL" dirty="0" smtClean="0"/>
              <a:t>(J. </a:t>
            </a:r>
            <a:r>
              <a:rPr lang="pl-PL" i="1" dirty="0" err="1" smtClean="0"/>
              <a:t>Giezek</a:t>
            </a:r>
            <a:r>
              <a:rPr lang="pl-PL" dirty="0" smtClean="0"/>
              <a:t> (red.), Kodeks karny. Część ogólna, 2007, s. 27)</a:t>
            </a:r>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r>
              <a:rPr lang="pl-PL" dirty="0" smtClean="0"/>
              <a:t>"Projektodawcy wyszli z założenia, że postulat, aby czynami zabronionymi pod groźbą kary były czyny społecznie szkodliwe, jest adresowany do ustawodawcy (…). Postulat taki odpowiada więc normie wyższego rzędu niż normy wyrażone przepisami Kodeksu karnego. Elementu materialnego związanego z określonym typem zachowania nie udowadnia się w postępowaniu karnym. (…) Zupełnie inaczej przedstawia się problem materialnej treści przestępstwa co do konkretnego czynu realizującego znamiona typu czynu zabronionego. Nowy Kodeks zajmuje stanowisko, że przestępność czynu zależy od stopnia jego społecznej szkodliwości (jego karygodności). Nie każdy czyn karalny realizujący znamiona czynu zabronionego jest karygodny. Karygodne są tylko takie czyny, które osiągnęły wyższy niż znikomy stopień społecznej szkodliwości (…)" (Uzasadnienie projektu KK z 97 r., s. 117).</a:t>
            </a:r>
          </a:p>
          <a:p>
            <a:pPr>
              <a:buNone/>
            </a:pPr>
            <a:endParaRPr lang="pl-PL" dirty="0" smtClean="0"/>
          </a:p>
          <a:p>
            <a:pPr>
              <a:buNone/>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smtClean="0"/>
              <a:t>	"Odpowiedzialność karna opiera się na zasadzie winy. Oznacza to, że sprawca czynu zabronionego ponosi odpowiedzialność karną tylko na tyle, na ile można mu postawić zarzut, przy czym skalę tego zarzutu, a więc i zakres odpowiedzialności – wyznaczają zasady subiektywizacji i indywidualizacji".</a:t>
            </a:r>
          </a:p>
          <a:p>
            <a:pPr fontAlgn="auto">
              <a:spcAft>
                <a:spcPts val="0"/>
              </a:spcAft>
              <a:buFont typeface="Arial" pitchFamily="34" charset="0"/>
              <a:buNone/>
              <a:defRPr/>
            </a:pPr>
            <a:r>
              <a:rPr lang="pl-PL" dirty="0" smtClean="0"/>
              <a:t>Wyr. SN z dnia 4.11.2002 r. , III KK 58/02, </a:t>
            </a:r>
            <a:r>
              <a:rPr lang="pl-PL" dirty="0" err="1" smtClean="0"/>
              <a:t>Legalis</a:t>
            </a: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„Wydaje się, że Konstytucja RP, określając w art. 42 ust. 3 zasadę domniemania niewinności, wyraźnie opiera odpowiedzialność karną na </a:t>
            </a:r>
            <a:r>
              <a:rPr lang="pl-PL" b="1" dirty="0" smtClean="0"/>
              <a:t>zasadzie winy</a:t>
            </a:r>
            <a:r>
              <a:rPr lang="pl-PL" dirty="0" smtClean="0"/>
              <a:t>. Stanowi bowiem, że: "Każdego uważa się za niewinnego, dopóki jego wina nie zostanie stwierdzona prawomocnym wyrokiem sądu". (B. Kunicka-Michalska, Zasady odpowiedzialności, s. </a:t>
            </a:r>
            <a:r>
              <a:rPr lang="pl-PL" smtClean="0"/>
              <a:t>27)</a:t>
            </a:r>
            <a:endParaRPr lang="pl-PL" dirty="0" smtClean="0"/>
          </a:p>
          <a:p>
            <a:pPr>
              <a:buNone/>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2" name="Prostokąt zaokrąglony 1"/>
          <p:cNvSpPr/>
          <p:nvPr/>
        </p:nvSpPr>
        <p:spPr>
          <a:xfrm>
            <a:off x="611560" y="1196975"/>
            <a:ext cx="7465640" cy="1367929"/>
          </a:xfrm>
          <a:prstGeom prst="roundRect">
            <a:avLst/>
          </a:prstGeom>
          <a:solidFill>
            <a:schemeClr val="bg2">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Prostokąt 2"/>
          <p:cNvSpPr/>
          <p:nvPr/>
        </p:nvSpPr>
        <p:spPr>
          <a:xfrm>
            <a:off x="827584" y="3861048"/>
            <a:ext cx="7249616" cy="1368152"/>
          </a:xfrm>
          <a:prstGeom prst="rect">
            <a:avLst/>
          </a:prstGeom>
          <a:gradFill flip="none" rotWithShape="1">
            <a:gsLst>
              <a:gs pos="0">
                <a:schemeClr val="accent1">
                  <a:lumMod val="20000"/>
                  <a:lumOff val="80000"/>
                  <a:shade val="30000"/>
                  <a:satMod val="115000"/>
                </a:schemeClr>
              </a:gs>
              <a:gs pos="50000">
                <a:schemeClr val="accent1">
                  <a:lumMod val="20000"/>
                  <a:lumOff val="80000"/>
                  <a:shade val="67500"/>
                  <a:satMod val="115000"/>
                </a:schemeClr>
              </a:gs>
              <a:gs pos="100000">
                <a:schemeClr val="accent1">
                  <a:lumMod val="20000"/>
                  <a:lumOff val="80000"/>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564187"/>
          </a:xfrm>
        </p:spPr>
        <p:txBody>
          <a:bodyPr rtlCol="0">
            <a:normAutofit fontScale="85000" lnSpcReduction="2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u="sng" dirty="0" smtClean="0"/>
              <a:t>ZASADA HUMANITARYZMU</a:t>
            </a:r>
          </a:p>
          <a:p>
            <a:pPr fontAlgn="auto">
              <a:spcAft>
                <a:spcPts val="0"/>
              </a:spcAft>
              <a:buFont typeface="Arial" pitchFamily="34" charset="0"/>
              <a:buNone/>
              <a:defRPr/>
            </a:pPr>
            <a:r>
              <a:rPr lang="pl-PL" b="1" dirty="0" smtClean="0"/>
              <a:t>Art. 3 </a:t>
            </a:r>
            <a:r>
              <a:rPr lang="pl-PL" i="1" dirty="0" smtClean="0"/>
              <a:t>Kary oraz inne środki przewidziane w tym kodeksie stosuje się z uwzględnieniem zasad humanitaryzmu, w szczególności z poszanowaniem godności człowieka.</a:t>
            </a:r>
          </a:p>
          <a:p>
            <a:pPr fontAlgn="auto">
              <a:spcAft>
                <a:spcPts val="0"/>
              </a:spcAft>
              <a:buFont typeface="Arial" pitchFamily="34" charset="0"/>
              <a:buNone/>
              <a:defRPr/>
            </a:pPr>
            <a:endParaRPr lang="pl-PL" i="1" dirty="0" smtClean="0"/>
          </a:p>
          <a:p>
            <a:pPr fontAlgn="auto">
              <a:spcAft>
                <a:spcPts val="0"/>
              </a:spcAft>
              <a:buFont typeface="Arial" pitchFamily="34" charset="0"/>
              <a:buNone/>
              <a:defRPr/>
            </a:pPr>
            <a:r>
              <a:rPr lang="pl-PL" dirty="0" smtClean="0"/>
              <a:t>	</a:t>
            </a:r>
          </a:p>
          <a:p>
            <a:pPr fontAlgn="auto">
              <a:spcAft>
                <a:spcPts val="0"/>
              </a:spcAft>
              <a:buFont typeface="Arial" pitchFamily="34" charset="0"/>
              <a:buNone/>
              <a:defRPr/>
            </a:pPr>
            <a:r>
              <a:rPr lang="pl-PL" dirty="0"/>
              <a:t>	</a:t>
            </a:r>
            <a:r>
              <a:rPr lang="pl-PL" dirty="0" smtClean="0"/>
              <a:t>Zasada ta jest częścią szerszej zasady, mającej znaczenie naczelnej zasady prawa karnego – zasady </a:t>
            </a:r>
            <a:r>
              <a:rPr lang="pl-PL" b="1" dirty="0" smtClean="0"/>
              <a:t>humanizmu.</a:t>
            </a:r>
            <a:r>
              <a:rPr lang="pl-PL" dirty="0" smtClean="0"/>
              <a:t> Znajduje ona oparcie przede wszystkim w wartości GODNOŚCI wskazanej w art. 30 Konstytucji RP </a:t>
            </a:r>
            <a:endParaRPr lang="pl-PL" dirty="0"/>
          </a:p>
          <a:p>
            <a:pPr fontAlgn="auto">
              <a:spcAft>
                <a:spcPts val="0"/>
              </a:spcAft>
              <a:buFont typeface="Arial" pitchFamily="34" charset="0"/>
              <a:buNone/>
              <a:defRPr/>
            </a:pPr>
            <a:r>
              <a:rPr lang="pl-PL" dirty="0" smtClean="0"/>
              <a:t>	</a:t>
            </a:r>
            <a:r>
              <a:rPr lang="pl-PL" dirty="0" smtClean="0">
                <a:solidFill>
                  <a:srgbClr val="FF0000"/>
                </a:solidFill>
              </a:rPr>
              <a:t>"Przyrodzona i niezbywalna godność człowieka stanowi źródło wolności i praw człowieka i obywatela. Jest ona nienaruszalna, a jej poszanowanie i ochrona jest obowiązkiem władz publicznych” -  </a:t>
            </a:r>
            <a:r>
              <a:rPr lang="pl-PL" b="1" dirty="0" smtClean="0">
                <a:solidFill>
                  <a:srgbClr val="FF0000"/>
                </a:solidFill>
              </a:rPr>
              <a:t>prymat godności człowieka</a:t>
            </a:r>
          </a:p>
          <a:p>
            <a:pPr fontAlgn="auto">
              <a:spcAft>
                <a:spcPts val="0"/>
              </a:spcAft>
              <a:buFont typeface="Arial" pitchFamily="34" charset="0"/>
              <a:buNone/>
              <a:defRPr/>
            </a:pPr>
            <a:endParaRPr lang="pl-PL" b="1" dirty="0" smtClean="0"/>
          </a:p>
          <a:p>
            <a:r>
              <a:rPr lang="pl-PL" dirty="0" smtClean="0"/>
              <a:t>art. 40 Konstytucji : "Nikt nie może być poddany torturom ani okrutnemu, nieludzkiemu lub poniżającemu traktowaniu lub karaniu. Zakazuje się stosowania kar cielesnych" </a:t>
            </a:r>
          </a:p>
          <a:p>
            <a:r>
              <a:rPr lang="pl-PL" dirty="0" smtClean="0"/>
              <a:t>art. 41 ust. 4 : "Każdy pozbawiony wolności powinien być traktowany w sposób humanitarny".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430133042"/>
      </p:ext>
    </p:extLst>
  </p:cSld>
  <p:clrMapOvr>
    <a:masterClrMapping/>
  </p:clrMapOvr>
  <p:transition>
    <p:randomBa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457200" y="1052513"/>
            <a:ext cx="7620000" cy="55641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b="1" u="sng" dirty="0" smtClean="0"/>
              <a:t>ZASADA HUMANITARYZMU</a:t>
            </a:r>
          </a:p>
          <a:p>
            <a:pPr fontAlgn="auto">
              <a:spcAft>
                <a:spcPts val="0"/>
              </a:spcAft>
              <a:buFont typeface="Arial" pitchFamily="34" charset="0"/>
              <a:buNone/>
              <a:defRPr/>
            </a:pPr>
            <a:r>
              <a:rPr lang="pl-PL" b="1" u="sng" dirty="0" smtClean="0"/>
              <a:t>A zasada HUMANIZMU</a:t>
            </a:r>
          </a:p>
          <a:p>
            <a:pPr fontAlgn="auto">
              <a:spcAft>
                <a:spcPts val="0"/>
              </a:spcAft>
              <a:buFont typeface="Arial" pitchFamily="34" charset="0"/>
              <a:buNone/>
              <a:defRPr/>
            </a:pPr>
            <a:endParaRPr lang="pl-PL" i="1" dirty="0" smtClean="0"/>
          </a:p>
          <a:p>
            <a:r>
              <a:rPr lang="pl-PL" dirty="0" smtClean="0"/>
              <a:t>Powinność kierowania się zasadą </a:t>
            </a:r>
            <a:r>
              <a:rPr lang="pl-PL" b="1" dirty="0" smtClean="0"/>
              <a:t>humanizmu</a:t>
            </a:r>
            <a:r>
              <a:rPr lang="pl-PL" dirty="0" smtClean="0"/>
              <a:t> spoczywa na tworzących prawo: muszą tak kształtować treść norm aby nie naruszały one godności człowieka. </a:t>
            </a:r>
          </a:p>
          <a:p>
            <a:r>
              <a:rPr lang="pl-PL" dirty="0" smtClean="0"/>
              <a:t>Zasada humanizmu powinna być także wskazaniem dla wykładni przepisów prawa karnego. </a:t>
            </a:r>
          </a:p>
          <a:p>
            <a:r>
              <a:rPr lang="pl-PL" dirty="0" smtClean="0"/>
              <a:t>Ma ona odniesienie w równej mierze do KK, jak i do prawa karnego pozakodeksowego oraz innych dziedzin prawa.</a:t>
            </a:r>
          </a:p>
          <a:p>
            <a:r>
              <a:rPr lang="pl-PL" dirty="0" smtClean="0"/>
              <a:t>W art. 3 KK ujęto wąsko zasadę humanizmu w postaci zasady humanitaryzmu:  nie ogranicza  to jednak zakresu zasady humanizmu wyprowadzanej z Konstytucji RP i bezpośrednio stosowalnej również na gruncie prawa karnego.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i funkcje prawa karnego</a:t>
            </a:r>
            <a:endParaRPr lang="pl-PL" sz="4000" dirty="0"/>
          </a:p>
        </p:txBody>
      </p:sp>
      <p:sp>
        <p:nvSpPr>
          <p:cNvPr id="4" name="Prostokąt zaokrąglony 3"/>
          <p:cNvSpPr/>
          <p:nvPr/>
        </p:nvSpPr>
        <p:spPr>
          <a:xfrm>
            <a:off x="755576" y="1196975"/>
            <a:ext cx="7128792" cy="1511945"/>
          </a:xfrm>
          <a:prstGeom prst="roundRect">
            <a:avLst/>
          </a:prstGeom>
          <a:solidFill>
            <a:schemeClr val="accent1">
              <a:lumMod val="40000"/>
              <a:lumOff val="6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564187"/>
          </a:xfrm>
        </p:spPr>
        <p:txBody>
          <a:bodyPr rtlCol="0">
            <a:normAutofit/>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smtClean="0"/>
              <a:t>	</a:t>
            </a:r>
            <a:r>
              <a:rPr lang="pl-PL" b="1" dirty="0" smtClean="0"/>
              <a:t>Prawo karne to zespół norm służących do zwalczania </a:t>
            </a:r>
          </a:p>
          <a:p>
            <a:pPr fontAlgn="auto">
              <a:spcAft>
                <a:spcPts val="0"/>
              </a:spcAft>
              <a:buFont typeface="Arial" pitchFamily="34" charset="0"/>
              <a:buNone/>
              <a:defRPr/>
            </a:pPr>
            <a:r>
              <a:rPr lang="pl-PL" b="1" dirty="0" smtClean="0"/>
              <a:t>	czynów zwanych przestępstwami za pomocą kar oraz </a:t>
            </a:r>
          </a:p>
          <a:p>
            <a:pPr fontAlgn="auto">
              <a:spcAft>
                <a:spcPts val="0"/>
              </a:spcAft>
              <a:buFont typeface="Arial" pitchFamily="34" charset="0"/>
              <a:buNone/>
              <a:defRPr/>
            </a:pPr>
            <a:r>
              <a:rPr lang="pl-PL" b="1" dirty="0" smtClean="0"/>
              <a:t>	innych środków reakcji </a:t>
            </a:r>
            <a:r>
              <a:rPr lang="pl-PL" b="1" dirty="0" err="1" smtClean="0"/>
              <a:t>prawnokarnej</a:t>
            </a:r>
            <a:r>
              <a:rPr lang="pl-PL" b="1" dirty="0" smtClean="0"/>
              <a:t>. </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r>
              <a:rPr lang="pl-PL" dirty="0" smtClean="0"/>
              <a:t>Jest to gałąź prawa publicznego. </a:t>
            </a:r>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r>
              <a:rPr lang="pl-PL" b="1" dirty="0" smtClean="0"/>
              <a:t>Funkcje prawa karnego:</a:t>
            </a:r>
          </a:p>
          <a:p>
            <a:pPr marL="628650" indent="-514350" fontAlgn="auto">
              <a:spcAft>
                <a:spcPts val="0"/>
              </a:spcAft>
              <a:buFont typeface="+mj-lt"/>
              <a:buAutoNum type="arabicParenR"/>
              <a:defRPr/>
            </a:pPr>
            <a:r>
              <a:rPr lang="pl-PL" dirty="0" smtClean="0"/>
              <a:t> funkcja ochronna</a:t>
            </a:r>
          </a:p>
          <a:p>
            <a:pPr marL="628650" indent="-514350" fontAlgn="auto">
              <a:spcAft>
                <a:spcPts val="0"/>
              </a:spcAft>
              <a:buFont typeface="+mj-lt"/>
              <a:buAutoNum type="arabicParenR"/>
              <a:defRPr/>
            </a:pPr>
            <a:r>
              <a:rPr lang="pl-PL" dirty="0" smtClean="0"/>
              <a:t> funkcja gwarancyjna</a:t>
            </a:r>
          </a:p>
          <a:p>
            <a:pPr marL="628650" indent="-514350" fontAlgn="auto">
              <a:spcAft>
                <a:spcPts val="0"/>
              </a:spcAft>
              <a:buFont typeface="+mj-lt"/>
              <a:buAutoNum type="arabicParenR"/>
              <a:defRPr/>
            </a:pPr>
            <a:r>
              <a:rPr lang="pl-PL" dirty="0" smtClean="0"/>
              <a:t> funkcja restytucyjna</a:t>
            </a:r>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5" name="Obraz 4" descr="tem - zdjęcie1.jpg"/>
          <p:cNvPicPr>
            <a:picLocks noChangeAspect="1"/>
          </p:cNvPicPr>
          <p:nvPr/>
        </p:nvPicPr>
        <p:blipFill>
          <a:blip r:embed="rId2" cstate="print"/>
          <a:stretch>
            <a:fillRect/>
          </a:stretch>
        </p:blipFill>
        <p:spPr>
          <a:xfrm>
            <a:off x="4932040" y="3160316"/>
            <a:ext cx="2472156" cy="34563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457200" y="1052513"/>
            <a:ext cx="7620000" cy="55641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endParaRPr lang="pl-PL" i="1" dirty="0" smtClean="0"/>
          </a:p>
          <a:p>
            <a:r>
              <a:rPr lang="pl-PL" dirty="0"/>
              <a:t>zakres, jaki KK zakreśla zasadzie humanitaryzmu, nie oznacza, że zasada humanizmu ma odniesienie w postaci zawartej w art. 3 KK tylko do stosowania kar i innych środków przewidzianych w KK. </a:t>
            </a:r>
            <a:endParaRPr lang="pl-PL" dirty="0" smtClean="0"/>
          </a:p>
          <a:p>
            <a:r>
              <a:rPr lang="pl-PL" dirty="0" smtClean="0"/>
              <a:t>Źródłem </a:t>
            </a:r>
            <a:r>
              <a:rPr lang="pl-PL" b="1" dirty="0" smtClean="0"/>
              <a:t>szerokiego zakresu</a:t>
            </a:r>
            <a:r>
              <a:rPr lang="pl-PL" dirty="0" smtClean="0"/>
              <a:t> zasady humanizmu jest  Konstytucja RP. To upoważnia do przyjęcia, że prawo karne powinno respektować godność każdego człowieka. Odnosi się to także do </a:t>
            </a:r>
            <a:r>
              <a:rPr lang="pl-PL" b="1" dirty="0" smtClean="0"/>
              <a:t>pokrzywdzonego</a:t>
            </a:r>
          </a:p>
          <a:p>
            <a:r>
              <a:rPr lang="pl-PL" b="1" dirty="0"/>
              <a:t> </a:t>
            </a:r>
            <a:r>
              <a:rPr lang="pl-PL" dirty="0"/>
              <a:t>Zasada humanizmu znajduje oparcie również w międzynarodowych aktach praw człowieka ratyfikowanych przez Polskę – w art. 7 i 10 </a:t>
            </a:r>
            <a:r>
              <a:rPr lang="pl-PL" dirty="0" err="1"/>
              <a:t>MPPOiP</a:t>
            </a:r>
            <a:r>
              <a:rPr lang="pl-PL" dirty="0"/>
              <a:t>, art. 3 EKPC oraz w Konwencji w sprawie zakazu stosowania tortur oraz innego okrutnego, nieludzkiego lub poniżającego traktowania albo karania z 10.12.1984 r. (</a:t>
            </a:r>
            <a:r>
              <a:rPr lang="pl-PL" dirty="0" err="1"/>
              <a:t>Dz.U</a:t>
            </a:r>
            <a:r>
              <a:rPr lang="pl-PL" dirty="0"/>
              <a:t>. z 1989 r. Nr 63, poz. 378)</a:t>
            </a:r>
          </a:p>
          <a:p>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extLst>
      <p:ext uri="{BB962C8B-B14F-4D97-AF65-F5344CB8AC3E}">
        <p14:creationId xmlns:p14="http://schemas.microsoft.com/office/powerpoint/2010/main" val="3192484704"/>
      </p:ext>
    </p:extLst>
  </p:cSld>
  <p:clrMapOvr>
    <a:masterClrMapping/>
  </p:clrMapOvr>
  <p:transition>
    <p:randomBa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p:cNvPicPr>
            <a:picLocks noGrp="1" noChangeAspect="1"/>
          </p:cNvPicPr>
          <p:nvPr>
            <p:ph type="pic" idx="1"/>
          </p:nvPr>
        </p:nvPicPr>
        <p:blipFill>
          <a:blip r:embed="rId2" cstate="print">
            <a:extLst/>
          </a:blip>
          <a:srcRect t="4970" b="4970"/>
          <a:stretch>
            <a:fillRect/>
          </a:stretch>
        </p:blipFill>
        <p:spPr>
          <a:xfrm>
            <a:off x="1187624" y="836712"/>
            <a:ext cx="4281948" cy="2777480"/>
          </a:xfrm>
          <a:effectLst>
            <a:softEdge rad="112500"/>
          </a:effectLst>
        </p:spPr>
      </p:pic>
      <p:sp>
        <p:nvSpPr>
          <p:cNvPr id="11" name="TextBox 10"/>
          <p:cNvSpPr txBox="1"/>
          <p:nvPr/>
        </p:nvSpPr>
        <p:spPr>
          <a:xfrm>
            <a:off x="4067175" y="4292600"/>
            <a:ext cx="3760788" cy="708025"/>
          </a:xfrm>
          <a:prstGeom prst="rect">
            <a:avLst/>
          </a:prstGeom>
          <a:noFill/>
        </p:spPr>
        <p:txBody>
          <a:bodyPr wrap="none">
            <a:spAutoFit/>
          </a:bodyPr>
          <a:lstStyle/>
          <a:p>
            <a:pPr>
              <a:defRPr/>
            </a:pPr>
            <a:r>
              <a:rPr lang="pl-PL" sz="4000" dirty="0">
                <a:latin typeface="+mn-lt"/>
                <a:cs typeface="+mn-cs"/>
              </a:rPr>
              <a:t>... jakieś pytania?</a:t>
            </a:r>
            <a:endParaRPr lang="en-GB" sz="4000" dirty="0">
              <a:latin typeface="+mn-lt"/>
              <a:cs typeface="+mn-cs"/>
            </a:endParaRPr>
          </a:p>
        </p:txBody>
      </p:sp>
    </p:spTree>
  </p:cSld>
  <p:clrMapOvr>
    <a:masterClrMapping/>
  </p:clrMapOvr>
  <p:transition>
    <p:randomBa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Pojęcie i funkcje prawa karnego</a:t>
            </a:r>
            <a:endParaRPr lang="pl-PL" sz="4000" dirty="0"/>
          </a:p>
        </p:txBody>
      </p:sp>
      <p:sp>
        <p:nvSpPr>
          <p:cNvPr id="130051" name="Rectangle 3"/>
          <p:cNvSpPr>
            <a:spLocks noGrp="1" noChangeArrowheads="1"/>
          </p:cNvSpPr>
          <p:nvPr>
            <p:ph idx="1"/>
          </p:nvPr>
        </p:nvSpPr>
        <p:spPr>
          <a:xfrm>
            <a:off x="457200" y="1052513"/>
            <a:ext cx="7620000" cy="5564187"/>
          </a:xfrm>
        </p:spPr>
        <p:txBody>
          <a:bodyPr rtlCol="0">
            <a:normAutofit fontScale="92500"/>
          </a:bodyPr>
          <a:lstStyle/>
          <a:p>
            <a:pPr fontAlgn="auto">
              <a:spcAft>
                <a:spcPts val="0"/>
              </a:spcAft>
              <a:buFont typeface="Arial" pitchFamily="34" charset="0"/>
              <a:buNone/>
              <a:defRPr/>
            </a:pPr>
            <a:endParaRPr lang="pl-PL" b="1" u="sng" dirty="0" smtClean="0"/>
          </a:p>
          <a:p>
            <a:pPr fontAlgn="auto">
              <a:spcAft>
                <a:spcPts val="0"/>
              </a:spcAft>
              <a:buFont typeface="Wingdings" pitchFamily="2" charset="2"/>
              <a:buChar char="q"/>
              <a:defRPr/>
            </a:pPr>
            <a:r>
              <a:rPr lang="pl-PL" dirty="0" smtClean="0"/>
              <a:t> </a:t>
            </a:r>
            <a:r>
              <a:rPr lang="pl-PL" b="1" dirty="0" smtClean="0"/>
              <a:t>FUNKCJA OCHRONNA</a:t>
            </a:r>
          </a:p>
          <a:p>
            <a:pPr fontAlgn="auto">
              <a:spcAft>
                <a:spcPts val="0"/>
              </a:spcAft>
              <a:buNone/>
              <a:defRPr/>
            </a:pPr>
            <a:r>
              <a:rPr lang="pl-PL" dirty="0" smtClean="0"/>
              <a:t>	normy prawa karnego mają chronić dobra o znacznej społecznej wartości przed zamachami lub grożącym im niebezpieczeństwem</a:t>
            </a:r>
          </a:p>
          <a:p>
            <a:pPr fontAlgn="auto">
              <a:spcAft>
                <a:spcPts val="0"/>
              </a:spcAft>
              <a:buNone/>
              <a:defRPr/>
            </a:pPr>
            <a:r>
              <a:rPr lang="pl-PL" dirty="0" smtClean="0"/>
              <a:t>Realizowana jest na 3 płaszczyznach: </a:t>
            </a:r>
          </a:p>
          <a:p>
            <a:pPr fontAlgn="auto">
              <a:spcAft>
                <a:spcPts val="0"/>
              </a:spcAft>
              <a:buFont typeface="Wingdings" pitchFamily="2" charset="2"/>
              <a:buChar char="Ø"/>
              <a:defRPr/>
            </a:pPr>
            <a:r>
              <a:rPr lang="pl-PL" dirty="0" smtClean="0"/>
              <a:t> represyjnej</a:t>
            </a:r>
          </a:p>
          <a:p>
            <a:pPr fontAlgn="auto">
              <a:spcAft>
                <a:spcPts val="0"/>
              </a:spcAft>
              <a:buFont typeface="Wingdings" pitchFamily="2" charset="2"/>
              <a:buChar char="Ø"/>
              <a:defRPr/>
            </a:pPr>
            <a:r>
              <a:rPr lang="pl-PL" dirty="0" smtClean="0"/>
              <a:t> prewencyjnej</a:t>
            </a:r>
          </a:p>
          <a:p>
            <a:pPr fontAlgn="auto">
              <a:spcAft>
                <a:spcPts val="0"/>
              </a:spcAft>
              <a:buFont typeface="Wingdings" pitchFamily="2" charset="2"/>
              <a:buChar char="Ø"/>
              <a:defRPr/>
            </a:pPr>
            <a:r>
              <a:rPr lang="pl-PL" dirty="0" smtClean="0"/>
              <a:t> zabezpieczającej</a:t>
            </a:r>
          </a:p>
          <a:p>
            <a:pPr fontAlgn="auto">
              <a:spcAft>
                <a:spcPts val="0"/>
              </a:spcAft>
              <a:buFont typeface="Wingdings" pitchFamily="2" charset="2"/>
              <a:buChar char="q"/>
              <a:defRPr/>
            </a:pPr>
            <a:r>
              <a:rPr lang="pl-PL" dirty="0" smtClean="0"/>
              <a:t> </a:t>
            </a:r>
            <a:r>
              <a:rPr lang="pl-PL" b="1" dirty="0" smtClean="0"/>
              <a:t>FUNKCJA GWARANCYJNA</a:t>
            </a:r>
          </a:p>
          <a:p>
            <a:pPr fontAlgn="auto">
              <a:spcAft>
                <a:spcPts val="0"/>
              </a:spcAft>
              <a:buNone/>
              <a:defRPr/>
            </a:pPr>
            <a:r>
              <a:rPr lang="pl-PL" dirty="0" smtClean="0"/>
              <a:t>	normy prawa karnego muszą być też zwrócone na ochronę osób, którym popełnienie przestępstwa miałoby zostać przypisane</a:t>
            </a:r>
          </a:p>
          <a:p>
            <a:pPr fontAlgn="auto">
              <a:spcAft>
                <a:spcPts val="0"/>
              </a:spcAft>
              <a:buFont typeface="Wingdings" pitchFamily="2" charset="2"/>
              <a:buChar char="q"/>
              <a:defRPr/>
            </a:pPr>
            <a:r>
              <a:rPr lang="pl-PL" dirty="0" smtClean="0"/>
              <a:t> </a:t>
            </a:r>
            <a:r>
              <a:rPr lang="pl-PL" b="1" dirty="0" smtClean="0"/>
              <a:t>FUNKCJA KOMPENSACYJNA (RESTYTUCYJNA)</a:t>
            </a:r>
            <a:r>
              <a:rPr lang="pl-PL" dirty="0" smtClean="0"/>
              <a:t> </a:t>
            </a:r>
          </a:p>
          <a:p>
            <a:pPr fontAlgn="auto">
              <a:spcAft>
                <a:spcPts val="0"/>
              </a:spcAft>
              <a:buNone/>
              <a:defRPr/>
            </a:pPr>
            <a:r>
              <a:rPr lang="pl-PL" dirty="0" smtClean="0"/>
              <a:t>	wyraża się w zwróceniu uwagi na indywidualny wymiar konfliktu między przestępcą a pokrzywdzonym i prawa tego ostatniego do uzyskaniu rekompensaty za zaistniałe szkody.</a:t>
            </a:r>
          </a:p>
          <a:p>
            <a:pPr fontAlgn="auto">
              <a:spcAft>
                <a:spcPts val="0"/>
              </a:spcAft>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Struktura normy prawa karnego</a:t>
            </a:r>
            <a:endParaRPr lang="pl-PL" sz="4000" dirty="0"/>
          </a:p>
        </p:txBody>
      </p:sp>
      <p:sp>
        <p:nvSpPr>
          <p:cNvPr id="130051" name="Rectangle 3"/>
          <p:cNvSpPr>
            <a:spLocks noGrp="1" noChangeArrowheads="1"/>
          </p:cNvSpPr>
          <p:nvPr>
            <p:ph idx="1"/>
          </p:nvPr>
        </p:nvSpPr>
        <p:spPr>
          <a:xfrm>
            <a:off x="457200" y="1052513"/>
            <a:ext cx="7620000" cy="5564187"/>
          </a:xfrm>
        </p:spPr>
        <p:txBody>
          <a:bodyPr rtlCol="0">
            <a:normAutofit/>
          </a:bodyPr>
          <a:lstStyle/>
          <a:p>
            <a:pPr fontAlgn="auto">
              <a:spcAft>
                <a:spcPts val="0"/>
              </a:spcAft>
              <a:buFont typeface="Arial" pitchFamily="34" charset="0"/>
              <a:buNone/>
              <a:defRPr/>
            </a:pPr>
            <a:endParaRPr lang="pl-PL" b="1" u="sng" dirty="0" smtClean="0"/>
          </a:p>
          <a:p>
            <a:pPr fontAlgn="auto">
              <a:spcAft>
                <a:spcPts val="0"/>
              </a:spcAft>
              <a:buFont typeface="Wingdings" pitchFamily="2" charset="2"/>
              <a:buChar char="q"/>
              <a:defRPr/>
            </a:pPr>
            <a:r>
              <a:rPr lang="pl-PL" dirty="0" smtClean="0"/>
              <a:t> </a:t>
            </a:r>
            <a:r>
              <a:rPr lang="pl-PL" b="1" dirty="0" smtClean="0"/>
              <a:t>Przepis prawny a norma prawna</a:t>
            </a:r>
          </a:p>
          <a:p>
            <a:pPr fontAlgn="auto">
              <a:spcAft>
                <a:spcPts val="0"/>
              </a:spcAft>
              <a:buFont typeface="Wingdings" pitchFamily="2" charset="2"/>
              <a:buChar char="q"/>
              <a:defRPr/>
            </a:pPr>
            <a:r>
              <a:rPr lang="pl-PL" dirty="0" smtClean="0"/>
              <a:t> klasyczna koncepcja trójelementowa obejmująca: hipotezę, dyspozycję i sankcję</a:t>
            </a:r>
          </a:p>
          <a:p>
            <a:pPr fontAlgn="auto">
              <a:spcAft>
                <a:spcPts val="0"/>
              </a:spcAft>
              <a:buNone/>
              <a:defRPr/>
            </a:pPr>
            <a:r>
              <a:rPr lang="pl-PL" dirty="0" smtClean="0"/>
              <a:t>			- rodzaje dyspozycji</a:t>
            </a:r>
          </a:p>
          <a:p>
            <a:pPr fontAlgn="auto">
              <a:spcAft>
                <a:spcPts val="0"/>
              </a:spcAft>
              <a:buNone/>
              <a:defRPr/>
            </a:pPr>
            <a:r>
              <a:rPr lang="pl-PL" dirty="0" smtClean="0"/>
              <a:t>			- rodzaje sankcji</a:t>
            </a:r>
          </a:p>
          <a:p>
            <a:pPr fontAlgn="auto">
              <a:spcAft>
                <a:spcPts val="0"/>
              </a:spcAft>
              <a:buNone/>
              <a:defRPr/>
            </a:pPr>
            <a:endParaRPr lang="pl-PL" dirty="0" smtClean="0"/>
          </a:p>
          <a:p>
            <a:pPr fontAlgn="auto">
              <a:spcAft>
                <a:spcPts val="0"/>
              </a:spcAft>
              <a:buFont typeface="Wingdings" pitchFamily="2" charset="2"/>
              <a:buChar char="q"/>
              <a:defRPr/>
            </a:pPr>
            <a:r>
              <a:rPr lang="pl-PL" dirty="0" smtClean="0"/>
              <a:t> koncepcja norm sprzężonych</a:t>
            </a:r>
          </a:p>
          <a:p>
            <a:pPr fontAlgn="auto">
              <a:spcAft>
                <a:spcPts val="0"/>
              </a:spcAft>
              <a:buNone/>
              <a:defRPr/>
            </a:pPr>
            <a:r>
              <a:rPr lang="pl-PL" dirty="0" smtClean="0"/>
              <a:t>NORMA SANKCJONOWANA</a:t>
            </a:r>
          </a:p>
          <a:p>
            <a:pPr fontAlgn="auto">
              <a:spcAft>
                <a:spcPts val="0"/>
              </a:spcAft>
              <a:buNone/>
              <a:defRPr/>
            </a:pPr>
            <a:r>
              <a:rPr lang="pl-PL" dirty="0" smtClean="0"/>
              <a:t>NORMA SANKCJONUJĄCA </a:t>
            </a:r>
          </a:p>
          <a:p>
            <a:pPr fontAlgn="auto">
              <a:spcAft>
                <a:spcPts val="0"/>
              </a:spcAft>
              <a:buNone/>
              <a:defRPr/>
            </a:pPr>
            <a:endParaRPr lang="pl-PL" dirty="0" smtClean="0"/>
          </a:p>
          <a:p>
            <a:pPr fontAlgn="auto">
              <a:spcAft>
                <a:spcPts val="0"/>
              </a:spcAft>
              <a:buFont typeface="Wingdings" panose="05000000000000000000" pitchFamily="2" charset="2"/>
              <a:buChar char="q"/>
              <a:defRPr/>
            </a:pPr>
            <a:r>
              <a:rPr lang="pl-PL" dirty="0" smtClean="0"/>
              <a:t>Budowa </a:t>
            </a:r>
            <a:r>
              <a:rPr lang="pl-PL" dirty="0" smtClean="0"/>
              <a:t>ustawy karnej</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pic>
        <p:nvPicPr>
          <p:cNvPr id="4" name="Obraz 3" descr="Mama1.jpg"/>
          <p:cNvPicPr>
            <a:picLocks noChangeAspect="1"/>
          </p:cNvPicPr>
          <p:nvPr/>
        </p:nvPicPr>
        <p:blipFill>
          <a:blip r:embed="rId2" cstate="print"/>
          <a:stretch>
            <a:fillRect/>
          </a:stretch>
        </p:blipFill>
        <p:spPr>
          <a:xfrm>
            <a:off x="5600700" y="2505075"/>
            <a:ext cx="2476500" cy="1847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randomBa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System źródeł prawa karnego</a:t>
            </a:r>
            <a:endParaRPr lang="pl-PL" sz="4000" dirty="0"/>
          </a:p>
        </p:txBody>
      </p:sp>
      <p:sp>
        <p:nvSpPr>
          <p:cNvPr id="4" name="Prostokąt zaokrąglony 3"/>
          <p:cNvSpPr/>
          <p:nvPr/>
        </p:nvSpPr>
        <p:spPr>
          <a:xfrm>
            <a:off x="457200" y="1196975"/>
            <a:ext cx="7620000" cy="1799977"/>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5641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Arial" pitchFamily="34" charset="0"/>
              <a:buNone/>
              <a:defRPr/>
            </a:pPr>
            <a:r>
              <a:rPr lang="pl-PL" dirty="0" smtClean="0"/>
              <a:t>Art. 87 ust 1 Konstytucji</a:t>
            </a:r>
          </a:p>
          <a:p>
            <a:pPr>
              <a:buNone/>
            </a:pPr>
            <a:r>
              <a:rPr lang="pl-PL" dirty="0" smtClean="0"/>
              <a:t>Źródłami powszechnie obowiązującego prawa Rzeczypospolitej Polskiej są: Konstytucja, ustawy, ratyfikowane umowy międzynarodowe oraz rozporządzenia.</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marL="571500" indent="-457200" fontAlgn="auto">
              <a:spcAft>
                <a:spcPts val="0"/>
              </a:spcAft>
              <a:buNone/>
              <a:defRPr/>
            </a:pPr>
            <a:r>
              <a:rPr lang="pl-PL" dirty="0" smtClean="0"/>
              <a:t>1) Znaczenie Konstytucji i zasad w niej wyrażonych dla prawa karnego oraz jego wykładni (tzw. wykładnia prokonstytucyjna)</a:t>
            </a:r>
          </a:p>
          <a:p>
            <a:pPr marL="571500" indent="-457200" fontAlgn="auto">
              <a:spcAft>
                <a:spcPts val="0"/>
              </a:spcAft>
              <a:buFontTx/>
              <a:buChar char="-"/>
              <a:defRPr/>
            </a:pPr>
            <a:r>
              <a:rPr lang="pl-PL" dirty="0" smtClean="0"/>
              <a:t>Problem bezpośredniego stosowania i </a:t>
            </a:r>
            <a:r>
              <a:rPr lang="pl-PL" dirty="0" err="1" smtClean="0"/>
              <a:t>współstosowania</a:t>
            </a:r>
            <a:r>
              <a:rPr lang="pl-PL" dirty="0" smtClean="0"/>
              <a:t> Konstytucji</a:t>
            </a:r>
          </a:p>
          <a:p>
            <a:pPr marL="571500" indent="-457200" fontAlgn="auto">
              <a:spcAft>
                <a:spcPts val="0"/>
              </a:spcAft>
              <a:buFontTx/>
              <a:buChar char="-"/>
              <a:defRPr/>
            </a:pPr>
            <a:endParaRPr lang="pl-PL" dirty="0" smtClean="0"/>
          </a:p>
          <a:p>
            <a:pPr marL="571500" indent="-457200" fontAlgn="auto">
              <a:spcAft>
                <a:spcPts val="0"/>
              </a:spcAft>
              <a:buNone/>
              <a:defRPr/>
            </a:pPr>
            <a:r>
              <a:rPr lang="pl-PL" dirty="0" smtClean="0"/>
              <a:t>2) Akty prawa międzynarodowego jako źródło prawa karnego</a:t>
            </a:r>
          </a:p>
          <a:p>
            <a:pPr marL="571500" indent="-457200" fontAlgn="auto">
              <a:spcAft>
                <a:spcPts val="0"/>
              </a:spcAft>
              <a:buNone/>
              <a:defRPr/>
            </a:pPr>
            <a:r>
              <a:rPr lang="pl-PL" dirty="0" smtClean="0"/>
              <a:t>3) Kodeksowe i pozakodeksowe prawo karne</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4" name="Prostokąt zaokrąglony 3"/>
          <p:cNvSpPr/>
          <p:nvPr/>
        </p:nvSpPr>
        <p:spPr>
          <a:xfrm>
            <a:off x="457200" y="5157192"/>
            <a:ext cx="7620000" cy="1512168"/>
          </a:xfrm>
          <a:prstGeom prst="roundRect">
            <a:avLst/>
          </a:prstGeom>
          <a:solidFill>
            <a:schemeClr val="bg1">
              <a:lumMod val="8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0051" name="Rectangle 3"/>
          <p:cNvSpPr>
            <a:spLocks noGrp="1" noChangeArrowheads="1"/>
          </p:cNvSpPr>
          <p:nvPr>
            <p:ph idx="1"/>
          </p:nvPr>
        </p:nvSpPr>
        <p:spPr>
          <a:xfrm>
            <a:off x="457200" y="1052513"/>
            <a:ext cx="7620000" cy="5805487"/>
          </a:xfrm>
        </p:spPr>
        <p:txBody>
          <a:bodyPr rtlCol="0">
            <a:normAutofit fontScale="92500" lnSpcReduction="10000"/>
          </a:bodyPr>
          <a:lstStyle/>
          <a:p>
            <a:pPr fontAlgn="auto">
              <a:spcAft>
                <a:spcPts val="0"/>
              </a:spcAft>
              <a:buFont typeface="Arial" pitchFamily="34" charset="0"/>
              <a:buNone/>
              <a:defRPr/>
            </a:pPr>
            <a:endParaRPr lang="pl-PL" b="1" u="sng" dirty="0" smtClean="0"/>
          </a:p>
          <a:p>
            <a:pPr fontAlgn="auto">
              <a:spcAft>
                <a:spcPts val="0"/>
              </a:spcAft>
              <a:buFont typeface="Wingdings" pitchFamily="2" charset="2"/>
              <a:buChar char="q"/>
              <a:defRPr/>
            </a:pPr>
            <a:r>
              <a:rPr lang="pl-PL" b="1" dirty="0" smtClean="0"/>
              <a:t> Pojecie zasad prawa</a:t>
            </a:r>
          </a:p>
          <a:p>
            <a:pPr fontAlgn="auto">
              <a:spcAft>
                <a:spcPts val="0"/>
              </a:spcAft>
              <a:buFont typeface="Wingdings" pitchFamily="2" charset="2"/>
              <a:buChar char="q"/>
              <a:defRPr/>
            </a:pPr>
            <a:r>
              <a:rPr lang="pl-PL" b="1" dirty="0" smtClean="0"/>
              <a:t> ZASADA LEGALIZMU</a:t>
            </a:r>
          </a:p>
          <a:p>
            <a:pPr fontAlgn="auto">
              <a:spcAft>
                <a:spcPts val="0"/>
              </a:spcAft>
              <a:buNone/>
              <a:defRPr/>
            </a:pPr>
            <a:r>
              <a:rPr lang="pl-PL" b="1" dirty="0" smtClean="0"/>
              <a:t>Art. 1 § </a:t>
            </a:r>
            <a:r>
              <a:rPr lang="pl-PL" b="1" dirty="0" err="1" smtClean="0"/>
              <a:t>1</a:t>
            </a:r>
            <a:r>
              <a:rPr lang="pl-PL" b="1" dirty="0" smtClean="0"/>
              <a:t>. Odpowiedzialności karnej podlega ten tylko, kto popełnia czyn zabroniony pod groźbą kary przez ustawę obowiązującą w czasie jego popełnienia.</a:t>
            </a:r>
          </a:p>
          <a:p>
            <a:pPr fontAlgn="auto">
              <a:spcAft>
                <a:spcPts val="0"/>
              </a:spcAft>
              <a:buNone/>
              <a:defRPr/>
            </a:pPr>
            <a:r>
              <a:rPr lang="pl-PL" b="1" dirty="0" smtClean="0"/>
              <a:t>Zasada</a:t>
            </a:r>
            <a:r>
              <a:rPr lang="pl-PL" b="1" i="1" dirty="0" smtClean="0"/>
              <a:t> </a:t>
            </a:r>
            <a:r>
              <a:rPr lang="pl-PL" b="1" i="1" dirty="0" err="1" smtClean="0"/>
              <a:t>nullum</a:t>
            </a:r>
            <a:r>
              <a:rPr lang="pl-PL" b="1" i="1" dirty="0" smtClean="0"/>
              <a:t> </a:t>
            </a:r>
            <a:r>
              <a:rPr lang="pl-PL" b="1" i="1" dirty="0" err="1" smtClean="0"/>
              <a:t>crimen</a:t>
            </a:r>
            <a:r>
              <a:rPr lang="pl-PL" b="1" i="1" dirty="0" smtClean="0"/>
              <a:t>, </a:t>
            </a:r>
            <a:r>
              <a:rPr lang="pl-PL" b="1" i="1" dirty="0" err="1" smtClean="0"/>
              <a:t>nulla</a:t>
            </a:r>
            <a:r>
              <a:rPr lang="pl-PL" b="1" i="1" dirty="0" smtClean="0"/>
              <a:t> poena sine </a:t>
            </a:r>
            <a:r>
              <a:rPr lang="pl-PL" b="1" i="1" dirty="0" err="1" smtClean="0"/>
              <a:t>lege</a:t>
            </a:r>
            <a:r>
              <a:rPr lang="pl-PL" b="1" i="1" dirty="0" smtClean="0"/>
              <a:t> </a:t>
            </a:r>
            <a:r>
              <a:rPr lang="pl-PL" b="1" i="1" dirty="0" err="1" smtClean="0"/>
              <a:t>poenali</a:t>
            </a:r>
            <a:r>
              <a:rPr lang="pl-PL" b="1" i="1" dirty="0" smtClean="0"/>
              <a:t> </a:t>
            </a:r>
            <a:r>
              <a:rPr lang="pl-PL" b="1" i="1" dirty="0" err="1" smtClean="0"/>
              <a:t>anteriori</a:t>
            </a:r>
            <a:r>
              <a:rPr lang="pl-PL" b="1" dirty="0" smtClean="0"/>
              <a:t>.</a:t>
            </a:r>
            <a:r>
              <a:rPr lang="pl-PL" dirty="0" smtClean="0"/>
              <a:t> Przepis art. 1 § </a:t>
            </a:r>
            <a:r>
              <a:rPr lang="pl-PL" dirty="0" err="1" smtClean="0"/>
              <a:t>1</a:t>
            </a:r>
            <a:r>
              <a:rPr lang="pl-PL" dirty="0" smtClean="0"/>
              <a:t> KK zawiera określenie zasadniczych elementów struktury przestępstwa oraz wskazuje jedną z ustawowych podstaw odpowiedzialności karnej, stanowiącą naczelną zasadę prawa karnego materialnego – zasadę legalizmu. Mieści się ona w formule </a:t>
            </a:r>
            <a:r>
              <a:rPr lang="pl-PL" b="1" i="1" dirty="0" err="1" smtClean="0"/>
              <a:t>nullum</a:t>
            </a:r>
            <a:r>
              <a:rPr lang="pl-PL" b="1" i="1" dirty="0" smtClean="0"/>
              <a:t> </a:t>
            </a:r>
            <a:r>
              <a:rPr lang="pl-PL" b="1" i="1" dirty="0" err="1" smtClean="0"/>
              <a:t>crimen</a:t>
            </a:r>
            <a:r>
              <a:rPr lang="pl-PL" dirty="0" smtClean="0"/>
              <a:t>, </a:t>
            </a:r>
            <a:r>
              <a:rPr lang="pl-PL" b="1" i="1" dirty="0" err="1" smtClean="0"/>
              <a:t>nulla</a:t>
            </a:r>
            <a:r>
              <a:rPr lang="pl-PL" b="1" i="1" dirty="0" smtClean="0"/>
              <a:t> poena sine </a:t>
            </a:r>
            <a:r>
              <a:rPr lang="pl-PL" b="1" i="1" dirty="0" err="1" smtClean="0"/>
              <a:t>lege</a:t>
            </a:r>
            <a:r>
              <a:rPr lang="pl-PL" b="1" i="1" dirty="0" smtClean="0"/>
              <a:t> </a:t>
            </a:r>
            <a:r>
              <a:rPr lang="pl-PL" b="1" i="1" dirty="0" err="1" smtClean="0"/>
              <a:t>poenali</a:t>
            </a:r>
            <a:r>
              <a:rPr lang="pl-PL" b="1" i="1" dirty="0" smtClean="0"/>
              <a:t> </a:t>
            </a:r>
            <a:r>
              <a:rPr lang="pl-PL" b="1" i="1" dirty="0" err="1" smtClean="0"/>
              <a:t>anteriori</a:t>
            </a:r>
            <a:r>
              <a:rPr lang="pl-PL" dirty="0" smtClean="0"/>
              <a:t>, co oznacza, że nie ma przestępstwa bez ustawy, nie ma kary bez ustawy oraz ustawa nie działa wstecz.</a:t>
            </a:r>
          </a:p>
          <a:p>
            <a:pPr fontAlgn="auto">
              <a:spcAft>
                <a:spcPts val="0"/>
              </a:spcAft>
              <a:buNone/>
              <a:defRPr/>
            </a:pPr>
            <a:r>
              <a:rPr lang="pl-PL" b="1" dirty="0" smtClean="0"/>
              <a:t>Art. 42 KRP 1. </a:t>
            </a:r>
            <a:r>
              <a:rPr lang="pl-PL" dirty="0" smtClean="0"/>
              <a:t>Odpowiedzialności karnej podlega ten tylko, kto dopuścił się czynu zabronionego pod groźbą kary przez ustawę obowiązującą w czasie jego popełnienia. Zasada ta nie stoi na przeszkodzie ukaraniu za czyn, który w czasie jego popełnienia stanowił przestępstwo w myśl prawa międzynarodowego.</a:t>
            </a: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457200" y="1052513"/>
            <a:ext cx="7620000" cy="5805487"/>
          </a:xfrm>
        </p:spPr>
        <p:txBody>
          <a:bodyPr rtlCol="0">
            <a:normAutofit fontScale="85000" lnSpcReduction="20000"/>
          </a:bodyPr>
          <a:lstStyle/>
          <a:p>
            <a:pPr fontAlgn="auto">
              <a:spcAft>
                <a:spcPts val="0"/>
              </a:spcAft>
              <a:buFont typeface="Arial" pitchFamily="34" charset="0"/>
              <a:buNone/>
              <a:defRPr/>
            </a:pPr>
            <a:endParaRPr lang="pl-PL" b="1" u="sng" dirty="0" smtClean="0"/>
          </a:p>
          <a:p>
            <a:pPr algn="just" fontAlgn="auto">
              <a:spcAft>
                <a:spcPts val="0"/>
              </a:spcAft>
              <a:buNone/>
              <a:defRPr/>
            </a:pPr>
            <a:r>
              <a:rPr lang="pl-PL" dirty="0" smtClean="0"/>
              <a:t>	</a:t>
            </a:r>
            <a:r>
              <a:rPr lang="pl-PL" i="1" dirty="0" smtClean="0"/>
              <a:t>„Kontynuując i rozwijając przedstawioną linię orzeczniczą, Trybunał Konstytucyjny podkreśla, że art. 42 ust. 1 Konstytucji wyraża szereg fundamentalnych zasad prawa represyjnego. Po pierwsze, w myśl tego przepisu, czyn zabroniony i rodzaj oraz wysokość kar i zasady ich wymierania muszą zostać określone bezpośrednio w ustawie, przy czym Konstytucja nie wyklucza doprecyzowania niektórych elementów przez akty </a:t>
            </a:r>
            <a:r>
              <a:rPr lang="pl-PL" i="1" dirty="0" err="1" smtClean="0"/>
              <a:t>podustawowe</a:t>
            </a:r>
            <a:r>
              <a:rPr lang="pl-PL" i="1" dirty="0" smtClean="0"/>
              <a:t> (zasada wyłączności ustawy w sferze prawa represyjnego). Rola aktu </a:t>
            </a:r>
            <a:r>
              <a:rPr lang="pl-PL" i="1" dirty="0" err="1" smtClean="0"/>
              <a:t>podustawowego</a:t>
            </a:r>
            <a:r>
              <a:rPr lang="pl-PL" i="1" dirty="0" smtClean="0"/>
              <a:t> polega w tym przypadku na dookreśleniu pewnych elementów czynu zabronionego, który zabroniony został przez ustawodawcę. Po drugie, podstawowe znamiona czynu zabronionego muszą zostać określone w ustawie w sposób odpowiadający pewnym minimalnym wymogom precyzji, tak aby adresat normy prawnej mógł zorientować na podstawie samej tylko ustawy co do zasadniczej treści ustanowionego zakazu (zasada określoności regulacji z zakresu prawa represyjnego). Po trzecie, Konstytucja ustanawia zakaz karania za czyn, który nie był zabroniony pod groźbą kary przez ustawę obowiązującą w chwili jego popełnienia (zasada </a:t>
            </a:r>
            <a:r>
              <a:rPr lang="pl-PL" i="1" dirty="0" err="1" smtClean="0"/>
              <a:t>lex</a:t>
            </a:r>
            <a:r>
              <a:rPr lang="pl-PL" i="1" dirty="0" smtClean="0"/>
              <a:t> </a:t>
            </a:r>
            <a:r>
              <a:rPr lang="pl-PL" i="1" dirty="0" err="1" smtClean="0"/>
              <a:t>poenalis</a:t>
            </a:r>
            <a:r>
              <a:rPr lang="pl-PL" i="1" dirty="0" smtClean="0"/>
              <a:t> retro non </a:t>
            </a:r>
            <a:r>
              <a:rPr lang="pl-PL" i="1" dirty="0" err="1" smtClean="0"/>
              <a:t>agit</a:t>
            </a:r>
            <a:r>
              <a:rPr lang="pl-PL" i="1" dirty="0" smtClean="0"/>
              <a:t>).” </a:t>
            </a:r>
          </a:p>
          <a:p>
            <a:pPr fontAlgn="auto">
              <a:spcAft>
                <a:spcPts val="0"/>
              </a:spcAft>
              <a:buNone/>
              <a:defRPr/>
            </a:pPr>
            <a:endParaRPr lang="pl-PL" i="1" dirty="0" smtClean="0"/>
          </a:p>
          <a:p>
            <a:pPr fontAlgn="auto">
              <a:spcAft>
                <a:spcPts val="0"/>
              </a:spcAft>
              <a:buNone/>
              <a:defRPr/>
            </a:pPr>
            <a:r>
              <a:rPr lang="pl-PL" dirty="0" smtClean="0"/>
              <a:t>(wyr. TK z 8.7.2003 r., P 10/02, </a:t>
            </a:r>
            <a:r>
              <a:rPr lang="pl-PL" dirty="0" err="1" smtClean="0"/>
              <a:t>OTK-A</a:t>
            </a:r>
            <a:r>
              <a:rPr lang="pl-PL" dirty="0" smtClean="0"/>
              <a:t> 2003, Nr 6, poz. 62).</a:t>
            </a:r>
          </a:p>
          <a:p>
            <a:pPr fontAlgn="auto">
              <a:spcAft>
                <a:spcPts val="0"/>
              </a:spcAft>
              <a:buFont typeface="Wingdings" pitchFamily="2" charset="2"/>
              <a:buChar char="Ø"/>
              <a:defRPr/>
            </a:pPr>
            <a:r>
              <a:rPr lang="pl-PL" b="1" dirty="0" smtClean="0"/>
              <a:t>Art. 1 KK - Prawo człowieka do bezpieczeństwa prawnego w demokratycznym państwie prawnym.</a:t>
            </a:r>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457200" y="1052513"/>
            <a:ext cx="7620000" cy="5564187"/>
          </a:xfrm>
        </p:spPr>
        <p:txBody>
          <a:bodyPr rtlCol="0">
            <a:normAutofit lnSpcReduction="10000"/>
          </a:bodyPr>
          <a:lstStyle/>
          <a:p>
            <a:pPr fontAlgn="auto">
              <a:spcAft>
                <a:spcPts val="0"/>
              </a:spcAft>
              <a:buFont typeface="Arial" pitchFamily="34" charset="0"/>
              <a:buNone/>
              <a:defRPr/>
            </a:pPr>
            <a:endParaRPr lang="pl-PL" b="1" u="sng" dirty="0" smtClean="0"/>
          </a:p>
          <a:p>
            <a:pPr fontAlgn="auto">
              <a:spcAft>
                <a:spcPts val="0"/>
              </a:spcAft>
              <a:buFont typeface="Wingdings" pitchFamily="2" charset="2"/>
              <a:buChar char="q"/>
              <a:defRPr/>
            </a:pPr>
            <a:r>
              <a:rPr lang="pl-PL" b="1" i="1" dirty="0" smtClean="0"/>
              <a:t> </a:t>
            </a:r>
            <a:r>
              <a:rPr lang="pl-PL" b="1" i="1" u="sng" dirty="0" err="1" smtClean="0"/>
              <a:t>nullum</a:t>
            </a:r>
            <a:r>
              <a:rPr lang="pl-PL" b="1" i="1" u="sng" dirty="0" smtClean="0"/>
              <a:t> </a:t>
            </a:r>
            <a:r>
              <a:rPr lang="pl-PL" b="1" i="1" u="sng" dirty="0" err="1" smtClean="0"/>
              <a:t>crimen</a:t>
            </a:r>
            <a:r>
              <a:rPr lang="pl-PL" b="1" i="1" u="sng" dirty="0" smtClean="0"/>
              <a:t> sine </a:t>
            </a:r>
            <a:r>
              <a:rPr lang="pl-PL" b="1" i="1" u="sng" dirty="0" err="1" smtClean="0"/>
              <a:t>lege</a:t>
            </a:r>
            <a:endParaRPr lang="pl-PL" b="1" i="1" u="sng" dirty="0" smtClean="0"/>
          </a:p>
          <a:p>
            <a:pPr fontAlgn="auto">
              <a:spcAft>
                <a:spcPts val="0"/>
              </a:spcAft>
              <a:buNone/>
              <a:defRPr/>
            </a:pPr>
            <a:r>
              <a:rPr lang="pl-PL" dirty="0" smtClean="0"/>
              <a:t>Zasada ta obejmuje cztery dyrektywy szczegółowe:</a:t>
            </a:r>
          </a:p>
          <a:p>
            <a:pPr fontAlgn="auto">
              <a:spcAft>
                <a:spcPts val="0"/>
              </a:spcAft>
              <a:buBlip>
                <a:blip r:embed="rId2"/>
              </a:buBlip>
              <a:defRPr/>
            </a:pPr>
            <a:r>
              <a:rPr lang="pl-PL" dirty="0" smtClean="0"/>
              <a:t> zasadę </a:t>
            </a:r>
            <a:r>
              <a:rPr lang="pl-PL" i="1" dirty="0" err="1" smtClean="0"/>
              <a:t>nullum</a:t>
            </a:r>
            <a:r>
              <a:rPr lang="pl-PL" i="1" dirty="0" smtClean="0"/>
              <a:t> </a:t>
            </a:r>
            <a:r>
              <a:rPr lang="pl-PL" i="1" dirty="0" err="1" smtClean="0"/>
              <a:t>crimen</a:t>
            </a:r>
            <a:r>
              <a:rPr lang="pl-PL" dirty="0" smtClean="0"/>
              <a:t> </a:t>
            </a:r>
            <a:r>
              <a:rPr lang="pl-PL" i="1" dirty="0" smtClean="0"/>
              <a:t>sine </a:t>
            </a:r>
            <a:r>
              <a:rPr lang="pl-PL" i="1" dirty="0" err="1" smtClean="0"/>
              <a:t>lege</a:t>
            </a:r>
            <a:r>
              <a:rPr lang="pl-PL" dirty="0" smtClean="0"/>
              <a:t> </a:t>
            </a:r>
            <a:r>
              <a:rPr lang="pl-PL" b="1" i="1" dirty="0" err="1" smtClean="0"/>
              <a:t>scripta</a:t>
            </a:r>
            <a:r>
              <a:rPr lang="pl-PL" dirty="0" smtClean="0"/>
              <a:t> – przez co należy rozumieć nakaz określoności przestępstwa (typizacja czynu zabronionego) i kary </a:t>
            </a:r>
            <a:r>
              <a:rPr lang="pl-PL" b="1" dirty="0" smtClean="0"/>
              <a:t>przez ustawę</a:t>
            </a:r>
            <a:r>
              <a:rPr lang="pl-PL" dirty="0" smtClean="0"/>
              <a:t>, czyli akt normatywny odpowiadający określonym wymogom ustalonym prawem</a:t>
            </a:r>
          </a:p>
          <a:p>
            <a:pPr fontAlgn="auto">
              <a:spcAft>
                <a:spcPts val="0"/>
              </a:spcAft>
              <a:buBlip>
                <a:blip r:embed="rId2"/>
              </a:buBlip>
              <a:defRPr/>
            </a:pPr>
            <a:r>
              <a:rPr lang="pl-PL" dirty="0" smtClean="0"/>
              <a:t>zasadę </a:t>
            </a:r>
            <a:r>
              <a:rPr lang="pl-PL" i="1" dirty="0" err="1" smtClean="0"/>
              <a:t>nullum</a:t>
            </a:r>
            <a:r>
              <a:rPr lang="pl-PL" i="1" dirty="0" smtClean="0"/>
              <a:t> </a:t>
            </a:r>
            <a:r>
              <a:rPr lang="pl-PL" i="1" dirty="0" err="1" smtClean="0"/>
              <a:t>crimen</a:t>
            </a:r>
            <a:r>
              <a:rPr lang="pl-PL" dirty="0" smtClean="0"/>
              <a:t> </a:t>
            </a:r>
            <a:r>
              <a:rPr lang="pl-PL" i="1" dirty="0" smtClean="0"/>
              <a:t>sine </a:t>
            </a:r>
            <a:r>
              <a:rPr lang="pl-PL" i="1" dirty="0" err="1" smtClean="0"/>
              <a:t>lege</a:t>
            </a:r>
            <a:r>
              <a:rPr lang="pl-PL" dirty="0" smtClean="0"/>
              <a:t> </a:t>
            </a:r>
            <a:r>
              <a:rPr lang="pl-PL" b="1" i="1" dirty="0" err="1" smtClean="0"/>
              <a:t>stricta</a:t>
            </a:r>
            <a:r>
              <a:rPr lang="pl-PL" dirty="0" smtClean="0"/>
              <a:t> – zawierającą </a:t>
            </a:r>
            <a:r>
              <a:rPr lang="pl-PL" b="1" dirty="0" smtClean="0"/>
              <a:t>zakaz analogii i wykładni rozszerzającej</a:t>
            </a:r>
            <a:r>
              <a:rPr lang="pl-PL" dirty="0" smtClean="0"/>
              <a:t> na niekorzyść sprawcy czynu zabronionego; </a:t>
            </a:r>
          </a:p>
          <a:p>
            <a:pPr fontAlgn="auto">
              <a:spcAft>
                <a:spcPts val="0"/>
              </a:spcAft>
              <a:buBlip>
                <a:blip r:embed="rId2"/>
              </a:buBlip>
              <a:defRPr/>
            </a:pPr>
            <a:r>
              <a:rPr lang="pl-PL" dirty="0" smtClean="0"/>
              <a:t>zasadę </a:t>
            </a:r>
            <a:r>
              <a:rPr lang="pl-PL" i="1" dirty="0" err="1" smtClean="0"/>
              <a:t>nullum</a:t>
            </a:r>
            <a:r>
              <a:rPr lang="pl-PL" i="1" dirty="0" smtClean="0"/>
              <a:t> </a:t>
            </a:r>
            <a:r>
              <a:rPr lang="pl-PL" i="1" dirty="0" err="1" smtClean="0"/>
              <a:t>crimen</a:t>
            </a:r>
            <a:r>
              <a:rPr lang="pl-PL" dirty="0" smtClean="0"/>
              <a:t> </a:t>
            </a:r>
            <a:r>
              <a:rPr lang="pl-PL" i="1" dirty="0" smtClean="0"/>
              <a:t>sine </a:t>
            </a:r>
            <a:r>
              <a:rPr lang="pl-PL" i="1" dirty="0" err="1" smtClean="0"/>
              <a:t>lege</a:t>
            </a:r>
            <a:r>
              <a:rPr lang="pl-PL" dirty="0" smtClean="0"/>
              <a:t> </a:t>
            </a:r>
            <a:r>
              <a:rPr lang="pl-PL" b="1" i="1" dirty="0" smtClean="0"/>
              <a:t>certa</a:t>
            </a:r>
            <a:r>
              <a:rPr lang="pl-PL" dirty="0" smtClean="0"/>
              <a:t> – zakaz tworzenia </a:t>
            </a:r>
            <a:r>
              <a:rPr lang="pl-PL" b="1" dirty="0" smtClean="0"/>
              <a:t>niedookreślonych i nieostrych typów</a:t>
            </a:r>
            <a:r>
              <a:rPr lang="pl-PL" dirty="0" smtClean="0"/>
              <a:t> przestępstw i </a:t>
            </a:r>
            <a:r>
              <a:rPr lang="pl-PL" b="1" dirty="0" smtClean="0"/>
              <a:t>nieokreślonych kar</a:t>
            </a:r>
            <a:r>
              <a:rPr lang="pl-PL" dirty="0" smtClean="0"/>
              <a:t> grożących za przestępstwo</a:t>
            </a:r>
          </a:p>
          <a:p>
            <a:pPr fontAlgn="auto">
              <a:spcAft>
                <a:spcPts val="0"/>
              </a:spcAft>
              <a:buBlip>
                <a:blip r:embed="rId2"/>
              </a:buBlip>
              <a:defRPr/>
            </a:pPr>
            <a:r>
              <a:rPr lang="pl-PL" dirty="0" smtClean="0"/>
              <a:t> </a:t>
            </a:r>
            <a:r>
              <a:rPr lang="pl-PL" i="1" dirty="0" err="1" smtClean="0"/>
              <a:t>nullum</a:t>
            </a:r>
            <a:r>
              <a:rPr lang="pl-PL" i="1" dirty="0" smtClean="0"/>
              <a:t> </a:t>
            </a:r>
            <a:r>
              <a:rPr lang="pl-PL" i="1" dirty="0" err="1" smtClean="0"/>
              <a:t>crimen</a:t>
            </a:r>
            <a:r>
              <a:rPr lang="pl-PL" dirty="0" smtClean="0"/>
              <a:t> </a:t>
            </a:r>
            <a:r>
              <a:rPr lang="pl-PL" i="1" dirty="0" smtClean="0"/>
              <a:t>sine </a:t>
            </a:r>
            <a:r>
              <a:rPr lang="pl-PL" i="1" dirty="0" err="1" smtClean="0"/>
              <a:t>lege</a:t>
            </a:r>
            <a:r>
              <a:rPr lang="pl-PL" dirty="0" smtClean="0"/>
              <a:t> </a:t>
            </a:r>
            <a:r>
              <a:rPr lang="pl-PL" b="1" i="1" dirty="0" err="1" smtClean="0"/>
              <a:t>praevia</a:t>
            </a:r>
            <a:r>
              <a:rPr lang="pl-PL" dirty="0" smtClean="0"/>
              <a:t>, zawierającą zakaz nadawania </a:t>
            </a:r>
            <a:r>
              <a:rPr lang="pl-PL" b="1" dirty="0" smtClean="0"/>
              <a:t>wstecznej mocy ustawie</a:t>
            </a:r>
            <a:r>
              <a:rPr lang="pl-PL" dirty="0" smtClean="0"/>
              <a:t>, jeżeli pogorszyłoby to sytuację prawną sprawcy.</a:t>
            </a:r>
            <a:endParaRPr lang="pl-PL" b="1" i="1" dirty="0" smtClean="0"/>
          </a:p>
          <a:p>
            <a:pPr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79388" y="53975"/>
            <a:ext cx="8208962" cy="1143000"/>
          </a:xfrm>
        </p:spPr>
        <p:txBody>
          <a:bodyPr/>
          <a:lstStyle/>
          <a:p>
            <a:pPr fontAlgn="auto">
              <a:spcAft>
                <a:spcPts val="0"/>
              </a:spcAft>
              <a:defRPr/>
            </a:pPr>
            <a:r>
              <a:rPr lang="pl-PL" sz="4000" dirty="0" smtClean="0"/>
              <a:t>Podstawowe zasady prawa karnego</a:t>
            </a:r>
            <a:endParaRPr lang="pl-PL" sz="4000" dirty="0"/>
          </a:p>
        </p:txBody>
      </p:sp>
      <p:sp>
        <p:nvSpPr>
          <p:cNvPr id="130051" name="Rectangle 3"/>
          <p:cNvSpPr>
            <a:spLocks noGrp="1" noChangeArrowheads="1"/>
          </p:cNvSpPr>
          <p:nvPr>
            <p:ph idx="1"/>
          </p:nvPr>
        </p:nvSpPr>
        <p:spPr>
          <a:xfrm>
            <a:off x="457200" y="1052513"/>
            <a:ext cx="7620000" cy="5564187"/>
          </a:xfrm>
        </p:spPr>
        <p:txBody>
          <a:bodyPr rtlCol="0">
            <a:normAutofit fontScale="85000" lnSpcReduction="10000"/>
          </a:bodyPr>
          <a:lstStyle/>
          <a:p>
            <a:pPr fontAlgn="auto">
              <a:spcAft>
                <a:spcPts val="0"/>
              </a:spcAft>
              <a:buFont typeface="Arial" pitchFamily="34" charset="0"/>
              <a:buNone/>
              <a:defRPr/>
            </a:pPr>
            <a:endParaRPr lang="pl-PL" b="1" u="sng" dirty="0" smtClean="0"/>
          </a:p>
          <a:p>
            <a:pPr>
              <a:buNone/>
            </a:pPr>
            <a:r>
              <a:rPr lang="pl-PL" b="1" i="1" dirty="0" smtClean="0"/>
              <a:t>Niezbędne wymogi określoności przepisów karnych według wskazań TK: </a:t>
            </a:r>
          </a:p>
          <a:p>
            <a:pPr marL="571500" indent="-457200">
              <a:buAutoNum type="arabicParenR"/>
            </a:pPr>
            <a:r>
              <a:rPr lang="pl-PL" dirty="0" smtClean="0"/>
              <a:t>przepis prawa karnego powinna cechować precyzyjność, jasność oraz legislacyjna poprawność;</a:t>
            </a:r>
          </a:p>
          <a:p>
            <a:pPr marL="571500" indent="-457200">
              <a:buAutoNum type="arabicParenR"/>
            </a:pPr>
            <a:r>
              <a:rPr lang="pl-PL" dirty="0" smtClean="0"/>
              <a:t>adresat normy </a:t>
            </a:r>
            <a:r>
              <a:rPr lang="pl-PL" dirty="0" err="1" smtClean="0"/>
              <a:t>prawnokarnej</a:t>
            </a:r>
            <a:r>
              <a:rPr lang="pl-PL" dirty="0" smtClean="0"/>
              <a:t> powinien być w stanie zrekonstruować – jedynie na podstawie określających ją przepisów, a więc z zastosowaniem wyłącznie językowych reguł wykładni – zasadnicze znamiona czynu zabronionego;</a:t>
            </a:r>
          </a:p>
          <a:p>
            <a:pPr marL="571500" indent="-457200">
              <a:buAutoNum type="arabicParenR"/>
            </a:pPr>
            <a:r>
              <a:rPr lang="pl-PL" dirty="0" smtClean="0"/>
              <a:t>jednostka nie powinna być w stanie niepewności co do tego, czy pewne zachowanie stanowi czyn zabroniony;</a:t>
            </a:r>
          </a:p>
          <a:p>
            <a:pPr marL="571500" indent="-457200">
              <a:buAutoNum type="arabicParenR"/>
            </a:pPr>
            <a:r>
              <a:rPr lang="pl-PL" dirty="0" smtClean="0"/>
              <a:t>norma karna powinna wskazywać w sposób jednoznaczny zarówno osobę, do której skierowany jest zakaz, znamiona czynu zabronionego, jak i rodzaj sankcji grożącej za popełnienie takiego czynu;</a:t>
            </a:r>
          </a:p>
          <a:p>
            <a:pPr marL="571500" indent="-457200">
              <a:buAutoNum type="arabicParenR"/>
            </a:pPr>
            <a:r>
              <a:rPr lang="pl-PL" dirty="0" smtClean="0"/>
              <a:t>użycie zwrotów niedookreślonych lub wieloznacznych w obszarze prawa karnego wymaga istnienia szczególnych gwarancji proceduralnych, zapewniających przejrzystość i </a:t>
            </a:r>
            <a:r>
              <a:rPr lang="pl-PL" dirty="0" err="1" smtClean="0"/>
              <a:t>ocenność</a:t>
            </a:r>
            <a:r>
              <a:rPr lang="pl-PL" dirty="0" smtClean="0"/>
              <a:t> praktyki wypełniania nieostrego zwrotu konkretną treścią przez organ państwa</a:t>
            </a:r>
          </a:p>
          <a:p>
            <a:pPr marL="571500" indent="-457200">
              <a:buNone/>
            </a:pPr>
            <a:r>
              <a:rPr lang="pl-PL" dirty="0" smtClean="0"/>
              <a:t> (wyr. TK z 19.7.2011 r., K 11/10, </a:t>
            </a:r>
            <a:r>
              <a:rPr lang="pl-PL" dirty="0" err="1" smtClean="0"/>
              <a:t>OTK-A</a:t>
            </a:r>
            <a:r>
              <a:rPr lang="pl-PL" dirty="0" smtClean="0"/>
              <a:t> 2011, Nr 6, poz. 60, cz. III, </a:t>
            </a:r>
            <a:r>
              <a:rPr lang="pl-PL" dirty="0" err="1" smtClean="0"/>
              <a:t>pkt</a:t>
            </a:r>
            <a:r>
              <a:rPr lang="pl-PL" dirty="0" smtClean="0"/>
              <a:t> 4.1.6).</a:t>
            </a:r>
          </a:p>
          <a:p>
            <a:pPr fontAlgn="auto">
              <a:spcAft>
                <a:spcPts val="0"/>
              </a:spcAft>
              <a:buBlip>
                <a:blip r:embed="rId2"/>
              </a:buBlip>
              <a:defRPr/>
            </a:pPr>
            <a:endParaRPr lang="pl-PL" b="1" i="1" dirty="0" smtClean="0"/>
          </a:p>
          <a:p>
            <a:pPr fontAlgn="auto">
              <a:spcAft>
                <a:spcPts val="0"/>
              </a:spcAft>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b="1"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a:p>
            <a:pPr fontAlgn="auto">
              <a:spcAft>
                <a:spcPts val="0"/>
              </a:spcAft>
              <a:buFont typeface="Arial" pitchFamily="34" charset="0"/>
              <a:buNone/>
              <a:defRPr/>
            </a:pPr>
            <a:endParaRPr lang="pl-PL" dirty="0" smtClean="0"/>
          </a:p>
        </p:txBody>
      </p:sp>
    </p:spTree>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6992</TotalTime>
  <Words>734</Words>
  <Application>Microsoft Office PowerPoint</Application>
  <PresentationFormat>Pokaz na ekranie (4:3)</PresentationFormat>
  <Paragraphs>331</Paragraphs>
  <Slides>21</Slides>
  <Notes>0</Notes>
  <HiddenSlides>0</HiddenSlides>
  <MMClips>0</MMClips>
  <ScaleCrop>false</ScaleCrop>
  <HeadingPairs>
    <vt:vector size="4" baseType="variant">
      <vt:variant>
        <vt:lpstr>Motyw</vt:lpstr>
      </vt:variant>
      <vt:variant>
        <vt:i4>1</vt:i4>
      </vt:variant>
      <vt:variant>
        <vt:lpstr>Tytuły slajdów</vt:lpstr>
      </vt:variant>
      <vt:variant>
        <vt:i4>21</vt:i4>
      </vt:variant>
    </vt:vector>
  </HeadingPairs>
  <TitlesOfParts>
    <vt:vector size="22" baseType="lpstr">
      <vt:lpstr>Adjacency</vt:lpstr>
      <vt:lpstr>Wprowadzenie do nauki prawa karnego</vt:lpstr>
      <vt:lpstr>Pojęcie i funkcje prawa karnego</vt:lpstr>
      <vt:lpstr>Pojęcie i funkcje prawa karnego</vt:lpstr>
      <vt:lpstr>Struktura normy prawa karnego</vt:lpstr>
      <vt:lpstr>System źródeł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Podstawowe zasady prawa karnego</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Wprowadznie do nauki prawa karnego</dc:title>
  <dc:creator>Tomasz Biegacz</dc:creator>
  <cp:lastModifiedBy>Dagmara</cp:lastModifiedBy>
  <cp:revision>427</cp:revision>
  <dcterms:created xsi:type="dcterms:W3CDTF">2012-10-05T20:53:44Z</dcterms:created>
  <dcterms:modified xsi:type="dcterms:W3CDTF">2018-11-21T18:57:31Z</dcterms:modified>
</cp:coreProperties>
</file>