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34"/>
  </p:notesMasterIdLst>
  <p:sldIdLst>
    <p:sldId id="256" r:id="rId2"/>
    <p:sldId id="657" r:id="rId3"/>
    <p:sldId id="677" r:id="rId4"/>
    <p:sldId id="678" r:id="rId5"/>
    <p:sldId id="679" r:id="rId6"/>
    <p:sldId id="680" r:id="rId7"/>
    <p:sldId id="681" r:id="rId8"/>
    <p:sldId id="683" r:id="rId9"/>
    <p:sldId id="684" r:id="rId10"/>
    <p:sldId id="682" r:id="rId11"/>
    <p:sldId id="685" r:id="rId12"/>
    <p:sldId id="686" r:id="rId13"/>
    <p:sldId id="691" r:id="rId14"/>
    <p:sldId id="692" r:id="rId15"/>
    <p:sldId id="690" r:id="rId16"/>
    <p:sldId id="687" r:id="rId17"/>
    <p:sldId id="689" r:id="rId18"/>
    <p:sldId id="696" r:id="rId19"/>
    <p:sldId id="688" r:id="rId20"/>
    <p:sldId id="695" r:id="rId21"/>
    <p:sldId id="694" r:id="rId22"/>
    <p:sldId id="699" r:id="rId23"/>
    <p:sldId id="702" r:id="rId24"/>
    <p:sldId id="707" r:id="rId25"/>
    <p:sldId id="703" r:id="rId26"/>
    <p:sldId id="701" r:id="rId27"/>
    <p:sldId id="704" r:id="rId28"/>
    <p:sldId id="700" r:id="rId29"/>
    <p:sldId id="705" r:id="rId30"/>
    <p:sldId id="697" r:id="rId31"/>
    <p:sldId id="706" r:id="rId32"/>
    <p:sldId id="284" r:id="rId33"/>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04.10.2018</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04/10/2018</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04/10/2018</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04/10/2018</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04/10/2018</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04/10/2018</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04/10/2018</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04/10/2018</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04/10/2018</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04/10/2018</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04/10/2018</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04/10/2018</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04/10/2018</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sip.legalis.pl/document-view.seam?documentId=mrswglrrgeydembqha4d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60431" y="620688"/>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Obowiązywanie ustawy karnej</a:t>
            </a:r>
            <a:br>
              <a:rPr lang="pl-PL" sz="4400" dirty="0" smtClean="0">
                <a:solidFill>
                  <a:schemeClr val="accent3">
                    <a:lumMod val="75000"/>
                  </a:schemeClr>
                </a:solidFill>
              </a:rPr>
            </a:br>
            <a:r>
              <a:rPr lang="pl-PL" sz="4400" dirty="0" smtClean="0">
                <a:solidFill>
                  <a:schemeClr val="accent3">
                    <a:lumMod val="75000"/>
                  </a:schemeClr>
                </a:solidFill>
              </a:rPr>
              <a:t>w miejscu i czasie</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88031" y="44625"/>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KOLIZJA USTAW W CZASIE</a:t>
            </a:r>
          </a:p>
          <a:p>
            <a:pPr fontAlgn="auto">
              <a:spcAft>
                <a:spcPts val="0"/>
              </a:spcAft>
              <a:buFont typeface="Arial" pitchFamily="34" charset="0"/>
              <a:buNone/>
              <a:defRPr/>
            </a:pPr>
            <a:r>
              <a:rPr lang="pl-PL" dirty="0" smtClean="0"/>
              <a:t> - problem wyłączenia stosowania co do regulacji KPK ?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Zakwalifikowanie czynu na podstawie ustawy obowiązującej w czasie jego popełnienia, jako względniejszej od ustawy obowiązującej w czasie orzekania nie oznacza, że samo postępowanie karne dotyczące tego czynu przebiegać powinno według przepisów procesowych, które obowiązywały w czasie popełnienia. W myśl art. 1 § </a:t>
            </a:r>
            <a:r>
              <a:rPr lang="pl-PL" dirty="0" err="1" smtClean="0"/>
              <a:t>1</a:t>
            </a:r>
            <a:r>
              <a:rPr lang="pl-PL" dirty="0" smtClean="0"/>
              <a:t> przepisów wprowadzających Kodeks postępowania karnego z 1997 r. przepisy tego kodeksu obowiązują z dniem 1 września 1998 r. we wszystkich toczących się postępowaniach, także i te, które określają reguły </a:t>
            </a:r>
            <a:r>
              <a:rPr lang="pl-PL" dirty="0" err="1" smtClean="0"/>
              <a:t>ne</a:t>
            </a:r>
            <a:r>
              <a:rPr lang="pl-PL" dirty="0" smtClean="0"/>
              <a:t> </a:t>
            </a:r>
            <a:r>
              <a:rPr lang="pl-PL" dirty="0" err="1" smtClean="0"/>
              <a:t>peius</a:t>
            </a:r>
            <a:r>
              <a:rPr lang="pl-PL" dirty="0" smtClean="0"/>
              <a:t> w postępowaniu odwoławczym. W niczym nie koryguje tych uregulowań przepis art. 4 § 1 KK, odnoszący się wyłącznie do kwestii </a:t>
            </a:r>
            <a:r>
              <a:rPr lang="pl-PL" dirty="0" err="1" smtClean="0"/>
              <a:t>materialnoprawnych</a:t>
            </a:r>
            <a:r>
              <a:rPr lang="pl-PL" dirty="0" smtClean="0"/>
              <a:t>.”</a:t>
            </a:r>
          </a:p>
          <a:p>
            <a:pPr fontAlgn="auto">
              <a:spcAft>
                <a:spcPts val="0"/>
              </a:spcAft>
              <a:buFont typeface="Arial" pitchFamily="34" charset="0"/>
              <a:buNone/>
              <a:defRPr/>
            </a:pPr>
            <a:r>
              <a:rPr lang="pl-PL" dirty="0" smtClean="0"/>
              <a:t>(post. SN z 12.5.2005 r., V KK 411/04, </a:t>
            </a:r>
            <a:r>
              <a:rPr lang="pl-PL" dirty="0" err="1" smtClean="0"/>
              <a:t>OSNwSK</a:t>
            </a:r>
            <a:r>
              <a:rPr lang="pl-PL" dirty="0" smtClean="0"/>
              <a:t> 2005, poz. 961)</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Przycisk akcji: Pomoc 1">
            <a:hlinkClick r:id="" action="ppaction://noaction" highlightClick="1"/>
          </p:cNvPr>
          <p:cNvSpPr/>
          <p:nvPr/>
        </p:nvSpPr>
        <p:spPr>
          <a:xfrm>
            <a:off x="6971250" y="764704"/>
            <a:ext cx="1042416" cy="1042416"/>
          </a:xfrm>
          <a:prstGeom prst="actionButtonHelp">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r>
              <a:rPr lang="pl-PL" b="1" dirty="0" smtClean="0"/>
              <a:t>KOLIZJA USTAW W CZASIE</a:t>
            </a:r>
          </a:p>
          <a:p>
            <a:pPr fontAlgn="auto">
              <a:spcAft>
                <a:spcPts val="0"/>
              </a:spcAft>
              <a:buNone/>
              <a:defRPr/>
            </a:pPr>
            <a:r>
              <a:rPr lang="pl-PL" b="1" dirty="0" smtClean="0">
                <a:solidFill>
                  <a:schemeClr val="tx2"/>
                </a:solidFill>
              </a:rPr>
              <a:t>2. Zmiana ustawy po wydaniu wyroku</a:t>
            </a:r>
          </a:p>
          <a:p>
            <a:pPr fontAlgn="auto">
              <a:spcAft>
                <a:spcPts val="0"/>
              </a:spcAft>
              <a:buNone/>
              <a:defRPr/>
            </a:pPr>
            <a:r>
              <a:rPr lang="pl-PL" b="1" dirty="0" smtClean="0"/>
              <a:t>art. 4 § 2–4 KK.</a:t>
            </a:r>
            <a:r>
              <a:rPr lang="pl-PL" dirty="0" smtClean="0"/>
              <a:t> jest to sytuacja </a:t>
            </a:r>
            <a:r>
              <a:rPr lang="pl-PL" b="1" dirty="0" smtClean="0"/>
              <a:t>odmienna</a:t>
            </a:r>
            <a:r>
              <a:rPr lang="pl-PL" dirty="0" smtClean="0"/>
              <a:t> od regulowanej w art. 4 § 1 KK – dopiero po prawomocnym skazaniu nastąpiła zmiana ustawy, znacząco łagodząca konsekwencje popełnionego przez sprawcę czynu lub nawet znosząca przestępność takiego czynu. </a:t>
            </a:r>
          </a:p>
          <a:p>
            <a:pPr fontAlgn="auto">
              <a:spcAft>
                <a:spcPts val="0"/>
              </a:spcAft>
              <a:buNone/>
              <a:defRPr/>
            </a:pPr>
            <a:r>
              <a:rPr lang="pl-PL" b="1" dirty="0" smtClean="0"/>
              <a:t>Odmienne punkty czasowe: 1)czas wydania prawomocnego wyroku -2) czas odbycia kary</a:t>
            </a:r>
          </a:p>
          <a:p>
            <a:pPr fontAlgn="auto">
              <a:spcAft>
                <a:spcPts val="0"/>
              </a:spcAft>
              <a:buNone/>
              <a:defRPr/>
            </a:pPr>
            <a:r>
              <a:rPr lang="pl-PL" b="1" dirty="0" smtClean="0"/>
              <a:t>- </a:t>
            </a:r>
            <a:r>
              <a:rPr lang="pl-PL" u="sng" dirty="0" smtClean="0">
                <a:solidFill>
                  <a:srgbClr val="0070C0"/>
                </a:solidFill>
              </a:rPr>
              <a:t>Reguły z art. 4 § 2–4 KK stanowią  odstępstwo od zasady stabilności wyroków sądowych podyktowane względami humanitarnymi</a:t>
            </a:r>
          </a:p>
          <a:p>
            <a:pPr fontAlgn="auto">
              <a:spcAft>
                <a:spcPts val="0"/>
              </a:spcAft>
              <a:buBlip>
                <a:blip r:embed="rId2"/>
              </a:buBlip>
              <a:defRPr/>
            </a:pPr>
            <a:r>
              <a:rPr lang="pl-PL" b="1" dirty="0" smtClean="0"/>
              <a:t> obniżenie kary orzeczonej</a:t>
            </a:r>
          </a:p>
          <a:p>
            <a:pPr fontAlgn="auto">
              <a:spcAft>
                <a:spcPts val="0"/>
              </a:spcAft>
              <a:buBlip>
                <a:blip r:embed="rId2"/>
              </a:buBlip>
              <a:defRPr/>
            </a:pPr>
            <a:r>
              <a:rPr lang="pl-PL" b="1" dirty="0" smtClean="0"/>
              <a:t> zmiana orzeczonej kary</a:t>
            </a:r>
          </a:p>
          <a:p>
            <a:pPr fontAlgn="auto">
              <a:spcAft>
                <a:spcPts val="0"/>
              </a:spcAft>
              <a:buBlip>
                <a:blip r:embed="rId2"/>
              </a:buBlip>
              <a:defRPr/>
            </a:pPr>
            <a:r>
              <a:rPr lang="pl-PL" b="1" dirty="0" smtClean="0"/>
              <a:t> zatarcie skazania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2" name="Prostokąt zaokrąglony 1"/>
          <p:cNvSpPr/>
          <p:nvPr/>
        </p:nvSpPr>
        <p:spPr>
          <a:xfrm>
            <a:off x="611560" y="1556792"/>
            <a:ext cx="7488832" cy="1800200"/>
          </a:xfrm>
          <a:prstGeom prst="roundRect">
            <a:avLst/>
          </a:prstGeom>
          <a:gradFill flip="none" rotWithShape="1">
            <a:gsLst>
              <a:gs pos="0">
                <a:schemeClr val="bg2">
                  <a:lumMod val="40000"/>
                  <a:lumOff val="60000"/>
                  <a:shade val="30000"/>
                  <a:satMod val="115000"/>
                </a:schemeClr>
              </a:gs>
              <a:gs pos="50000">
                <a:schemeClr val="bg2">
                  <a:lumMod val="40000"/>
                  <a:lumOff val="60000"/>
                  <a:shade val="67500"/>
                  <a:satMod val="115000"/>
                </a:schemeClr>
              </a:gs>
              <a:gs pos="100000">
                <a:schemeClr val="bg2">
                  <a:lumMod val="40000"/>
                  <a:lumOff val="60000"/>
                  <a:shade val="100000"/>
                  <a:satMod val="115000"/>
                </a:schemeClr>
              </a:gs>
            </a:gsLst>
            <a:path path="circle">
              <a:fillToRect l="100000" t="100000"/>
            </a:path>
            <a:tileRect r="-100000" b="-100000"/>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b="1" dirty="0" smtClean="0"/>
              <a:t>Miejsce popełnienia przestępstwa</a:t>
            </a:r>
            <a:endParaRPr lang="pl-PL" b="1" dirty="0"/>
          </a:p>
          <a:p>
            <a:pPr marL="114300" indent="0" fontAlgn="auto">
              <a:spcAft>
                <a:spcPts val="0"/>
              </a:spcAft>
              <a:buNone/>
              <a:defRPr/>
            </a:pPr>
            <a:r>
              <a:rPr lang="pl-PL" dirty="0" smtClean="0"/>
              <a:t>Art. 6 § 2 KK </a:t>
            </a:r>
            <a:r>
              <a:rPr lang="pl-PL" dirty="0"/>
              <a:t>Czyn zabroniony uważa się za popełniony w </a:t>
            </a:r>
            <a:r>
              <a:rPr lang="pl-PL" dirty="0" smtClean="0"/>
              <a:t>miejscu: </a:t>
            </a:r>
          </a:p>
          <a:p>
            <a:pPr marL="571500" indent="-457200" fontAlgn="auto">
              <a:spcAft>
                <a:spcPts val="0"/>
              </a:spcAft>
              <a:buFont typeface="+mj-lt"/>
              <a:buAutoNum type="arabicPeriod"/>
              <a:defRPr/>
            </a:pPr>
            <a:r>
              <a:rPr lang="pl-PL" dirty="0" smtClean="0"/>
              <a:t>w </a:t>
            </a:r>
            <a:r>
              <a:rPr lang="pl-PL" dirty="0"/>
              <a:t>którym sprawca </a:t>
            </a:r>
            <a:r>
              <a:rPr lang="pl-PL" dirty="0" smtClean="0"/>
              <a:t>działał;</a:t>
            </a:r>
          </a:p>
          <a:p>
            <a:pPr marL="571500" indent="-457200" fontAlgn="auto">
              <a:spcAft>
                <a:spcPts val="0"/>
              </a:spcAft>
              <a:buFont typeface="+mj-lt"/>
              <a:buAutoNum type="arabicPeriod"/>
              <a:defRPr/>
            </a:pPr>
            <a:r>
              <a:rPr lang="pl-PL" dirty="0" smtClean="0"/>
              <a:t>lub w którym zaniechał </a:t>
            </a:r>
            <a:r>
              <a:rPr lang="pl-PL" dirty="0"/>
              <a:t>działania, do którego był obowiązany, </a:t>
            </a:r>
            <a:endParaRPr lang="pl-PL" dirty="0" smtClean="0"/>
          </a:p>
          <a:p>
            <a:pPr marL="571500" indent="-457200" fontAlgn="auto">
              <a:spcAft>
                <a:spcPts val="0"/>
              </a:spcAft>
              <a:buFont typeface="+mj-lt"/>
              <a:buAutoNum type="arabicPeriod"/>
              <a:defRPr/>
            </a:pPr>
            <a:r>
              <a:rPr lang="pl-PL" dirty="0" smtClean="0"/>
              <a:t>albo </a:t>
            </a:r>
            <a:r>
              <a:rPr lang="pl-PL" dirty="0"/>
              <a:t>gdzie skutek stanowiący znamię czynu zabronionego nastąpił </a:t>
            </a:r>
            <a:endParaRPr lang="pl-PL" dirty="0" smtClean="0"/>
          </a:p>
          <a:p>
            <a:pPr marL="571500" indent="-457200" fontAlgn="auto">
              <a:spcAft>
                <a:spcPts val="0"/>
              </a:spcAft>
              <a:buFont typeface="+mj-lt"/>
              <a:buAutoNum type="arabicPeriod"/>
              <a:defRPr/>
            </a:pPr>
            <a:r>
              <a:rPr lang="pl-PL" dirty="0" smtClean="0"/>
              <a:t>lub gdzie według </a:t>
            </a:r>
            <a:r>
              <a:rPr lang="pl-PL" dirty="0"/>
              <a:t>zamiaru </a:t>
            </a:r>
            <a:r>
              <a:rPr lang="pl-PL" dirty="0" smtClean="0"/>
              <a:t>sprawcy skutek </a:t>
            </a:r>
            <a:r>
              <a:rPr lang="pl-PL" dirty="0"/>
              <a:t>miał nastąpić</a:t>
            </a:r>
            <a:r>
              <a:rPr lang="pl-PL" dirty="0" smtClean="0"/>
              <a:t>.</a:t>
            </a:r>
          </a:p>
          <a:p>
            <a:pPr marL="114300" indent="0" fontAlgn="auto">
              <a:spcAft>
                <a:spcPts val="0"/>
              </a:spcAft>
              <a:buNone/>
              <a:defRPr/>
            </a:pPr>
            <a:endParaRPr lang="pl-PL" dirty="0"/>
          </a:p>
          <a:p>
            <a:pPr marL="114300" indent="0" fontAlgn="auto">
              <a:spcAft>
                <a:spcPts val="0"/>
              </a:spcAft>
              <a:buNone/>
              <a:defRPr/>
            </a:pPr>
            <a:r>
              <a:rPr lang="pl-PL" b="1" dirty="0" smtClean="0"/>
              <a:t>4 możliwe miejsca – ewentualne kolizje rozstrzygane w oparciu o przepisy karnoprocesowe!</a:t>
            </a:r>
          </a:p>
          <a:p>
            <a:pPr marL="114300" indent="0" fontAlgn="auto">
              <a:spcAft>
                <a:spcPts val="0"/>
              </a:spcAft>
              <a:buNone/>
              <a:defRPr/>
            </a:pPr>
            <a:endParaRPr lang="pl-PL" b="1" dirty="0"/>
          </a:p>
          <a:p>
            <a:pPr marL="114300" indent="0" fontAlgn="auto">
              <a:spcAft>
                <a:spcPts val="0"/>
              </a:spcAft>
              <a:buNone/>
              <a:defRPr/>
            </a:pPr>
            <a:r>
              <a:rPr lang="pl-PL" dirty="0"/>
              <a:t>"Za miejsce popełnienia czynu zabronionego uważa się bowiem zarówno miejsce, w którym sprawca działał, jak i miejsce, w którym zaniechał działania, do którego był obowiązany, a także miejsce, w którym skutek stanowiący znamię czynu zabronionego nastąpił, jak i miejsce, w którym skutek według zamiaru sprawcy miał nastąpić. Przyjęcie zasady "</a:t>
            </a:r>
            <a:r>
              <a:rPr lang="pl-PL" dirty="0" err="1"/>
              <a:t>wielomiejscowości</a:t>
            </a:r>
            <a:r>
              <a:rPr lang="pl-PL" dirty="0"/>
              <a:t>" rozszerza znacznie polską jurysdykcję w oparciu o zasadę terytorialności" (wyr. SA w Łodzi z 24.1.2001 r., II AKA 240/01, Prok. i Pr. – </a:t>
            </a:r>
            <a:r>
              <a:rPr lang="pl-PL" dirty="0" err="1"/>
              <a:t>wkł</a:t>
            </a:r>
            <a:r>
              <a:rPr lang="pl-PL" dirty="0"/>
              <a:t>. 2004, Nr 5, poz. 25). </a:t>
            </a:r>
            <a:endParaRPr lang="pl-PL" b="1"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2869331"/>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b="1" u="sng" dirty="0" smtClean="0">
                <a:effectLst>
                  <a:outerShdw blurRad="38100" dist="38100" dir="2700000" algn="tl">
                    <a:srgbClr val="000000">
                      <a:alpha val="43137"/>
                    </a:srgbClr>
                  </a:outerShdw>
                </a:effectLst>
              </a:rPr>
              <a:t>Miejsce popełnienia przestępstwa</a:t>
            </a:r>
          </a:p>
          <a:p>
            <a:pPr marL="114300" indent="0" fontAlgn="auto">
              <a:spcAft>
                <a:spcPts val="0"/>
              </a:spcAft>
              <a:buNone/>
              <a:defRPr/>
            </a:pPr>
            <a:endParaRPr lang="pl-PL" dirty="0" smtClean="0"/>
          </a:p>
          <a:p>
            <a:pPr marL="628650" indent="-514350" fontAlgn="auto">
              <a:spcAft>
                <a:spcPts val="0"/>
              </a:spcAft>
              <a:buFont typeface="+mj-lt"/>
              <a:buAutoNum type="romanUcPeriod"/>
              <a:defRPr/>
            </a:pPr>
            <a:r>
              <a:rPr lang="pl-PL" dirty="0"/>
              <a:t>Miejscem popełnienia czynu zabronionego przy przestępstwie </a:t>
            </a:r>
            <a:r>
              <a:rPr lang="pl-PL" b="1" dirty="0"/>
              <a:t>formalnym</a:t>
            </a:r>
            <a:r>
              <a:rPr lang="pl-PL" dirty="0"/>
              <a:t> będzie zawsze </a:t>
            </a:r>
            <a:r>
              <a:rPr lang="pl-PL" b="1" dirty="0"/>
              <a:t>miejsce czynności sprawczej</a:t>
            </a:r>
            <a:r>
              <a:rPr lang="pl-PL" dirty="0"/>
              <a:t>, </a:t>
            </a:r>
            <a:endParaRPr lang="pl-PL" dirty="0" smtClean="0"/>
          </a:p>
          <a:p>
            <a:pPr marL="628650" indent="-514350" fontAlgn="auto">
              <a:spcAft>
                <a:spcPts val="0"/>
              </a:spcAft>
              <a:buFont typeface="+mj-lt"/>
              <a:buAutoNum type="romanUcPeriod"/>
              <a:defRPr/>
            </a:pPr>
            <a:r>
              <a:rPr lang="pl-PL" dirty="0" smtClean="0"/>
              <a:t>natomiast </a:t>
            </a:r>
            <a:r>
              <a:rPr lang="pl-PL" dirty="0"/>
              <a:t>przy przestępstwie </a:t>
            </a:r>
            <a:r>
              <a:rPr lang="pl-PL" b="1" dirty="0"/>
              <a:t>materialnym</a:t>
            </a:r>
            <a:r>
              <a:rPr lang="pl-PL" dirty="0"/>
              <a:t> w grę mogą wchodzić już </a:t>
            </a:r>
            <a:r>
              <a:rPr lang="pl-PL" b="1" dirty="0"/>
              <a:t>dwa</a:t>
            </a:r>
            <a:r>
              <a:rPr lang="pl-PL" dirty="0"/>
              <a:t> miejsca jako miejsca popełnienia czynu zabronionego – miejsce czynności sprawczej oraz miejsce nastąpienia skutku, </a:t>
            </a:r>
            <a:endParaRPr lang="pl-PL" dirty="0" smtClean="0"/>
          </a:p>
          <a:p>
            <a:pPr marL="628650" indent="-514350" fontAlgn="auto">
              <a:spcAft>
                <a:spcPts val="0"/>
              </a:spcAft>
              <a:buFont typeface="+mj-lt"/>
              <a:buAutoNum type="romanUcPeriod"/>
              <a:defRPr/>
            </a:pPr>
            <a:r>
              <a:rPr lang="pl-PL" dirty="0" smtClean="0"/>
              <a:t>przy </a:t>
            </a:r>
            <a:r>
              <a:rPr lang="pl-PL" dirty="0"/>
              <a:t>przestępstwach materialnych umyślnych mogą wystąpić nawet </a:t>
            </a:r>
            <a:r>
              <a:rPr lang="pl-PL" b="1" dirty="0"/>
              <a:t>trzy</a:t>
            </a:r>
            <a:r>
              <a:rPr lang="pl-PL" dirty="0"/>
              <a:t> miejsca popełnienia czynu zabronionego – ponieważ gdy skutek nastąpił nie tam, gdzie według zamiaru sprawcy miał nastąpić, dochodzi jeszcze miejsce </a:t>
            </a:r>
            <a:r>
              <a:rPr lang="pl-PL" b="1" dirty="0"/>
              <a:t>zamierzonego</a:t>
            </a:r>
            <a:r>
              <a:rPr lang="pl-PL" dirty="0"/>
              <a:t> skutku </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066584526"/>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dirty="0" smtClean="0"/>
              <a:t>Miejsce popełnienia przestępstwa</a:t>
            </a:r>
          </a:p>
          <a:p>
            <a:pPr marL="114300" lvl="0" fontAlgn="auto">
              <a:spcAft>
                <a:spcPts val="0"/>
              </a:spcAft>
              <a:buClr>
                <a:srgbClr val="7A7A7A"/>
              </a:buClr>
            </a:pPr>
            <a:r>
              <a:rPr lang="pl-PL" sz="2400" dirty="0">
                <a:solidFill>
                  <a:srgbClr val="C00000"/>
                </a:solidFill>
                <a:latin typeface="Calibri" pitchFamily="34" charset="0"/>
                <a:cs typeface="Calibri" pitchFamily="34" charset="0"/>
              </a:rPr>
              <a:t>Art. 31 k.p.k</a:t>
            </a:r>
            <a:r>
              <a:rPr lang="pl-PL" sz="2400" i="1" dirty="0">
                <a:solidFill>
                  <a:srgbClr val="C00000"/>
                </a:solidFill>
                <a:latin typeface="Calibri" pitchFamily="34" charset="0"/>
                <a:cs typeface="Calibri" pitchFamily="34" charset="0"/>
              </a:rPr>
              <a:t>.: miejscowo właściwy do rozpoznania sprawy jest sąd, w którego okręgu popełniono przestępstwo</a:t>
            </a:r>
            <a:r>
              <a:rPr lang="pl-PL" sz="2400" dirty="0">
                <a:solidFill>
                  <a:srgbClr val="C00000"/>
                </a:solidFill>
                <a:latin typeface="Calibri" pitchFamily="34" charset="0"/>
                <a:cs typeface="Calibri" pitchFamily="34" charset="0"/>
              </a:rPr>
              <a:t>.</a:t>
            </a:r>
          </a:p>
          <a:p>
            <a:pPr marL="114300" lvl="0" fontAlgn="auto">
              <a:spcAft>
                <a:spcPts val="0"/>
              </a:spcAft>
              <a:buClr>
                <a:srgbClr val="7A7A7A"/>
              </a:buClr>
            </a:pPr>
            <a:endParaRPr lang="pl-PL" sz="1050" dirty="0">
              <a:latin typeface="Calibri" pitchFamily="34" charset="0"/>
              <a:cs typeface="Calibri" pitchFamily="34" charset="0"/>
            </a:endParaRPr>
          </a:p>
          <a:p>
            <a:pPr marL="114300" lvl="0" fontAlgn="auto">
              <a:spcAft>
                <a:spcPts val="0"/>
              </a:spcAft>
              <a:buClr>
                <a:srgbClr val="7A7A7A"/>
              </a:buClr>
            </a:pPr>
            <a:r>
              <a:rPr lang="pl-PL" sz="2400" u="sng" dirty="0">
                <a:latin typeface="Calibri" pitchFamily="34" charset="0"/>
                <a:cs typeface="Calibri" pitchFamily="34" charset="0"/>
              </a:rPr>
              <a:t>Jeśli na statku morskim lub powietrznym, a ww. zasada nie może mieć zastosowania – sąd macierzysty portu statku. </a:t>
            </a:r>
          </a:p>
          <a:p>
            <a:pPr marL="114300" fontAlgn="auto">
              <a:spcAft>
                <a:spcPts val="0"/>
              </a:spcAft>
              <a:buClr>
                <a:srgbClr val="7A7A7A"/>
              </a:buClr>
            </a:pPr>
            <a:r>
              <a:rPr lang="pl-PL" sz="2400" dirty="0">
                <a:latin typeface="Calibri" pitchFamily="34" charset="0"/>
                <a:cs typeface="Calibri" pitchFamily="34" charset="0"/>
              </a:rPr>
              <a:t>Jeśli przestępstwo popełniono w okręgu kilku sądów – właściwy jest sąd, </a:t>
            </a:r>
            <a:r>
              <a:rPr lang="pl-PL" sz="2400" b="1" dirty="0">
                <a:latin typeface="Calibri" pitchFamily="34" charset="0"/>
                <a:cs typeface="Calibri" pitchFamily="34" charset="0"/>
              </a:rPr>
              <a:t>w którego okręgu wszczęto postępowanie przygotowawcze</a:t>
            </a:r>
            <a:r>
              <a:rPr lang="pl-PL" b="1" dirty="0">
                <a:cs typeface="Calibri" pitchFamily="34" charset="0"/>
              </a:rPr>
              <a:t>.</a:t>
            </a:r>
            <a:r>
              <a:rPr lang="pl-PL" dirty="0">
                <a:cs typeface="Calibri" pitchFamily="34" charset="0"/>
              </a:rPr>
              <a:t>  (art. 31 </a:t>
            </a:r>
            <a:r>
              <a:rPr lang="pl-PL" dirty="0"/>
              <a:t>§ 3 k.p.k.)</a:t>
            </a:r>
            <a:endParaRPr lang="pl-PL" sz="2400" dirty="0">
              <a:latin typeface="Calibri" pitchFamily="34" charset="0"/>
              <a:cs typeface="Calibri" pitchFamily="34" charset="0"/>
            </a:endParaRPr>
          </a:p>
          <a:p>
            <a:pPr marL="114300" lvl="0" fontAlgn="auto">
              <a:spcAft>
                <a:spcPts val="0"/>
              </a:spcAft>
              <a:buClr>
                <a:srgbClr val="7A7A7A"/>
              </a:buClr>
            </a:pPr>
            <a:r>
              <a:rPr lang="pl-PL" sz="1600" dirty="0">
                <a:solidFill>
                  <a:srgbClr val="FF0000"/>
                </a:solidFill>
                <a:latin typeface="Calibri" pitchFamily="34" charset="0"/>
                <a:cs typeface="Calibri" pitchFamily="34" charset="0"/>
              </a:rPr>
              <a:t>(reguła wyprzedzenia)</a:t>
            </a:r>
            <a:endParaRPr lang="pl-PL" sz="1600" dirty="0">
              <a:latin typeface="Calibri" pitchFamily="34" charset="0"/>
              <a:cs typeface="Calibri" pitchFamily="34" charset="0"/>
            </a:endParaRPr>
          </a:p>
          <a:p>
            <a:pPr marL="628650" lvl="0" indent="-514350" fontAlgn="auto">
              <a:spcAft>
                <a:spcPts val="0"/>
              </a:spcAft>
              <a:buClr>
                <a:srgbClr val="7A7A7A"/>
              </a:buClr>
            </a:pPr>
            <a:r>
              <a:rPr lang="pl-PL" sz="2400" dirty="0">
                <a:latin typeface="Calibri" pitchFamily="34" charset="0"/>
                <a:cs typeface="Calibri" pitchFamily="34" charset="0"/>
              </a:rPr>
              <a:t>II. 	Gdy nie można ustalić miejsca popełnienia przestępstwa, właściwy jest sąd, w którego okręgu:</a:t>
            </a:r>
            <a:endParaRPr lang="pl-PL" sz="1050" dirty="0">
              <a:latin typeface="Calibri" pitchFamily="34" charset="0"/>
              <a:cs typeface="Calibri" pitchFamily="34" charset="0"/>
            </a:endParaRPr>
          </a:p>
          <a:p>
            <a:pPr lvl="0" fontAlgn="auto">
              <a:spcAft>
                <a:spcPts val="0"/>
              </a:spcAft>
              <a:buClr>
                <a:srgbClr val="7A7A7A"/>
              </a:buClr>
              <a:buBlip>
                <a:blip r:embed="rId2"/>
              </a:buBlip>
            </a:pPr>
            <a:r>
              <a:rPr lang="pl-PL" sz="2400" dirty="0">
                <a:latin typeface="Calibri" pitchFamily="34" charset="0"/>
                <a:cs typeface="Calibri" pitchFamily="34" charset="0"/>
              </a:rPr>
              <a:t>ujawniono przestępstwo</a:t>
            </a:r>
          </a:p>
          <a:p>
            <a:pPr lvl="0" fontAlgn="auto">
              <a:spcAft>
                <a:spcPts val="0"/>
              </a:spcAft>
              <a:buClr>
                <a:srgbClr val="7A7A7A"/>
              </a:buClr>
              <a:buBlip>
                <a:blip r:embed="rId2"/>
              </a:buBlip>
            </a:pPr>
            <a:r>
              <a:rPr lang="pl-PL" sz="2400" dirty="0">
                <a:latin typeface="Calibri" pitchFamily="34" charset="0"/>
                <a:cs typeface="Calibri" pitchFamily="34" charset="0"/>
              </a:rPr>
              <a:t>ujęto oskarżonego</a:t>
            </a:r>
          </a:p>
          <a:p>
            <a:pPr lvl="0" fontAlgn="auto">
              <a:spcAft>
                <a:spcPts val="0"/>
              </a:spcAft>
              <a:buClr>
                <a:srgbClr val="7A7A7A"/>
              </a:buClr>
              <a:buBlip>
                <a:blip r:embed="rId2"/>
              </a:buBlip>
            </a:pPr>
            <a:r>
              <a:rPr lang="pl-PL" sz="2400" dirty="0">
                <a:latin typeface="Calibri" pitchFamily="34" charset="0"/>
                <a:cs typeface="Calibri" pitchFamily="34" charset="0"/>
              </a:rPr>
              <a:t>oskarżony przed popełnieniem przestępstwa stale mieszkał lub czasowo przebywał – również zależnie od tego, w którym okręgu sądowym najpierw wszczęto postępowanie przygotowawcze. </a:t>
            </a:r>
            <a:endParaRPr lang="pl-PL" sz="1050" dirty="0">
              <a:latin typeface="Calibri" pitchFamily="34" charset="0"/>
              <a:cs typeface="Calibri" pitchFamily="34" charset="0"/>
            </a:endParaRPr>
          </a:p>
          <a:p>
            <a:pPr marL="114300" lvl="0" fontAlgn="auto">
              <a:spcAft>
                <a:spcPts val="0"/>
              </a:spcAft>
              <a:buClr>
                <a:srgbClr val="7A7A7A"/>
              </a:buClr>
            </a:pPr>
            <a:r>
              <a:rPr lang="pl-PL" sz="2400" dirty="0">
                <a:latin typeface="Calibri" pitchFamily="34" charset="0"/>
                <a:cs typeface="Calibri" pitchFamily="34" charset="0"/>
              </a:rPr>
              <a:t>III.	Ww. przepisy stosuje się odpowiednio, jeśli przestępstwo popełniono za granicą. Jeśli się nie da tak ustalić właściwości – sąd właściwy dla dzielnicy Śródmieście gminy Warszawa - Centrum.</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261769582"/>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77500" lnSpcReduction="2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sz="2300" dirty="0" smtClean="0"/>
              <a:t>Miejsce popełnienia przestępstwa</a:t>
            </a:r>
          </a:p>
          <a:p>
            <a:pPr marL="114300" indent="0" fontAlgn="auto">
              <a:spcAft>
                <a:spcPts val="0"/>
              </a:spcAft>
              <a:buNone/>
              <a:defRPr/>
            </a:pPr>
            <a:endParaRPr lang="pl-PL" sz="2300" dirty="0" smtClean="0"/>
          </a:p>
          <a:p>
            <a:pPr marL="114300" indent="0">
              <a:buNone/>
            </a:pPr>
            <a:r>
              <a:rPr lang="pl-PL" sz="2300" b="1" dirty="0" smtClean="0"/>
              <a:t>Problem przestępstw internetowych</a:t>
            </a:r>
          </a:p>
          <a:p>
            <a:pPr marL="114300" indent="0">
              <a:buNone/>
            </a:pPr>
            <a:r>
              <a:rPr lang="pl-PL" sz="2300" dirty="0" smtClean="0"/>
              <a:t>1) np. miejsce, </a:t>
            </a:r>
            <a:r>
              <a:rPr lang="pl-PL" sz="2300" dirty="0"/>
              <a:t>w którym sprawca się znajdował dokonując czynu </a:t>
            </a:r>
            <a:r>
              <a:rPr lang="pl-PL" sz="2300" dirty="0" smtClean="0"/>
              <a:t>zabronionego. </a:t>
            </a:r>
            <a:r>
              <a:rPr lang="pl-PL" sz="2300" dirty="0"/>
              <a:t>jak i </a:t>
            </a:r>
            <a:r>
              <a:rPr lang="pl-PL" sz="2300" dirty="0" smtClean="0"/>
              <a:t>miejsce, </a:t>
            </a:r>
            <a:r>
              <a:rPr lang="pl-PL" sz="2300" dirty="0"/>
              <a:t>w którym położony jest system komputerowy, na który sprawca </a:t>
            </a:r>
            <a:r>
              <a:rPr lang="pl-PL" sz="2300" dirty="0" smtClean="0"/>
              <a:t>oddziaływał.</a:t>
            </a:r>
          </a:p>
          <a:p>
            <a:pPr marL="114300" indent="0">
              <a:buNone/>
            </a:pPr>
            <a:r>
              <a:rPr lang="pl-PL" sz="2300" dirty="0" smtClean="0"/>
              <a:t>2) o </a:t>
            </a:r>
            <a:r>
              <a:rPr lang="pl-PL" sz="2300" dirty="0"/>
              <a:t>miejscu popełnienia takich przestępstw nie decyduje wyłącznie fizyczne położenie treści pornograficznych (np. na serwerze w Rosji lub Australii), ale także miejsce z którego sprawca treści te wysyłał, np. z Polski. </a:t>
            </a:r>
            <a:r>
              <a:rPr lang="pl-PL" sz="2300" dirty="0" smtClean="0"/>
              <a:t>(</a:t>
            </a:r>
            <a:r>
              <a:rPr lang="pl-PL" sz="2300" i="1" dirty="0"/>
              <a:t>J. Warylewski</a:t>
            </a:r>
            <a:r>
              <a:rPr lang="pl-PL" sz="2300" dirty="0"/>
              <a:t> (Pornografia w Internecie – zagadnienia karnoprawne, Prok. i Pr. 2002, Nr 4, s. 52 i n</a:t>
            </a:r>
            <a:r>
              <a:rPr lang="pl-PL" sz="2300" dirty="0" smtClean="0"/>
              <a:t>.)</a:t>
            </a:r>
          </a:p>
          <a:p>
            <a:pPr marL="114300" indent="0">
              <a:buNone/>
            </a:pPr>
            <a:r>
              <a:rPr lang="pl-PL" sz="2300" dirty="0" smtClean="0"/>
              <a:t>3) Obywatelstwo sprawcy - niezależnie </a:t>
            </a:r>
            <a:r>
              <a:rPr lang="pl-PL" sz="2300" dirty="0"/>
              <a:t>z którego miejsca na ziemi i przy pomocy jakiego serwera operują (</a:t>
            </a:r>
            <a:r>
              <a:rPr lang="pl-PL" sz="2300" i="1" dirty="0"/>
              <a:t>J. Czekalska</a:t>
            </a:r>
            <a:r>
              <a:rPr lang="pl-PL" sz="2300" dirty="0"/>
              <a:t>, Jurysdykcja w cyberprzestrzeni a teoria przestrzeni międzynarodowych, </a:t>
            </a:r>
            <a:r>
              <a:rPr lang="pl-PL" sz="2300" dirty="0" err="1"/>
              <a:t>PiP</a:t>
            </a:r>
            <a:r>
              <a:rPr lang="pl-PL" sz="2300" dirty="0"/>
              <a:t> 2004, Nr 11, s. </a:t>
            </a:r>
            <a:r>
              <a:rPr lang="pl-PL" sz="2300" dirty="0" smtClean="0"/>
              <a:t>81</a:t>
            </a:r>
            <a:r>
              <a:rPr lang="pl-PL" sz="2300" dirty="0"/>
              <a:t>). </a:t>
            </a:r>
            <a:endParaRPr lang="pl-PL" sz="2300" dirty="0" smtClean="0"/>
          </a:p>
          <a:p>
            <a:pPr marL="114300" indent="0">
              <a:buNone/>
            </a:pPr>
            <a:endParaRPr lang="pl-PL" sz="2300" dirty="0"/>
          </a:p>
          <a:p>
            <a:pPr marL="114300" indent="0">
              <a:buNone/>
            </a:pPr>
            <a:r>
              <a:rPr lang="pl-PL" sz="2300" dirty="0" smtClean="0"/>
              <a:t>§ </a:t>
            </a:r>
            <a:r>
              <a:rPr lang="pl-PL" sz="2300" dirty="0"/>
              <a:t>114 </a:t>
            </a:r>
            <a:r>
              <a:rPr lang="pl-PL" sz="2300" dirty="0" smtClean="0"/>
              <a:t>rozporządzenia RUPJOP</a:t>
            </a:r>
            <a:endParaRPr lang="pl-PL" sz="2300" dirty="0"/>
          </a:p>
          <a:p>
            <a:r>
              <a:rPr lang="pl-PL" sz="2300" dirty="0" smtClean="0"/>
              <a:t>2</a:t>
            </a:r>
            <a:r>
              <a:rPr lang="pl-PL" sz="2300" dirty="0"/>
              <a:t>. W sprawach o przestępstwa popełnione za pośrednictwem sieci teleinformatycznej i telekomunikacyjnej postępowanie przygotowawcze prowadzi się lub nadzoruje w jednostce, na której obszarze właściwości sprawca działał. Jeżeli nie można ustalić miejsca działania sprawcy, właściwą do prowadzenia lub nadzorowania postępowania jest ta jednostka, na obszarze właściwości której zostało ujawnione przestępstwo</a:t>
            </a:r>
            <a:r>
              <a:rPr lang="pl-PL" sz="2300" dirty="0" smtClean="0"/>
              <a:t>.</a:t>
            </a:r>
          </a:p>
        </p:txBody>
      </p:sp>
      <p:sp>
        <p:nvSpPr>
          <p:cNvPr id="2" name="Przycisk akcji: Pomoc 1">
            <a:hlinkClick r:id="" action="ppaction://noaction" highlightClick="1"/>
          </p:cNvPr>
          <p:cNvSpPr/>
          <p:nvPr/>
        </p:nvSpPr>
        <p:spPr>
          <a:xfrm>
            <a:off x="5580112" y="1019782"/>
            <a:ext cx="1042416" cy="1042416"/>
          </a:xfrm>
          <a:prstGeom prst="actionButtonHelp">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16790107"/>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2" name="Prostokąt 1"/>
          <p:cNvSpPr/>
          <p:nvPr/>
        </p:nvSpPr>
        <p:spPr>
          <a:xfrm>
            <a:off x="539552" y="2204864"/>
            <a:ext cx="7848798" cy="1512168"/>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92500"/>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dirty="0" smtClean="0"/>
              <a:t>Obowiązywanie ustawy karnej polskiej</a:t>
            </a:r>
          </a:p>
          <a:p>
            <a:pPr marL="571500" indent="-457200" fontAlgn="auto">
              <a:spcAft>
                <a:spcPts val="0"/>
              </a:spcAft>
              <a:buAutoNum type="arabicParenR"/>
              <a:defRPr/>
            </a:pPr>
            <a:r>
              <a:rPr lang="pl-PL" b="1" dirty="0" smtClean="0"/>
              <a:t>Zasada terytorialności</a:t>
            </a:r>
          </a:p>
          <a:p>
            <a:pPr marL="114300" indent="0" fontAlgn="auto">
              <a:spcAft>
                <a:spcPts val="0"/>
              </a:spcAft>
              <a:buNone/>
              <a:defRPr/>
            </a:pPr>
            <a:r>
              <a:rPr lang="pl-PL" dirty="0" smtClean="0"/>
              <a:t>Art. 5 Ustawę </a:t>
            </a:r>
            <a:r>
              <a:rPr lang="pl-PL" dirty="0"/>
              <a:t>karną polską stosuje się do sprawcy, który popełnił czyn zabroniony na terytorium Rzeczypospolitej Polskiej, jak również na polskim statku wodnym lub powietrznym, chyba że umowa międzynarodowa, której Rzeczpospolita Polska jest stroną, stanowi inaczej.</a:t>
            </a:r>
            <a:endParaRPr lang="pl-PL" b="1" dirty="0"/>
          </a:p>
          <a:p>
            <a:pPr marL="114300" indent="0" fontAlgn="auto">
              <a:spcAft>
                <a:spcPts val="0"/>
              </a:spcAft>
              <a:buNone/>
              <a:defRPr/>
            </a:pPr>
            <a:r>
              <a:rPr lang="pl-PL" dirty="0"/>
              <a:t>Wynika z niej, że do sprawców czynów zabronionych popełnionych na terytorium Rzeczypospolitej Polskiej stosuje się prawo karne zawarte w polskich ustawach karnych. </a:t>
            </a:r>
            <a:endParaRPr lang="pl-PL" dirty="0" smtClean="0"/>
          </a:p>
          <a:p>
            <a:pPr marL="114300" indent="0" fontAlgn="auto">
              <a:spcAft>
                <a:spcPts val="0"/>
              </a:spcAft>
              <a:buNone/>
              <a:defRPr/>
            </a:pPr>
            <a:r>
              <a:rPr lang="pl-PL" b="1" dirty="0" smtClean="0"/>
              <a:t>ZASADA Bandery - </a:t>
            </a:r>
            <a:r>
              <a:rPr lang="pl-PL" dirty="0" smtClean="0"/>
              <a:t>Moc </a:t>
            </a:r>
            <a:r>
              <a:rPr lang="pl-PL" dirty="0"/>
              <a:t>polskiej ustawy karnej rozciąga się również na sprawców czynów popełnionych na polskim statku powietrznym, wodnym, przy czym za statek wodny, </a:t>
            </a:r>
            <a:r>
              <a:rPr lang="pl-PL" b="1" dirty="0">
                <a:solidFill>
                  <a:schemeClr val="tx2"/>
                </a:solidFill>
              </a:rPr>
              <a:t>zgodnie z art. 115 § 15 KK,</a:t>
            </a:r>
            <a:r>
              <a:rPr lang="pl-PL" dirty="0"/>
              <a:t> uważa się także platformę umieszczoną na szelfie kontynentalnym. </a:t>
            </a:r>
            <a:endParaRPr lang="pl-PL" dirty="0" smtClean="0"/>
          </a:p>
          <a:p>
            <a:pPr fontAlgn="auto">
              <a:spcAft>
                <a:spcPts val="0"/>
              </a:spcAft>
              <a:buFont typeface="Wingdings" pitchFamily="2" charset="2"/>
              <a:buChar char="Ø"/>
              <a:defRPr/>
            </a:pPr>
            <a:r>
              <a:rPr lang="pl-PL" dirty="0" smtClean="0"/>
              <a:t>Wyjątki </a:t>
            </a:r>
            <a:r>
              <a:rPr lang="pl-PL" dirty="0"/>
              <a:t>od zasady terytorialności może określić umowa międzynarodowa, której Polska jest stroną.</a:t>
            </a:r>
            <a:endParaRPr lang="pl-PL" dirty="0" smtClean="0"/>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658219620"/>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smtClean="0"/>
              <a:t>Obowiązywanie polskiej ustawy karnej</a:t>
            </a:r>
          </a:p>
          <a:p>
            <a:pPr marL="571500" indent="-457200" fontAlgn="auto">
              <a:spcAft>
                <a:spcPts val="0"/>
              </a:spcAft>
              <a:buFont typeface="Arial" pitchFamily="34" charset="0"/>
              <a:buAutoNum type="arabicPeriod"/>
              <a:defRPr/>
            </a:pPr>
            <a:endParaRPr lang="pl-PL" dirty="0" smtClean="0"/>
          </a:p>
          <a:p>
            <a:pPr fontAlgn="auto">
              <a:spcAft>
                <a:spcPts val="0"/>
              </a:spcAft>
              <a:buFont typeface="Wingdings" pitchFamily="2" charset="2"/>
              <a:buChar char="v"/>
              <a:defRPr/>
            </a:pPr>
            <a:r>
              <a:rPr lang="pl-PL" b="1" dirty="0" smtClean="0"/>
              <a:t>Ustawa </a:t>
            </a:r>
            <a:r>
              <a:rPr lang="pl-PL" b="1" dirty="0"/>
              <a:t>z 12.10.1990 r. o ochronie granicy państwowej </a:t>
            </a:r>
            <a:r>
              <a:rPr lang="pl-PL" dirty="0"/>
              <a:t>(tekst jedn. </a:t>
            </a:r>
            <a:r>
              <a:rPr lang="pl-PL" dirty="0" err="1"/>
              <a:t>Dz.U</a:t>
            </a:r>
            <a:r>
              <a:rPr lang="pl-PL" dirty="0"/>
              <a:t>. z 2015 r. poz. 930) w sposób pośredni określa zakres omawianego pojęcia. </a:t>
            </a:r>
            <a:r>
              <a:rPr lang="pl-PL" dirty="0" smtClean="0"/>
              <a:t>W </a:t>
            </a:r>
            <a:r>
              <a:rPr lang="pl-PL" dirty="0"/>
              <a:t>art. 1 mowa jest o granicy państwowej, jako o powierzchni pionowej, przechodzącej przez linię graniczną, oddzielającą "terytorium państwa polskiego od terytoriów innych państw i od morza pełnego</a:t>
            </a:r>
            <a:r>
              <a:rPr lang="pl-PL" dirty="0" smtClean="0"/>
              <a:t>.</a:t>
            </a:r>
          </a:p>
          <a:p>
            <a:pPr fontAlgn="auto">
              <a:spcAft>
                <a:spcPts val="0"/>
              </a:spcAft>
              <a:buFont typeface="Wingdings" pitchFamily="2" charset="2"/>
              <a:buChar char="v"/>
              <a:defRPr/>
            </a:pPr>
            <a:r>
              <a:rPr lang="pl-PL" dirty="0"/>
              <a:t> </a:t>
            </a:r>
            <a:r>
              <a:rPr lang="pl-PL" b="1" dirty="0" smtClean="0"/>
              <a:t>Ustawa </a:t>
            </a:r>
            <a:r>
              <a:rPr lang="pl-PL" b="1" dirty="0"/>
              <a:t>z 21.3.1991 r. o obszarach morskich Rzeczypospolitej Polskiej i administracji morskiej</a:t>
            </a:r>
            <a:r>
              <a:rPr lang="pl-PL" dirty="0"/>
              <a:t> (tekst jedn. </a:t>
            </a:r>
            <a:r>
              <a:rPr lang="pl-PL" dirty="0" err="1"/>
              <a:t>Dz.U</a:t>
            </a:r>
            <a:r>
              <a:rPr lang="pl-PL" dirty="0"/>
              <a:t>. z 2013 r. poz. 934 ze zm.). </a:t>
            </a:r>
            <a:r>
              <a:rPr lang="pl-PL" dirty="0" smtClean="0"/>
              <a:t>Art. </a:t>
            </a:r>
            <a:r>
              <a:rPr lang="pl-PL" dirty="0"/>
              <a:t>2 ust. 2 tej ustawy stanowi, że: "Morskie wody wewnętrzne i morze terytorialne wchodzą w skład terytorium Rzeczypospolitej Polskiej".</a:t>
            </a:r>
            <a:endParaRPr lang="pl-PL" dirty="0" smtClean="0"/>
          </a:p>
          <a:p>
            <a:pPr marL="114300" indent="0" fontAlgn="auto">
              <a:spcAft>
                <a:spcPts val="0"/>
              </a:spcAft>
              <a:buNone/>
              <a:defRPr/>
            </a:pPr>
            <a:endParaRPr lang="pl-PL" dirty="0" smtClean="0"/>
          </a:p>
          <a:p>
            <a:pPr marL="114300" indent="0" fontAlgn="auto">
              <a:spcAft>
                <a:spcPts val="0"/>
              </a:spcAft>
              <a:buNone/>
              <a:defRPr/>
            </a:pPr>
            <a:endParaRPr lang="pl-PL" dirty="0"/>
          </a:p>
          <a:p>
            <a:pPr marL="114300" indent="0" fontAlgn="auto">
              <a:spcAft>
                <a:spcPts val="0"/>
              </a:spcAft>
              <a:buNone/>
              <a:defRPr/>
            </a:pPr>
            <a:endParaRPr lang="pl-PL" dirty="0" smtClean="0"/>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620688"/>
            <a:ext cx="1800200" cy="1656184"/>
          </a:xfrm>
          <a:prstGeom prst="rect">
            <a:avLst/>
          </a:prstGeom>
        </p:spPr>
      </p:pic>
    </p:spTree>
    <p:extLst>
      <p:ext uri="{BB962C8B-B14F-4D97-AF65-F5344CB8AC3E}">
        <p14:creationId xmlns:p14="http://schemas.microsoft.com/office/powerpoint/2010/main" val="1446761631"/>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Terytorialny zasięg obowiązywania ustawy karnej </a:t>
            </a:r>
            <a:endParaRPr lang="pl-PL" sz="4000" dirty="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692696"/>
            <a:ext cx="3744342" cy="3528392"/>
          </a:xfrm>
          <a:prstGeom prst="rect">
            <a:avLst/>
          </a:prstGeom>
        </p:spPr>
      </p:pic>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smtClean="0"/>
              <a:t>Obowiązywanie polskiej ustawy karnej</a:t>
            </a:r>
          </a:p>
          <a:p>
            <a:pPr marL="114300" indent="0">
              <a:buNone/>
            </a:pPr>
            <a:endParaRPr lang="pl-PL" dirty="0" smtClean="0"/>
          </a:p>
          <a:p>
            <a:pPr marL="114300" indent="0">
              <a:buNone/>
            </a:pPr>
            <a:r>
              <a:rPr lang="pl-PL" dirty="0" smtClean="0"/>
              <a:t>Pod </a:t>
            </a:r>
            <a:r>
              <a:rPr lang="pl-PL" dirty="0"/>
              <a:t>pojęciem "terytorium RP" należy rozumieć zakres obejmujący: </a:t>
            </a:r>
          </a:p>
          <a:p>
            <a:r>
              <a:rPr lang="pl-PL" dirty="0" smtClean="0"/>
              <a:t>obszar </a:t>
            </a:r>
            <a:r>
              <a:rPr lang="pl-PL" dirty="0"/>
              <a:t>ziemi objęty granicami państwowymi wraz z wodami wewnętrznymi, czyli tzw. terytorium lądowe, </a:t>
            </a:r>
          </a:p>
          <a:p>
            <a:r>
              <a:rPr lang="pl-PL" dirty="0"/>
              <a:t>wnętrze ziemi znajdujące się pod tym obszarem, </a:t>
            </a:r>
            <a:r>
              <a:rPr lang="pl-PL" dirty="0" smtClean="0"/>
              <a:t> </a:t>
            </a:r>
            <a:endParaRPr lang="pl-PL" dirty="0"/>
          </a:p>
          <a:p>
            <a:r>
              <a:rPr lang="pl-PL" dirty="0"/>
              <a:t>przestrzeń powietrzną znajdującą się nad terytorium lądowym, </a:t>
            </a:r>
            <a:r>
              <a:rPr lang="pl-PL" dirty="0" smtClean="0"/>
              <a:t> </a:t>
            </a:r>
            <a:endParaRPr lang="pl-PL" dirty="0"/>
          </a:p>
          <a:p>
            <a:r>
              <a:rPr lang="pl-PL" dirty="0"/>
              <a:t>morskie wody wewnętrzne oraz dno i wnętrze ziemi znajdujące się pod nimi, </a:t>
            </a:r>
          </a:p>
          <a:p>
            <a:r>
              <a:rPr lang="pl-PL" dirty="0"/>
              <a:t>morze terytorialne oraz dno i wnętrze ziemi znajdujące się pod nim, </a:t>
            </a:r>
          </a:p>
          <a:p>
            <a:r>
              <a:rPr lang="pl-PL" dirty="0"/>
              <a:t>przestrzeń powietrzną znajdującą się nad morskimi wodami wewnętrznymi, </a:t>
            </a:r>
          </a:p>
          <a:p>
            <a:r>
              <a:rPr lang="pl-PL" dirty="0"/>
              <a:t>przestrzeń powietrzną znajdującą się nad morzem terytorialnym. </a:t>
            </a:r>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63240800"/>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Terytorialny zasięg obowiązywania ustawy karnej </a:t>
            </a:r>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a:p>
          <a:p>
            <a:pPr fontAlgn="auto">
              <a:spcAft>
                <a:spcPts val="0"/>
              </a:spcAft>
              <a:buFont typeface="Wingdings" pitchFamily="2" charset="2"/>
              <a:buChar char="q"/>
              <a:defRPr/>
            </a:pPr>
            <a:r>
              <a:rPr lang="pl-PL" dirty="0"/>
              <a:t>Wystarczy więc by tylko jeden z elementów wymienionych w art. 6 § </a:t>
            </a:r>
            <a:r>
              <a:rPr lang="pl-PL" dirty="0" smtClean="0"/>
              <a:t>2 KK </a:t>
            </a:r>
            <a:r>
              <a:rPr lang="pl-PL" dirty="0"/>
              <a:t>nastąpił na terytorium RP, by uznać, że przestępstwo zostało popełnione na tym terytorium. </a:t>
            </a:r>
            <a:r>
              <a:rPr lang="pl-PL" dirty="0" smtClean="0"/>
              <a:t>To </a:t>
            </a:r>
            <a:r>
              <a:rPr lang="pl-PL" dirty="0"/>
              <a:t>samo odnosi się do polskiego statku wodnego lub powietrznego. </a:t>
            </a:r>
            <a:endParaRPr lang="pl-PL" dirty="0" smtClean="0"/>
          </a:p>
          <a:p>
            <a:pPr fontAlgn="auto">
              <a:spcAft>
                <a:spcPts val="0"/>
              </a:spcAft>
              <a:buFont typeface="Wingdings" pitchFamily="2" charset="2"/>
              <a:buChar char="q"/>
              <a:defRPr/>
            </a:pPr>
            <a:r>
              <a:rPr lang="pl-PL" dirty="0"/>
              <a:t> </a:t>
            </a:r>
            <a:r>
              <a:rPr lang="pl-PL" b="1" dirty="0" smtClean="0"/>
              <a:t>Problem przestępstwa tranzytowego </a:t>
            </a:r>
          </a:p>
          <a:p>
            <a:pPr marL="114300" indent="0" fontAlgn="auto">
              <a:spcAft>
                <a:spcPts val="0"/>
              </a:spcAft>
              <a:buNone/>
              <a:defRPr/>
            </a:pPr>
            <a:endParaRPr lang="pl-PL" b="1" dirty="0" smtClean="0"/>
          </a:p>
          <a:p>
            <a:pPr marL="571500" indent="-457200" fontAlgn="auto">
              <a:spcAft>
                <a:spcPts val="0"/>
              </a:spcAft>
              <a:buAutoNum type="arabicParenR"/>
              <a:defRPr/>
            </a:pPr>
            <a:r>
              <a:rPr lang="pl-PL" dirty="0" smtClean="0"/>
              <a:t>w </a:t>
            </a:r>
            <a:r>
              <a:rPr lang="pl-PL" dirty="0"/>
              <a:t>przypadkach takich terytorium Polski nie jest miejscem popełnienia przestępstwa, pod warunkiem, że tranzyt sam w sobie nie wypełnia znamion czynu zabronionego przez polską ustawę karną, jak spowodowanie stanu zagrożenia wypełniającego znamiona sprowadzenia niebezpieczeństwa </a:t>
            </a:r>
            <a:endParaRPr lang="pl-PL" dirty="0" smtClean="0"/>
          </a:p>
          <a:p>
            <a:pPr marL="571500" indent="-457200" fontAlgn="auto">
              <a:spcAft>
                <a:spcPts val="0"/>
              </a:spcAft>
              <a:buAutoNum type="arabicParenR"/>
              <a:defRPr/>
            </a:pPr>
            <a:r>
              <a:rPr lang="pl-PL" dirty="0"/>
              <a:t> </a:t>
            </a:r>
            <a:r>
              <a:rPr lang="pl-PL" dirty="0" smtClean="0"/>
              <a:t>w pojęciu skutek mieści się także sam związek przyczynowy, a zatem można uznać </a:t>
            </a:r>
            <a:r>
              <a:rPr lang="pl-PL" dirty="0"/>
              <a:t>za miejsce popełnienia przestępstwa także miejsce, w którym przebiega jedynie związek przyczynowy między zachowaniem się sprawcy a </a:t>
            </a:r>
            <a:r>
              <a:rPr lang="pl-PL" dirty="0" smtClean="0"/>
              <a:t>skutkiem.</a:t>
            </a: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Przycisk akcji: Pomoc 1">
            <a:hlinkClick r:id="" action="ppaction://noaction" highlightClick="1"/>
          </p:cNvPr>
          <p:cNvSpPr/>
          <p:nvPr/>
        </p:nvSpPr>
        <p:spPr>
          <a:xfrm>
            <a:off x="6075257" y="2661752"/>
            <a:ext cx="1042416" cy="1042416"/>
          </a:xfrm>
          <a:prstGeom prst="actionButtonHelp">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754019025"/>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2" name="Prostokąt zaokrąglony 1"/>
          <p:cNvSpPr/>
          <p:nvPr/>
        </p:nvSpPr>
        <p:spPr>
          <a:xfrm>
            <a:off x="323528" y="1484784"/>
            <a:ext cx="4536504" cy="432048"/>
          </a:xfrm>
          <a:prstGeom prst="roundRect">
            <a:avLst/>
          </a:prstGeom>
          <a:solidFill>
            <a:schemeClr val="bg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179388" y="1052513"/>
            <a:ext cx="8208962" cy="5976887"/>
          </a:xfrm>
        </p:spPr>
        <p:txBody>
          <a:bodyPr rtlCol="0">
            <a:normAutofit/>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CZAS POPEŁNIENIA PRZESTĘPSTWA</a:t>
            </a:r>
          </a:p>
          <a:p>
            <a:pPr fontAlgn="auto">
              <a:spcAft>
                <a:spcPts val="0"/>
              </a:spcAft>
              <a:buFont typeface="Arial" pitchFamily="34" charset="0"/>
              <a:buNone/>
              <a:defRPr/>
            </a:pPr>
            <a:r>
              <a:rPr lang="pl-PL" b="1" dirty="0" smtClean="0"/>
              <a:t>ART. 6 § 1</a:t>
            </a:r>
            <a:r>
              <a:rPr lang="pl-PL" dirty="0" smtClean="0"/>
              <a:t>. </a:t>
            </a:r>
            <a:r>
              <a:rPr lang="pl-PL" b="1" u="sng" dirty="0" smtClean="0"/>
              <a:t>Czyn zabroniony uważa się za popełniony w czasie, w którym sprawca działał lub zaniechał działania, do którego był obowiązany.</a:t>
            </a:r>
          </a:p>
          <a:p>
            <a:pPr fontAlgn="auto">
              <a:spcAft>
                <a:spcPts val="0"/>
              </a:spcAft>
              <a:buFont typeface="Arial" pitchFamily="34" charset="0"/>
              <a:buChar char="•"/>
              <a:defRPr/>
            </a:pPr>
            <a:r>
              <a:rPr lang="pl-PL" dirty="0" smtClean="0"/>
              <a:t> znaczenie dokładnego ustalenia czasu popełnienia przestępstwa (zob. też  art. 332 § 1 </a:t>
            </a:r>
            <a:r>
              <a:rPr lang="pl-PL" dirty="0" err="1" smtClean="0"/>
              <a:t>pkt</a:t>
            </a:r>
            <a:r>
              <a:rPr lang="pl-PL" dirty="0" smtClean="0"/>
              <a:t> 2 KPK),</a:t>
            </a:r>
          </a:p>
          <a:p>
            <a:pPr fontAlgn="auto">
              <a:spcAft>
                <a:spcPts val="0"/>
              </a:spcAft>
              <a:buFont typeface="Arial" pitchFamily="34" charset="0"/>
              <a:buChar char="•"/>
              <a:defRPr/>
            </a:pPr>
            <a:r>
              <a:rPr lang="pl-PL" dirty="0" smtClean="0"/>
              <a:t>Reguła z art. 6 wyraża zasadę, że przestępstwo uważa się za popełnione w czasie przestępnego zachowania się sprawcy –ma ona zastosowanie zarówno w odniesieniu do przestępstw formalnych (</a:t>
            </a:r>
            <a:r>
              <a:rPr lang="pl-PL" dirty="0" err="1" smtClean="0"/>
              <a:t>bezskutkowych</a:t>
            </a:r>
            <a:r>
              <a:rPr lang="pl-PL" dirty="0" smtClean="0"/>
              <a:t>), jak i materialnych (skutkowych). </a:t>
            </a:r>
          </a:p>
          <a:p>
            <a:pPr fontAlgn="auto">
              <a:spcAft>
                <a:spcPts val="0"/>
              </a:spcAft>
              <a:buFont typeface="Arial" pitchFamily="34" charset="0"/>
              <a:buChar char="•"/>
              <a:defRPr/>
            </a:pPr>
            <a:r>
              <a:rPr lang="pl-PL" dirty="0" smtClean="0"/>
              <a:t>Dokonanie, wykonanie </a:t>
            </a:r>
            <a:r>
              <a:rPr lang="pl-PL" dirty="0" smtClean="0"/>
              <a:t>a popełnienie czynu zabronionego</a:t>
            </a:r>
          </a:p>
          <a:p>
            <a:pPr fontAlgn="auto">
              <a:spcAft>
                <a:spcPts val="0"/>
              </a:spcAft>
              <a:buFont typeface="Arial" pitchFamily="34" charset="0"/>
              <a:buChar char="•"/>
              <a:defRPr/>
            </a:pPr>
            <a:r>
              <a:rPr lang="pl-PL" dirty="0" smtClean="0"/>
              <a:t>Problem  przestępstw rozciągniętych w czasie. </a:t>
            </a:r>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Terytorialny zasięg obowiązywania ustawy karnej </a:t>
            </a:r>
          </a:p>
        </p:txBody>
      </p:sp>
      <p:sp>
        <p:nvSpPr>
          <p:cNvPr id="3" name="Prostokąt zaokrąglony 2"/>
          <p:cNvSpPr/>
          <p:nvPr/>
        </p:nvSpPr>
        <p:spPr>
          <a:xfrm>
            <a:off x="539552" y="5445224"/>
            <a:ext cx="7272808" cy="1368152"/>
          </a:xfrm>
          <a:prstGeom prst="roundRect">
            <a:avLst/>
          </a:prstGeom>
          <a:solidFill>
            <a:schemeClr val="accent6">
              <a:lumMod val="20000"/>
              <a:lumOff val="80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fontAlgn="auto">
              <a:spcAft>
                <a:spcPts val="0"/>
              </a:spcAft>
              <a:buFont typeface="Arial" pitchFamily="34" charset="0"/>
              <a:buNone/>
              <a:defRPr/>
            </a:pPr>
            <a:endParaRPr lang="pl-PL" dirty="0" smtClean="0"/>
          </a:p>
          <a:p>
            <a:pPr marL="114300" indent="0" fontAlgn="auto">
              <a:spcAft>
                <a:spcPts val="0"/>
              </a:spcAft>
              <a:buNone/>
              <a:defRPr/>
            </a:pPr>
            <a:r>
              <a:rPr lang="pl-PL" b="1" dirty="0" smtClean="0"/>
              <a:t>Wyjątki od zasady terytorialnej:</a:t>
            </a:r>
          </a:p>
          <a:p>
            <a:pPr marL="114300" indent="0">
              <a:buNone/>
            </a:pPr>
            <a:r>
              <a:rPr lang="pl-PL" b="1" dirty="0"/>
              <a:t>1. Umowa międzynarodowa.</a:t>
            </a:r>
            <a:r>
              <a:rPr lang="pl-PL" dirty="0"/>
              <a:t> </a:t>
            </a:r>
          </a:p>
          <a:p>
            <a:r>
              <a:rPr lang="pl-PL" dirty="0"/>
              <a:t>Od stosowania polskiej ustawy karnej można odstąpić, gdy ustawa międzynarodowa, której Polska jest stroną, stanowi inaczej. </a:t>
            </a:r>
            <a:endParaRPr lang="pl-PL" dirty="0" smtClean="0"/>
          </a:p>
          <a:p>
            <a:pPr marL="114300" indent="0">
              <a:buNone/>
            </a:pPr>
            <a:r>
              <a:rPr lang="pl-PL" b="1" dirty="0" smtClean="0"/>
              <a:t>2</a:t>
            </a:r>
            <a:r>
              <a:rPr lang="pl-PL" b="1" dirty="0"/>
              <a:t>. Immunitet dyplomatyczny i konsularny.</a:t>
            </a:r>
            <a:r>
              <a:rPr lang="pl-PL" dirty="0"/>
              <a:t> </a:t>
            </a:r>
            <a:endParaRPr lang="pl-PL" dirty="0" smtClean="0"/>
          </a:p>
          <a:p>
            <a:pPr>
              <a:buFont typeface="Arial" pitchFamily="34" charset="0"/>
              <a:buChar char="•"/>
            </a:pPr>
            <a:r>
              <a:rPr lang="pl-PL" dirty="0" smtClean="0"/>
              <a:t>Zasada </a:t>
            </a:r>
            <a:r>
              <a:rPr lang="pl-PL" dirty="0"/>
              <a:t>terytorialności nie ma odniesienia do osób, które korzystają z immunitetów dyplomatycznego lub – w określonym zakresie – z immunitetu konsularnego (ar. 578–584 KPK</a:t>
            </a:r>
            <a:r>
              <a:rPr lang="pl-PL" dirty="0" smtClean="0"/>
              <a:t>).</a:t>
            </a:r>
          </a:p>
          <a:p>
            <a:pPr marL="114300" indent="0">
              <a:buNone/>
            </a:pPr>
            <a:r>
              <a:rPr lang="pl-PL" b="1" dirty="0" smtClean="0"/>
              <a:t>3. Ekstradycja – ale </a:t>
            </a:r>
            <a:r>
              <a:rPr lang="pl-PL" dirty="0" smtClean="0"/>
              <a:t>Instytucję </a:t>
            </a:r>
            <a:r>
              <a:rPr lang="pl-PL" dirty="0"/>
              <a:t>ekstradycji tylko wtedy można traktować jako ograniczenie zasady terytorialności i bandery, jeśli dotyczyć ona będzie sprawcy czynu zabronionego popełnionego na terytorium RP lub na polskim statku wodnym albo powietrznym</a:t>
            </a:r>
            <a:r>
              <a:rPr lang="pl-PL" dirty="0" smtClean="0"/>
              <a:t>.</a:t>
            </a:r>
          </a:p>
          <a:p>
            <a:pPr marL="114300" indent="0">
              <a:buNone/>
            </a:pPr>
            <a:r>
              <a:rPr lang="pl-PL" b="1" i="1" dirty="0" smtClean="0"/>
              <a:t>Też </a:t>
            </a:r>
            <a:r>
              <a:rPr lang="pl-PL" b="1" i="1" dirty="0"/>
              <a:t>Europejski nakaz aresztowania i przekazanie </a:t>
            </a:r>
            <a:r>
              <a:rPr lang="pl-PL" b="1" i="1" dirty="0" smtClean="0"/>
              <a:t>osoby Międzynarodowemu </a:t>
            </a:r>
            <a:r>
              <a:rPr lang="pl-PL" b="1" i="1" dirty="0"/>
              <a:t>Trybunałowi Karnemu</a:t>
            </a:r>
            <a:endParaRPr lang="pl-PL" b="1" i="1" dirty="0" smtClean="0"/>
          </a:p>
          <a:p>
            <a:pPr marL="114300" indent="0">
              <a:buNone/>
            </a:pPr>
            <a:endParaRPr lang="pl-PL" dirty="0"/>
          </a:p>
          <a:p>
            <a:pPr marL="114300" indent="0">
              <a:buNone/>
            </a:pPr>
            <a:r>
              <a:rPr lang="pl-PL" dirty="0"/>
              <a:t>Poza art. 5 KK, szereg kwestii dotyczących obszernej problematyki obowiązywania polskiej ustawy karnej w przestrzeni, uregulowano w Rozdziale XIII KK zatytułowanym "Odpowiedzialność za przestępstwa popełnione za granicą" – art. 109–114 KK (oraz w licznych przepisach KPK).</a:t>
            </a:r>
            <a:endParaRPr lang="pl-PL" dirty="0" smtClean="0"/>
          </a:p>
          <a:p>
            <a:pPr marL="114300" indent="0" fontAlgn="auto">
              <a:spcAft>
                <a:spcPts val="0"/>
              </a:spcAft>
              <a:buNone/>
              <a:defRPr/>
            </a:pPr>
            <a:endParaRPr lang="pl-PL" b="1" dirty="0"/>
          </a:p>
          <a:p>
            <a:pPr marL="114300" indent="0" fontAlgn="auto">
              <a:spcAft>
                <a:spcPts val="0"/>
              </a:spcAft>
              <a:buNone/>
              <a:defRPr/>
            </a:pPr>
            <a:endParaRPr lang="pl-PL" b="1"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Strzałka w dół 1"/>
          <p:cNvSpPr/>
          <p:nvPr/>
        </p:nvSpPr>
        <p:spPr>
          <a:xfrm>
            <a:off x="7236296" y="4653136"/>
            <a:ext cx="864096" cy="648072"/>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207485382"/>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5032" y="61820"/>
            <a:ext cx="2080642"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marL="114300" indent="0" fontAlgn="auto">
              <a:spcAft>
                <a:spcPts val="0"/>
              </a:spcAft>
              <a:buNone/>
              <a:defRPr/>
            </a:pPr>
            <a:endParaRPr lang="pl-PL" dirty="0"/>
          </a:p>
          <a:p>
            <a:pPr fontAlgn="auto">
              <a:spcAft>
                <a:spcPts val="0"/>
              </a:spcAft>
              <a:buBlip>
                <a:blip r:embed="rId3"/>
              </a:buBlip>
              <a:defRPr/>
            </a:pPr>
            <a:r>
              <a:rPr lang="pl-PL" b="1" dirty="0" smtClean="0"/>
              <a:t>Rozdział </a:t>
            </a:r>
            <a:r>
              <a:rPr lang="pl-PL" b="1" dirty="0"/>
              <a:t>XIII KK </a:t>
            </a:r>
            <a:r>
              <a:rPr lang="pl-PL" dirty="0" smtClean="0"/>
              <a:t>wyznacza terytorialny </a:t>
            </a:r>
            <a:r>
              <a:rPr lang="pl-PL" dirty="0"/>
              <a:t>i personalny zakres obowiązywania polskiej ustawy </a:t>
            </a:r>
            <a:r>
              <a:rPr lang="pl-PL" dirty="0" smtClean="0"/>
              <a:t>karnej i </a:t>
            </a:r>
            <a:r>
              <a:rPr lang="pl-PL" dirty="0"/>
              <a:t>pozwala udzielić odpowiedzi na pytanie, czy sprawca </a:t>
            </a:r>
            <a:r>
              <a:rPr lang="pl-PL" b="1" dirty="0"/>
              <a:t>popełniający czyn zabroniony za granicą RP może ponosić odpowiedzialność </a:t>
            </a:r>
            <a:r>
              <a:rPr lang="pl-PL" dirty="0"/>
              <a:t>karną przed polskimi organami i na podstawie polskiego prawa. </a:t>
            </a:r>
            <a:endParaRPr lang="pl-PL" dirty="0" smtClean="0"/>
          </a:p>
          <a:p>
            <a:pPr fontAlgn="auto">
              <a:spcAft>
                <a:spcPts val="0"/>
              </a:spcAft>
              <a:buBlip>
                <a:blip r:embed="rId3"/>
              </a:buBlip>
              <a:defRPr/>
            </a:pPr>
            <a:r>
              <a:rPr lang="pl-PL" dirty="0" smtClean="0"/>
              <a:t>Przepisy </a:t>
            </a:r>
            <a:r>
              <a:rPr lang="pl-PL" dirty="0"/>
              <a:t>art. </a:t>
            </a:r>
            <a:r>
              <a:rPr lang="pl-PL" b="1" dirty="0" smtClean="0"/>
              <a:t>109–114</a:t>
            </a:r>
            <a:r>
              <a:rPr lang="pl-PL" b="1" dirty="0"/>
              <a:t> </a:t>
            </a:r>
            <a:r>
              <a:rPr lang="pl-PL" b="1" dirty="0" smtClean="0"/>
              <a:t>KK </a:t>
            </a:r>
            <a:r>
              <a:rPr lang="pl-PL" dirty="0"/>
              <a:t>rozszerzają i uzupełniają zakres właściwości jurysdykcyjnej wyznaczony zgodnie z zasadą terytorialności (art. 5 KK). </a:t>
            </a:r>
            <a:endParaRPr lang="pl-PL" dirty="0" smtClean="0"/>
          </a:p>
          <a:p>
            <a:pPr fontAlgn="auto">
              <a:spcAft>
                <a:spcPts val="0"/>
              </a:spcAft>
              <a:buBlip>
                <a:blip r:embed="rId3"/>
              </a:buBlip>
              <a:defRPr/>
            </a:pPr>
            <a:r>
              <a:rPr lang="pl-PL" dirty="0" smtClean="0"/>
              <a:t>Składają </a:t>
            </a:r>
            <a:r>
              <a:rPr lang="pl-PL" dirty="0"/>
              <a:t>się one na treść tzw. </a:t>
            </a:r>
            <a:r>
              <a:rPr lang="pl-PL" b="1" dirty="0"/>
              <a:t>prawa karnego międzynarodowego</a:t>
            </a:r>
            <a:r>
              <a:rPr lang="pl-PL" dirty="0"/>
              <a:t>, które znajduje zastosowanie do oceny czynów z "elementem obcym". </a:t>
            </a:r>
            <a:endParaRPr lang="pl-PL" dirty="0" smtClean="0"/>
          </a:p>
          <a:p>
            <a:pPr fontAlgn="auto">
              <a:spcAft>
                <a:spcPts val="0"/>
              </a:spcAft>
              <a:buBlip>
                <a:blip r:embed="rId3"/>
              </a:buBlip>
              <a:defRPr/>
            </a:pPr>
            <a:r>
              <a:rPr lang="pl-PL" dirty="0" smtClean="0"/>
              <a:t>Reguły </a:t>
            </a:r>
            <a:r>
              <a:rPr lang="pl-PL" dirty="0"/>
              <a:t>z nich wynikające są zróżnicowane w zależności od tego, czy sprawcą jest </a:t>
            </a:r>
            <a:r>
              <a:rPr lang="pl-PL" b="1" dirty="0"/>
              <a:t>obywatel RP czy cudzoziemiec</a:t>
            </a:r>
            <a:r>
              <a:rPr lang="pl-PL" b="1" dirty="0" smtClean="0"/>
              <a:t>.</a:t>
            </a:r>
          </a:p>
          <a:p>
            <a:pPr fontAlgn="auto">
              <a:spcAft>
                <a:spcPts val="0"/>
              </a:spcAft>
              <a:buBlip>
                <a:blip r:embed="rId3"/>
              </a:buBlip>
              <a:defRPr/>
            </a:pPr>
            <a:r>
              <a:rPr lang="pl-PL" b="1" dirty="0"/>
              <a:t> </a:t>
            </a:r>
            <a:r>
              <a:rPr lang="pl-PL" dirty="0" smtClean="0"/>
              <a:t>Odpowiedzialność ustalana jest wedle zasad: narodowości podmiotowej, przedmiotowej (względnej i bezwzględnej) oraz zasady represji wszechświatowej</a:t>
            </a:r>
            <a:endParaRPr lang="pl-PL" b="1" dirty="0" smtClean="0"/>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29468488"/>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268760"/>
            <a:ext cx="6912768" cy="720080"/>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lnSpcReduction="1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a:t> </a:t>
            </a:r>
            <a:r>
              <a:rPr lang="pl-PL" b="1" dirty="0" smtClean="0">
                <a:effectLst>
                  <a:outerShdw blurRad="38100" dist="38100" dir="2700000" algn="tl">
                    <a:srgbClr val="000000">
                      <a:alpha val="43137"/>
                    </a:srgbClr>
                  </a:outerShdw>
                </a:effectLst>
              </a:rPr>
              <a:t>Zasada narodowości podmiotowej (personalna)</a:t>
            </a:r>
          </a:p>
          <a:p>
            <a:pPr marL="114300" indent="0" fontAlgn="auto">
              <a:spcAft>
                <a:spcPts val="0"/>
              </a:spcAft>
              <a:buNone/>
              <a:defRPr/>
            </a:pPr>
            <a:endParaRPr lang="pl-PL" dirty="0"/>
          </a:p>
          <a:p>
            <a:pPr marL="114300" indent="0" fontAlgn="auto">
              <a:spcAft>
                <a:spcPts val="0"/>
              </a:spcAft>
              <a:buNone/>
              <a:defRPr/>
            </a:pPr>
            <a:r>
              <a:rPr lang="pl-PL" dirty="0" smtClean="0"/>
              <a:t>Art.109 </a:t>
            </a:r>
            <a:r>
              <a:rPr lang="pl-PL" dirty="0"/>
              <a:t>Ustawę karną polską stosuje się do obywatela polskiego, który popełnił przestępstwo za granicą. </a:t>
            </a:r>
            <a:endParaRPr lang="pl-PL" dirty="0" smtClean="0"/>
          </a:p>
          <a:p>
            <a:pPr marL="114300" indent="0" fontAlgn="auto">
              <a:spcAft>
                <a:spcPts val="0"/>
              </a:spcAft>
              <a:buNone/>
              <a:defRPr/>
            </a:pPr>
            <a:endParaRPr lang="pl-PL" dirty="0"/>
          </a:p>
          <a:p>
            <a:pPr marL="114300" indent="0" fontAlgn="auto">
              <a:spcAft>
                <a:spcPts val="0"/>
              </a:spcAft>
              <a:buNone/>
              <a:defRPr/>
            </a:pPr>
            <a:r>
              <a:rPr lang="pl-PL" dirty="0"/>
              <a:t>Na podstawie </a:t>
            </a:r>
            <a:r>
              <a:rPr lang="pl-PL" dirty="0" smtClean="0"/>
              <a:t>tej zasady </a:t>
            </a:r>
            <a:r>
              <a:rPr lang="pl-PL" b="1" dirty="0"/>
              <a:t>do przestępstwa popełnionego przez obywatela polskiego za granicą</a:t>
            </a:r>
            <a:r>
              <a:rPr lang="pl-PL" dirty="0"/>
              <a:t>, niezależnie od jego ewentualnej odpowiedzialności przed sądem obcym, </a:t>
            </a:r>
            <a:r>
              <a:rPr lang="pl-PL" b="1" dirty="0"/>
              <a:t>stosuje się ustawę karną polską</a:t>
            </a:r>
            <a:r>
              <a:rPr lang="pl-PL" dirty="0"/>
              <a:t> (art. 109 KK). Wynika z tego, że obywatel polski, przebywając poza granicą RP, zobowiązany jest przestrzegać nie tylko prawa miejsca pobytu, lecz także prawa polskiego. Obowiązek ten znajduje umocowanie w przepisach konstytucyjnych (art. 83 Konstytucji RP). </a:t>
            </a:r>
            <a:endParaRPr lang="pl-PL" dirty="0" smtClean="0"/>
          </a:p>
          <a:p>
            <a:pPr fontAlgn="auto">
              <a:spcAft>
                <a:spcPts val="0"/>
              </a:spcAft>
              <a:buFont typeface="Wingdings" pitchFamily="2" charset="2"/>
              <a:buChar char="q"/>
              <a:defRPr/>
            </a:pPr>
            <a:r>
              <a:rPr lang="pl-PL" dirty="0"/>
              <a:t> </a:t>
            </a:r>
            <a:r>
              <a:rPr lang="pl-PL" dirty="0" smtClean="0"/>
              <a:t>nie oznacza to automatycznej podległości jurysdykcji polskiej</a:t>
            </a:r>
          </a:p>
          <a:p>
            <a:pPr fontAlgn="auto">
              <a:spcAft>
                <a:spcPts val="0"/>
              </a:spcAft>
              <a:buFont typeface="Wingdings" pitchFamily="2" charset="2"/>
              <a:buChar char="q"/>
              <a:defRPr/>
            </a:pPr>
            <a:r>
              <a:rPr lang="pl-PL" dirty="0"/>
              <a:t> </a:t>
            </a:r>
            <a:r>
              <a:rPr lang="pl-PL" dirty="0" smtClean="0"/>
              <a:t>tzw. </a:t>
            </a:r>
            <a:r>
              <a:rPr lang="pl-PL" b="1" dirty="0" smtClean="0"/>
              <a:t>warunek podwójnej karalności</a:t>
            </a: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07113668"/>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10000"/>
          </a:bodyPr>
          <a:lstStyle/>
          <a:p>
            <a:pPr marL="114300" indent="0" fontAlgn="auto">
              <a:spcAft>
                <a:spcPts val="0"/>
              </a:spcAft>
              <a:buNone/>
              <a:defRPr/>
            </a:pPr>
            <a:endParaRPr lang="pl-PL" dirty="0"/>
          </a:p>
          <a:p>
            <a:pPr marL="114300" indent="0" fontAlgn="auto">
              <a:spcAft>
                <a:spcPts val="0"/>
              </a:spcAft>
              <a:buNone/>
              <a:defRPr/>
            </a:pPr>
            <a:r>
              <a:rPr lang="pl-PL" b="1" u="sng" dirty="0" smtClean="0">
                <a:solidFill>
                  <a:srgbClr val="FF0000"/>
                </a:solidFill>
              </a:rPr>
              <a:t>Warunek podwójnej karalności</a:t>
            </a:r>
          </a:p>
          <a:p>
            <a:pPr marL="114300" indent="0" fontAlgn="auto">
              <a:spcAft>
                <a:spcPts val="0"/>
              </a:spcAft>
              <a:buNone/>
              <a:defRPr/>
            </a:pPr>
            <a:r>
              <a:rPr lang="pl-PL" dirty="0"/>
              <a:t>Zasada personalna doznaje istotnego ograniczenia ze względu na </a:t>
            </a:r>
            <a:r>
              <a:rPr lang="pl-PL" b="1" dirty="0"/>
              <a:t>wymóg podwójnej przestępności</a:t>
            </a:r>
            <a:r>
              <a:rPr lang="pl-PL" dirty="0"/>
              <a:t> (karalności) czynu, tj. warunek uznania go za przestępstwo zarówno na podstawie prawa polskiego, jak i ustawy obowiązującej w miejscu jego popełnienia (art. 111 § 1 KK). </a:t>
            </a:r>
            <a:endParaRPr lang="pl-PL" b="1"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marL="114300" indent="0">
              <a:buNone/>
            </a:pPr>
            <a:r>
              <a:rPr lang="pl-PL" dirty="0"/>
              <a:t>Art. 111 </a:t>
            </a:r>
            <a:r>
              <a:rPr lang="pl-PL" dirty="0" smtClean="0"/>
              <a:t>§ </a:t>
            </a:r>
            <a:r>
              <a:rPr lang="pl-PL" dirty="0"/>
              <a:t>1. Warunkiem odpowiedzialności za czyn popełniony za granicą jest uznanie takiego czynu za przestępstwo również przez ustawę obowiązującą w miejscu jego popełnienia.</a:t>
            </a:r>
          </a:p>
          <a:p>
            <a:r>
              <a:rPr lang="pl-PL" dirty="0"/>
              <a:t>§ 2. Jeżeli zachodzą różnice między ustawą polską a ustawą obowiązującą w miejscu popełnienia czynu, stosując ustawę polską, sąd może uwzględnić te różnice na korzyść sprawcy.</a:t>
            </a:r>
          </a:p>
          <a:p>
            <a:r>
              <a:rPr lang="pl-PL" dirty="0"/>
              <a:t>§ 3. Warunek przewidziany w § 1 nie ma zastosowania do polskiego funkcjonariusza publicznego, który pełniąc służbę za granicą popełnił tam przestępstwo w związku z wykonywaniem swoich funkcji, ani do osoby, która popełniła przestępstwo w miejscu nie podlegającym żadnej władzy państwowej.</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0"/>
            <a:ext cx="2466975" cy="1772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3776569"/>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a:p>
          <a:p>
            <a:pPr marL="114300" indent="0" fontAlgn="auto">
              <a:spcAft>
                <a:spcPts val="0"/>
              </a:spcAft>
              <a:buNone/>
              <a:defRPr/>
            </a:pPr>
            <a:r>
              <a:rPr lang="pl-PL" b="1" dirty="0" smtClean="0"/>
              <a:t>Warunek podwójnej karalności</a:t>
            </a:r>
          </a:p>
          <a:p>
            <a:pPr algn="just" fontAlgn="auto">
              <a:spcAft>
                <a:spcPts val="0"/>
              </a:spcAft>
              <a:buNone/>
              <a:defRPr/>
            </a:pPr>
            <a:r>
              <a:rPr lang="pl-PL" dirty="0"/>
              <a:t>	</a:t>
            </a:r>
            <a:r>
              <a:rPr lang="pl-PL" dirty="0" smtClean="0"/>
              <a:t>„Należy </a:t>
            </a:r>
            <a:r>
              <a:rPr lang="pl-PL" dirty="0"/>
              <a:t>nie tylko odwołać się do treści przepisu polskiego Kodeksu karnego, który mógłby odpowiadać przepisowi Kodeksu karnego austriackiego, ale i do obowiązującej wykładni odnoszącej się do zakresu stosowania tego przepisu w systemie prawa polskiego. Oceniać należy bowiem całą sytuację faktyczną, w celu ustalenia, czy możliwe jest na podstawie polskiego prawa karnego postawienie sprawcy zarzutu dokonania danego czynu". </a:t>
            </a:r>
            <a:r>
              <a:rPr lang="pl-PL" dirty="0" smtClean="0"/>
              <a:t>(…) Oceniając </a:t>
            </a:r>
            <a:r>
              <a:rPr lang="pl-PL" dirty="0"/>
              <a:t>spełnienie tego warunku, powinno się brać pod uwagę całość ustawodawstwa, czyli np. również ewentualne wyłączenie karalności czynu możliwe na podstawie przepisów danego państwa</a:t>
            </a:r>
            <a:r>
              <a:rPr lang="pl-PL" dirty="0" smtClean="0"/>
              <a:t>". (</a:t>
            </a:r>
            <a:r>
              <a:rPr lang="pl-PL" dirty="0"/>
              <a:t>post. SN z 22.11.2011 r. (IV KK 267/11, OSNKW 2012, Nr 3, poz. 24</a:t>
            </a:r>
            <a:r>
              <a:rPr lang="pl-PL" dirty="0" smtClean="0"/>
              <a:t>)</a:t>
            </a:r>
          </a:p>
          <a:p>
            <a:pPr fontAlgn="auto">
              <a:spcAft>
                <a:spcPts val="0"/>
              </a:spcAft>
              <a:buFont typeface="Wingdings" pitchFamily="2" charset="2"/>
              <a:buChar char="q"/>
              <a:defRPr/>
            </a:pPr>
            <a:r>
              <a:rPr lang="pl-PL" b="1" dirty="0" smtClean="0"/>
              <a:t>konieczność spełnienia </a:t>
            </a:r>
            <a:r>
              <a:rPr lang="pl-PL" b="1" dirty="0"/>
              <a:t>warunku podwójnej karalności </a:t>
            </a:r>
            <a:r>
              <a:rPr lang="pl-PL" b="1" i="1" dirty="0"/>
              <a:t>in </a:t>
            </a:r>
            <a:r>
              <a:rPr lang="pl-PL" b="1" i="1" dirty="0" smtClean="0"/>
              <a:t>concreto</a:t>
            </a:r>
            <a:r>
              <a:rPr lang="pl-PL" b="1" dirty="0" smtClean="0"/>
              <a:t>.</a:t>
            </a:r>
            <a:endParaRPr lang="pl-PL" b="1"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655802879"/>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8458" y="1035323"/>
            <a:ext cx="1235417" cy="17704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a:p>
          <a:p>
            <a:pPr marL="114300" indent="0">
              <a:buNone/>
            </a:pPr>
            <a:r>
              <a:rPr lang="pl-PL" b="1" dirty="0" smtClean="0"/>
              <a:t>Wyłączenie </a:t>
            </a:r>
            <a:r>
              <a:rPr lang="pl-PL" b="1" dirty="0"/>
              <a:t>warunku podwójnej przestępności czynu</a:t>
            </a:r>
          </a:p>
          <a:p>
            <a:pPr marL="114300" indent="0">
              <a:buNone/>
            </a:pPr>
            <a:endParaRPr lang="pl-PL" dirty="0" smtClean="0"/>
          </a:p>
          <a:p>
            <a:pPr marL="114300" indent="0">
              <a:buNone/>
            </a:pPr>
            <a:r>
              <a:rPr lang="pl-PL" dirty="0" smtClean="0"/>
              <a:t>Warunek </a:t>
            </a:r>
            <a:r>
              <a:rPr lang="pl-PL" dirty="0"/>
              <a:t>podwójnej przestępności </a:t>
            </a:r>
            <a:r>
              <a:rPr lang="pl-PL" b="1" dirty="0"/>
              <a:t>nie ma zastosowania</a:t>
            </a:r>
            <a:r>
              <a:rPr lang="pl-PL" dirty="0"/>
              <a:t> do:</a:t>
            </a:r>
          </a:p>
          <a:p>
            <a:r>
              <a:rPr lang="pl-PL" dirty="0"/>
              <a:t>1) </a:t>
            </a:r>
            <a:r>
              <a:rPr lang="pl-PL" dirty="0" smtClean="0"/>
              <a:t>polskiego </a:t>
            </a:r>
            <a:r>
              <a:rPr lang="pl-PL" dirty="0"/>
              <a:t>funkcjonariusza publicznego (zob. uwagi do art. 115 § 13), który za granicą popełnił przestępstwo w związku z wykonywaniem swoich funkcji, np. konsula, posła do Parlamentu Europejskiego;</a:t>
            </a:r>
          </a:p>
          <a:p>
            <a:r>
              <a:rPr lang="pl-PL" dirty="0"/>
              <a:t>2) </a:t>
            </a:r>
            <a:r>
              <a:rPr lang="pl-PL" dirty="0" smtClean="0"/>
              <a:t>sprawcy</a:t>
            </a:r>
            <a:r>
              <a:rPr lang="pl-PL" dirty="0"/>
              <a:t>, który popełnił przestępstwo w miejscu niepodlegającym żadnej władzy państwowej, np. na Antarktydzie.</a:t>
            </a:r>
          </a:p>
          <a:p>
            <a:pPr marL="114300" indent="0">
              <a:buNone/>
            </a:pPr>
            <a:endParaRPr lang="pl-PL" dirty="0" smtClean="0"/>
          </a:p>
          <a:p>
            <a:pPr marL="114300" indent="0">
              <a:buNone/>
            </a:pPr>
            <a:r>
              <a:rPr lang="pl-PL" u="sng" dirty="0" smtClean="0">
                <a:solidFill>
                  <a:schemeClr val="tx2"/>
                </a:solidFill>
              </a:rPr>
              <a:t>W </a:t>
            </a:r>
            <a:r>
              <a:rPr lang="pl-PL" u="sng" dirty="0">
                <a:solidFill>
                  <a:schemeClr val="tx2"/>
                </a:solidFill>
              </a:rPr>
              <a:t>obu wymienionych sytuacjach sąd dokonuje oceny czynu jedynie z perspektywy regulacji prawa polskiego.</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4005064"/>
            <a:ext cx="1101517" cy="158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1433384"/>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268760"/>
            <a:ext cx="6912768" cy="720080"/>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0" y="1052513"/>
            <a:ext cx="8604498" cy="5805487"/>
          </a:xfrm>
        </p:spPr>
        <p:txBody>
          <a:bodyPr rtlCol="0">
            <a:normAutofit fontScale="85000" lnSpcReduction="2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a:t> </a:t>
            </a:r>
            <a:r>
              <a:rPr lang="pl-PL" b="1" dirty="0" smtClean="0">
                <a:effectLst>
                  <a:outerShdw blurRad="38100" dist="38100" dir="2700000" algn="tl">
                    <a:srgbClr val="000000">
                      <a:alpha val="43137"/>
                    </a:srgbClr>
                  </a:outerShdw>
                </a:effectLst>
              </a:rPr>
              <a:t>Zasada narodowości przedmiotowej  względna </a:t>
            </a:r>
          </a:p>
          <a:p>
            <a:pPr marL="114300" indent="0" fontAlgn="auto">
              <a:spcAft>
                <a:spcPts val="0"/>
              </a:spcAft>
              <a:buNone/>
              <a:defRPr/>
            </a:pPr>
            <a:endParaRPr lang="pl-PL" dirty="0"/>
          </a:p>
          <a:p>
            <a:pPr marL="114300" indent="0" fontAlgn="auto">
              <a:spcAft>
                <a:spcPts val="0"/>
              </a:spcAft>
              <a:buNone/>
              <a:defRPr/>
            </a:pPr>
            <a:r>
              <a:rPr lang="pl-PL" dirty="0" smtClean="0"/>
              <a:t>(zasada ochronna względna i zasada odpowiedzialności zastępczej)</a:t>
            </a:r>
            <a:endParaRPr lang="pl-PL" dirty="0"/>
          </a:p>
          <a:p>
            <a:pPr fontAlgn="auto">
              <a:spcAft>
                <a:spcPts val="0"/>
              </a:spcAft>
              <a:buFont typeface="Wingdings" pitchFamily="2" charset="2"/>
              <a:buChar char="q"/>
              <a:defRPr/>
            </a:pPr>
            <a:r>
              <a:rPr lang="pl-PL" dirty="0" smtClean="0"/>
              <a:t> cudzoziemiec, który popełnia przestępstwo za granicą.</a:t>
            </a:r>
          </a:p>
          <a:p>
            <a:pPr marL="114300" indent="0" fontAlgn="auto">
              <a:spcAft>
                <a:spcPts val="0"/>
              </a:spcAft>
              <a:buNone/>
              <a:defRPr/>
            </a:pPr>
            <a:endParaRPr lang="pl-PL" dirty="0" smtClean="0"/>
          </a:p>
          <a:p>
            <a:r>
              <a:rPr lang="pl-PL" dirty="0"/>
              <a:t>Art. 110 </a:t>
            </a:r>
            <a:r>
              <a:rPr lang="pl-PL" dirty="0" smtClean="0"/>
              <a:t>§ </a:t>
            </a:r>
            <a:r>
              <a:rPr lang="pl-PL" dirty="0"/>
              <a:t>1. Ustawę karną polską stosuje się do cudzoziemca, który popełnił za granicą czyn zabroniony skierowany </a:t>
            </a:r>
            <a:r>
              <a:rPr lang="pl-PL" dirty="0" smtClean="0"/>
              <a:t>przeciwko:</a:t>
            </a:r>
          </a:p>
          <a:p>
            <a:pPr>
              <a:buFont typeface="Wingdings" pitchFamily="2" charset="2"/>
              <a:buChar char="Ø"/>
            </a:pPr>
            <a:r>
              <a:rPr lang="pl-PL" dirty="0" smtClean="0"/>
              <a:t> </a:t>
            </a:r>
            <a:r>
              <a:rPr lang="pl-PL" b="1" dirty="0"/>
              <a:t>interesom Rzeczypospolitej Polskiej, </a:t>
            </a:r>
            <a:endParaRPr lang="pl-PL" b="1" dirty="0" smtClean="0"/>
          </a:p>
          <a:p>
            <a:pPr>
              <a:buFont typeface="Wingdings" pitchFamily="2" charset="2"/>
              <a:buChar char="Ø"/>
            </a:pPr>
            <a:r>
              <a:rPr lang="pl-PL" b="1" dirty="0" smtClean="0"/>
              <a:t>Interesom obywatela </a:t>
            </a:r>
            <a:r>
              <a:rPr lang="pl-PL" b="1" dirty="0"/>
              <a:t>polskiego, </a:t>
            </a:r>
            <a:endParaRPr lang="pl-PL" b="1" dirty="0" smtClean="0"/>
          </a:p>
          <a:p>
            <a:pPr>
              <a:buFont typeface="Wingdings" pitchFamily="2" charset="2"/>
              <a:buChar char="Ø"/>
            </a:pPr>
            <a:r>
              <a:rPr lang="pl-PL" b="1" dirty="0" smtClean="0"/>
              <a:t>Interesom polskiej </a:t>
            </a:r>
            <a:r>
              <a:rPr lang="pl-PL" b="1" dirty="0"/>
              <a:t>osoby prawnej lub polskiej jednostki organizacyjnej niemającej osobowości prawnej </a:t>
            </a:r>
            <a:endParaRPr lang="pl-PL" b="1" dirty="0" smtClean="0"/>
          </a:p>
          <a:p>
            <a:pPr>
              <a:buFont typeface="Wingdings" pitchFamily="2" charset="2"/>
              <a:buChar char="Ø"/>
            </a:pPr>
            <a:r>
              <a:rPr lang="pl-PL" b="1" dirty="0" smtClean="0"/>
              <a:t>popełnił </a:t>
            </a:r>
            <a:r>
              <a:rPr lang="pl-PL" b="1" dirty="0"/>
              <a:t>za granicą przestępstwo o charakterze terrorystycznym.</a:t>
            </a:r>
          </a:p>
          <a:p>
            <a:r>
              <a:rPr lang="pl-PL" dirty="0"/>
              <a:t>§ 2. Ustawę karną polską stosuje się </a:t>
            </a:r>
            <a:endParaRPr lang="pl-PL" dirty="0" smtClean="0"/>
          </a:p>
          <a:p>
            <a:pPr>
              <a:buFont typeface="Wingdings" pitchFamily="2" charset="2"/>
              <a:buChar char="Ø"/>
            </a:pPr>
            <a:r>
              <a:rPr lang="pl-PL" dirty="0"/>
              <a:t> </a:t>
            </a:r>
            <a:r>
              <a:rPr lang="pl-PL" b="1" dirty="0" smtClean="0"/>
              <a:t>w </a:t>
            </a:r>
            <a:r>
              <a:rPr lang="pl-PL" b="1" dirty="0"/>
              <a:t>razie popełnienia przez cudzoziemca za granicą czynu zabronionego innego niż wymieniony w § 1, </a:t>
            </a:r>
            <a:endParaRPr lang="pl-PL" b="1" dirty="0" smtClean="0"/>
          </a:p>
          <a:p>
            <a:pPr>
              <a:buFont typeface="Wingdings" pitchFamily="2" charset="2"/>
              <a:buChar char="Ø"/>
            </a:pPr>
            <a:r>
              <a:rPr lang="pl-PL" b="1" dirty="0" smtClean="0"/>
              <a:t>jeżeli </a:t>
            </a:r>
            <a:r>
              <a:rPr lang="pl-PL" b="1" dirty="0"/>
              <a:t>czyn zabroniony jest w ustawie karnej polskiej zagrożony karą przekraczającą 2 lata pozbawienia </a:t>
            </a:r>
            <a:r>
              <a:rPr lang="pl-PL" b="1" dirty="0" smtClean="0"/>
              <a:t>wolności</a:t>
            </a:r>
          </a:p>
          <a:p>
            <a:pPr>
              <a:buFont typeface="Wingdings" pitchFamily="2" charset="2"/>
              <a:buChar char="Ø"/>
            </a:pPr>
            <a:r>
              <a:rPr lang="pl-PL" b="1" dirty="0" smtClean="0"/>
              <a:t>sprawca </a:t>
            </a:r>
            <a:r>
              <a:rPr lang="pl-PL" b="1" dirty="0"/>
              <a:t>przebywa na terytorium Rzeczypospolitej Polskiej </a:t>
            </a:r>
            <a:endParaRPr lang="pl-PL" b="1" dirty="0" smtClean="0"/>
          </a:p>
          <a:p>
            <a:pPr>
              <a:buFont typeface="Wingdings" pitchFamily="2" charset="2"/>
              <a:buChar char="Ø"/>
            </a:pPr>
            <a:r>
              <a:rPr lang="pl-PL" b="1" dirty="0" smtClean="0"/>
              <a:t>nie </a:t>
            </a:r>
            <a:r>
              <a:rPr lang="pl-PL" b="1" dirty="0"/>
              <a:t>postanowiono go wydać.</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48126379"/>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268760"/>
            <a:ext cx="6912768" cy="720080"/>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a:t> </a:t>
            </a:r>
            <a:r>
              <a:rPr lang="pl-PL" b="1" dirty="0" smtClean="0">
                <a:effectLst>
                  <a:outerShdw blurRad="38100" dist="38100" dir="2700000" algn="tl">
                    <a:srgbClr val="000000">
                      <a:alpha val="43137"/>
                    </a:srgbClr>
                  </a:outerShdw>
                </a:effectLst>
              </a:rPr>
              <a:t>Zasada narodowości przedmiotowej  bezwzględna </a:t>
            </a:r>
          </a:p>
          <a:p>
            <a:pPr marL="114300" indent="0" fontAlgn="auto">
              <a:spcAft>
                <a:spcPts val="0"/>
              </a:spcAft>
              <a:buNone/>
              <a:defRPr/>
            </a:pPr>
            <a:endParaRPr lang="pl-PL" dirty="0"/>
          </a:p>
          <a:p>
            <a:pPr marL="114300" indent="0">
              <a:buNone/>
            </a:pPr>
            <a:endParaRPr lang="pl-PL" dirty="0" smtClean="0"/>
          </a:p>
          <a:p>
            <a:pPr marL="114300" indent="0">
              <a:buNone/>
            </a:pPr>
            <a:r>
              <a:rPr lang="pl-PL" dirty="0" smtClean="0"/>
              <a:t>(zasada ochronna bezwzględna)</a:t>
            </a:r>
          </a:p>
          <a:p>
            <a:pPr marL="114300" indent="0">
              <a:buNone/>
            </a:pPr>
            <a:r>
              <a:rPr lang="pl-PL" dirty="0" smtClean="0"/>
              <a:t>Art. 112 Niezależnie </a:t>
            </a:r>
            <a:r>
              <a:rPr lang="pl-PL" dirty="0"/>
              <a:t>od przepisów obowiązujących w miejscu popełnienia czynu zabronionego, ustawę karną polską stosuje się do obywatela polskiego oraz cudzoziemca w razie popełnienia:</a:t>
            </a:r>
          </a:p>
          <a:p>
            <a:pPr marL="571500" indent="-457200">
              <a:buAutoNum type="arabicParenR"/>
            </a:pPr>
            <a:r>
              <a:rPr lang="pl-PL" b="1" dirty="0" smtClean="0"/>
              <a:t>przestępstwa </a:t>
            </a:r>
            <a:r>
              <a:rPr lang="pl-PL" b="1" dirty="0"/>
              <a:t>przeciwko bezpieczeństwu wewnętrznemu lub zewnętrznemu Rzeczypospolitej </a:t>
            </a:r>
            <a:r>
              <a:rPr lang="pl-PL" b="1" dirty="0" smtClean="0"/>
              <a:t>Polskiej;</a:t>
            </a:r>
          </a:p>
          <a:p>
            <a:pPr marL="571500" indent="-457200">
              <a:buAutoNum type="arabicParenR"/>
            </a:pPr>
            <a:r>
              <a:rPr lang="pl-PL" b="1" dirty="0" smtClean="0"/>
              <a:t>przestępstwa </a:t>
            </a:r>
            <a:r>
              <a:rPr lang="pl-PL" b="1" dirty="0"/>
              <a:t>przeciwko polskim urzędom lub funkcjonariuszom publicznym oraz przestępstwa wyłudzenia poświadczenia nieprawdy od polskiego funkcjonariusza publicznego lub innej osoby uprawnionej na podstawie prawa polskiego do wystawienia </a:t>
            </a:r>
            <a:r>
              <a:rPr lang="pl-PL" b="1" dirty="0" smtClean="0"/>
              <a:t>dokumentu,</a:t>
            </a:r>
          </a:p>
          <a:p>
            <a:pPr marL="571500" indent="-457200">
              <a:buAutoNum type="arabicParenR"/>
            </a:pPr>
            <a:r>
              <a:rPr lang="pl-PL" b="1" dirty="0" smtClean="0"/>
              <a:t>przestępstwa </a:t>
            </a:r>
            <a:r>
              <a:rPr lang="pl-PL" b="1" dirty="0"/>
              <a:t>przeciwko istotnym polskim interesom </a:t>
            </a:r>
            <a:r>
              <a:rPr lang="pl-PL" b="1" dirty="0" smtClean="0"/>
              <a:t>gospodarczym;</a:t>
            </a:r>
          </a:p>
          <a:p>
            <a:pPr marL="571500" indent="-457200">
              <a:buAutoNum type="arabicParenR"/>
            </a:pPr>
            <a:r>
              <a:rPr lang="pl-PL" b="1" dirty="0" smtClean="0"/>
              <a:t>przestępstwa </a:t>
            </a:r>
            <a:r>
              <a:rPr lang="pl-PL" b="1" dirty="0"/>
              <a:t>fałszywych zeznań, złożenia fałszywego oświadczenia, opinii lub tłumaczenia, posłużenia się dokumentem stwierdzającym tożsamość innej osoby, poświadczającym nieprawdę lub fałszywym - wobec urzędu </a:t>
            </a:r>
            <a:r>
              <a:rPr lang="pl-PL" b="1" dirty="0" smtClean="0"/>
              <a:t>polskiego,</a:t>
            </a:r>
            <a:endParaRPr lang="pl-PL" b="1" dirty="0"/>
          </a:p>
          <a:p>
            <a:pPr marL="571500" indent="-457200">
              <a:buAutoNum type="arabicParenR"/>
            </a:pPr>
            <a:r>
              <a:rPr lang="pl-PL" b="1" dirty="0" smtClean="0"/>
              <a:t>przestępstwa</a:t>
            </a:r>
            <a:r>
              <a:rPr lang="pl-PL" b="1" dirty="0"/>
              <a:t>, z którego została osiągnięta, chociażby pośrednio, korzyść majątkowa na terytorium Rzeczypospolitej Polskiej.</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717969531"/>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a:bodyPr>
          <a:lstStyle/>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Art. 112</a:t>
            </a:r>
          </a:p>
          <a:p>
            <a:pPr fontAlgn="auto">
              <a:spcAft>
                <a:spcPts val="0"/>
              </a:spcAft>
              <a:buFont typeface="Arial" pitchFamily="34" charset="0"/>
              <a:buNone/>
              <a:defRPr/>
            </a:pPr>
            <a:r>
              <a:rPr lang="pl-PL" dirty="0" smtClean="0"/>
              <a:t>Zasada ochronna bezwzględna</a:t>
            </a:r>
          </a:p>
          <a:p>
            <a:pPr fontAlgn="auto">
              <a:spcAft>
                <a:spcPts val="0"/>
              </a:spcAft>
              <a:buFont typeface="Arial" pitchFamily="34" charset="0"/>
              <a:buNone/>
              <a:defRPr/>
            </a:pPr>
            <a:endParaRPr lang="pl-PL" dirty="0"/>
          </a:p>
          <a:p>
            <a:pPr fontAlgn="auto">
              <a:spcAft>
                <a:spcPts val="0"/>
              </a:spcAft>
              <a:buFont typeface="Wingdings" pitchFamily="2" charset="2"/>
              <a:buChar char="q"/>
              <a:defRPr/>
            </a:pPr>
            <a:r>
              <a:rPr lang="pl-PL" dirty="0" smtClean="0"/>
              <a:t> </a:t>
            </a:r>
            <a:r>
              <a:rPr lang="pl-PL" b="1" dirty="0" smtClean="0"/>
              <a:t>znajduje zastosowanie zarówno do cudzoziemca, jak i obywatela polskiego popełniającego określone przestępstwo za granicą</a:t>
            </a:r>
          </a:p>
          <a:p>
            <a:pPr fontAlgn="auto">
              <a:spcAft>
                <a:spcPts val="0"/>
              </a:spcAft>
              <a:buFont typeface="Wingdings" pitchFamily="2" charset="2"/>
              <a:buChar char="q"/>
              <a:defRPr/>
            </a:pPr>
            <a:r>
              <a:rPr lang="pl-PL" b="1" dirty="0"/>
              <a:t> </a:t>
            </a:r>
            <a:r>
              <a:rPr lang="pl-PL" b="1" dirty="0" smtClean="0"/>
              <a:t>katalog czynów</a:t>
            </a:r>
          </a:p>
          <a:p>
            <a:pPr fontAlgn="auto">
              <a:spcAft>
                <a:spcPts val="0"/>
              </a:spcAft>
              <a:buFont typeface="Wingdings" pitchFamily="2" charset="2"/>
              <a:buChar char="q"/>
              <a:defRPr/>
            </a:pPr>
            <a:r>
              <a:rPr lang="pl-PL" b="1" dirty="0"/>
              <a:t> </a:t>
            </a:r>
            <a:r>
              <a:rPr lang="pl-PL" b="1" dirty="0" smtClean="0"/>
              <a:t>nie ma warunku podwójnej karalności</a:t>
            </a:r>
          </a:p>
          <a:p>
            <a:pPr marL="114300" indent="0" fontAlgn="auto">
              <a:spcAft>
                <a:spcPts val="0"/>
              </a:spcAft>
              <a:buNone/>
              <a:defRPr/>
            </a:pPr>
            <a:endParaRPr lang="pl-PL" dirty="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7904" y="4581128"/>
            <a:ext cx="4032448" cy="21602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70938677"/>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268760"/>
            <a:ext cx="6912768" cy="720080"/>
          </a:xfrm>
          <a:prstGeom prst="roundRect">
            <a:avLst/>
          </a:prstGeom>
          <a:solidFill>
            <a:schemeClr val="bg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rgbClr val="FFFFFF"/>
              </a:solidFill>
            </a:endParaRPr>
          </a:p>
        </p:txBody>
      </p:sp>
      <p:sp>
        <p:nvSpPr>
          <p:cNvPr id="130051" name="Rectangle 3"/>
          <p:cNvSpPr>
            <a:spLocks noGrp="1" noChangeArrowheads="1"/>
          </p:cNvSpPr>
          <p:nvPr>
            <p:ph idx="1"/>
          </p:nvPr>
        </p:nvSpPr>
        <p:spPr>
          <a:xfrm>
            <a:off x="457200" y="1052513"/>
            <a:ext cx="7931150" cy="5805487"/>
          </a:xfrm>
        </p:spPr>
        <p:txBody>
          <a:bodyPr rtlCol="0">
            <a:normAutofit fontScale="92500" lnSpcReduction="20000"/>
          </a:bodyPr>
          <a:lstStyle/>
          <a:p>
            <a:pPr fontAlgn="auto">
              <a:spcAft>
                <a:spcPts val="0"/>
              </a:spcAft>
              <a:buFont typeface="Arial" pitchFamily="34" charset="0"/>
              <a:buNone/>
              <a:defRPr/>
            </a:pPr>
            <a:endParaRPr lang="pl-PL" dirty="0" smtClean="0"/>
          </a:p>
          <a:p>
            <a:pPr marL="571500" indent="-457200" fontAlgn="auto">
              <a:spcAft>
                <a:spcPts val="0"/>
              </a:spcAft>
              <a:buFont typeface="Arial" pitchFamily="34" charset="0"/>
              <a:buAutoNum type="arabicPeriod"/>
              <a:defRPr/>
            </a:pPr>
            <a:r>
              <a:rPr lang="pl-PL" dirty="0"/>
              <a:t> </a:t>
            </a:r>
            <a:r>
              <a:rPr lang="pl-PL" b="1" dirty="0" smtClean="0">
                <a:effectLst>
                  <a:outerShdw blurRad="38100" dist="38100" dir="2700000" algn="tl">
                    <a:srgbClr val="000000">
                      <a:alpha val="43137"/>
                    </a:srgbClr>
                  </a:outerShdw>
                </a:effectLst>
              </a:rPr>
              <a:t>Zasada represji wszechświatowej</a:t>
            </a:r>
          </a:p>
          <a:p>
            <a:pPr marL="114300" indent="0" fontAlgn="auto">
              <a:spcAft>
                <a:spcPts val="0"/>
              </a:spcAft>
              <a:buNone/>
              <a:defRPr/>
            </a:pPr>
            <a:endParaRPr lang="pl-PL" dirty="0"/>
          </a:p>
          <a:p>
            <a:pPr marL="114300" indent="0">
              <a:buNone/>
            </a:pPr>
            <a:endParaRPr lang="pl-PL" dirty="0" smtClean="0"/>
          </a:p>
          <a:p>
            <a:pPr marL="114300" indent="0">
              <a:buNone/>
            </a:pPr>
            <a:r>
              <a:rPr lang="pl-PL" dirty="0" smtClean="0"/>
              <a:t>(zasada uniwersalna)</a:t>
            </a:r>
          </a:p>
          <a:p>
            <a:pPr marL="114300" indent="0">
              <a:buNone/>
            </a:pPr>
            <a:r>
              <a:rPr lang="pl-PL" dirty="0" smtClean="0"/>
              <a:t>Art. 113 </a:t>
            </a:r>
          </a:p>
          <a:p>
            <a:r>
              <a:rPr lang="pl-PL" dirty="0" smtClean="0"/>
              <a:t>Niezależnie </a:t>
            </a:r>
            <a:r>
              <a:rPr lang="pl-PL" dirty="0"/>
              <a:t>od przepisów obowiązujących w miejscu popełnienia przestępstwa, ustawę karną polską stosuje się do obywatela polskiego oraz cudzoziemca, którego nie postanowiono wydać, w razie popełnienia przez niego za granicą przestępstwa, do którego ścigania Rzeczpospolita Polska jest zobowiązana na mocy umowy międzynarodowej, lub przestępstwa określonego w Rzymskim Statucie Międzynarodowego Trybunału Karnego, sporządzonym w Rzymie dnia 17 lipca 1998 r. (</a:t>
            </a:r>
            <a:r>
              <a:rPr lang="pl-PL" dirty="0" err="1"/>
              <a:t>Dz.U</a:t>
            </a:r>
            <a:r>
              <a:rPr lang="pl-PL" dirty="0"/>
              <a:t>. z 2003 r. poz. 708). </a:t>
            </a:r>
            <a:endParaRPr lang="pl-PL" dirty="0" smtClean="0"/>
          </a:p>
          <a:p>
            <a:pPr>
              <a:buFont typeface="Wingdings" pitchFamily="2" charset="2"/>
              <a:buChar char="q"/>
            </a:pPr>
            <a:r>
              <a:rPr lang="pl-PL" dirty="0" smtClean="0"/>
              <a:t> </a:t>
            </a:r>
            <a:r>
              <a:rPr lang="pl-PL" b="1" i="1" dirty="0" err="1"/>
              <a:t>delicta</a:t>
            </a:r>
            <a:r>
              <a:rPr lang="pl-PL" b="1" i="1" dirty="0"/>
              <a:t> iuris </a:t>
            </a:r>
            <a:r>
              <a:rPr lang="pl-PL" b="1" i="1" dirty="0" err="1"/>
              <a:t>gentium</a:t>
            </a:r>
            <a:r>
              <a:rPr lang="pl-PL" b="1" dirty="0"/>
              <a:t>. </a:t>
            </a:r>
            <a:r>
              <a:rPr lang="pl-PL" dirty="0"/>
              <a:t>Zalicza się do nich m.in.: ludobójstwo, zbrodnie wojenne, stosowanie tortur lub innego nieludzkiego lub poniżającego traktowania albo karania, handel ludźmi, handel narkotykami, fałszowanie pieniędzy, udział w zorganizowanych strukturach przestępczych, pranie pieniędzy, korupcję czy seksualne wykorzystywanie małoletnich</a:t>
            </a:r>
            <a:r>
              <a:rPr lang="pl-PL" dirty="0" smtClean="0"/>
              <a:t>.</a:t>
            </a:r>
          </a:p>
          <a:p>
            <a:pPr>
              <a:buFont typeface="Wingdings" pitchFamily="2" charset="2"/>
              <a:buChar char="q"/>
            </a:pPr>
            <a:r>
              <a:rPr lang="pl-PL" dirty="0"/>
              <a:t> </a:t>
            </a:r>
            <a:r>
              <a:rPr lang="pl-PL" b="1" dirty="0" smtClean="0"/>
              <a:t>problem przestępstw terrorystycznych </a:t>
            </a:r>
            <a:endParaRPr lang="pl-PL" b="1" dirty="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556441632"/>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CZAS POPEŁNIENIA PRZESTĘPSTWA</a:t>
            </a:r>
          </a:p>
          <a:p>
            <a:pPr fontAlgn="auto">
              <a:spcAft>
                <a:spcPts val="0"/>
              </a:spcAft>
              <a:buFont typeface="Arial" pitchFamily="34" charset="0"/>
              <a:buChar char="•"/>
              <a:defRPr/>
            </a:pPr>
            <a:r>
              <a:rPr lang="pl-PL" u="sng" dirty="0" smtClean="0">
                <a:solidFill>
                  <a:srgbClr val="FF0000"/>
                </a:solidFill>
              </a:rPr>
              <a:t> czas </a:t>
            </a:r>
            <a:r>
              <a:rPr lang="pl-PL" u="sng" dirty="0">
                <a:solidFill>
                  <a:srgbClr val="FF0000"/>
                </a:solidFill>
              </a:rPr>
              <a:t>popełnienia przestępstwa a czyn ciągły (2 rozwiązania)</a:t>
            </a:r>
          </a:p>
          <a:p>
            <a:pPr fontAlgn="auto">
              <a:spcAft>
                <a:spcPts val="0"/>
              </a:spcAft>
              <a:buFont typeface="Arial" pitchFamily="34" charset="0"/>
              <a:buChar char="•"/>
              <a:defRPr/>
            </a:pPr>
            <a:r>
              <a:rPr lang="pl-PL" u="sng" dirty="0">
                <a:solidFill>
                  <a:srgbClr val="FF0000"/>
                </a:solidFill>
              </a:rPr>
              <a:t> czas popełnienia przestępstw trwałych</a:t>
            </a:r>
          </a:p>
          <a:p>
            <a:pPr fontAlgn="auto">
              <a:spcAft>
                <a:spcPts val="0"/>
              </a:spcAft>
              <a:buFont typeface="Arial" pitchFamily="34" charset="0"/>
              <a:buNone/>
              <a:defRPr/>
            </a:pPr>
            <a:endParaRPr lang="pl-PL" b="1" dirty="0" smtClean="0"/>
          </a:p>
          <a:p>
            <a:pPr fontAlgn="auto">
              <a:spcAft>
                <a:spcPts val="0"/>
              </a:spcAft>
              <a:buBlip>
                <a:blip r:embed="rId2"/>
              </a:buBlip>
              <a:defRPr/>
            </a:pPr>
            <a:r>
              <a:rPr lang="pl-PL" dirty="0" smtClean="0"/>
              <a:t>„Za czas popełnienia przestępstw rozciągniętych w czasie, wieloczynowych, trwałych, a także o charakterze ciągłym, traktować należy ostatni moment działania sprawcy, w tym czas dokonania ostatniego z czynów składających się na realizację przestępstwa ciągłego„</a:t>
            </a:r>
          </a:p>
          <a:p>
            <a:pPr fontAlgn="auto">
              <a:spcAft>
                <a:spcPts val="0"/>
              </a:spcAft>
              <a:buFont typeface="Arial" pitchFamily="34" charset="0"/>
              <a:buNone/>
              <a:defRPr/>
            </a:pPr>
            <a:r>
              <a:rPr lang="pl-PL" b="1" dirty="0" smtClean="0"/>
              <a:t>wyr. SN z 15.4.2002 r., II KKN 387/01</a:t>
            </a:r>
          </a:p>
          <a:p>
            <a:pPr fontAlgn="auto">
              <a:spcAft>
                <a:spcPts val="0"/>
              </a:spcAft>
              <a:buBlip>
                <a:blip r:embed="rId2"/>
              </a:buBlip>
              <a:defRPr/>
            </a:pPr>
            <a:r>
              <a:rPr lang="pl-PL" dirty="0" smtClean="0"/>
              <a:t>„Czasem </a:t>
            </a:r>
            <a:r>
              <a:rPr lang="pl-PL" dirty="0"/>
              <a:t>popełnienia czynu ciągłego jest okres od pierwszego zachowania składającego się na ten czyn do zakończenia ostatniego z nich. </a:t>
            </a:r>
            <a:r>
              <a:rPr lang="pl-PL" sz="1900" i="1" dirty="0"/>
              <a:t>Jeżeli jednak sprawca czynu zabronionego niewymienionego w art. 10 § 2 KK część </a:t>
            </a:r>
            <a:r>
              <a:rPr lang="pl-PL" sz="1900" i="1" dirty="0" err="1"/>
              <a:t>zachowań</a:t>
            </a:r>
            <a:r>
              <a:rPr lang="pl-PL" sz="1900" i="1" dirty="0"/>
              <a:t> składających się na czyn ciągły zrealizował jako nieletni, a pozostałe zachowania po ukończeniu 17 lat, to ponosi odpowiedzialność karną tylko za te zachowania, których dopuścił się po osiągnięciu tego wieku.</a:t>
            </a:r>
          </a:p>
          <a:p>
            <a:pPr marL="114300" indent="0">
              <a:buNone/>
            </a:pPr>
            <a:r>
              <a:rPr lang="pl-PL" b="1" dirty="0"/>
              <a:t>wyrok SN z dnia 29-09-2009, III KK 105/09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Przycisk akcji: Pomoc 1">
            <a:hlinkClick r:id="" action="ppaction://noaction" highlightClick="1"/>
          </p:cNvPr>
          <p:cNvSpPr/>
          <p:nvPr/>
        </p:nvSpPr>
        <p:spPr>
          <a:xfrm>
            <a:off x="6876256" y="675767"/>
            <a:ext cx="1042416" cy="1042416"/>
          </a:xfrm>
          <a:prstGeom prst="actionButtonHelp">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611560" y="1412776"/>
            <a:ext cx="1224136" cy="576064"/>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a:bodyPr>
          <a:lstStyle/>
          <a:p>
            <a:pPr marL="114300" indent="0" fontAlgn="auto">
              <a:spcAft>
                <a:spcPts val="0"/>
              </a:spcAft>
              <a:buNone/>
              <a:defRPr/>
            </a:pPr>
            <a:endParaRPr lang="pl-PL" dirty="0"/>
          </a:p>
          <a:p>
            <a:pPr marL="114300" indent="0" fontAlgn="auto">
              <a:spcAft>
                <a:spcPts val="0"/>
              </a:spcAft>
              <a:buNone/>
              <a:defRPr/>
            </a:pPr>
            <a:r>
              <a:rPr lang="pl-PL" dirty="0" smtClean="0"/>
              <a:t>Art. 114</a:t>
            </a:r>
          </a:p>
          <a:p>
            <a:pPr marL="571500" indent="-457200">
              <a:buFont typeface="+mj-lt"/>
              <a:buAutoNum type="arabicPeriod"/>
            </a:pPr>
            <a:r>
              <a:rPr lang="pl-PL" b="1" dirty="0" smtClean="0"/>
              <a:t>Dopuszczalność </a:t>
            </a:r>
            <a:r>
              <a:rPr lang="pl-PL" b="1" dirty="0"/>
              <a:t>powtórnego skazania sprawcy za czyn osądzony za granicą</a:t>
            </a:r>
          </a:p>
          <a:p>
            <a:pPr marL="571500" indent="-457200">
              <a:buFont typeface="+mj-lt"/>
              <a:buAutoNum type="arabicPeriod"/>
            </a:pPr>
            <a:r>
              <a:rPr lang="pl-PL" b="1" dirty="0" smtClean="0"/>
              <a:t>Wyłączenie </a:t>
            </a:r>
            <a:r>
              <a:rPr lang="pl-PL" b="1" dirty="0"/>
              <a:t>możliwości powtórnego prowadzenia postępowania o ten sam czyn zabroniony przed sądem polskim</a:t>
            </a:r>
          </a:p>
          <a:p>
            <a:r>
              <a:rPr lang="pl-PL" dirty="0"/>
              <a:t>A. Przejęcie do wykonania wyroku skazującego zapadłego za granicą</a:t>
            </a:r>
          </a:p>
          <a:p>
            <a:r>
              <a:rPr lang="pl-PL" dirty="0"/>
              <a:t>B. Przekazanie ścigania z terytorium RP</a:t>
            </a:r>
          </a:p>
          <a:p>
            <a:r>
              <a:rPr lang="pl-PL" dirty="0"/>
              <a:t>C. Wydanie sprawcy z terytorium RP</a:t>
            </a:r>
          </a:p>
          <a:p>
            <a:r>
              <a:rPr lang="pl-PL" dirty="0"/>
              <a:t>D. Orzeczenia międzynarodowych trybunałów karnych</a:t>
            </a:r>
          </a:p>
          <a:p>
            <a:r>
              <a:rPr lang="pl-PL" dirty="0"/>
              <a:t>E. Zobowiązanie do uznania orzeczenia kończącego postępowanie wynikające z umów </a:t>
            </a:r>
            <a:r>
              <a:rPr lang="pl-PL" dirty="0" smtClean="0"/>
              <a:t>międzynarodowych</a:t>
            </a:r>
          </a:p>
          <a:p>
            <a:pPr marL="114300" indent="0" fontAlgn="auto">
              <a:spcAft>
                <a:spcPts val="0"/>
              </a:spcAft>
              <a:buNone/>
              <a:defRPr/>
            </a:pPr>
            <a:endParaRPr lang="pl-PL"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956049133"/>
      </p:ext>
    </p:extLst>
  </p:cSld>
  <p:clrMapOvr>
    <a:masterClrMapping/>
  </p:clrMapOvr>
  <p:transition>
    <p:randomBa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Reguły prawa karnego międzynarodowego</a:t>
            </a:r>
            <a:endParaRPr lang="pl-PL" sz="4000" dirty="0"/>
          </a:p>
        </p:txBody>
      </p:sp>
      <p:sp>
        <p:nvSpPr>
          <p:cNvPr id="2" name="Prostokąt zaokrąglony 1"/>
          <p:cNvSpPr/>
          <p:nvPr/>
        </p:nvSpPr>
        <p:spPr>
          <a:xfrm>
            <a:off x="539552" y="1196975"/>
            <a:ext cx="1296144" cy="35981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marL="114300" indent="0" fontAlgn="auto">
              <a:spcAft>
                <a:spcPts val="0"/>
              </a:spcAft>
              <a:buNone/>
              <a:defRPr/>
            </a:pPr>
            <a:endParaRPr lang="pl-PL" dirty="0"/>
          </a:p>
          <a:p>
            <a:pPr marL="114300" indent="0" fontAlgn="auto">
              <a:spcAft>
                <a:spcPts val="0"/>
              </a:spcAft>
              <a:buNone/>
              <a:defRPr/>
            </a:pPr>
            <a:r>
              <a:rPr lang="pl-PL" b="1" dirty="0" smtClean="0"/>
              <a:t>Art. 114a</a:t>
            </a:r>
          </a:p>
          <a:p>
            <a:pPr marL="114300" indent="0" fontAlgn="auto">
              <a:spcAft>
                <a:spcPts val="0"/>
              </a:spcAft>
              <a:buNone/>
              <a:defRPr/>
            </a:pPr>
            <a:r>
              <a:rPr lang="pl-PL" b="1" dirty="0" smtClean="0"/>
              <a:t>Zasada wzajemnego uznawania orzeczeń sądowych</a:t>
            </a:r>
          </a:p>
          <a:p>
            <a:pPr marL="114300" indent="0" fontAlgn="auto">
              <a:spcAft>
                <a:spcPts val="0"/>
              </a:spcAft>
              <a:buNone/>
              <a:defRPr/>
            </a:pPr>
            <a:endParaRPr lang="pl-PL" b="1" dirty="0"/>
          </a:p>
          <a:p>
            <a:r>
              <a:rPr lang="pl-PL" dirty="0"/>
              <a:t>§ 1. </a:t>
            </a:r>
            <a:r>
              <a:rPr lang="pl-PL" b="1" dirty="0"/>
              <a:t>Wyrokiem skazującym </a:t>
            </a:r>
            <a:r>
              <a:rPr lang="pl-PL" dirty="0"/>
              <a:t>jest również prawomocne orzeczenie skazujące za popełnienie przestępstwa wydane przez sąd właściwy w sprawach karnych w państwie członkowskim Unii Europejskiej, chyba że według ustawy karnej polskiej czyn nie stanowi przestępstwa, sprawca nie podlega karze albo orzeczono karę nieznaną ustawie.</a:t>
            </a:r>
          </a:p>
          <a:p>
            <a:r>
              <a:rPr lang="pl-PL" dirty="0"/>
              <a:t>§ 2. W razie skazania przez sąd, o którym mowa w § 1, w </a:t>
            </a:r>
            <a:r>
              <a:rPr lang="pl-PL" dirty="0" smtClean="0"/>
              <a:t>sprawach:</a:t>
            </a:r>
          </a:p>
          <a:p>
            <a:pPr marL="114300" indent="0">
              <a:buNone/>
            </a:pPr>
            <a:r>
              <a:rPr lang="pl-PL" b="1" dirty="0"/>
              <a:t>1) stosowania nowej ustawy karnej, która weszła w życie po wydaniu wyroku skazującego,</a:t>
            </a:r>
          </a:p>
          <a:p>
            <a:pPr marL="114300" indent="0">
              <a:buNone/>
            </a:pPr>
            <a:r>
              <a:rPr lang="pl-PL" b="1" dirty="0"/>
              <a:t>2) zatarcia skazania</a:t>
            </a:r>
          </a:p>
          <a:p>
            <a:pPr>
              <a:buFont typeface="Wingdings" pitchFamily="2" charset="2"/>
              <a:buChar char="Ø"/>
            </a:pPr>
            <a:r>
              <a:rPr lang="pl-PL" dirty="0" smtClean="0">
                <a:solidFill>
                  <a:schemeClr val="tx2"/>
                </a:solidFill>
              </a:rPr>
              <a:t>stosuje </a:t>
            </a:r>
            <a:r>
              <a:rPr lang="pl-PL" dirty="0">
                <a:solidFill>
                  <a:schemeClr val="tx2"/>
                </a:solidFill>
              </a:rPr>
              <a:t>się ustawę obowiązującą w miejscu skazania. Przepisu art. 108 nie stosuje się.</a:t>
            </a:r>
          </a:p>
          <a:p>
            <a:r>
              <a:rPr lang="pl-PL" dirty="0" smtClean="0"/>
              <a:t>§ </a:t>
            </a:r>
            <a:r>
              <a:rPr lang="pl-PL" dirty="0"/>
              <a:t>3. Przepisu § 1 </a:t>
            </a:r>
            <a:r>
              <a:rPr lang="pl-PL" b="1" dirty="0"/>
              <a:t>nie stosuje się, </a:t>
            </a:r>
            <a:r>
              <a:rPr lang="pl-PL" b="1" dirty="0" smtClean="0"/>
              <a:t>jeżeli:</a:t>
            </a:r>
          </a:p>
          <a:p>
            <a:pPr>
              <a:buFont typeface="Wingdings" pitchFamily="2" charset="2"/>
              <a:buChar char="v"/>
            </a:pPr>
            <a:r>
              <a:rPr lang="pl-PL" b="1" dirty="0" smtClean="0"/>
              <a:t> </a:t>
            </a:r>
            <a:r>
              <a:rPr lang="pl-PL" b="1" dirty="0"/>
              <a:t>informacje uzyskane z rejestru karnego lub od sądu państwa członkowskiego Unii Europejskiej nie są wystarczające do ustalenia skazania </a:t>
            </a:r>
            <a:endParaRPr lang="pl-PL" b="1" dirty="0" smtClean="0"/>
          </a:p>
          <a:p>
            <a:pPr>
              <a:buFont typeface="Wingdings" pitchFamily="2" charset="2"/>
              <a:buChar char="v"/>
            </a:pPr>
            <a:r>
              <a:rPr lang="pl-PL" b="1" dirty="0" smtClean="0"/>
              <a:t>albo </a:t>
            </a:r>
            <a:r>
              <a:rPr lang="pl-PL" b="1" dirty="0"/>
              <a:t>orzeczona kara podlega darowaniu w państwie, w którym nastąpiło skazanie.</a:t>
            </a:r>
          </a:p>
          <a:p>
            <a:pPr marL="114300" indent="0" fontAlgn="auto">
              <a:spcAft>
                <a:spcPts val="0"/>
              </a:spcAft>
              <a:buNone/>
              <a:defRPr/>
            </a:pPr>
            <a:endParaRPr lang="pl-PL" b="1"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3" name="Obraz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332656"/>
            <a:ext cx="2089150" cy="12241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92426130"/>
      </p:ext>
    </p:extLst>
  </p:cSld>
  <p:clrMapOvr>
    <a:masterClrMapping/>
  </p:clrMapOvr>
  <p:transition>
    <p:randomBa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CZAS POPEŁNIENIA PRZESTĘPSTWA</a:t>
            </a:r>
            <a:r>
              <a:rPr lang="pl-PL" b="1" dirty="0" smtClean="0">
                <a:hlinkClick r:id="rId2"/>
              </a:rPr>
              <a:t/>
            </a:r>
            <a:br>
              <a:rPr lang="pl-PL" b="1" dirty="0" smtClean="0">
                <a:hlinkClick r:id="rId2"/>
              </a:rPr>
            </a:br>
            <a:endParaRPr lang="pl-PL" b="1" dirty="0" smtClean="0"/>
          </a:p>
          <a:p>
            <a:pPr fontAlgn="auto">
              <a:spcAft>
                <a:spcPts val="0"/>
              </a:spcAft>
              <a:buFont typeface="Wingdings" pitchFamily="2" charset="2"/>
              <a:buChar char="q"/>
              <a:defRPr/>
            </a:pPr>
            <a:r>
              <a:rPr lang="pl-PL" dirty="0" smtClean="0"/>
              <a:t>"</a:t>
            </a:r>
            <a:r>
              <a:rPr lang="pl-PL" dirty="0"/>
              <a:t>W przypadku utrzymywania przez sprawcę w ciągu dłuższego czasu stanu bezprawnego, realizującego znamiona czynu zabronionego (jak np. nielegalne posiadanie broni), bieg okresu przedawnienia należy liczyć od zaprzestania utrzymywania stanu bezprawnego" </a:t>
            </a:r>
          </a:p>
          <a:p>
            <a:pPr fontAlgn="auto">
              <a:spcAft>
                <a:spcPts val="0"/>
              </a:spcAft>
              <a:buFont typeface="Arial" pitchFamily="34" charset="0"/>
              <a:buChar char="•"/>
              <a:defRPr/>
            </a:pPr>
            <a:r>
              <a:rPr lang="pl-PL" b="1" dirty="0"/>
              <a:t>post. SA w Krakowie z 28.4.2010 r., II AKZ 154/10, KZS 2010, Nr 5, poz. 32.</a:t>
            </a:r>
          </a:p>
          <a:p>
            <a:endParaRPr lang="pl-PL" dirty="0" smtClean="0"/>
          </a:p>
          <a:p>
            <a:pPr>
              <a:buNone/>
            </a:pPr>
            <a:endParaRPr lang="pl-PL" dirty="0" smtClean="0"/>
          </a:p>
          <a:p>
            <a:pPr>
              <a:buFont typeface="Wingdings" pitchFamily="2" charset="2"/>
              <a:buChar char="q"/>
            </a:pPr>
            <a:r>
              <a:rPr lang="pl-PL" dirty="0" smtClean="0"/>
              <a:t>Przepisów dotyczących młodocianego nie stosuje się do takiego sprawcy przestępstwa samowolnego oddalenia (art. 338 § 1 lub 2 KK), który ukończył 21 lat w czasie trwania tego przestępstwa (art. 115 § 10 KK w zw. z art. 6 § 1 KK), albowiem końcową chwilą jego popełnienia jest dopiero moment ustania wytworzonego i utrzymywanego przez sprawcę stanu bezprawnego, tj. samowolnej nieobecności w macierzystej jednostce wojskowej lub w wyznaczonym miejscu przebywania.</a:t>
            </a:r>
          </a:p>
          <a:p>
            <a:r>
              <a:rPr lang="pl-PL" b="1" dirty="0" smtClean="0"/>
              <a:t>postanowienie SN - Izba Wojskowa z dnia 15-02-2002, WK 1/02 </a:t>
            </a: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2" name="Prostokąt zaokrąglony 1"/>
          <p:cNvSpPr/>
          <p:nvPr/>
        </p:nvSpPr>
        <p:spPr>
          <a:xfrm>
            <a:off x="395536" y="1916832"/>
            <a:ext cx="7848872" cy="4392488"/>
          </a:xfrm>
          <a:prstGeom prst="roundRect">
            <a:avLst/>
          </a:prstGeom>
          <a:solidFill>
            <a:schemeClr val="bg1">
              <a:lumMod val="8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KOLIZJA USTAW W CZASIE</a:t>
            </a:r>
          </a:p>
          <a:p>
            <a:pPr>
              <a:buNone/>
            </a:pPr>
            <a:r>
              <a:rPr lang="pl-PL" b="1" dirty="0" smtClean="0"/>
              <a:t>Art. 4</a:t>
            </a:r>
            <a:endParaRPr lang="pl-PL" dirty="0" smtClean="0"/>
          </a:p>
          <a:p>
            <a:r>
              <a:rPr lang="pl-PL" dirty="0" smtClean="0"/>
              <a:t>§ 1. Jeżeli w czasie orzekania obowiązuje ustawa inna niż w czasie popełnienia przestępstwa, stosuje się ustawę nową, jednakże należy stosować ustawę obowiązującą poprzednio, jeżeli jest względniejsza dla sprawcy.</a:t>
            </a:r>
          </a:p>
          <a:p>
            <a:r>
              <a:rPr lang="pl-PL" dirty="0" smtClean="0"/>
              <a:t>§ 2. Jeżeli według nowej ustawy za czyn objęty wyrokiem nie można orzec kary w wysokości kary orzeczonej, wymierzoną karę obniża się do wysokości najsurowszej kary możliwej do orzeczenia na podstawie nowej ustawy.</a:t>
            </a:r>
          </a:p>
          <a:p>
            <a:r>
              <a:rPr lang="pl-PL" dirty="0" smtClean="0"/>
              <a:t>§ 3. Jeżeli według nowej ustawy czyn objęty wyrokiem nie jest już zagrożony karą pozbawienia wolności, wymierzoną karę pozbawienia wolności podlegającą wykonaniu zamienia się na grzywnę albo karę ograniczenia wolności, przyjmując że jeden miesiąc pozbawienia wolności równa się 60 stawkom dziennym grzywny albo 2 miesiącom ograniczenia wolności.</a:t>
            </a:r>
          </a:p>
          <a:p>
            <a:r>
              <a:rPr lang="pl-PL" dirty="0" smtClean="0"/>
              <a:t>§ 4. Jeżeli według nowej ustawy czyn objęty wyrokiem nie jest już zabroniony pod groźbą kary, skazanie ulega zatarciu z mocy prawa.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KOLIZJA USTAW W CZASIE</a:t>
            </a:r>
          </a:p>
          <a:p>
            <a:pPr fontAlgn="auto">
              <a:spcAft>
                <a:spcPts val="0"/>
              </a:spcAft>
              <a:buFont typeface="Arial" pitchFamily="34" charset="0"/>
              <a:buNone/>
              <a:defRPr/>
            </a:pPr>
            <a:r>
              <a:rPr lang="pl-PL" i="1" dirty="0" smtClean="0"/>
              <a:t>Rodzaje zmian intertemporalnych:</a:t>
            </a:r>
          </a:p>
          <a:p>
            <a:pPr fontAlgn="auto">
              <a:spcAft>
                <a:spcPts val="0"/>
              </a:spcAft>
              <a:buFontTx/>
              <a:buChar char="-"/>
              <a:defRPr/>
            </a:pPr>
            <a:r>
              <a:rPr lang="pl-PL" i="1" dirty="0" smtClean="0"/>
              <a:t>wprowadzenie do zespołu nowej normy</a:t>
            </a:r>
          </a:p>
          <a:p>
            <a:pPr fontAlgn="auto">
              <a:spcAft>
                <a:spcPts val="0"/>
              </a:spcAft>
              <a:buFontTx/>
              <a:buChar char="-"/>
              <a:defRPr/>
            </a:pPr>
            <a:r>
              <a:rPr lang="pl-PL" i="1" dirty="0" smtClean="0"/>
              <a:t> usunięcie z zespołu norm normy dotychczas obowiązującej</a:t>
            </a:r>
          </a:p>
          <a:p>
            <a:pPr fontAlgn="auto">
              <a:spcAft>
                <a:spcPts val="0"/>
              </a:spcAft>
              <a:buFontTx/>
              <a:buChar char="-"/>
              <a:defRPr/>
            </a:pPr>
            <a:r>
              <a:rPr lang="pl-PL" i="1" dirty="0" smtClean="0"/>
              <a:t>modyfikacja treści normy 	 - </a:t>
            </a:r>
            <a:r>
              <a:rPr lang="pl-PL" dirty="0" smtClean="0"/>
              <a:t>zawężenie zakresu normy albo 					 - poszerzenie zakresu normy</a:t>
            </a:r>
            <a:endParaRPr lang="pl-PL" i="1" dirty="0" smtClean="0"/>
          </a:p>
          <a:p>
            <a:pPr fontAlgn="auto">
              <a:spcAft>
                <a:spcPts val="0"/>
              </a:spcAft>
              <a:buFont typeface="Arial" pitchFamily="34" charset="0"/>
              <a:buNone/>
              <a:defRPr/>
            </a:pPr>
            <a:endParaRPr lang="pl-PL" i="1" dirty="0" smtClean="0"/>
          </a:p>
          <a:p>
            <a:pPr fontAlgn="auto">
              <a:spcAft>
                <a:spcPts val="0"/>
              </a:spcAft>
              <a:buBlip>
                <a:blip r:embed="rId2"/>
              </a:buBlip>
              <a:defRPr/>
            </a:pPr>
            <a:r>
              <a:rPr lang="pl-PL" i="1" dirty="0" smtClean="0"/>
              <a:t> </a:t>
            </a:r>
            <a:r>
              <a:rPr lang="pl-PL" i="1" dirty="0" smtClean="0">
                <a:solidFill>
                  <a:schemeClr val="accent3">
                    <a:lumMod val="75000"/>
                  </a:schemeClr>
                </a:solidFill>
              </a:rPr>
              <a:t>Reguła podstawowa – stosowanie ustawy nowej! (</a:t>
            </a:r>
            <a:r>
              <a:rPr lang="pl-PL" b="1" i="1" dirty="0" smtClean="0">
                <a:solidFill>
                  <a:schemeClr val="accent3">
                    <a:lumMod val="75000"/>
                  </a:schemeClr>
                </a:solidFill>
              </a:rPr>
              <a:t>domniemanie ustawy nowej</a:t>
            </a:r>
            <a:r>
              <a:rPr lang="pl-PL" b="1" dirty="0" smtClean="0">
                <a:solidFill>
                  <a:schemeClr val="accent3">
                    <a:lumMod val="75000"/>
                  </a:schemeClr>
                </a:solidFill>
              </a:rPr>
              <a:t>)</a:t>
            </a:r>
            <a:endParaRPr lang="pl-PL" i="1" dirty="0" smtClean="0">
              <a:solidFill>
                <a:schemeClr val="accent3">
                  <a:lumMod val="75000"/>
                </a:schemeClr>
              </a:solidFill>
            </a:endParaRPr>
          </a:p>
          <a:p>
            <a:pPr fontAlgn="auto">
              <a:spcAft>
                <a:spcPts val="0"/>
              </a:spcAft>
              <a:buFont typeface="Arial" pitchFamily="34" charset="0"/>
              <a:buNone/>
              <a:defRPr/>
            </a:pPr>
            <a:r>
              <a:rPr lang="pl-PL" dirty="0" smtClean="0"/>
              <a:t>"ustawa nowa jest lepszym, a przynajmniej powinna być lepszym odbiciem aktualnych stosunków prawnych, bardziej dostosowanym do aktualnego stanu prawnego" </a:t>
            </a:r>
          </a:p>
          <a:p>
            <a:pPr fontAlgn="auto">
              <a:spcAft>
                <a:spcPts val="0"/>
              </a:spcAft>
              <a:buFont typeface="Arial" pitchFamily="34" charset="0"/>
              <a:buNone/>
              <a:defRPr/>
            </a:pPr>
            <a:r>
              <a:rPr lang="pl-PL" dirty="0" err="1" smtClean="0"/>
              <a:t>uchw</a:t>
            </a:r>
            <a:r>
              <a:rPr lang="pl-PL" dirty="0" smtClean="0"/>
              <a:t>. TK z 16.6.1993 r., </a:t>
            </a:r>
            <a:r>
              <a:rPr lang="pl-PL" u="sng" dirty="0" smtClean="0"/>
              <a:t>W 4/93</a:t>
            </a:r>
            <a:r>
              <a:rPr lang="pl-PL" dirty="0" smtClean="0"/>
              <a:t>, OTK 1993, poz. 45</a:t>
            </a:r>
            <a:endParaRPr lang="pl-PL" i="1" dirty="0" smtClean="0"/>
          </a:p>
          <a:p>
            <a:pPr fontAlgn="auto">
              <a:spcAft>
                <a:spcPts val="0"/>
              </a:spcAft>
              <a:buFontTx/>
              <a:buChar char="-"/>
              <a:defRPr/>
            </a:pPr>
            <a:r>
              <a:rPr lang="pl-PL" b="1" dirty="0" smtClean="0"/>
              <a:t>Zastosowanie norm dekodowanych z art. 4 KK poprzedzić musi jednak stwierdzenie, że</a:t>
            </a:r>
            <a:r>
              <a:rPr lang="pl-PL" dirty="0" smtClean="0"/>
              <a:t> </a:t>
            </a:r>
            <a:r>
              <a:rPr lang="pl-PL" b="1" dirty="0" smtClean="0"/>
              <a:t>czyn sprawcy był w ogóle zabroniony pod groźbą kary przez ustawę w czasie jego popełnienia</a:t>
            </a:r>
          </a:p>
          <a:p>
            <a:pPr fontAlgn="auto">
              <a:spcAft>
                <a:spcPts val="0"/>
              </a:spcAft>
              <a:buFontTx/>
              <a:buChar char="-"/>
              <a:defRPr/>
            </a:pPr>
            <a:r>
              <a:rPr lang="pl-PL" b="1" dirty="0" smtClean="0"/>
              <a:t> zakres zastosowania art. 4 § 1</a:t>
            </a:r>
            <a:r>
              <a:rPr lang="pl-PL" dirty="0" smtClean="0"/>
              <a:t> </a:t>
            </a:r>
            <a:r>
              <a:rPr lang="pl-PL" b="1" dirty="0" smtClean="0"/>
              <a:t>KK </a:t>
            </a:r>
          </a:p>
          <a:p>
            <a:pPr fontAlgn="auto">
              <a:spcAft>
                <a:spcPts val="0"/>
              </a:spcAft>
              <a:buFontTx/>
              <a:buChar char="-"/>
              <a:defRPr/>
            </a:pPr>
            <a:r>
              <a:rPr lang="pl-PL" b="1" dirty="0" smtClean="0"/>
              <a:t> „czas orzekania” i „czas popełnienia przestępstwa” jako dwa punkty czasowe istotne dla badania konkurencyjności ustaw </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4" name="Strzałka w prawo 3"/>
          <p:cNvSpPr/>
          <p:nvPr/>
        </p:nvSpPr>
        <p:spPr>
          <a:xfrm>
            <a:off x="3491880" y="2636912"/>
            <a:ext cx="648072" cy="360040"/>
          </a:xfrm>
          <a:prstGeom prst="rightArrow">
            <a:avLst/>
          </a:prstGeom>
          <a:solidFill>
            <a:schemeClr val="accent3">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dirty="0" smtClean="0"/>
              <a:t>KOLIZJA USTAW W CZASIE</a:t>
            </a:r>
          </a:p>
          <a:p>
            <a:pPr fontAlgn="auto">
              <a:spcAft>
                <a:spcPts val="0"/>
              </a:spcAft>
              <a:buFont typeface="Arial" pitchFamily="34" charset="0"/>
              <a:buNone/>
              <a:defRPr/>
            </a:pPr>
            <a:r>
              <a:rPr lang="pl-PL" dirty="0" smtClean="0"/>
              <a:t> </a:t>
            </a:r>
            <a:r>
              <a:rPr lang="pl-PL" b="1" u="sng" dirty="0" smtClean="0">
                <a:solidFill>
                  <a:srgbClr val="FF0000"/>
                </a:solidFill>
              </a:rPr>
              <a:t>4 § 1 KK</a:t>
            </a:r>
          </a:p>
          <a:p>
            <a:pPr fontAlgn="auto">
              <a:spcAft>
                <a:spcPts val="0"/>
              </a:spcAft>
              <a:buFont typeface="Wingdings" pitchFamily="2" charset="2"/>
              <a:buChar char="Ø"/>
              <a:defRPr/>
            </a:pPr>
            <a:r>
              <a:rPr lang="pl-PL" dirty="0" smtClean="0"/>
              <a:t> rozumienie pojęcia „inna ustawa” , „nowa ustawa” i „ustawa obowiązująca poprzednio”</a:t>
            </a:r>
          </a:p>
          <a:p>
            <a:pPr fontAlgn="auto">
              <a:spcAft>
                <a:spcPts val="0"/>
              </a:spcAft>
              <a:buFont typeface="Wingdings" pitchFamily="2" charset="2"/>
              <a:buChar char="Ø"/>
              <a:defRPr/>
            </a:pPr>
            <a:r>
              <a:rPr lang="pl-PL" dirty="0" smtClean="0"/>
              <a:t> rozumienie pojęcia „ustawa względniejsza”</a:t>
            </a:r>
          </a:p>
          <a:p>
            <a:pPr fontAlgn="auto">
              <a:spcAft>
                <a:spcPts val="0"/>
              </a:spcAft>
              <a:buNone/>
              <a:defRPr/>
            </a:pPr>
            <a:r>
              <a:rPr lang="pl-PL" dirty="0" smtClean="0"/>
              <a:t>					</a:t>
            </a:r>
            <a:r>
              <a:rPr lang="pl-PL" b="1" dirty="0" smtClean="0"/>
              <a:t>-</a:t>
            </a:r>
            <a:r>
              <a:rPr lang="pl-PL" dirty="0" smtClean="0"/>
              <a:t> </a:t>
            </a:r>
            <a:r>
              <a:rPr lang="pl-PL" b="1" dirty="0" smtClean="0"/>
              <a:t>ocena konkretna</a:t>
            </a:r>
          </a:p>
          <a:p>
            <a:pPr fontAlgn="auto">
              <a:spcAft>
                <a:spcPts val="0"/>
              </a:spcAft>
              <a:buNone/>
              <a:defRPr/>
            </a:pPr>
            <a:r>
              <a:rPr lang="pl-PL" b="1" dirty="0" smtClean="0"/>
              <a:t>					- ocena kompleksowa</a:t>
            </a:r>
            <a:endParaRPr lang="pl-PL" dirty="0" smtClean="0"/>
          </a:p>
          <a:p>
            <a:pPr fontAlgn="auto">
              <a:spcAft>
                <a:spcPts val="0"/>
              </a:spcAft>
              <a:buNone/>
              <a:defRPr/>
            </a:pPr>
            <a:r>
              <a:rPr lang="pl-PL" dirty="0" smtClean="0"/>
              <a:t>	„Reguła zawarta w art. 4 § 1 KK nakazująca stosować ustawę względniejszą dla sprawcy niż ta, która obowiązuje w czasie orzekania, ma zastosowanie nie tylko do sytuacji, w której ustawa względniejsza obowiązywała w czasie popełnienia przypisanego sprawcy przestępstwa ale także do sytuacji, w której, w okresie pomiędzy chwilą popełnienia przestępstwa a chwilą orzekania obowiązywała, choćby przez krótki okres czasu taka ustawa względniejsza (przez pojęcie "ustawa" należy rozumieć cały stan prawny obowiązujący w czasie między popełnieniem czynu a wyrokowaniem”</a:t>
            </a:r>
          </a:p>
          <a:p>
            <a:pPr fontAlgn="auto">
              <a:spcAft>
                <a:spcPts val="0"/>
              </a:spcAft>
              <a:buNone/>
              <a:defRPr/>
            </a:pPr>
            <a:r>
              <a:rPr lang="pl-PL" dirty="0" smtClean="0"/>
              <a:t>(wyr. SN z 1.7.2004 r., II KO 1/04, </a:t>
            </a:r>
            <a:r>
              <a:rPr lang="pl-PL" dirty="0" err="1" smtClean="0"/>
              <a:t>OSNwSK</a:t>
            </a:r>
            <a:r>
              <a:rPr lang="pl-PL" dirty="0" smtClean="0"/>
              <a:t> 2004, Nr 1, poz. 1216)</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Strzałka w prawo 1"/>
          <p:cNvSpPr/>
          <p:nvPr/>
        </p:nvSpPr>
        <p:spPr>
          <a:xfrm>
            <a:off x="2267744" y="3095178"/>
            <a:ext cx="1584176" cy="432048"/>
          </a:xfrm>
          <a:prstGeom prst="right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457200" y="1052513"/>
            <a:ext cx="7931150" cy="5805487"/>
          </a:xfrm>
        </p:spPr>
        <p:txBody>
          <a:bodyPr rtlCol="0">
            <a:normAutofit fontScale="85000" lnSpcReduction="20000"/>
          </a:bodyPr>
          <a:lstStyle/>
          <a:p>
            <a:pPr fontAlgn="auto">
              <a:spcAft>
                <a:spcPts val="0"/>
              </a:spcAft>
              <a:buFont typeface="Arial" pitchFamily="34" charset="0"/>
              <a:buNone/>
              <a:defRPr/>
            </a:pPr>
            <a:endParaRPr lang="pl-PL" b="1" u="sng" dirty="0" smtClean="0"/>
          </a:p>
          <a:p>
            <a:pPr fontAlgn="auto">
              <a:spcAft>
                <a:spcPts val="0"/>
              </a:spcAft>
              <a:buNone/>
              <a:defRPr/>
            </a:pPr>
            <a:r>
              <a:rPr lang="pl-PL" b="1" dirty="0" smtClean="0"/>
              <a:t>KOLIZJA USTAW W CZASIE - </a:t>
            </a:r>
            <a:r>
              <a:rPr lang="pl-PL" b="1" u="sng" dirty="0">
                <a:solidFill>
                  <a:srgbClr val="FF0000"/>
                </a:solidFill>
              </a:rPr>
              <a:t>4 § 1 </a:t>
            </a:r>
            <a:r>
              <a:rPr lang="pl-PL" b="1" u="sng" dirty="0" smtClean="0">
                <a:solidFill>
                  <a:srgbClr val="FF0000"/>
                </a:solidFill>
              </a:rPr>
              <a:t>KK</a:t>
            </a:r>
          </a:p>
          <a:p>
            <a:pPr fontAlgn="auto">
              <a:spcAft>
                <a:spcPts val="0"/>
              </a:spcAft>
              <a:buNone/>
              <a:defRPr/>
            </a:pPr>
            <a:r>
              <a:rPr lang="pl-PL" dirty="0" smtClean="0"/>
              <a:t>„Przy orzekaniu w sprawie o czyn zabroniony, który był popełniony w okresie obowiązywania ustawy „poprzedniej”, sąd odwoławczy ma zawsze obowiązek rozważyć kwestię stosowania ustawy względniejszej dla oskarżonego, nawet niezależnie od granic zaskarżenia. Metodologia wyboru ustawy korzystniejszej dla sprawcy nie może polegać na ocenianiu konkurujących ustaw z punktu widzenia korzystności dla sprawcy w sposób abstrakcyjny, a więc w oderwaniu od okoliczności konkretnej sprawy. Warunkiem dokonania wyboru spełniającego te wymogi jest przeprowadzenie przez sąd orzekający swoistego testu, polegającego na podjęciu rozstrzygnięcia w sprawie odrębnie na podstawie jednej i drugiej ustawy, a następnie na porównaniu obu rezultatów według kryterium korzystności dla oskarżonego.”</a:t>
            </a:r>
          </a:p>
          <a:p>
            <a:pPr fontAlgn="auto">
              <a:spcAft>
                <a:spcPts val="0"/>
              </a:spcAft>
              <a:buNone/>
              <a:defRPr/>
            </a:pPr>
            <a:r>
              <a:rPr lang="pl-PL" dirty="0" smtClean="0"/>
              <a:t>(wyr. SN z 13.5.2008 r., V KK 15/08, </a:t>
            </a:r>
            <a:r>
              <a:rPr lang="pl-PL" dirty="0" err="1" smtClean="0"/>
              <a:t>OSNwSK</a:t>
            </a:r>
            <a:r>
              <a:rPr lang="pl-PL" dirty="0" smtClean="0"/>
              <a:t> 2008, Nr 1, poz. 1068)</a:t>
            </a:r>
          </a:p>
          <a:p>
            <a:pPr fontAlgn="auto">
              <a:spcAft>
                <a:spcPts val="0"/>
              </a:spcAft>
              <a:buNone/>
              <a:defRPr/>
            </a:pPr>
            <a:r>
              <a:rPr lang="pl-PL" dirty="0" smtClean="0"/>
              <a:t>„Ocena względności ustaw dokonana w ramach stosowania art. 4 § 1 KK nie może ograniczać się do prostego zestawienia wysokości sankcji zawartych w porównywanych przepisach, lecz wymaga analizy wszystkich </a:t>
            </a:r>
            <a:r>
              <a:rPr lang="pl-PL" dirty="0" err="1" smtClean="0"/>
              <a:t>prawnokarnych</a:t>
            </a:r>
            <a:r>
              <a:rPr lang="pl-PL" dirty="0" smtClean="0"/>
              <a:t> skutków wynikających dla oskarżonego z zastosowania ustawy nowej albo obowiązującej poprzednio. Ustawa może być dla oskarżonego korzystniejsza, gdyż daje możliwość orzeczenia środków karnych nieznanych ustawie obowiązującej poprzednio.”</a:t>
            </a:r>
          </a:p>
          <a:p>
            <a:pPr fontAlgn="auto">
              <a:spcAft>
                <a:spcPts val="0"/>
              </a:spcAft>
              <a:buNone/>
              <a:defRPr/>
            </a:pPr>
            <a:r>
              <a:rPr lang="pl-PL" dirty="0" smtClean="0"/>
              <a:t>( wyr. SN z 13.2.2008 r., IV KK 407/07, </a:t>
            </a:r>
            <a:r>
              <a:rPr lang="pl-PL" dirty="0" err="1" smtClean="0"/>
              <a:t>OSNwSK</a:t>
            </a:r>
            <a:r>
              <a:rPr lang="pl-PL" dirty="0" smtClean="0"/>
              <a:t> 2008, Nr 1, poz. 370)</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Obowiązywanie ustawy karnej w czasie</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fontScale="70000" lnSpcReduction="20000"/>
          </a:bodyPr>
          <a:lstStyle/>
          <a:p>
            <a:pPr algn="just" fontAlgn="auto">
              <a:spcAft>
                <a:spcPts val="0"/>
              </a:spcAft>
              <a:buFont typeface="Arial" pitchFamily="34" charset="0"/>
              <a:buNone/>
              <a:defRPr/>
            </a:pPr>
            <a:endParaRPr lang="pl-PL" sz="2300" b="1" u="sng" dirty="0" smtClean="0"/>
          </a:p>
          <a:p>
            <a:pPr algn="just">
              <a:buNone/>
            </a:pPr>
            <a:r>
              <a:rPr lang="pl-PL" sz="2300" dirty="0" smtClean="0"/>
              <a:t>	„1. Dyrektywa wynikająca z treści art. 4 § 1 KK nakazuje porównanie unormowań obowiązujących w czasie, gdy następuje rozstrzyganie sprawy, z regulacjami obowiązującymi poprzednio, przez co należy rozumieć nie tylko stan prawny istniejący w czasie popełnienia czynu, ale również ustawodawstwo funkcjonujące między tymi ramami czasowymi.</a:t>
            </a:r>
          </a:p>
          <a:p>
            <a:pPr algn="just"/>
            <a:r>
              <a:rPr lang="pl-PL" sz="2300" dirty="0" smtClean="0"/>
              <a:t>2. Przy dokonywaniu oceny poszczególnych ustaw w celu ustalenia, która z nich jest „względniejsza" w rozumieniu art. 4 § 1 KK, równorzędne znaczenie mają zarówno sama wysokość sankcji przewidzianych za ten sam typ przestępstwa w porównywanych ustawach, jak i warunki zaostrzenia i łagodzenia kary, nakładania obowiązków oraz orzekania nawiązek i innych środków karnych, skutki skazania i przedawnienie. Nie ulega też wątpliwości, że rozbudowanie istniejących typów przestępstw przez dodanie typów kwalifikowanych rzutuje na wyniki oceny „względności" poszczególnych regulacji z punktu widzenia art. 4 § 1 KK. Jeżeli zatem pod rządami nowego prawa czyn sprawcy popełniony przed wejściem w życie nowych przepisów - wyczerpuje znamiona przestępstwa typu kwalifikowanego, a według poprzednio obowiązującego porządku prawnego - stanowił przestępstwo typu podstawowego, to dyrektywa art. 4 § 1 KK nie pozostawia żadnego wyboru i nakazuje zastosować regulację bardziej korzystną dla oskarżonego.</a:t>
            </a:r>
          </a:p>
          <a:p>
            <a:pPr algn="just"/>
            <a:r>
              <a:rPr lang="pl-PL" sz="2300" dirty="0" smtClean="0"/>
              <a:t>3. Konkurencja norm - z punktu widzenia dyrektywy zawartej w art. 4 § 1 KK - nie ogranicza się do przepisów różnych kolejnych ustaw karnych modyfikujących zakres i kształt odpowiedzialności karnej oskarżonego, ale obejmuje również zmiany dokonywane w ramach tej ustawy, która jako generalnie względniejsza od innych obowiązujących w okresie między popełnieniem czynu zabronionego a czasem orzekania - również podlegała przekształceniom istotnym ze względu na treść art. 4 § 1 KK, nakazującego - w ramach analizowanego konkretnego stanu prawnego - poszukiwanie regulacji „względniejszej" nie tylko od aktualnie obowiązującej, ale z uwzględnieniem wszystkich innych poddanych tej analizie.</a:t>
            </a:r>
          </a:p>
          <a:p>
            <a:pPr algn="just" fontAlgn="auto">
              <a:spcAft>
                <a:spcPts val="0"/>
              </a:spcAft>
              <a:buFont typeface="Arial" pitchFamily="34" charset="0"/>
              <a:buNone/>
              <a:defRPr/>
            </a:pPr>
            <a:r>
              <a:rPr lang="pl-PL" sz="2300" dirty="0" smtClean="0"/>
              <a:t>(wyr. SN z 23.10.2012 r., V KK 447/11, </a:t>
            </a:r>
            <a:r>
              <a:rPr lang="pl-PL" sz="2300" dirty="0" err="1" smtClean="0"/>
              <a:t>Legalis</a:t>
            </a:r>
            <a:r>
              <a:rPr lang="pl-PL" sz="2300"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7194</TotalTime>
  <Words>2946</Words>
  <Application>Microsoft Office PowerPoint</Application>
  <PresentationFormat>Pokaz na ekranie (4:3)</PresentationFormat>
  <Paragraphs>368</Paragraphs>
  <Slides>32</Slides>
  <Notes>0</Notes>
  <HiddenSlides>0</HiddenSlides>
  <MMClips>0</MMClips>
  <ScaleCrop>false</ScaleCrop>
  <HeadingPairs>
    <vt:vector size="4" baseType="variant">
      <vt:variant>
        <vt:lpstr>Motyw</vt:lpstr>
      </vt:variant>
      <vt:variant>
        <vt:i4>1</vt:i4>
      </vt:variant>
      <vt:variant>
        <vt:lpstr>Tytuły slajdów</vt:lpstr>
      </vt:variant>
      <vt:variant>
        <vt:i4>32</vt:i4>
      </vt:variant>
    </vt:vector>
  </HeadingPairs>
  <TitlesOfParts>
    <vt:vector size="33" baseType="lpstr">
      <vt:lpstr>Adjacency</vt:lpstr>
      <vt:lpstr>Obowiązywanie ustawy karnej w miejscu i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Obowiązywanie ustawy karnej w czasie</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Terytorialny zasięg obowiązywania ustawy karnej </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Reguły prawa karnego międzynarodowego</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445</cp:revision>
  <dcterms:created xsi:type="dcterms:W3CDTF">2012-10-05T20:53:44Z</dcterms:created>
  <dcterms:modified xsi:type="dcterms:W3CDTF">2018-10-04T13:00:38Z</dcterms:modified>
</cp:coreProperties>
</file>