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notesMasterIdLst>
    <p:notesMasterId r:id="rId31"/>
  </p:notesMasterIdLst>
  <p:sldIdLst>
    <p:sldId id="256" r:id="rId2"/>
    <p:sldId id="678" r:id="rId3"/>
    <p:sldId id="709" r:id="rId4"/>
    <p:sldId id="747" r:id="rId5"/>
    <p:sldId id="708" r:id="rId6"/>
    <p:sldId id="749" r:id="rId7"/>
    <p:sldId id="750" r:id="rId8"/>
    <p:sldId id="711" r:id="rId9"/>
    <p:sldId id="712" r:id="rId10"/>
    <p:sldId id="721" r:id="rId11"/>
    <p:sldId id="727" r:id="rId12"/>
    <p:sldId id="728" r:id="rId13"/>
    <p:sldId id="722" r:id="rId14"/>
    <p:sldId id="729" r:id="rId15"/>
    <p:sldId id="730" r:id="rId16"/>
    <p:sldId id="746" r:id="rId17"/>
    <p:sldId id="731" r:id="rId18"/>
    <p:sldId id="740" r:id="rId19"/>
    <p:sldId id="737" r:id="rId20"/>
    <p:sldId id="736" r:id="rId21"/>
    <p:sldId id="735" r:id="rId22"/>
    <p:sldId id="733" r:id="rId23"/>
    <p:sldId id="741" r:id="rId24"/>
    <p:sldId id="742" r:id="rId25"/>
    <p:sldId id="744" r:id="rId26"/>
    <p:sldId id="743" r:id="rId27"/>
    <p:sldId id="745" r:id="rId28"/>
    <p:sldId id="748" r:id="rId29"/>
    <p:sldId id="284" r:id="rId30"/>
  </p:sldIdLst>
  <p:sldSz cx="9144000" cy="6858000" type="screen4x3"/>
  <p:notesSz cx="6562725" cy="86868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190E"/>
    <a:srgbClr val="ED0EF2"/>
    <a:srgbClr val="FFD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 snapToObjects="1">
      <p:cViewPr varScale="1">
        <p:scale>
          <a:sx n="65" d="100"/>
          <a:sy n="65" d="100"/>
        </p:scale>
        <p:origin x="-1300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35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4321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17925" y="0"/>
            <a:ext cx="284321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AED3E-43E8-476F-9C4F-152FCADD4CCB}" type="datetimeFigureOut">
              <a:rPr lang="pl-PL" smtClean="0"/>
              <a:t>26.01.2020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09663" y="650875"/>
            <a:ext cx="4343400" cy="3257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55638" y="4125913"/>
            <a:ext cx="525145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250238"/>
            <a:ext cx="284321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17925" y="8250238"/>
            <a:ext cx="284321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0E4C1-A220-41C4-A8CC-6F3BAD82A0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4502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F0E4C1-A220-41C4-A8CC-6F3BAD82A019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00218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F0E4C1-A220-41C4-A8CC-6F3BAD82A019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00218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F0E4C1-A220-41C4-A8CC-6F3BAD82A019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00218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F0E4C1-A220-41C4-A8CC-6F3BAD82A019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00218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F0E4C1-A220-41C4-A8CC-6F3BAD82A019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00218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F0E4C1-A220-41C4-A8CC-6F3BAD82A019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00218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F0E4C1-A220-41C4-A8CC-6F3BAD82A019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00218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F0E4C1-A220-41C4-A8CC-6F3BAD82A019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0021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F0E4C1-A220-41C4-A8CC-6F3BAD82A019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0021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F0E4C1-A220-41C4-A8CC-6F3BAD82A019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0021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F0E4C1-A220-41C4-A8CC-6F3BAD82A019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0021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F0E4C1-A220-41C4-A8CC-6F3BAD82A019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0021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F0E4C1-A220-41C4-A8CC-6F3BAD82A019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0021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F0E4C1-A220-41C4-A8CC-6F3BAD82A019}" type="slidenum">
              <a:rPr lang="pl-PL" smtClean="0">
                <a:solidFill>
                  <a:prstClr val="black"/>
                </a:solidFill>
              </a:rPr>
              <a:pPr/>
              <a:t>19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021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F0E4C1-A220-41C4-A8CC-6F3BAD82A019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00218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F0E4C1-A220-41C4-A8CC-6F3BAD82A019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0021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2E89F-1820-4A8A-8FD5-90F211A71C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58A51-5A2E-470A-B18F-857A48639BE3}" type="datetimeFigureOut">
              <a:rPr lang="en-GB"/>
              <a:pPr>
                <a:defRPr/>
              </a:pPr>
              <a:t>26/01/2020</a:t>
            </a:fld>
            <a:endParaRPr lang="en-GB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366D0-F84C-41F2-BAE4-743570A277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9E219-317F-4B23-90EE-042271F7C31A}" type="datetimeFigureOut">
              <a:rPr lang="en-GB"/>
              <a:pPr>
                <a:defRPr/>
              </a:pPr>
              <a:t>26/01/2020</a:t>
            </a:fld>
            <a:endParaRPr lang="en-GB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F97C4-010C-4512-91C2-0A515A237A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B0708-27B5-41F3-86C7-BC46FD5EC5EE}" type="datetimeFigureOut">
              <a:rPr lang="en-GB"/>
              <a:pPr>
                <a:defRPr/>
              </a:pPr>
              <a:t>26/01/2020</a:t>
            </a:fld>
            <a:endParaRPr lang="en-GB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C2BC5-0E1D-4F56-B488-D75B2E0FD7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5237C-B063-4968-895F-7E6F856896CD}" type="datetimeFigureOut">
              <a:rPr lang="en-GB"/>
              <a:pPr>
                <a:defRPr/>
              </a:pPr>
              <a:t>26/01/2020</a:t>
            </a:fld>
            <a:endParaRPr lang="en-GB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1CB55-C8D6-4994-B17C-FB3867B714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DD756-1FED-4B3A-AAB1-056853BC5755}" type="datetimeFigureOut">
              <a:rPr lang="en-GB"/>
              <a:pPr>
                <a:defRPr/>
              </a:pPr>
              <a:t>26/01/2020</a:t>
            </a:fld>
            <a:endParaRPr lang="en-GB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A234B-79DE-4C6F-A0F7-AF448EC11E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E75FA-21E5-44BC-BFFB-F11C8E17B8E1}" type="datetimeFigureOut">
              <a:rPr lang="en-GB"/>
              <a:pPr>
                <a:defRPr/>
              </a:pPr>
              <a:t>26/01/2020</a:t>
            </a:fld>
            <a:endParaRPr lang="en-GB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D0A5A-B302-4B51-BE11-01B3C52C9B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E55EC-706E-44C7-BB3B-12F121570E47}" type="datetimeFigureOut">
              <a:rPr lang="en-GB"/>
              <a:pPr>
                <a:defRPr/>
              </a:pPr>
              <a:t>26/01/2020</a:t>
            </a:fld>
            <a:endParaRPr lang="en-GB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DB98-17CD-44CA-A042-EB2FA85C8E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90ADC-3DC6-42E6-A329-A96877ADB487}" type="datetimeFigureOut">
              <a:rPr lang="en-GB"/>
              <a:pPr>
                <a:defRPr/>
              </a:pPr>
              <a:t>26/01/2020</a:t>
            </a:fld>
            <a:endParaRPr lang="en-GB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B9B5E-7FF8-4ABF-A740-11E3E71D85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1F732-E961-4E9C-AA61-CA6E5081A8FD}" type="datetimeFigureOut">
              <a:rPr lang="en-GB"/>
              <a:pPr>
                <a:defRPr/>
              </a:pPr>
              <a:t>26/01/2020</a:t>
            </a:fld>
            <a:endParaRPr lang="en-GB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F81DF-4154-4ADF-9016-2A4EDF49D7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7FC2D-773F-4FB3-9B72-5E4A1918D4C8}" type="datetimeFigureOut">
              <a:rPr lang="en-GB"/>
              <a:pPr>
                <a:defRPr/>
              </a:pPr>
              <a:t>26/01/2020</a:t>
            </a:fld>
            <a:endParaRPr lang="en-GB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B0F01-F2A1-49AA-A34A-542FE204A9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4DD5-FF70-4523-B1CB-1660B681777E}" type="datetimeFigureOut">
              <a:rPr lang="en-GB"/>
              <a:pPr>
                <a:defRPr/>
              </a:pPr>
              <a:t>26/01/2020</a:t>
            </a:fld>
            <a:endParaRPr lang="en-GB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 smtClean="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394EA871-B7BE-4C62-AE4D-CF4A67E988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bg2"/>
                </a:solidFill>
                <a:cs typeface="+mn-cs"/>
              </a:defRPr>
            </a:lvl1pPr>
          </a:lstStyle>
          <a:p>
            <a:pPr>
              <a:defRPr/>
            </a:pPr>
            <a:fld id="{5E7B94CA-B9BE-4C29-BF48-4EEAC3749699}" type="datetimeFigureOut">
              <a:rPr lang="en-GB"/>
              <a:pPr>
                <a:defRPr/>
              </a:pPr>
              <a:t>26/01/2020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ransition>
    <p:randomBar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526DB0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989AAC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DC5924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3277869" y="1052662"/>
            <a:ext cx="5112569" cy="3168351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129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36838"/>
            <a:ext cx="7543800" cy="2593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400" dirty="0" smtClean="0">
                <a:solidFill>
                  <a:schemeClr val="accent3">
                    <a:lumMod val="75000"/>
                  </a:schemeClr>
                </a:solidFill>
              </a:rPr>
              <a:t>Struktura przestępstwa</a:t>
            </a:r>
            <a:endParaRPr lang="pl-PL" sz="4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830763"/>
            <a:ext cx="6461125" cy="9858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pl-PL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dr </a:t>
            </a:r>
            <a:r>
              <a:rPr lang="en-GB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Dagmara</a:t>
            </a:r>
            <a:r>
              <a:rPr lang="en-GB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Gruszecka</a:t>
            </a:r>
            <a:endParaRPr lang="pl-PL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6" name="Obraz 5" descr="WPI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541" y="332656"/>
            <a:ext cx="2987824" cy="864096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620000" cy="58054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u="sng" dirty="0" smtClean="0"/>
              <a:t>CZYN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b="1" dirty="0" smtClean="0"/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b="1" dirty="0" smtClean="0"/>
              <a:t>Podstawowe koncepcje czynu: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l-PL" dirty="0" smtClean="0"/>
              <a:t>ujęcie naturalistyczno-kauzalne  - czynem </a:t>
            </a:r>
            <a:r>
              <a:rPr lang="pl-PL" dirty="0"/>
              <a:t>jest </a:t>
            </a:r>
            <a:r>
              <a:rPr lang="pl-PL" dirty="0" smtClean="0"/>
              <a:t>spowodowanie ludzką wolą zmiany w świecie zewnętrznym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l-PL" dirty="0"/>
              <a:t>u</a:t>
            </a:r>
            <a:r>
              <a:rPr lang="pl-PL" dirty="0" smtClean="0"/>
              <a:t>jęcie socjologiczne - czynem </a:t>
            </a:r>
            <a:r>
              <a:rPr lang="pl-PL" dirty="0"/>
              <a:t>jest zewnętrzne zachowanie się człowieka powodowane jego wolą i charakteryzujące się społeczną </a:t>
            </a:r>
            <a:r>
              <a:rPr lang="pl-PL" dirty="0" smtClean="0"/>
              <a:t>doniosłością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l-PL" dirty="0" smtClean="0"/>
              <a:t>ujęcie finalne (</a:t>
            </a:r>
            <a:r>
              <a:rPr lang="pl-PL" i="1" dirty="0" smtClean="0"/>
              <a:t>finale </a:t>
            </a:r>
            <a:r>
              <a:rPr lang="pl-PL" i="1" dirty="0" err="1" smtClean="0"/>
              <a:t>Handlungslehre</a:t>
            </a:r>
            <a:r>
              <a:rPr lang="pl-PL" dirty="0" smtClean="0"/>
              <a:t>) - czynem </a:t>
            </a:r>
            <a:r>
              <a:rPr lang="pl-PL" dirty="0"/>
              <a:t>jest zewnętrzne zachowanie się </a:t>
            </a:r>
            <a:r>
              <a:rPr lang="pl-PL" dirty="0" smtClean="0"/>
              <a:t>człowieka jako kategoria obiektywnej rzeczywistości, w którym wyróżniamy warstwę subiektywną i obiektywną,  nastawione </a:t>
            </a:r>
            <a:r>
              <a:rPr lang="pl-PL" dirty="0"/>
              <a:t>na osiągnięcie wyobrażonego przezeń </a:t>
            </a:r>
            <a:r>
              <a:rPr lang="pl-PL" dirty="0" smtClean="0"/>
              <a:t>celu</a:t>
            </a:r>
            <a:endParaRPr lang="pl-PL" b="1" dirty="0"/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b="1" dirty="0" smtClean="0"/>
              <a:t>+ inne (</a:t>
            </a:r>
            <a:r>
              <a:rPr lang="pl-PL" dirty="0" smtClean="0"/>
              <a:t>Jacobs, </a:t>
            </a:r>
            <a:r>
              <a:rPr lang="pl-PL" dirty="0" err="1" smtClean="0"/>
              <a:t>Roxin</a:t>
            </a:r>
            <a:r>
              <a:rPr lang="pl-PL" b="1" dirty="0" smtClean="0"/>
              <a:t>)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  <p:cxnSp>
        <p:nvCxnSpPr>
          <p:cNvPr id="3" name="Łącznik prostoliniowy 2"/>
          <p:cNvCxnSpPr/>
          <p:nvPr/>
        </p:nvCxnSpPr>
        <p:spPr>
          <a:xfrm>
            <a:off x="6696162" y="1268760"/>
            <a:ext cx="151216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6348307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620000" cy="580548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u="sng" dirty="0" smtClean="0"/>
              <a:t>CZYN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b="1" dirty="0"/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b="1" dirty="0" smtClean="0"/>
              <a:t>Brak czynu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dirty="0" smtClean="0"/>
              <a:t>nie uważa się za czyny:</a:t>
            </a:r>
          </a:p>
          <a:p>
            <a:pPr fontAlgn="auto">
              <a:spcAft>
                <a:spcPts val="0"/>
              </a:spcAft>
              <a:buBlip>
                <a:blip r:embed="rId2"/>
              </a:buBlip>
              <a:defRPr/>
            </a:pPr>
            <a:r>
              <a:rPr lang="pl-PL" dirty="0" smtClean="0"/>
              <a:t>odruchy bezwarunkowe</a:t>
            </a:r>
          </a:p>
          <a:p>
            <a:pPr fontAlgn="auto">
              <a:spcAft>
                <a:spcPts val="0"/>
              </a:spcAft>
              <a:buBlip>
                <a:blip r:embed="rId2"/>
              </a:buBlip>
              <a:defRPr/>
            </a:pPr>
            <a:r>
              <a:rPr lang="pl-PL" dirty="0"/>
              <a:t>c</a:t>
            </a:r>
            <a:r>
              <a:rPr lang="pl-PL" dirty="0" smtClean="0"/>
              <a:t>zyny zautomatyzowane</a:t>
            </a:r>
          </a:p>
          <a:p>
            <a:pPr fontAlgn="auto">
              <a:spcAft>
                <a:spcPts val="0"/>
              </a:spcAft>
              <a:buBlip>
                <a:blip r:embed="rId2"/>
              </a:buBlip>
              <a:defRPr/>
            </a:pPr>
            <a:r>
              <a:rPr lang="pl-PL" dirty="0" smtClean="0"/>
              <a:t>zachowania </a:t>
            </a:r>
            <a:r>
              <a:rPr lang="pl-PL" dirty="0"/>
              <a:t>zrealizowane w wyniku oddziaływania tzw. przymusu bezwzględnego (fizycznego, nieodpornego – </a:t>
            </a:r>
            <a:r>
              <a:rPr lang="pl-PL" i="1" dirty="0"/>
              <a:t>vis </a:t>
            </a:r>
            <a:r>
              <a:rPr lang="pl-PL" i="1" dirty="0" err="1"/>
              <a:t>absoluta</a:t>
            </a:r>
            <a:r>
              <a:rPr lang="pl-PL" dirty="0" smtClean="0"/>
              <a:t>).</a:t>
            </a:r>
          </a:p>
          <a:p>
            <a:pPr fontAlgn="auto">
              <a:spcAft>
                <a:spcPts val="0"/>
              </a:spcAft>
              <a:buBlip>
                <a:blip r:embed="rId2"/>
              </a:buBlip>
              <a:defRPr/>
            </a:pPr>
            <a:r>
              <a:rPr lang="pl-PL" dirty="0"/>
              <a:t>p</a:t>
            </a:r>
            <a:r>
              <a:rPr lang="pl-PL" dirty="0" smtClean="0"/>
              <a:t>rzyczyny wewnętrzne np. szok, ruchy w trakcie głębokiego snu, ruchy epileptyczne</a:t>
            </a:r>
          </a:p>
          <a:p>
            <a:pPr fontAlgn="auto">
              <a:spcAft>
                <a:spcPts val="0"/>
              </a:spcAft>
              <a:buBlip>
                <a:blip r:embed="rId2"/>
              </a:buBlip>
              <a:defRPr/>
            </a:pPr>
            <a:r>
              <a:rPr lang="pl-PL" dirty="0"/>
              <a:t>b</a:t>
            </a:r>
            <a:r>
              <a:rPr lang="pl-PL" dirty="0" smtClean="0"/>
              <a:t>rak ruchu na skutek braku fizycznej możliwości jego wykonania</a:t>
            </a:r>
          </a:p>
          <a:p>
            <a:pPr fontAlgn="auto">
              <a:spcAft>
                <a:spcPts val="0"/>
              </a:spcAft>
              <a:buBlip>
                <a:blip r:embed="rId2"/>
              </a:buBlip>
              <a:defRPr/>
            </a:pPr>
            <a:endParaRPr lang="pl-PL" b="1" dirty="0" smtClean="0"/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b="1" dirty="0" smtClean="0"/>
              <a:t>Natomiast stanowi czyn zachowanie podjęte w wyniku przymusu psychicznego (tzw. vis </a:t>
            </a:r>
            <a:r>
              <a:rPr lang="pl-PL" b="1" dirty="0" err="1" smtClean="0"/>
              <a:t>compulsiva</a:t>
            </a:r>
            <a:r>
              <a:rPr lang="pl-PL" b="1" dirty="0" smtClean="0"/>
              <a:t>)</a:t>
            </a:r>
            <a:endParaRPr lang="pl-PL" b="1" dirty="0"/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b="1" dirty="0" smtClean="0"/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379776122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620000" cy="5805487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u="sng" dirty="0" smtClean="0"/>
              <a:t>CZYN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b="1" dirty="0"/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b="1" dirty="0" smtClean="0"/>
              <a:t>Problem zaniechania? Czyn czy brak czynu?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b="1" dirty="0" smtClean="0"/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b="1" dirty="0" smtClean="0"/>
              <a:t>			działanie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b="1" dirty="0" smtClean="0"/>
              <a:t>Zachowanie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b="1" dirty="0" smtClean="0"/>
              <a:t>			zaniechanie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b="1" dirty="0" smtClean="0"/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b="1" dirty="0" smtClean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pl-PL" b="1" dirty="0" smtClean="0">
                <a:solidFill>
                  <a:srgbClr val="FF0000"/>
                </a:solidFill>
              </a:rPr>
              <a:t>Normatywna natura </a:t>
            </a:r>
            <a:r>
              <a:rPr lang="pl-PL" b="1" dirty="0" smtClean="0">
                <a:solidFill>
                  <a:srgbClr val="FF0000"/>
                </a:solidFill>
              </a:rPr>
              <a:t>zaniechania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pl-PL" dirty="0"/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dirty="0"/>
              <a:t>Art. 2 </a:t>
            </a:r>
            <a:r>
              <a:rPr lang="pl-PL" dirty="0" smtClean="0"/>
              <a:t>KK „Odpowiedzialności </a:t>
            </a:r>
            <a:r>
              <a:rPr lang="pl-PL" dirty="0"/>
              <a:t>karnej za przestępstwo skutkowe popełnione przez zaniechanie podlega ten tylko, na kim ciążył prawny, szczególny obowiązek zapobiegnięcia skutkowi</a:t>
            </a:r>
            <a:r>
              <a:rPr lang="pl-PL" dirty="0" smtClean="0"/>
              <a:t>.”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  „zaniechanie </a:t>
            </a:r>
            <a:r>
              <a:rPr lang="pl-PL" dirty="0"/>
              <a:t>(określonego działania), będąc realnym obiektem niematerialnym, uzewnętrznia się poprzez działanie, którego </a:t>
            </a:r>
            <a:r>
              <a:rPr lang="pl-PL" dirty="0" err="1"/>
              <a:t>zaniechający</a:t>
            </a:r>
            <a:r>
              <a:rPr lang="pl-PL" dirty="0"/>
              <a:t> dopuszcza się w czasie, gdy zaniecha interesującego nas działania </a:t>
            </a:r>
            <a:r>
              <a:rPr lang="pl-PL" dirty="0" smtClean="0"/>
              <a:t>(</a:t>
            </a:r>
            <a:r>
              <a:rPr lang="pl-PL" i="1" dirty="0" smtClean="0"/>
              <a:t>Ł</a:t>
            </a:r>
            <a:r>
              <a:rPr lang="pl-PL" i="1" dirty="0"/>
              <a:t>. Pohl</a:t>
            </a:r>
            <a:r>
              <a:rPr lang="pl-PL" dirty="0"/>
              <a:t>, Czyn..., s. </a:t>
            </a:r>
            <a:r>
              <a:rPr lang="pl-PL" dirty="0" smtClean="0"/>
              <a:t>210 i n.).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  <p:sp>
        <p:nvSpPr>
          <p:cNvPr id="2" name="Przycisk akcji: Pomoc 1">
            <a:hlinkClick r:id="" action="ppaction://noaction" highlightClick="1"/>
          </p:cNvPr>
          <p:cNvSpPr/>
          <p:nvPr/>
        </p:nvSpPr>
        <p:spPr>
          <a:xfrm>
            <a:off x="5796136" y="1933984"/>
            <a:ext cx="1042416" cy="1042416"/>
          </a:xfrm>
          <a:prstGeom prst="actionButtonHelp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/>
          <p:nvPr/>
        </p:nvCxnSpPr>
        <p:spPr>
          <a:xfrm flipV="1">
            <a:off x="2123728" y="2455192"/>
            <a:ext cx="792088" cy="1817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2123728" y="2780928"/>
            <a:ext cx="79208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241285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620000" cy="580548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u="sng" dirty="0"/>
              <a:t>CZYN ZABRONIONY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u="sng" dirty="0" smtClean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b="1" dirty="0"/>
              <a:t> </a:t>
            </a:r>
            <a:r>
              <a:rPr lang="pl-PL" dirty="0"/>
              <a:t>W art. 115 § 1 KK </a:t>
            </a:r>
            <a:r>
              <a:rPr lang="pl-PL" dirty="0" smtClean="0"/>
              <a:t>określono to pojęcie za </a:t>
            </a:r>
            <a:r>
              <a:rPr lang="pl-PL" dirty="0"/>
              <a:t>pomocą równościowej definicji </a:t>
            </a:r>
            <a:r>
              <a:rPr lang="pl-PL" dirty="0" smtClean="0"/>
              <a:t>legalnej: </a:t>
            </a:r>
            <a:r>
              <a:rPr lang="pl-PL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"Czynem </a:t>
            </a: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zabronionym jest zachowanie o znamionach określonych w ustawie karnej". </a:t>
            </a:r>
            <a:endParaRPr lang="pl-PL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 smtClean="0"/>
              <a:t>w </a:t>
            </a:r>
            <a:r>
              <a:rPr lang="pl-PL" dirty="0"/>
              <a:t>przepisie tym definiuje się wyłącznie czyn zabroniony pod groźbą </a:t>
            </a:r>
            <a:r>
              <a:rPr lang="pl-PL" dirty="0" smtClean="0"/>
              <a:t>kary; </a:t>
            </a:r>
            <a:r>
              <a:rPr lang="pl-PL" dirty="0"/>
              <a:t>stąd też spotkać się można w literaturze </a:t>
            </a:r>
            <a:r>
              <a:rPr lang="pl-PL" dirty="0" smtClean="0"/>
              <a:t>określenie </a:t>
            </a:r>
            <a:r>
              <a:rPr lang="pl-PL" dirty="0"/>
              <a:t>"czyn karalny" na oznaczenie czynu zabronionego 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/>
              <a:t> O zabronieniu </a:t>
            </a:r>
            <a:r>
              <a:rPr lang="pl-PL" dirty="0" smtClean="0"/>
              <a:t>danego zachowania pod </a:t>
            </a:r>
            <a:r>
              <a:rPr lang="pl-PL" dirty="0"/>
              <a:t>groźbą kary decyduje </a:t>
            </a:r>
            <a:r>
              <a:rPr lang="pl-PL" dirty="0" smtClean="0"/>
              <a:t>ustawodawca </a:t>
            </a:r>
            <a:r>
              <a:rPr lang="pl-PL" dirty="0"/>
              <a:t>kodując stosowną normę prawną w tekście prawnym</a:t>
            </a:r>
            <a:r>
              <a:rPr lang="pl-PL" dirty="0" smtClean="0"/>
              <a:t>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 smtClean="0"/>
              <a:t> nie może tego czynić dowolnie, w związku z czym w prawie karnym zwraca się uwagę na warunki uzasadnionej kryminalizacji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 smtClean="0"/>
              <a:t>typizacja musi uwzględniać wszelkie postulaty wynikające z zasady </a:t>
            </a:r>
            <a:r>
              <a:rPr lang="pl-PL" i="1" dirty="0" err="1" smtClean="0"/>
              <a:t>nullum</a:t>
            </a:r>
            <a:r>
              <a:rPr lang="pl-PL" i="1" dirty="0" smtClean="0"/>
              <a:t> </a:t>
            </a:r>
            <a:r>
              <a:rPr lang="pl-PL" i="1" dirty="0" err="1" smtClean="0"/>
              <a:t>crimen</a:t>
            </a:r>
            <a:r>
              <a:rPr lang="pl-PL" i="1" dirty="0" smtClean="0"/>
              <a:t> sine lege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  <p:cxnSp>
        <p:nvCxnSpPr>
          <p:cNvPr id="3" name="Łącznik prostoliniowy 2"/>
          <p:cNvCxnSpPr/>
          <p:nvPr/>
        </p:nvCxnSpPr>
        <p:spPr>
          <a:xfrm>
            <a:off x="6696162" y="1268760"/>
            <a:ext cx="151216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7786457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539552" y="1628800"/>
            <a:ext cx="7272808" cy="252028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620000" cy="5805487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u="sng" dirty="0"/>
              <a:t>CZYN ZABRONIONY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u="sng" dirty="0" smtClean="0"/>
          </a:p>
          <a:p>
            <a:pPr marL="114300" indent="0">
              <a:buNone/>
            </a:pPr>
            <a:endParaRPr lang="pl-PL" sz="2300" b="1" dirty="0" smtClean="0"/>
          </a:p>
          <a:p>
            <a:pPr marL="114300" indent="0">
              <a:buNone/>
            </a:pPr>
            <a:r>
              <a:rPr lang="pl-PL" sz="2300" b="1" dirty="0" smtClean="0"/>
              <a:t>Znamiona</a:t>
            </a:r>
            <a:r>
              <a:rPr lang="pl-PL" sz="2300" dirty="0" smtClean="0"/>
              <a:t> (typu </a:t>
            </a:r>
            <a:r>
              <a:rPr lang="pl-PL" sz="2300" dirty="0"/>
              <a:t>czynu </a:t>
            </a:r>
            <a:r>
              <a:rPr lang="pl-PL" sz="2300" dirty="0" smtClean="0"/>
              <a:t>zabronionego) to najogólniej rzecz ujmując wyróżnione </a:t>
            </a:r>
            <a:r>
              <a:rPr lang="pl-PL" sz="2300" dirty="0"/>
              <a:t>w warstwie deskryptywnej przepisu prawnokarnego wyrazy oraz wyrażenia, za pomocą których prawodawca konstytuuje warunki pozwalające o </a:t>
            </a:r>
            <a:r>
              <a:rPr lang="pl-PL" sz="2300" dirty="0" smtClean="0"/>
              <a:t>orzec</a:t>
            </a:r>
            <a:r>
              <a:rPr lang="pl-PL" sz="2300" dirty="0"/>
              <a:t>, </a:t>
            </a:r>
            <a:r>
              <a:rPr lang="pl-PL" sz="2300" dirty="0" smtClean="0"/>
              <a:t>że określone ludzkie zachowanie </a:t>
            </a:r>
            <a:r>
              <a:rPr lang="pl-PL" sz="2300" dirty="0"/>
              <a:t>jest </a:t>
            </a:r>
            <a:r>
              <a:rPr lang="pl-PL" sz="2300" dirty="0" smtClean="0"/>
              <a:t>czynem </a:t>
            </a:r>
            <a:r>
              <a:rPr lang="pl-PL" sz="2300" dirty="0"/>
              <a:t>zabronionym. </a:t>
            </a:r>
            <a:r>
              <a:rPr lang="pl-PL" sz="2300" dirty="0" smtClean="0"/>
              <a:t>Odnoszą się one do przedmiotu i podmioty czynu zabronionego, strony przedmiotowej i stosunku psychiczno-wolicjonalnego sprawcy do czynu.</a:t>
            </a:r>
          </a:p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endParaRPr lang="pl-PL" dirty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 smtClean="0"/>
              <a:t> aby dana osoba mogła ponieść odpowiedzialność karną za popełnienie danego zarzucanego jej przestępstwa, należy w postępowaniu karnym ustalić, że zrealizowała ona bezwzględnie wszystkie znamiona wchodzącego w grę typu.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/>
              <a:t> </a:t>
            </a:r>
            <a:r>
              <a:rPr lang="pl-PL" dirty="0" smtClean="0"/>
              <a:t>wyjątek może dotyczyć odpowiedzialności za jedynie formy stadialne popełnienia czynu, czyli np. brak realizacji znamienia skutku przy usiłowaniu. Bardziej skomplikowana jest też kwestia odpowiedzialności za przestępne współdziałanie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27731009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620000" cy="58054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u="sng" dirty="0"/>
              <a:t>CZYN </a:t>
            </a:r>
            <a:r>
              <a:rPr lang="pl-PL" b="1" u="sng" dirty="0" smtClean="0"/>
              <a:t>BEZPRAWNY                                                       </a:t>
            </a:r>
            <a:endParaRPr lang="pl-PL" b="1" u="sng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u="sng" dirty="0" smtClean="0"/>
              <a:t> </a:t>
            </a:r>
            <a:endParaRPr lang="pl-PL" b="1" u="sng" dirty="0"/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l-PL" dirty="0" smtClean="0"/>
              <a:t>Sąd wartościujący odnoszący się do czynu realizującego znamiona typu i wyrażający się w sprzeczności tego czynu z normą nakazującą lub zakazującą określonego zachowania – ujęcie klasyczne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l-PL" dirty="0" smtClean="0"/>
              <a:t>Zgodnie natomiast z ujęciem neoklasycznym – ustalenie zgodności konkretnego czynu z typem czynu zabronionego przesądza o jego bezprawności (tu tzw. teoria negatywnych znamion)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l-PL" dirty="0" smtClean="0"/>
              <a:t>Ujęcie finalne to rozumienie bezprawności jako sprzeczności czynu z zakazem lub nakazem zawartym w normie sankcjonowanej przy braku okoliczności wyłączających bezprawność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  <p:cxnSp>
        <p:nvCxnSpPr>
          <p:cNvPr id="3" name="Łącznik prostoliniowy 2"/>
          <p:cNvCxnSpPr/>
          <p:nvPr/>
        </p:nvCxnSpPr>
        <p:spPr>
          <a:xfrm>
            <a:off x="6660232" y="1340768"/>
            <a:ext cx="122413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857770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620000" cy="58054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u="sng" dirty="0"/>
              <a:t>CZYN </a:t>
            </a:r>
            <a:r>
              <a:rPr lang="pl-PL" b="1" u="sng" dirty="0" smtClean="0"/>
              <a:t>BEZPRAWNY</a:t>
            </a:r>
            <a:endParaRPr lang="pl-PL" b="1" u="sng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u="sng" dirty="0" smtClean="0"/>
              <a:t> </a:t>
            </a:r>
            <a:endParaRPr lang="pl-PL" b="1" u="sng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/>
              <a:t>	</a:t>
            </a:r>
            <a:r>
              <a:rPr lang="pl-PL" dirty="0" smtClean="0"/>
              <a:t>Czynem bezprawnym może być tylko zachowanie naruszające nakaz lub zakaz zawarty w normie sankcjonowanej. „Sprzeczne z norma sankcjonowaną będzie zaś tylko takie zachowanie, które narusza lub naraża na niebezpieczeństwo dobro prawne, a zarazem narusza wykształconą przez wiedzę i doświadczenie regułę postępowania z tym dobrem.” (A. Zoll)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  <a:p>
            <a:pPr fontAlgn="auto">
              <a:spcAft>
                <a:spcPts val="0"/>
              </a:spcAft>
              <a:buBlip>
                <a:blip r:embed="rId3"/>
              </a:buBlip>
              <a:defRPr/>
            </a:pPr>
            <a:r>
              <a:rPr lang="pl-PL" dirty="0"/>
              <a:t> </a:t>
            </a:r>
            <a:r>
              <a:rPr lang="pl-PL" dirty="0" smtClean="0"/>
              <a:t>BRAK ATAKU NA DOBO PRAWNE (problem zgody dysponenta)</a:t>
            </a:r>
          </a:p>
          <a:p>
            <a:pPr fontAlgn="auto">
              <a:spcAft>
                <a:spcPts val="0"/>
              </a:spcAft>
              <a:buBlip>
                <a:blip r:embed="rId3"/>
              </a:buBlip>
              <a:defRPr/>
            </a:pPr>
            <a:r>
              <a:rPr lang="pl-PL" dirty="0"/>
              <a:t> </a:t>
            </a:r>
            <a:r>
              <a:rPr lang="pl-PL" dirty="0" smtClean="0"/>
              <a:t>BRAK NARUSZENIA REGUŁ POSTĘPOWANIA Z DANYM DOBREM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dirty="0" smtClean="0"/>
              <a:t>Reguły te odnoszą się do: 1)kwalifikacji podmiotu, 2)właściwego narzędzia użytego w kontakcie z dobrem, 3) właściwego sposobu wykonywania czynności w kontakcie z dobrem</a:t>
            </a:r>
          </a:p>
        </p:txBody>
      </p:sp>
    </p:spTree>
    <p:extLst>
      <p:ext uri="{BB962C8B-B14F-4D97-AF65-F5344CB8AC3E}">
        <p14:creationId xmlns:p14="http://schemas.microsoft.com/office/powerpoint/2010/main" val="749645056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620000" cy="580548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u="sng" dirty="0"/>
              <a:t>CZYN </a:t>
            </a:r>
            <a:r>
              <a:rPr lang="pl-PL" b="1" u="sng" dirty="0" smtClean="0"/>
              <a:t>SPOŁECZNIE SZKODLIWY</a:t>
            </a:r>
            <a:endParaRPr lang="pl-PL" b="1" u="sng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u="sng" dirty="0"/>
          </a:p>
          <a:p>
            <a:pPr>
              <a:buFont typeface="Wingdings" pitchFamily="2" charset="2"/>
              <a:buChar char="q"/>
            </a:pPr>
            <a:r>
              <a:rPr lang="pl-PL" dirty="0"/>
              <a:t> </a:t>
            </a:r>
            <a:r>
              <a:rPr lang="pl-PL" dirty="0" smtClean="0"/>
              <a:t>Za przestępstwa mogą być uznane </a:t>
            </a:r>
          </a:p>
          <a:p>
            <a:pPr marL="114300" indent="0">
              <a:buNone/>
            </a:pPr>
            <a:r>
              <a:rPr lang="pl-PL" dirty="0" smtClean="0"/>
              <a:t>tylko te czyny, które są społecznie szkodliwe w stopniu wyższym niż znikomy. Warunek ten wynika z art. 1 </a:t>
            </a:r>
            <a:r>
              <a:rPr lang="pl-PL" dirty="0"/>
              <a:t>§ 2 </a:t>
            </a:r>
            <a:r>
              <a:rPr lang="pl-PL" dirty="0" smtClean="0"/>
              <a:t>KK. 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</a:t>
            </a:r>
            <a:r>
              <a:rPr lang="pl-PL" dirty="0" smtClean="0"/>
              <a:t>W </a:t>
            </a:r>
            <a:r>
              <a:rPr lang="pl-PL" dirty="0"/>
              <a:t>teorii oraz dogmatyce prawa karnego warunek ten określa się często mianem </a:t>
            </a:r>
            <a:r>
              <a:rPr lang="pl-PL" b="1" dirty="0"/>
              <a:t>karygodności</a:t>
            </a:r>
            <a:r>
              <a:rPr lang="pl-PL" dirty="0"/>
              <a:t> czynu zabronionego. </a:t>
            </a:r>
            <a:endParaRPr lang="pl-PL" dirty="0" smtClean="0"/>
          </a:p>
          <a:p>
            <a:pPr>
              <a:buFont typeface="Wingdings" pitchFamily="2" charset="2"/>
              <a:buChar char="q"/>
            </a:pPr>
            <a:r>
              <a:rPr lang="pl-PL" dirty="0"/>
              <a:t> </a:t>
            </a:r>
            <a:r>
              <a:rPr lang="pl-PL" b="1" dirty="0" smtClean="0"/>
              <a:t>2 rozumienia społecznej szkodliwości</a:t>
            </a:r>
            <a:r>
              <a:rPr lang="pl-PL" dirty="0" smtClean="0"/>
              <a:t>: </a:t>
            </a:r>
            <a:r>
              <a:rPr lang="pl-PL" dirty="0" smtClean="0">
                <a:solidFill>
                  <a:srgbClr val="FF0000"/>
                </a:solidFill>
              </a:rPr>
              <a:t>społeczna szkodliwość </a:t>
            </a:r>
            <a:r>
              <a:rPr lang="pl-PL" i="1" dirty="0" smtClean="0">
                <a:solidFill>
                  <a:srgbClr val="FF0000"/>
                </a:solidFill>
              </a:rPr>
              <a:t>in </a:t>
            </a:r>
            <a:r>
              <a:rPr lang="pl-PL" i="1" dirty="0" err="1" smtClean="0">
                <a:solidFill>
                  <a:srgbClr val="FF0000"/>
                </a:solidFill>
              </a:rPr>
              <a:t>abstracto</a:t>
            </a:r>
            <a:r>
              <a:rPr lang="pl-PL" i="1" dirty="0" smtClean="0"/>
              <a:t> </a:t>
            </a:r>
            <a:r>
              <a:rPr lang="pl-PL" dirty="0" smtClean="0"/>
              <a:t>odnosi się do poziomu typizacji czynu (</a:t>
            </a:r>
            <a:r>
              <a:rPr lang="pl-PL" i="1" dirty="0" err="1"/>
              <a:t>nullum</a:t>
            </a:r>
            <a:r>
              <a:rPr lang="pl-PL" i="1" dirty="0"/>
              <a:t> </a:t>
            </a:r>
            <a:r>
              <a:rPr lang="pl-PL" i="1" dirty="0" err="1"/>
              <a:t>crimen</a:t>
            </a:r>
            <a:r>
              <a:rPr lang="pl-PL" i="1" dirty="0"/>
              <a:t> sine </a:t>
            </a:r>
            <a:r>
              <a:rPr lang="pl-PL" i="1" dirty="0" err="1"/>
              <a:t>periculo</a:t>
            </a:r>
            <a:r>
              <a:rPr lang="pl-PL" i="1" dirty="0"/>
              <a:t> </a:t>
            </a:r>
            <a:r>
              <a:rPr lang="pl-PL" i="1" dirty="0" err="1"/>
              <a:t>sociali</a:t>
            </a:r>
            <a:r>
              <a:rPr lang="pl-PL" dirty="0" smtClean="0"/>
              <a:t>)….</a:t>
            </a:r>
          </a:p>
          <a:p>
            <a:pPr marL="114300" indent="0">
              <a:buNone/>
            </a:pPr>
            <a:r>
              <a:rPr lang="pl-PL" dirty="0"/>
              <a:t>j</a:t>
            </a:r>
            <a:r>
              <a:rPr lang="pl-PL" dirty="0" smtClean="0"/>
              <a:t>ednakże </a:t>
            </a:r>
            <a:r>
              <a:rPr lang="pl-PL" dirty="0" smtClean="0"/>
              <a:t>zachowanie </a:t>
            </a:r>
            <a:r>
              <a:rPr lang="pl-PL" dirty="0"/>
              <a:t>się, którym wypełniono znamiona typu czynu </a:t>
            </a:r>
            <a:r>
              <a:rPr lang="pl-PL" dirty="0" smtClean="0"/>
              <a:t>zabronionego musi w konkretnym przypadku </a:t>
            </a:r>
            <a:r>
              <a:rPr lang="pl-PL" dirty="0" smtClean="0"/>
              <a:t>również odznaczać się  </a:t>
            </a:r>
            <a:r>
              <a:rPr lang="pl-PL" dirty="0" smtClean="0">
                <a:solidFill>
                  <a:srgbClr val="FF0000"/>
                </a:solidFill>
              </a:rPr>
              <a:t>społeczną </a:t>
            </a:r>
            <a:r>
              <a:rPr lang="pl-PL" dirty="0">
                <a:solidFill>
                  <a:srgbClr val="FF0000"/>
                </a:solidFill>
              </a:rPr>
              <a:t>szkodliwością </a:t>
            </a:r>
            <a:r>
              <a:rPr lang="pl-PL" i="1" dirty="0">
                <a:solidFill>
                  <a:srgbClr val="FF0000"/>
                </a:solidFill>
              </a:rPr>
              <a:t>in </a:t>
            </a:r>
            <a:r>
              <a:rPr lang="pl-PL" i="1" dirty="0" smtClean="0">
                <a:solidFill>
                  <a:srgbClr val="FF0000"/>
                </a:solidFill>
              </a:rPr>
              <a:t>concreto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smtClean="0"/>
              <a:t>wyższą niż znikoma. </a:t>
            </a:r>
            <a:r>
              <a:rPr lang="pl-PL" b="1" dirty="0" smtClean="0"/>
              <a:t>Tak rozumiana karygodność </a:t>
            </a:r>
            <a:r>
              <a:rPr lang="pl-PL" b="1" dirty="0"/>
              <a:t>nie jest właściwością typu czynu zabronionego, lecz właściwością określonego konkretnego zachowania się, którym zrealizowano znamiona typu czynu zabronionego.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  <p:sp>
        <p:nvSpPr>
          <p:cNvPr id="9" name="Strzałka w dół 8"/>
          <p:cNvSpPr/>
          <p:nvPr/>
        </p:nvSpPr>
        <p:spPr>
          <a:xfrm>
            <a:off x="7704274" y="6349222"/>
            <a:ext cx="504056" cy="360040"/>
          </a:xfrm>
          <a:prstGeom prst="down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5180848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620000" cy="5805487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u="sng" dirty="0"/>
              <a:t>CZYN </a:t>
            </a:r>
            <a:r>
              <a:rPr lang="pl-PL" b="1" u="sng" dirty="0" smtClean="0"/>
              <a:t>SPOŁECZNIE SZKODLIWY</a:t>
            </a:r>
            <a:endParaRPr lang="pl-PL" b="1" u="sng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u="sng" dirty="0"/>
          </a:p>
          <a:p>
            <a:pPr>
              <a:buFont typeface="Wingdings" pitchFamily="2" charset="2"/>
              <a:buChar char="q"/>
            </a:pPr>
            <a:r>
              <a:rPr lang="pl-PL" dirty="0"/>
              <a:t> </a:t>
            </a:r>
            <a:r>
              <a:rPr lang="pl-PL" dirty="0" smtClean="0"/>
              <a:t>społeczna szkodliwość </a:t>
            </a:r>
            <a:r>
              <a:rPr lang="pl-PL" i="1" dirty="0" smtClean="0"/>
              <a:t>in </a:t>
            </a:r>
            <a:r>
              <a:rPr lang="pl-PL" i="1" dirty="0" err="1" smtClean="0"/>
              <a:t>abstracto</a:t>
            </a:r>
            <a:endParaRPr lang="pl-PL" i="1" dirty="0" smtClean="0"/>
          </a:p>
          <a:p>
            <a:pPr marL="114300" indent="0">
              <a:buNone/>
            </a:pPr>
            <a:endParaRPr lang="pl-PL" sz="2400" dirty="0"/>
          </a:p>
          <a:p>
            <a:pPr>
              <a:buBlip>
                <a:blip r:embed="rId3"/>
              </a:buBlip>
            </a:pPr>
            <a:r>
              <a:rPr lang="pl-PL" sz="2400" dirty="0" smtClean="0"/>
              <a:t> </a:t>
            </a:r>
            <a:r>
              <a:rPr lang="pl-PL" sz="2400" dirty="0"/>
              <a:t>tak pojmowana społeczna szkodliwość jest </a:t>
            </a:r>
            <a:r>
              <a:rPr lang="pl-PL" sz="2400" b="1" dirty="0"/>
              <a:t>racją </a:t>
            </a:r>
            <a:r>
              <a:rPr lang="pl-PL" sz="2400" b="1" dirty="0" smtClean="0"/>
              <a:t>kryminalizacji </a:t>
            </a:r>
          </a:p>
          <a:p>
            <a:pPr algn="just">
              <a:buBlip>
                <a:blip r:embed="rId3"/>
              </a:buBlip>
            </a:pPr>
            <a:r>
              <a:rPr lang="pl-PL" sz="2400" dirty="0" smtClean="0"/>
              <a:t>„Bezprawność </a:t>
            </a:r>
            <a:r>
              <a:rPr lang="pl-PL" sz="2400" dirty="0"/>
              <a:t>bowiem nie jest oceną zawisłą w próżni, lecz z reguły bywa powiązana ze swą </a:t>
            </a:r>
            <a:r>
              <a:rPr lang="pl-PL" sz="2400" b="1" dirty="0"/>
              <a:t>podstawą materialną</a:t>
            </a:r>
            <a:r>
              <a:rPr lang="pl-PL" sz="2400" dirty="0"/>
              <a:t>. Jeśli więc powiedziano wyżej, że społeczne niebezpieczeństwo czynu uzasadnia bezprawność, to dlatego, że ta właściwość czynu stanowi właśnie przyczynę, dla której ustawodawca ocenia dane zachowanie za bezprawne</a:t>
            </a:r>
            <a:r>
              <a:rPr lang="pl-PL" sz="2400" dirty="0" smtClean="0"/>
              <a:t>.” (T. Kaczmarek, O relacji społecznego </a:t>
            </a:r>
            <a:r>
              <a:rPr lang="pl-PL" sz="2400" dirty="0"/>
              <a:t>niebezpieczeństwa czynu do jego </a:t>
            </a:r>
            <a:r>
              <a:rPr lang="pl-PL" sz="2400" dirty="0" smtClean="0"/>
              <a:t>bezprawności, s. 89).</a:t>
            </a:r>
          </a:p>
          <a:p>
            <a:pPr>
              <a:buBlip>
                <a:blip r:embed="rId3"/>
              </a:buBlip>
            </a:pPr>
            <a:r>
              <a:rPr lang="pl-PL" sz="2400" dirty="0" smtClean="0"/>
              <a:t>materialna </a:t>
            </a:r>
            <a:r>
              <a:rPr lang="pl-PL" sz="2400" dirty="0"/>
              <a:t>bezprawność może się zdezaktualizować pomimo obowiązywania przepisu </a:t>
            </a:r>
            <a:r>
              <a:rPr lang="pl-PL" sz="2400" dirty="0" smtClean="0"/>
              <a:t>kryminalizującego. (Wówczas rozwiązaniem jest eliminacja w zgodnym z prawem trybie przepisu).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  <p:sp>
        <p:nvSpPr>
          <p:cNvPr id="9" name="Strzałka w dół 8"/>
          <p:cNvSpPr/>
          <p:nvPr/>
        </p:nvSpPr>
        <p:spPr>
          <a:xfrm>
            <a:off x="6946216" y="6129300"/>
            <a:ext cx="504056" cy="360040"/>
          </a:xfrm>
          <a:prstGeom prst="down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8999389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620000" cy="5805487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u="sng" dirty="0"/>
              <a:t>CZYN </a:t>
            </a:r>
            <a:r>
              <a:rPr lang="pl-PL" b="1" u="sng" dirty="0" smtClean="0"/>
              <a:t>SPOŁECZNIE SZKODLIWY</a:t>
            </a:r>
            <a:endParaRPr lang="pl-PL" b="1" u="sng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u="sng" dirty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pl-PL" dirty="0"/>
              <a:t>	</a:t>
            </a:r>
            <a:r>
              <a:rPr lang="pl-PL" dirty="0" smtClean="0"/>
              <a:t>„Samo </a:t>
            </a:r>
            <a:r>
              <a:rPr lang="pl-PL" dirty="0"/>
              <a:t>formalne naruszenie przepisów prawa jest niewystarczające do przypisania odpowiedzialności karnej. Zgodnie bowiem z ustawową definicją, przestępstwem jest czyn społecznie szkodliwy, zabroniony przez ustawę pod groźbą kary (art. 1 § 1 KK). Dla uznania jakiegoś czynu za przestępstwo konieczne jest wykazanie, że narusza on istotne wartości społeczne, ale w stopniu wyższym niż znikomy (art. 1 § 2 KK). Element karygodności jako niezbędny składnik struktury przestępstwa wprowadził ustawodawca w § 2 art. 1 KK. Karygodność wiąże się z wyższym niż znikomy stopniem społecznej szkodliwości, co z kolei stanowi rację dla sankcji karnej</a:t>
            </a:r>
            <a:r>
              <a:rPr lang="pl-PL" dirty="0" smtClean="0"/>
              <a:t>.” (</a:t>
            </a:r>
            <a:r>
              <a:rPr lang="pl-PL" b="1" dirty="0"/>
              <a:t>V KK 41/15 - postanowienie SN - Izba Karna z dnia </a:t>
            </a:r>
            <a:r>
              <a:rPr lang="pl-PL" b="1" dirty="0" smtClean="0"/>
              <a:t>02-06-2015)</a:t>
            </a:r>
            <a:endParaRPr lang="pl-PL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	„Dla </a:t>
            </a:r>
            <a:r>
              <a:rPr lang="pl-PL" dirty="0"/>
              <a:t>bytu przestępstwa niezbędna jest jego materialna cecha (art. 1 § 2 KK w zw. z art. 115 § 2 KK). Przestępstwem jest czyn nie tylko formalnie wyczerpujący znamiona określone w ustawie karnej, ale i godzący w substancjalne dobra społeczne, uznawane przez społeczeństwo i pozostające pod ochroną nie tylko prawa karnego, ale i innych systemów normatywnych. Czyn ten musi wykazywać obiektywną aspołeczność jako skierowany przeciwko wartościom akceptowanym przez społeczeństwo</a:t>
            </a:r>
            <a:r>
              <a:rPr lang="pl-PL" dirty="0" smtClean="0"/>
              <a:t>.”(</a:t>
            </a:r>
            <a:r>
              <a:rPr lang="pl-PL" b="1" dirty="0"/>
              <a:t>II </a:t>
            </a:r>
            <a:r>
              <a:rPr lang="pl-PL" b="1" dirty="0" err="1"/>
              <a:t>AKa</a:t>
            </a:r>
            <a:r>
              <a:rPr lang="pl-PL" b="1" dirty="0"/>
              <a:t> 301/15 - wyrok SA Kraków z dnia </a:t>
            </a:r>
            <a:r>
              <a:rPr lang="pl-PL" b="1" dirty="0" smtClean="0"/>
              <a:t>17-03-2016)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25395185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620000" cy="58054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u="sng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Podwójny charakter przestępstwa: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1)Ontologiczny – jako jakaś postać zmiany w świecie zewnętrznym wywołana przez sprawcę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2) Normatywny – związany z naruszeniem normy zakazującej lub nakazującej dane zachowanie pod groźbą kary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dirty="0"/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l-PL" b="1" dirty="0" smtClean="0"/>
              <a:t> prawo karne czynu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l-PL" b="1" dirty="0"/>
              <a:t> </a:t>
            </a:r>
            <a:r>
              <a:rPr lang="pl-PL" b="1" dirty="0" smtClean="0"/>
              <a:t>prawo karne sprawcy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861048"/>
            <a:ext cx="2952328" cy="2410977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chemat blokowy: proces alternatywny 10"/>
          <p:cNvSpPr/>
          <p:nvPr/>
        </p:nvSpPr>
        <p:spPr>
          <a:xfrm>
            <a:off x="457200" y="1556792"/>
            <a:ext cx="7517215" cy="2736304"/>
          </a:xfrm>
          <a:prstGeom prst="flowChartAlternateProcess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620000" cy="58054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u="sng" dirty="0"/>
              <a:t>CZYN </a:t>
            </a:r>
            <a:r>
              <a:rPr lang="pl-PL" b="1" u="sng" dirty="0" smtClean="0"/>
              <a:t>SPOŁECZNIE SZKODLIWY</a:t>
            </a:r>
            <a:endParaRPr lang="pl-PL" b="1" u="sng" dirty="0"/>
          </a:p>
          <a:p>
            <a:pPr marL="114300" indent="0">
              <a:buNone/>
            </a:pPr>
            <a:r>
              <a:rPr lang="pl-PL" dirty="0" smtClean="0"/>
              <a:t>Art</a:t>
            </a:r>
            <a:r>
              <a:rPr lang="pl-PL" dirty="0"/>
              <a:t>. 17 </a:t>
            </a:r>
            <a:r>
              <a:rPr lang="pl-PL" dirty="0" smtClean="0"/>
              <a:t>KPK [Przesłanki </a:t>
            </a:r>
            <a:r>
              <a:rPr lang="pl-PL" dirty="0"/>
              <a:t>procesowe] </a:t>
            </a:r>
          </a:p>
          <a:p>
            <a:pPr marL="114300" indent="0">
              <a:buNone/>
            </a:pPr>
            <a:r>
              <a:rPr lang="pl-PL" dirty="0">
                <a:solidFill>
                  <a:srgbClr val="FF0000"/>
                </a:solidFill>
              </a:rPr>
              <a:t>§ 1. Nie wszczyna się postępowania, a wszczęte umarza, gdy</a:t>
            </a:r>
            <a:r>
              <a:rPr lang="pl-PL" dirty="0"/>
              <a:t>: </a:t>
            </a:r>
            <a:endParaRPr lang="pl-PL" dirty="0" smtClean="0"/>
          </a:p>
          <a:p>
            <a:pPr marL="114300" indent="0">
              <a:buNone/>
            </a:pPr>
            <a:r>
              <a:rPr lang="pl-PL" dirty="0" smtClean="0"/>
              <a:t>1</a:t>
            </a:r>
            <a:r>
              <a:rPr lang="pl-PL" dirty="0"/>
              <a:t>) </a:t>
            </a:r>
            <a:r>
              <a:rPr lang="pl-PL" dirty="0" smtClean="0"/>
              <a:t>czynu </a:t>
            </a:r>
            <a:r>
              <a:rPr lang="pl-PL" dirty="0"/>
              <a:t>nie popełniono albo brak jest danych dostatecznie uzasadniających podejrzenie jego popełnienia, </a:t>
            </a:r>
          </a:p>
          <a:p>
            <a:pPr marL="114300" indent="0">
              <a:buNone/>
            </a:pPr>
            <a:r>
              <a:rPr lang="pl-PL" dirty="0"/>
              <a:t>2) </a:t>
            </a:r>
            <a:r>
              <a:rPr lang="pl-PL" dirty="0" smtClean="0"/>
              <a:t>czyn </a:t>
            </a:r>
            <a:r>
              <a:rPr lang="pl-PL" dirty="0"/>
              <a:t>nie zawiera znamion czynu zabronionego albo </a:t>
            </a:r>
            <a:r>
              <a:rPr lang="pl-PL" dirty="0" smtClean="0"/>
              <a:t>ustawa</a:t>
            </a:r>
            <a:r>
              <a:rPr lang="pl-PL" dirty="0"/>
              <a:t> </a:t>
            </a:r>
            <a:r>
              <a:rPr lang="pl-PL" dirty="0" smtClean="0"/>
              <a:t>stanowi</a:t>
            </a:r>
            <a:r>
              <a:rPr lang="pl-PL" dirty="0"/>
              <a:t>, że sprawca nie popełnia przestępstwa, </a:t>
            </a:r>
          </a:p>
          <a:p>
            <a:pPr marL="114300" indent="0">
              <a:buNone/>
            </a:pPr>
            <a:r>
              <a:rPr lang="pl-PL" dirty="0"/>
              <a:t>3) </a:t>
            </a:r>
            <a:r>
              <a:rPr lang="pl-PL" b="1" dirty="0" smtClean="0"/>
              <a:t>społeczna </a:t>
            </a:r>
            <a:r>
              <a:rPr lang="pl-PL" b="1" dirty="0"/>
              <a:t>szkodliwość czynu jest </a:t>
            </a:r>
            <a:r>
              <a:rPr lang="pl-PL" b="1" dirty="0" smtClean="0"/>
              <a:t>znikoma</a:t>
            </a:r>
            <a:r>
              <a:rPr lang="pl-PL" b="1" dirty="0"/>
              <a:t> </a:t>
            </a:r>
            <a:r>
              <a:rPr lang="pl-PL" dirty="0" smtClean="0"/>
              <a:t>(…)</a:t>
            </a:r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dirty="0" smtClean="0"/>
              <a:t>PYTANIE : CO DECYDUJE O NEGATWNYM OSĄDZIE ZACHOWANIA RÓWNOWAŻNYM Z UZNANIEM GO ZA SPOŁECZNIE SZKODLIWY</a:t>
            </a:r>
            <a:endParaRPr lang="pl-PL" dirty="0"/>
          </a:p>
          <a:p>
            <a:pPr marL="114300" indent="0">
              <a:buNone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  <p:sp>
        <p:nvSpPr>
          <p:cNvPr id="9" name="Strzałka w dół 8"/>
          <p:cNvSpPr/>
          <p:nvPr/>
        </p:nvSpPr>
        <p:spPr>
          <a:xfrm>
            <a:off x="3963779" y="5791572"/>
            <a:ext cx="504056" cy="360040"/>
          </a:xfrm>
          <a:prstGeom prst="down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Przycisk akcji: Pomoc 1">
            <a:hlinkClick r:id="" action="ppaction://noaction" highlightClick="1"/>
          </p:cNvPr>
          <p:cNvSpPr/>
          <p:nvPr/>
        </p:nvSpPr>
        <p:spPr>
          <a:xfrm>
            <a:off x="5004048" y="5373216"/>
            <a:ext cx="1042416" cy="1042416"/>
          </a:xfrm>
          <a:prstGeom prst="actionButtonHelp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367597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zaokrąglony 1"/>
          <p:cNvSpPr/>
          <p:nvPr/>
        </p:nvSpPr>
        <p:spPr>
          <a:xfrm>
            <a:off x="539552" y="4941168"/>
            <a:ext cx="7434863" cy="18002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620000" cy="5805487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u="sng" dirty="0"/>
              <a:t>CZYN </a:t>
            </a:r>
            <a:r>
              <a:rPr lang="pl-PL" b="1" u="sng" dirty="0" smtClean="0"/>
              <a:t>SPOŁECZNIE SZKODLIWY</a:t>
            </a:r>
            <a:endParaRPr lang="pl-PL" b="1" u="sng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u="sng" dirty="0"/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l-PL" dirty="0"/>
              <a:t>	</a:t>
            </a:r>
            <a:r>
              <a:rPr lang="pl-PL" dirty="0" smtClean="0"/>
              <a:t>Z warunku, że zachowanie musi być społecznie szkodliwe w stopniu wyższym niż znikomy wynikają dwa dalsze:</a:t>
            </a:r>
          </a:p>
          <a:p>
            <a:pPr marL="5715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pl-PL" dirty="0"/>
              <a:t> </a:t>
            </a:r>
            <a:r>
              <a:rPr lang="pl-PL" b="1" dirty="0" smtClean="0"/>
              <a:t>że społeczna szkodliwość musi być stopniowalna</a:t>
            </a:r>
          </a:p>
          <a:p>
            <a:pPr marL="5715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pl-PL" b="1" dirty="0"/>
              <a:t> </a:t>
            </a:r>
            <a:r>
              <a:rPr lang="pl-PL" b="1" dirty="0" smtClean="0"/>
              <a:t>że należy określić czynniki, które pozwolą nam na owo stopniowanie i ustalenie stopnia w danych okolicznościach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dirty="0" smtClean="0"/>
              <a:t>3 możliwe ujęcia: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 smtClean="0"/>
              <a:t>przedmiotowe,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 smtClean="0"/>
              <a:t>przedmiotowo-podmiotowe (kompleksowe)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 smtClean="0"/>
              <a:t> całościowe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dirty="0" smtClean="0"/>
              <a:t>Tzw. </a:t>
            </a:r>
            <a:r>
              <a:rPr lang="pl-PL" dirty="0" smtClean="0">
                <a:solidFill>
                  <a:srgbClr val="FF0000"/>
                </a:solidFill>
              </a:rPr>
              <a:t>kwantyfikatory społecznej szkodliwości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dirty="0" smtClean="0"/>
              <a:t>Art.115 § 2.</a:t>
            </a:r>
            <a:r>
              <a:rPr lang="pl-PL" b="1" dirty="0"/>
              <a:t> </a:t>
            </a:r>
            <a:r>
              <a:rPr lang="pl-PL" b="1" dirty="0" smtClean="0"/>
              <a:t>„</a:t>
            </a:r>
            <a:r>
              <a:rPr lang="pl-PL" dirty="0" smtClean="0"/>
              <a:t>Przy </a:t>
            </a:r>
            <a:r>
              <a:rPr lang="pl-PL" dirty="0"/>
              <a:t>ocenie stopnia społecznej szkodliwości czynu sąd bierze pod uwagę rodzaj i charakter naruszonego dobra, rozmiary wyrządzonej lub grożącej szkody, sposób i okoliczności popełnienia czynu, wagę naruszonych przez sprawcę obowiązków, jak również postać zamiaru, motywację sprawcy, rodzaj naruszonych reguł ostrożności i stopień ich </a:t>
            </a:r>
            <a:r>
              <a:rPr lang="pl-PL" dirty="0" smtClean="0"/>
              <a:t>naruszenia”.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1351101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052513"/>
            <a:ext cx="8208962" cy="5805487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u="sng" dirty="0"/>
              <a:t>CZYN </a:t>
            </a:r>
            <a:r>
              <a:rPr lang="pl-PL" b="1" u="sng" dirty="0" smtClean="0"/>
              <a:t>SPOŁECZNIE SZKODLIWY</a:t>
            </a:r>
            <a:endParaRPr lang="pl-PL" b="1" u="sng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u="sng" dirty="0"/>
          </a:p>
          <a:p>
            <a:pPr algn="just">
              <a:buFont typeface="Wingdings" pitchFamily="2" charset="2"/>
              <a:buChar char="q"/>
            </a:pPr>
            <a:r>
              <a:rPr lang="pl-PL" dirty="0"/>
              <a:t>Ocena stopnia społecznej szkodliwości przestępstwa, w ramach przyjmowanej kwalifikacji prawnej, jest szczególnym zadaniem sędziów, tak by czyny błahe zostały odróżnione od poważnych, a każdy z nich został odpowiednio ukarany. Oceny tej nie można sprowadzać do ogólników</a:t>
            </a:r>
            <a:r>
              <a:rPr lang="pl-PL" dirty="0" smtClean="0"/>
              <a:t>.(</a:t>
            </a:r>
            <a:r>
              <a:rPr lang="pl-PL" b="1" dirty="0"/>
              <a:t>IV KK 200/14 - wyrok SN - Izba Karna z dnia </a:t>
            </a:r>
            <a:r>
              <a:rPr lang="pl-PL" b="1" dirty="0" smtClean="0"/>
              <a:t>06-11-2014</a:t>
            </a:r>
            <a:r>
              <a:rPr lang="pl-PL" dirty="0" smtClean="0"/>
              <a:t>)</a:t>
            </a:r>
          </a:p>
          <a:p>
            <a:pPr algn="just">
              <a:buFont typeface="Wingdings" pitchFamily="2" charset="2"/>
              <a:buChar char="q"/>
            </a:pPr>
            <a:endParaRPr lang="pl-PL" dirty="0"/>
          </a:p>
          <a:p>
            <a:pPr algn="just">
              <a:buFont typeface="Wingdings" pitchFamily="2" charset="2"/>
              <a:buChar char="q"/>
            </a:pPr>
            <a:r>
              <a:rPr lang="pl-PL" dirty="0"/>
              <a:t>Przepis art. 115 § 2 KK zawiera zamknięty katalog przesłanek, branych pod uwagę przy ocenie stopnia społecznej szkodliwości czynu, a zarazem zobowiązuje sąd do rozważenia wszystkich tych przesłanek, a więc do niepomijania żadnej z nich. W zbiorze przesłanek z art. 115 § 2 KK nie ma natomiast: rodzaju i stopnia zawinienia, właściwości osobistych ani pobudek działania sprawcy. Stopień zawinienia jest uwzględniany przy wymiarze kary, podobnie jak właściwości i warunki osobiste sprawcy, o czym stanowi art. 53 § 1 i 2 KK</a:t>
            </a:r>
            <a:r>
              <a:rPr lang="pl-PL" dirty="0" smtClean="0"/>
              <a:t>.(</a:t>
            </a:r>
            <a:r>
              <a:rPr lang="pl-PL" b="1" dirty="0"/>
              <a:t>III KK 161/15 - wyrok SN - Izba Karna z dnia </a:t>
            </a:r>
            <a:r>
              <a:rPr lang="pl-PL" b="1" dirty="0" smtClean="0"/>
              <a:t>13-10-2015)</a:t>
            </a:r>
          </a:p>
          <a:p>
            <a:pPr marL="114300" indent="0" algn="just">
              <a:buNone/>
            </a:pPr>
            <a:endParaRPr lang="pl-PL" b="1" dirty="0" smtClean="0"/>
          </a:p>
          <a:p>
            <a:pPr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l-PL" dirty="0"/>
              <a:t>Formułując normatywne przesłanki oceny stopnia społecznej szkodliwości czynu, ustawodawca zbudował zamknięty katalog okoliczności, z których każda charakteryzuje się prawną doniosłością. Pominięcie w ocenie jakiejkolwiek z nich, czy też formułowanie własnych okoliczności, odmiennych od ustawowych i nadawanie im zasadniczego znaczenia, stanowi naruszenie prawa materialnego i musi powodować uwzględnienie kasacji</a:t>
            </a:r>
            <a:r>
              <a:rPr lang="pl-PL" dirty="0" smtClean="0"/>
              <a:t>.(</a:t>
            </a:r>
            <a:r>
              <a:rPr lang="pl-PL" b="1" dirty="0"/>
              <a:t>IV KK 67/14 - wyrok SN - Izba Karna z dnia </a:t>
            </a:r>
            <a:r>
              <a:rPr lang="pl-PL" b="1" dirty="0" smtClean="0"/>
              <a:t>11-12-2014</a:t>
            </a:r>
            <a:r>
              <a:rPr lang="pl-PL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391311958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620000" cy="5805487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u="sng" dirty="0"/>
              <a:t>CZYN </a:t>
            </a:r>
            <a:r>
              <a:rPr lang="pl-PL" b="1" u="sng" dirty="0" smtClean="0"/>
              <a:t>SPOŁECZNIE SZKODLIWY</a:t>
            </a:r>
            <a:endParaRPr lang="pl-PL" b="1" u="sng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u="sng" dirty="0"/>
          </a:p>
          <a:p>
            <a:pPr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l-PL" dirty="0"/>
              <a:t>Eksponowanie wyłącznie jednego z kwantyfikatorów wskazanych w treści art. 115 § 2 KK warunkujących ocenę stopnia społecznej szkodliwości czynu, a mianowicie braku szkody wyrządzonej zachowaniem skazanego, nie spełnia wymogu kompleksowej oceny stopnia społecznej szkodliwości czynu, i konieczności uwzględnienia wszystkich jej elementów wskazanych w art. 115 § 2 KK oraz ustalenia ich poziomu</a:t>
            </a:r>
            <a:r>
              <a:rPr lang="pl-PL" dirty="0" smtClean="0"/>
              <a:t>. (</a:t>
            </a:r>
            <a:r>
              <a:rPr lang="pl-PL" b="1" dirty="0"/>
              <a:t>V KK 104/16 - postanowienie SN - Izba Karna z dnia </a:t>
            </a:r>
            <a:r>
              <a:rPr lang="pl-PL" b="1" dirty="0" smtClean="0"/>
              <a:t>15-06-2016)</a:t>
            </a:r>
          </a:p>
          <a:p>
            <a:pPr marL="114300" indent="0" algn="just" fontAlgn="auto">
              <a:spcAft>
                <a:spcPts val="0"/>
              </a:spcAft>
              <a:buNone/>
              <a:defRPr/>
            </a:pPr>
            <a:endParaRPr lang="pl-PL" b="1" dirty="0" smtClean="0"/>
          </a:p>
          <a:p>
            <a:pPr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l-PL" dirty="0"/>
              <a:t>Przepis art. 115 § 2 KK nakazuje przy ocenie stopnia szkodliwości społecznej ważyć m.in. rodzaj i charakter naruszonego dobra, rozmiary wyrządzonej i grożącej szkody. Nieuwzględnienie przesłanek wyszczególnionych w przepisie art. 115 § 2 KK uznać należy za uchybienie ujmowane jako naruszenie prawa materialnego</a:t>
            </a:r>
            <a:r>
              <a:rPr lang="pl-PL" dirty="0" smtClean="0"/>
              <a:t>.(</a:t>
            </a:r>
            <a:r>
              <a:rPr lang="pl-PL" b="1" dirty="0"/>
              <a:t>II KK 159/15 - wyrok SN - Izba Karna z dnia </a:t>
            </a:r>
            <a:r>
              <a:rPr lang="pl-PL" b="1" dirty="0" smtClean="0"/>
              <a:t>08-01-2016</a:t>
            </a:r>
            <a:r>
              <a:rPr lang="pl-PL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082136999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45400"/>
            <a:ext cx="7620000" cy="5805487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u="sng" dirty="0"/>
              <a:t>CZYN </a:t>
            </a:r>
            <a:r>
              <a:rPr lang="pl-PL" b="1" u="sng" dirty="0" smtClean="0"/>
              <a:t>ZAWIONIONY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u="sng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u="sng" dirty="0" smtClean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 smtClean="0"/>
              <a:t>Współczesne prawo karne oparto na zasadzie winy - </a:t>
            </a:r>
            <a:r>
              <a:rPr lang="pl-PL" i="1" dirty="0" err="1" smtClean="0"/>
              <a:t>nullum</a:t>
            </a:r>
            <a:r>
              <a:rPr lang="pl-PL" i="1" dirty="0" smtClean="0"/>
              <a:t> </a:t>
            </a:r>
            <a:r>
              <a:rPr lang="pl-PL" i="1" dirty="0" err="1"/>
              <a:t>crimen</a:t>
            </a:r>
            <a:r>
              <a:rPr lang="pl-PL" i="1" dirty="0"/>
              <a:t> sine </a:t>
            </a:r>
            <a:r>
              <a:rPr lang="pl-PL" i="1" dirty="0" smtClean="0"/>
              <a:t>culpa</a:t>
            </a:r>
            <a:r>
              <a:rPr lang="pl-PL" dirty="0" smtClean="0"/>
              <a:t>, co wyraża art. </a:t>
            </a:r>
            <a:r>
              <a:rPr lang="pl-PL" dirty="0"/>
              <a:t>1 § 3 </a:t>
            </a:r>
            <a:r>
              <a:rPr lang="pl-PL" dirty="0" smtClean="0"/>
              <a:t>KK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/>
              <a:t> </a:t>
            </a:r>
            <a:r>
              <a:rPr lang="pl-PL" dirty="0" smtClean="0"/>
              <a:t>Wina jest koniecznym elementem pozwalającym nam uznać zachowanie za przestępstwo i powiązać z nim odpowiedzialność karną.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/>
              <a:t> </a:t>
            </a:r>
            <a:r>
              <a:rPr lang="pl-PL" dirty="0" smtClean="0"/>
              <a:t>w doktrynie prawa karnego wypracowano różne koncepcje winy.</a:t>
            </a:r>
          </a:p>
          <a:p>
            <a:pPr marL="5715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pl-PL" dirty="0"/>
              <a:t> </a:t>
            </a:r>
            <a:r>
              <a:rPr lang="pl-PL" b="1" dirty="0" smtClean="0">
                <a:solidFill>
                  <a:srgbClr val="FF0000"/>
                </a:solidFill>
              </a:rPr>
              <a:t>koncepcja psychologiczna </a:t>
            </a:r>
            <a:r>
              <a:rPr lang="pl-PL" dirty="0" smtClean="0"/>
              <a:t>(wina to stosunek psychiczny </a:t>
            </a:r>
            <a:r>
              <a:rPr lang="pl-PL" dirty="0"/>
              <a:t>sprawcy do popełnionego przez niego czynu zabronionego </a:t>
            </a:r>
            <a:r>
              <a:rPr lang="pl-PL" dirty="0" smtClean="0"/>
              <a:t>(w tych ramach np. teoria </a:t>
            </a:r>
            <a:r>
              <a:rPr lang="pl-PL" dirty="0"/>
              <a:t>woli </a:t>
            </a:r>
            <a:r>
              <a:rPr lang="pl-PL" dirty="0" smtClean="0"/>
              <a:t>lub teoria </a:t>
            </a:r>
            <a:r>
              <a:rPr lang="pl-PL" dirty="0"/>
              <a:t>wyobrażenia).</a:t>
            </a:r>
            <a:endParaRPr lang="pl-PL" dirty="0" smtClean="0"/>
          </a:p>
          <a:p>
            <a:pPr marL="5715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pl-PL" dirty="0"/>
              <a:t> </a:t>
            </a:r>
            <a:r>
              <a:rPr lang="pl-PL" b="1" dirty="0" smtClean="0">
                <a:solidFill>
                  <a:srgbClr val="FF0000"/>
                </a:solidFill>
              </a:rPr>
              <a:t>koncepcja normatywna 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b="1" dirty="0"/>
              <a:t>c</a:t>
            </a:r>
            <a:r>
              <a:rPr lang="pl-PL" b="1" dirty="0" smtClean="0"/>
              <a:t>zysta</a:t>
            </a:r>
            <a:r>
              <a:rPr lang="pl-PL" dirty="0" smtClean="0"/>
              <a:t>	(</a:t>
            </a:r>
            <a:r>
              <a:rPr lang="pl-PL" dirty="0"/>
              <a:t>ujemną ocenę stosunku </a:t>
            </a:r>
            <a:r>
              <a:rPr lang="pl-PL" dirty="0" smtClean="0"/>
              <a:t>	   	</a:t>
            </a:r>
            <a:r>
              <a:rPr lang="pl-PL" b="1" dirty="0" smtClean="0"/>
              <a:t>kompleksowa</a:t>
            </a:r>
            <a:r>
              <a:rPr lang="pl-PL" dirty="0" smtClean="0"/>
              <a:t> 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dirty="0"/>
              <a:t>psychicznego </a:t>
            </a:r>
            <a:r>
              <a:rPr lang="pl-PL" dirty="0" smtClean="0"/>
              <a:t>sprawcy do </a:t>
            </a:r>
            <a:r>
              <a:rPr lang="pl-PL" dirty="0"/>
              <a:t>popełnionego </a:t>
            </a:r>
            <a:r>
              <a:rPr lang="pl-PL" dirty="0" smtClean="0"/>
              <a:t>	(zarzut, stawiany sprawcy,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dirty="0" smtClean="0"/>
              <a:t>Przez niego </a:t>
            </a:r>
            <a:r>
              <a:rPr lang="pl-PL" dirty="0"/>
              <a:t>czynu </a:t>
            </a:r>
            <a:r>
              <a:rPr lang="pl-PL" dirty="0" smtClean="0"/>
              <a:t>zabronionego)</a:t>
            </a:r>
            <a:r>
              <a:rPr lang="pl-PL" dirty="0"/>
              <a:t>	</a:t>
            </a:r>
            <a:r>
              <a:rPr lang="pl-PL" dirty="0" smtClean="0"/>
              <a:t>	że popełnił czyn 							zabroniony w sytuacji, 						gdy nie musiał tego czynić	)	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  <p:cxnSp>
        <p:nvCxnSpPr>
          <p:cNvPr id="3" name="Łącznik prostoliniowy 2"/>
          <p:cNvCxnSpPr/>
          <p:nvPr/>
        </p:nvCxnSpPr>
        <p:spPr>
          <a:xfrm>
            <a:off x="6742826" y="1253469"/>
            <a:ext cx="151216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2302346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620000" cy="58054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u="sng" dirty="0"/>
              <a:t>CZYN </a:t>
            </a:r>
            <a:r>
              <a:rPr lang="pl-PL" b="1" u="sng" dirty="0" smtClean="0"/>
              <a:t>ZAWIONIONY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Warunki zawinienia (warunki, od których uzależniona jest dopuszczalność postawienia sprawcy zarzutu):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  <a:p>
            <a:pPr marL="628650" indent="-514350" fontAlgn="auto">
              <a:spcAft>
                <a:spcPts val="0"/>
              </a:spcAft>
              <a:buFont typeface="+mj-lt"/>
              <a:buAutoNum type="romanUcPeriod"/>
              <a:defRPr/>
            </a:pPr>
            <a:r>
              <a:rPr lang="pl-PL" dirty="0" smtClean="0"/>
              <a:t> podmiotowa zdolność do poniesienia winy – warunkowana wiekiem oraz niezakłóconym stanem psychicznym</a:t>
            </a:r>
          </a:p>
          <a:p>
            <a:pPr marL="628650" indent="-514350" fontAlgn="auto">
              <a:spcAft>
                <a:spcPts val="0"/>
              </a:spcAft>
              <a:buFont typeface="+mj-lt"/>
              <a:buAutoNum type="romanUcPeriod"/>
              <a:defRPr/>
            </a:pPr>
            <a:r>
              <a:rPr lang="pl-PL" dirty="0" smtClean="0"/>
              <a:t>Rozpoznawalność bezprawności</a:t>
            </a:r>
          </a:p>
          <a:p>
            <a:pPr marL="628650" indent="-514350" fontAlgn="auto">
              <a:spcAft>
                <a:spcPts val="0"/>
              </a:spcAft>
              <a:buFont typeface="+mj-lt"/>
              <a:buAutoNum type="romanUcPeriod"/>
              <a:defRPr/>
            </a:pPr>
            <a:r>
              <a:rPr lang="pl-PL" dirty="0"/>
              <a:t> </a:t>
            </a:r>
            <a:r>
              <a:rPr lang="pl-PL" dirty="0" smtClean="0"/>
              <a:t>Wymagalność zgodnego z prawem zachowania (tj. brak anormalnej sytuacji motywacyjnej)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dirty="0"/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dirty="0" smtClean="0"/>
              <a:t>		</a:t>
            </a:r>
            <a:r>
              <a:rPr lang="pl-PL" b="1" dirty="0" smtClean="0">
                <a:solidFill>
                  <a:srgbClr val="FF0000"/>
                </a:solidFill>
              </a:rPr>
              <a:t>Zasada koincydencji </a:t>
            </a:r>
            <a:r>
              <a:rPr lang="pl-PL" dirty="0" smtClean="0"/>
              <a:t> i problem tzw. zawinienia 			na przedpolu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  <p:sp>
        <p:nvSpPr>
          <p:cNvPr id="2" name="Strzałka w prawo 1"/>
          <p:cNvSpPr/>
          <p:nvPr/>
        </p:nvSpPr>
        <p:spPr>
          <a:xfrm>
            <a:off x="1043608" y="5347581"/>
            <a:ext cx="864096" cy="576064"/>
          </a:xfrm>
          <a:prstGeom prst="right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8447975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620000" cy="58054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u="sng" dirty="0"/>
              <a:t>CZYN </a:t>
            </a:r>
            <a:r>
              <a:rPr lang="pl-PL" b="1" u="sng" dirty="0" smtClean="0"/>
              <a:t>ZAWIONIONY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dirty="0" smtClean="0"/>
              <a:t>Inne koncepcje: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Relacyjne </a:t>
            </a:r>
            <a:r>
              <a:rPr lang="pl-PL" dirty="0"/>
              <a:t>ujęcie </a:t>
            </a:r>
            <a:r>
              <a:rPr lang="pl-PL" dirty="0" smtClean="0"/>
              <a:t>winy (</a:t>
            </a:r>
            <a:r>
              <a:rPr lang="pl-PL" i="1" dirty="0" smtClean="0"/>
              <a:t>W</a:t>
            </a:r>
            <a:r>
              <a:rPr lang="pl-PL" dirty="0"/>
              <a:t>. </a:t>
            </a:r>
            <a:r>
              <a:rPr lang="pl-PL" i="1" dirty="0" err="1" smtClean="0"/>
              <a:t>Patryas</a:t>
            </a:r>
            <a:r>
              <a:rPr lang="pl-PL" i="1" dirty="0" smtClean="0"/>
              <a:t>) </a:t>
            </a:r>
          </a:p>
          <a:p>
            <a:pPr marL="114300" indent="0">
              <a:buNone/>
            </a:pPr>
            <a:r>
              <a:rPr lang="pl-PL" dirty="0" smtClean="0"/>
              <a:t>zdefiniowanie </a:t>
            </a:r>
            <a:r>
              <a:rPr lang="pl-PL" dirty="0"/>
              <a:t>wyrażenia "wina" wymaga uprzedniego podania nieklasycznej, równościowej definicji relacji </a:t>
            </a:r>
            <a:r>
              <a:rPr lang="pl-PL" dirty="0" smtClean="0"/>
              <a:t>zawinienia</a:t>
            </a:r>
            <a:endParaRPr lang="pl-PL" dirty="0"/>
          </a:p>
          <a:p>
            <a:pPr marL="114300" indent="0">
              <a:buNone/>
            </a:pPr>
            <a:r>
              <a:rPr lang="pl-PL" dirty="0" smtClean="0"/>
              <a:t>relacja </a:t>
            </a:r>
            <a:r>
              <a:rPr lang="pl-PL" dirty="0"/>
              <a:t>ta jest relacją trójczłonową, której pierwszym członem jest podmiot czynu, drugim jej członem jest czyn, zaś trzecim jej członem jest odcinek czasu. </a:t>
            </a:r>
            <a:r>
              <a:rPr lang="pl-PL" dirty="0" smtClean="0"/>
              <a:t>„x </a:t>
            </a:r>
            <a:r>
              <a:rPr lang="pl-PL" dirty="0"/>
              <a:t>zawinił c w okresie </a:t>
            </a:r>
            <a:r>
              <a:rPr lang="pl-PL" dirty="0" smtClean="0"/>
              <a:t>t” </a:t>
            </a:r>
          </a:p>
          <a:p>
            <a:pPr marL="114300" indent="0">
              <a:buNone/>
            </a:pPr>
            <a:r>
              <a:rPr lang="pl-PL" dirty="0" smtClean="0"/>
              <a:t>wyrażenie </a:t>
            </a:r>
            <a:r>
              <a:rPr lang="pl-PL" dirty="0"/>
              <a:t>"</a:t>
            </a:r>
            <a:r>
              <a:rPr lang="pl-PL" dirty="0" smtClean="0"/>
              <a:t>wina„ jest </a:t>
            </a:r>
            <a:r>
              <a:rPr lang="pl-PL" dirty="0"/>
              <a:t>nazwą relacji zawinienia, a więc nazwą zbioru stosownych trójek </a:t>
            </a:r>
            <a:r>
              <a:rPr lang="pl-PL" dirty="0" smtClean="0"/>
              <a:t>uporządkowanych</a:t>
            </a:r>
            <a:r>
              <a:rPr lang="pl-PL" dirty="0"/>
              <a:t> </a:t>
            </a:r>
            <a:r>
              <a:rPr lang="pl-PL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 </a:t>
            </a:r>
            <a:r>
              <a:rPr lang="pl-PL" dirty="0" smtClean="0"/>
              <a:t>funkcjonalne ujęcie winy (</a:t>
            </a:r>
            <a:r>
              <a:rPr lang="pl-PL" i="1" dirty="0" smtClean="0"/>
              <a:t>S. Stomma)</a:t>
            </a:r>
          </a:p>
          <a:p>
            <a:pPr marL="114300" indent="0">
              <a:buNone/>
            </a:pPr>
            <a:r>
              <a:rPr lang="pl-PL" dirty="0" smtClean="0"/>
              <a:t>o </a:t>
            </a:r>
            <a:r>
              <a:rPr lang="pl-PL" dirty="0"/>
              <a:t>przyjęciu winy decydować ma celowość wymierzenia kary sprawcy czynu zabronionego. 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729091135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620000" cy="58054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u="sng" dirty="0"/>
              <a:t>CZYN </a:t>
            </a:r>
            <a:r>
              <a:rPr lang="pl-PL" b="1" u="sng" dirty="0" smtClean="0"/>
              <a:t>ZAWIONIONY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u="sng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u="sng" dirty="0" smtClean="0"/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l-PL" dirty="0"/>
              <a:t> wina jest także stopniowalna – patrz. np. art. 53 KK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l-PL" dirty="0"/>
              <a:t> brak jest jednak wyraźnie wskazanych kwantyfikatorów, jak w art. 115 w odniesieniu do społecznej szkodliwości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l-PL" dirty="0"/>
              <a:t> okoliczności wyłączające </a:t>
            </a:r>
            <a:r>
              <a:rPr lang="pl-PL" dirty="0" smtClean="0"/>
              <a:t>winę i problem otwartości ich katalogu</a:t>
            </a:r>
            <a:endParaRPr lang="pl-PL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550578060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Podziały przestępstw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620000" cy="58054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Kryteria mające wpływ na istniejące podziały przestępstw: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dirty="0"/>
          </a:p>
          <a:p>
            <a:pPr fontAlgn="auto">
              <a:spcAft>
                <a:spcPts val="0"/>
              </a:spcAft>
              <a:buBlip>
                <a:blip r:embed="rId3"/>
              </a:buBlip>
              <a:defRPr/>
            </a:pPr>
            <a:r>
              <a:rPr lang="pl-PL" dirty="0" smtClean="0"/>
              <a:t> Według cech sprawcy </a:t>
            </a:r>
          </a:p>
          <a:p>
            <a:pPr fontAlgn="auto">
              <a:spcAft>
                <a:spcPts val="0"/>
              </a:spcAft>
              <a:buBlip>
                <a:blip r:embed="rId3"/>
              </a:buBlip>
              <a:defRPr/>
            </a:pPr>
            <a:r>
              <a:rPr lang="pl-PL" dirty="0" smtClean="0"/>
              <a:t> Według intensywności ataku na dobro prawne</a:t>
            </a:r>
          </a:p>
          <a:p>
            <a:pPr fontAlgn="auto">
              <a:spcAft>
                <a:spcPts val="0"/>
              </a:spcAft>
              <a:buBlip>
                <a:blip r:embed="rId3"/>
              </a:buBlip>
              <a:defRPr/>
            </a:pPr>
            <a:r>
              <a:rPr lang="pl-PL" dirty="0"/>
              <a:t> </a:t>
            </a:r>
            <a:r>
              <a:rPr lang="pl-PL" dirty="0" smtClean="0"/>
              <a:t>Według skutku</a:t>
            </a:r>
          </a:p>
          <a:p>
            <a:pPr fontAlgn="auto">
              <a:spcAft>
                <a:spcPts val="0"/>
              </a:spcAft>
              <a:buBlip>
                <a:blip r:embed="rId3"/>
              </a:buBlip>
              <a:defRPr/>
            </a:pPr>
            <a:r>
              <a:rPr lang="pl-PL" dirty="0" smtClean="0"/>
              <a:t>Według wagi zachowania</a:t>
            </a:r>
          </a:p>
          <a:p>
            <a:pPr fontAlgn="auto">
              <a:spcAft>
                <a:spcPts val="0"/>
              </a:spcAft>
              <a:buBlip>
                <a:blip r:embed="rId3"/>
              </a:buBlip>
              <a:defRPr/>
            </a:pPr>
            <a:r>
              <a:rPr lang="pl-PL" dirty="0"/>
              <a:t> W</a:t>
            </a:r>
            <a:r>
              <a:rPr lang="pl-PL" dirty="0" smtClean="0"/>
              <a:t>edług zamiaru </a:t>
            </a:r>
          </a:p>
          <a:p>
            <a:pPr fontAlgn="auto">
              <a:spcAft>
                <a:spcPts val="0"/>
              </a:spcAft>
              <a:buBlip>
                <a:blip r:embed="rId3"/>
              </a:buBlip>
              <a:defRPr/>
            </a:pPr>
            <a:r>
              <a:rPr lang="pl-PL" dirty="0" smtClean="0"/>
              <a:t>Według wariantów typizacji (według typów podstawowych, uprzywilejowanych i kwalifikowanych)</a:t>
            </a:r>
          </a:p>
          <a:p>
            <a:pPr fontAlgn="auto">
              <a:spcAft>
                <a:spcPts val="0"/>
              </a:spcAft>
              <a:buBlip>
                <a:blip r:embed="rId3"/>
              </a:buBlip>
              <a:defRPr/>
            </a:pPr>
            <a:r>
              <a:rPr lang="pl-PL" dirty="0"/>
              <a:t> </a:t>
            </a:r>
            <a:r>
              <a:rPr lang="pl-PL" dirty="0" smtClean="0"/>
              <a:t>Według formy </a:t>
            </a:r>
            <a:r>
              <a:rPr lang="pl-PL" dirty="0"/>
              <a:t>czynności </a:t>
            </a:r>
            <a:r>
              <a:rPr lang="pl-PL" dirty="0" smtClean="0"/>
              <a:t>wykonawczej</a:t>
            </a:r>
          </a:p>
          <a:p>
            <a:pPr fontAlgn="auto">
              <a:spcAft>
                <a:spcPts val="0"/>
              </a:spcAft>
              <a:buBlip>
                <a:blip r:embed="rId3"/>
              </a:buBlip>
              <a:defRPr/>
            </a:pPr>
            <a:r>
              <a:rPr lang="pl-PL" dirty="0"/>
              <a:t> </a:t>
            </a:r>
            <a:r>
              <a:rPr lang="pl-PL" dirty="0" smtClean="0"/>
              <a:t>Według </a:t>
            </a:r>
            <a:r>
              <a:rPr lang="pl-PL" smtClean="0"/>
              <a:t>trybu ścigania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266549221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/>
          </a:blip>
          <a:srcRect t="4970" b="4970"/>
          <a:stretch>
            <a:fillRect/>
          </a:stretch>
        </p:blipFill>
        <p:spPr>
          <a:xfrm>
            <a:off x="1187624" y="836712"/>
            <a:ext cx="4281948" cy="2777480"/>
          </a:xfrm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4067175" y="4292600"/>
            <a:ext cx="3760788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pl-PL" sz="4000" dirty="0">
                <a:latin typeface="+mn-lt"/>
                <a:cs typeface="+mn-cs"/>
              </a:rPr>
              <a:t>... jakieś pytania?</a:t>
            </a:r>
            <a:endParaRPr lang="en-GB" sz="4000" dirty="0">
              <a:latin typeface="+mn-lt"/>
              <a:cs typeface="+mn-cs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620000" cy="5805487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u="sng" dirty="0" smtClean="0"/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b="1" u="sng" dirty="0" smtClean="0"/>
              <a:t>Pojęcie zbrodni i występku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dirty="0"/>
          </a:p>
          <a:p>
            <a:pPr marL="114300" indent="0">
              <a:buNone/>
            </a:pPr>
            <a:r>
              <a:rPr lang="pl-PL" b="1" dirty="0"/>
              <a:t>Art. 7 </a:t>
            </a:r>
          </a:p>
          <a:p>
            <a:pPr marL="114300" indent="0">
              <a:buNone/>
            </a:pPr>
            <a:r>
              <a:rPr lang="pl-PL" dirty="0"/>
              <a:t>§ 1. Przestępstwo jest zbrodnią albo występkiem.</a:t>
            </a:r>
          </a:p>
          <a:p>
            <a:pPr marL="114300" indent="0">
              <a:buNone/>
            </a:pPr>
            <a:r>
              <a:rPr lang="pl-PL" dirty="0"/>
              <a:t>§ 2. Zbrodnią jest czyn zabroniony zagrożony karą pozbawienia wolności na czas </a:t>
            </a:r>
            <a:r>
              <a:rPr lang="pl-PL" b="1" dirty="0"/>
              <a:t>nie krótszy od lat 3 albo karą surowszą.</a:t>
            </a:r>
          </a:p>
          <a:p>
            <a:pPr marL="114300" indent="0">
              <a:buNone/>
            </a:pPr>
            <a:r>
              <a:rPr lang="pl-PL" dirty="0"/>
              <a:t>§ 3. Występkiem jest czyn zabroniony </a:t>
            </a:r>
            <a:r>
              <a:rPr lang="pl-PL" dirty="0" smtClean="0"/>
              <a:t>zagrożony: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</a:t>
            </a:r>
            <a:r>
              <a:rPr lang="pl-PL" b="1" dirty="0"/>
              <a:t>grzywną powyżej 30 stawek dziennych albo powyżej 5000 złotych</a:t>
            </a:r>
            <a:r>
              <a:rPr lang="pl-PL" dirty="0"/>
              <a:t>, </a:t>
            </a:r>
            <a:endParaRPr lang="pl-PL" dirty="0" smtClean="0"/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karą </a:t>
            </a:r>
            <a:r>
              <a:rPr lang="pl-PL" dirty="0"/>
              <a:t>ograniczenia wolności przekraczającą miesiąc albo </a:t>
            </a:r>
            <a:endParaRPr lang="pl-PL" dirty="0" smtClean="0"/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karą </a:t>
            </a:r>
            <a:r>
              <a:rPr lang="pl-PL" dirty="0"/>
              <a:t>pozbawienia wolności przekraczającą miesiąc.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>
                <a:solidFill>
                  <a:srgbClr val="FF0000"/>
                </a:solidFill>
              </a:rPr>
              <a:t>Chodzi o dolne granice zagrożenia ustawowego, a nie karę faktycznie wymierzoną czy możliwą do wymierzenia w swoim maksymalnym wymiarze!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(Zob. też art. 8 dotyczący warunku umyślności i nieumyślności)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903669726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620000" cy="58054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u="sng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Z art. 1 KK możemy zrekonstruować 3 warunki przesądzające o możliwości zakwalifikowania zachowania jako przestępstwa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Przestępstwo zgodnie z art. 1 musi być: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</a:t>
            </a:r>
            <a:r>
              <a:rPr lang="pl-PL" dirty="0"/>
              <a:t>czynem </a:t>
            </a:r>
            <a:r>
              <a:rPr lang="pl-PL" u="sng" dirty="0"/>
              <a:t>zabronionym pod groźbą kary przez ustawę obowiązującą w czasie jego popełnienia </a:t>
            </a:r>
            <a:r>
              <a:rPr lang="pl-PL" dirty="0"/>
              <a:t>(warunek pierwszy – zob. art. 1 § 1 KK), 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czynem </a:t>
            </a:r>
            <a:r>
              <a:rPr lang="pl-PL" dirty="0"/>
              <a:t>zabronionym pod groźbą kary, </a:t>
            </a:r>
            <a:r>
              <a:rPr lang="pl-PL" u="sng" dirty="0"/>
              <a:t>którego społeczna szkodliwość jest wyższa niż znikoma</a:t>
            </a:r>
            <a:r>
              <a:rPr lang="pl-PL" dirty="0"/>
              <a:t> (warunek drugi – zob. art. 1 § 2 KK), 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czynem </a:t>
            </a:r>
            <a:r>
              <a:rPr lang="pl-PL" dirty="0"/>
              <a:t>zabronionym pod groźbą kary </a:t>
            </a:r>
            <a:r>
              <a:rPr lang="pl-PL" u="sng" dirty="0"/>
              <a:t>zawinionym</a:t>
            </a:r>
            <a:r>
              <a:rPr lang="pl-PL" dirty="0"/>
              <a:t> przez sprawcę w czasie jego popełnienia (warunek trzeci – zob. art. 1 § 3 KK). </a:t>
            </a:r>
            <a:endParaRPr lang="pl-PL" dirty="0" smtClean="0"/>
          </a:p>
          <a:p>
            <a:pPr marL="114300" indent="0">
              <a:buNone/>
            </a:pPr>
            <a:r>
              <a:rPr lang="pl-PL" dirty="0" smtClean="0">
                <a:solidFill>
                  <a:srgbClr val="FF0000"/>
                </a:solidFill>
              </a:rPr>
              <a:t>Można zatem stwierdzić, że kodeksowa struktura przestępstwa jest trójelementowa!</a:t>
            </a:r>
            <a:endParaRPr lang="pl-PL" dirty="0">
              <a:solidFill>
                <a:srgbClr val="FF0000"/>
              </a:solidFill>
            </a:endParaRP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803969597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620000" cy="58054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u="sng" dirty="0"/>
          </a:p>
          <a:p>
            <a:pPr marL="114300" indent="0">
              <a:buNone/>
            </a:pPr>
            <a:r>
              <a:rPr lang="pl-PL" b="1" dirty="0" smtClean="0"/>
              <a:t>Dogmatyka prawa karnego wzbogaca powyższe trzy elementy o przynajmniej dwa kolejne warunki, których wprost we wspomnianym przepisie kodeksowym już nie wyartykułowano</a:t>
            </a:r>
            <a:r>
              <a:rPr lang="pl-PL" dirty="0" smtClean="0"/>
              <a:t>:</a:t>
            </a:r>
          </a:p>
          <a:p>
            <a:pPr marL="114300" indent="0">
              <a:buNone/>
            </a:pPr>
            <a:endParaRPr lang="pl-PL" dirty="0"/>
          </a:p>
          <a:p>
            <a:pPr marL="571500" indent="-457200">
              <a:buAutoNum type="arabicParenR"/>
            </a:pPr>
            <a:r>
              <a:rPr lang="pl-PL" dirty="0" smtClean="0"/>
              <a:t>przestępstwem </a:t>
            </a:r>
            <a:r>
              <a:rPr lang="pl-PL" dirty="0"/>
              <a:t>może być wyłącznie takie zachowanie się człowieka, które jest </a:t>
            </a:r>
            <a:r>
              <a:rPr lang="pl-PL" b="1" dirty="0"/>
              <a:t>czynem</a:t>
            </a:r>
            <a:r>
              <a:rPr lang="pl-PL" dirty="0"/>
              <a:t> w </a:t>
            </a:r>
            <a:r>
              <a:rPr lang="pl-PL" dirty="0" err="1"/>
              <a:t>karnistycznym</a:t>
            </a:r>
            <a:r>
              <a:rPr lang="pl-PL" dirty="0"/>
              <a:t> rozumieniu tego słowa,  </a:t>
            </a:r>
            <a:endParaRPr lang="pl-PL" b="1" dirty="0"/>
          </a:p>
          <a:p>
            <a:pPr marL="571500" indent="-457200">
              <a:buAutoNum type="arabicParenR"/>
            </a:pPr>
            <a:r>
              <a:rPr lang="pl-PL" dirty="0" smtClean="0"/>
              <a:t>przestępstwem </a:t>
            </a:r>
            <a:r>
              <a:rPr lang="pl-PL" dirty="0"/>
              <a:t>może być wyłącznie takie zachowanie się, które jest zachowaniem </a:t>
            </a:r>
            <a:r>
              <a:rPr lang="pl-PL" b="1" dirty="0"/>
              <a:t>bezprawnym</a:t>
            </a:r>
            <a:r>
              <a:rPr lang="pl-PL" dirty="0"/>
              <a:t>. </a:t>
            </a:r>
          </a:p>
          <a:p>
            <a:pPr marL="114300" indent="0">
              <a:buNone/>
            </a:pPr>
            <a:endParaRPr lang="pl-PL" b="1" dirty="0"/>
          </a:p>
          <a:p>
            <a:pPr marL="114300" indent="0">
              <a:buNone/>
            </a:pPr>
            <a:r>
              <a:rPr lang="pl-PL" dirty="0" smtClean="0"/>
              <a:t>(przyjęcie ostatniego warunku opiera się na założeniu, że pojęcia </a:t>
            </a:r>
            <a:r>
              <a:rPr lang="pl-PL" dirty="0"/>
              <a:t>czynu zabronionego pod groźbą kary i </a:t>
            </a:r>
            <a:r>
              <a:rPr lang="pl-PL" dirty="0" smtClean="0"/>
              <a:t>czynu </a:t>
            </a:r>
            <a:r>
              <a:rPr lang="pl-PL" dirty="0"/>
              <a:t>bezprawnego są pojęciami kategorialnie odmiennymi, wyrażającymi bowiem inne kryteria </a:t>
            </a:r>
            <a:r>
              <a:rPr lang="pl-PL" dirty="0" smtClean="0"/>
              <a:t>wartościujące) </a:t>
            </a:r>
            <a:endParaRPr lang="pl-PL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810992973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620000" cy="58054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u="sng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u="sng" dirty="0" smtClean="0"/>
              <a:t>dogmatyczny model struktury </a:t>
            </a:r>
            <a:r>
              <a:rPr lang="pl-PL" b="1" u="sng" dirty="0"/>
              <a:t>przestępstwa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u="sng" dirty="0"/>
          </a:p>
          <a:p>
            <a:pPr marL="5715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pl-PL" sz="2400" b="1" u="sng" dirty="0"/>
              <a:t> zachowanie człowieka będące czynem</a:t>
            </a:r>
          </a:p>
          <a:p>
            <a:pPr marL="5715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pl-PL" sz="2400" b="1" u="sng" dirty="0"/>
              <a:t> o znamionach określonych w ustawie karnej</a:t>
            </a:r>
          </a:p>
          <a:p>
            <a:pPr marL="5715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pl-PL" sz="2400" b="1" u="sng" dirty="0"/>
              <a:t> naruszające – przy braku jakichkolwiek okoliczności usprawiedliwiających – normę sankcjonowaną (formalnie bezprawne)</a:t>
            </a:r>
          </a:p>
          <a:p>
            <a:pPr marL="5715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pl-PL" sz="2400" b="1" u="sng" dirty="0"/>
              <a:t> społecznie szkodliwe w stopniu wyższym niż znikomy (materialnie bezprawne)</a:t>
            </a:r>
          </a:p>
          <a:p>
            <a:pPr marL="571500" indent="-45720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pl-PL" sz="2400" b="1" u="sng" dirty="0"/>
              <a:t> zawinione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 smtClean="0"/>
          </a:p>
          <a:p>
            <a:pPr fontAlgn="auto">
              <a:spcAft>
                <a:spcPts val="0"/>
              </a:spcAft>
              <a:buBlip>
                <a:blip r:embed="rId2"/>
              </a:buBlip>
              <a:defRPr/>
            </a:pPr>
            <a:r>
              <a:rPr lang="de-DE" dirty="0" smtClean="0"/>
              <a:t> W</a:t>
            </a:r>
            <a:r>
              <a:rPr lang="pl-PL" dirty="0" smtClean="0"/>
              <a:t>ą</a:t>
            </a:r>
            <a:r>
              <a:rPr lang="de-DE" dirty="0" err="1" smtClean="0"/>
              <a:t>tpliwo</a:t>
            </a:r>
            <a:r>
              <a:rPr lang="pl-PL" dirty="0" smtClean="0"/>
              <a:t>ś</a:t>
            </a:r>
            <a:r>
              <a:rPr lang="de-DE" dirty="0" smtClean="0"/>
              <a:t>ci </a:t>
            </a:r>
            <a:r>
              <a:rPr lang="de-DE" dirty="0" err="1" smtClean="0"/>
              <a:t>co</a:t>
            </a:r>
            <a:r>
              <a:rPr lang="de-DE" dirty="0" smtClean="0"/>
              <a:t> do </a:t>
            </a:r>
            <a:r>
              <a:rPr lang="pl-PL" dirty="0" smtClean="0"/>
              <a:t>porządku powyższych elementów (pięter)</a:t>
            </a:r>
          </a:p>
          <a:p>
            <a:pPr fontAlgn="auto">
              <a:spcAft>
                <a:spcPts val="0"/>
              </a:spcAft>
              <a:buBlip>
                <a:blip r:embed="rId2"/>
              </a:buBlip>
              <a:defRPr/>
            </a:pPr>
            <a:r>
              <a:rPr lang="pl-PL" dirty="0"/>
              <a:t> </a:t>
            </a:r>
            <a:r>
              <a:rPr lang="pl-PL" dirty="0" smtClean="0"/>
              <a:t>Wieloaspektowa struktura przestępstwa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4273848376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620000" cy="58054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u="sng" dirty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pl-PL" sz="2400" b="1" u="sng" dirty="0" smtClean="0"/>
              <a:t>czyn</a:t>
            </a:r>
            <a:endParaRPr lang="pl-PL" sz="2400" b="1" u="sng" dirty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pl-PL" sz="2400" b="1" u="sng" dirty="0" smtClean="0"/>
              <a:t>bezprawność </a:t>
            </a:r>
            <a:r>
              <a:rPr lang="pl-PL" sz="2400" b="1" u="sng" dirty="0"/>
              <a:t>czynu (jego sprzeczności z normą sankcjonowaną, przy braku okoliczności wyłączających bezprawność), </a:t>
            </a:r>
            <a:endParaRPr lang="pl-PL" sz="2400" b="1" u="sng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pl-PL" sz="2400" b="1" u="sng" dirty="0" smtClean="0"/>
              <a:t>karalność </a:t>
            </a:r>
            <a:r>
              <a:rPr lang="pl-PL" sz="2400" b="1" u="sng" dirty="0"/>
              <a:t>czynu (</a:t>
            </a:r>
            <a:r>
              <a:rPr lang="pl-PL" sz="2400" b="1" u="sng" dirty="0" smtClean="0"/>
              <a:t>zgodność </a:t>
            </a:r>
            <a:r>
              <a:rPr lang="pl-PL" sz="2400" b="1" u="sng" dirty="0"/>
              <a:t>czynu z ustawową określonością czynu zabronionego), </a:t>
            </a:r>
            <a:endParaRPr lang="pl-PL" sz="2400" b="1" u="sng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pl-PL" sz="2400" b="1" u="sng" dirty="0" smtClean="0"/>
              <a:t>karygodność </a:t>
            </a:r>
            <a:r>
              <a:rPr lang="pl-PL" sz="2400" b="1" u="sng" dirty="0"/>
              <a:t>czynu (przekroczenia przez konkretny czyn bezprawny i karalny określonego progu ujemnej zawartości), </a:t>
            </a:r>
            <a:endParaRPr lang="pl-PL" sz="2400" b="1" u="sng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pl-PL" sz="2400" b="1" u="sng" dirty="0" smtClean="0"/>
              <a:t>wina </a:t>
            </a:r>
            <a:r>
              <a:rPr lang="pl-PL" sz="2400" b="1" u="sng" dirty="0"/>
              <a:t>(</a:t>
            </a:r>
            <a:r>
              <a:rPr lang="pl-PL" sz="2400" b="1" u="sng" dirty="0" smtClean="0"/>
              <a:t>wymagalność </a:t>
            </a:r>
            <a:r>
              <a:rPr lang="pl-PL" sz="2400" b="1" u="sng" dirty="0"/>
              <a:t>zgodnego z prawem zachowania, przy braku okoliczności wyłączających zarzut</a:t>
            </a:r>
            <a:r>
              <a:rPr lang="pl-PL" sz="2400" b="1" u="sng" dirty="0" smtClean="0"/>
              <a:t>) </a:t>
            </a:r>
            <a:endParaRPr lang="de-DE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657178746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931150" cy="5805487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u="sng" dirty="0" smtClean="0"/>
              <a:t>Ale możemy zawsze wyróżnić jeszcze więcej elementów…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u="sng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struktura 7-elementowa (Pohl)</a:t>
            </a:r>
            <a:endParaRPr lang="pl-PL" dirty="0"/>
          </a:p>
          <a:p>
            <a:pPr marL="571500" indent="-45720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pl-PL" dirty="0" smtClean="0"/>
              <a:t>zachowanie </a:t>
            </a:r>
            <a:r>
              <a:rPr lang="pl-PL" dirty="0"/>
              <a:t>się człowieka </a:t>
            </a:r>
            <a:r>
              <a:rPr lang="pl-PL" dirty="0" smtClean="0"/>
              <a:t>jako element obiektywnej rzeczywistości</a:t>
            </a:r>
          </a:p>
          <a:p>
            <a:pPr marL="571500" indent="-45720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pl-PL" dirty="0"/>
              <a:t> </a:t>
            </a:r>
            <a:r>
              <a:rPr lang="pl-PL" dirty="0" smtClean="0"/>
              <a:t>czyn</a:t>
            </a:r>
          </a:p>
          <a:p>
            <a:pPr marL="571500" indent="-45720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pl-PL" dirty="0"/>
              <a:t> niezachowanie wymaganej ostrożności w danych okolicznościach – jako kryterium prawnokarnego wartościowania </a:t>
            </a:r>
            <a:r>
              <a:rPr lang="pl-PL" dirty="0" smtClean="0"/>
              <a:t>czynu, a nie znamię typu</a:t>
            </a:r>
          </a:p>
          <a:p>
            <a:pPr marL="571500" indent="-45720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pl-PL" dirty="0"/>
              <a:t>wypełnienie znamion typu czynu zabronionego – jako kryterium prawnokarnego wartościowania czynu nieostrożnego </a:t>
            </a:r>
            <a:endParaRPr lang="pl-PL" dirty="0" smtClean="0"/>
          </a:p>
          <a:p>
            <a:pPr marL="571500" indent="-45720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pl-PL" dirty="0"/>
              <a:t> bezprawność – jako kryterium prawnokarnego wartościowania czynu zabronionego opierające się na ustaleniu braku okoliczności wtórnie legalizującej </a:t>
            </a:r>
            <a:endParaRPr lang="pl-PL" dirty="0" smtClean="0"/>
          </a:p>
          <a:p>
            <a:pPr marL="571500" indent="-45720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pl-PL" dirty="0"/>
              <a:t>wyższa niż znikoma społeczna szkodliwość bezprawnego czynu zabronionego </a:t>
            </a:r>
            <a:endParaRPr lang="pl-PL" dirty="0" smtClean="0"/>
          </a:p>
          <a:p>
            <a:pPr marL="571500" indent="-45720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pl-PL" dirty="0"/>
              <a:t>wina – jako kryterium prawnokarnego wartościowania karygodnego i bezprawnego czynu zabronionego </a:t>
            </a:r>
            <a:r>
              <a:rPr lang="pl-PL" dirty="0" smtClean="0"/>
              <a:t> 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b="1" u="sng" dirty="0" smtClean="0"/>
              <a:t>Lub mniej…</a:t>
            </a:r>
          </a:p>
          <a:p>
            <a:pPr marL="571500" indent="-45720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endParaRPr lang="pl-PL" dirty="0" smtClean="0"/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056699955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aokrąglony 4"/>
          <p:cNvSpPr/>
          <p:nvPr/>
        </p:nvSpPr>
        <p:spPr>
          <a:xfrm>
            <a:off x="539552" y="3356992"/>
            <a:ext cx="7537648" cy="223224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53975"/>
            <a:ext cx="820896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smtClean="0"/>
              <a:t>Pojęcie i elementy przestępstwa </a:t>
            </a:r>
            <a:endParaRPr lang="pl-PL" sz="4000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7620000" cy="580548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u="sng" dirty="0" smtClean="0"/>
              <a:t>CZYN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b="1" u="sng" dirty="0" smtClean="0"/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b="1" dirty="0"/>
              <a:t> </a:t>
            </a:r>
            <a:r>
              <a:rPr lang="pl-PL" dirty="0" smtClean="0"/>
              <a:t>zasada czynu i jej </a:t>
            </a:r>
            <a:r>
              <a:rPr lang="pl-PL" dirty="0" smtClean="0">
                <a:solidFill>
                  <a:srgbClr val="FF0000"/>
                </a:solidFill>
              </a:rPr>
              <a:t>gwarancyjny</a:t>
            </a:r>
            <a:r>
              <a:rPr lang="pl-PL" dirty="0" smtClean="0"/>
              <a:t> charakter we współczesnym prawie karnym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b="1" u="sng" dirty="0"/>
              <a:t> </a:t>
            </a:r>
            <a:r>
              <a:rPr lang="pl-PL" b="1" u="sng" dirty="0" smtClean="0"/>
              <a:t>wyraz oparcia odpowiedzialności na zjawiskach  zewnętrznych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l-PL" b="1" u="sng" dirty="0" smtClean="0"/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dirty="0" smtClean="0"/>
              <a:t>zachowanie </a:t>
            </a:r>
            <a:r>
              <a:rPr lang="pl-PL" dirty="0"/>
              <a:t>się człowieka </a:t>
            </a:r>
            <a:r>
              <a:rPr lang="pl-PL" dirty="0" smtClean="0"/>
              <a:t>musi uzewnętrznić </a:t>
            </a:r>
            <a:r>
              <a:rPr lang="pl-PL" dirty="0"/>
              <a:t>się w świecie tzw. rzeczywistości obiektywnej, </a:t>
            </a:r>
            <a:r>
              <a:rPr lang="pl-PL" dirty="0" smtClean="0"/>
              <a:t>czynem </a:t>
            </a:r>
            <a:r>
              <a:rPr lang="pl-PL" dirty="0"/>
              <a:t>zabronionym nie może być nieuzewnętrznione zachowanie się człowieka (</a:t>
            </a:r>
            <a:r>
              <a:rPr lang="pl-PL" i="1" dirty="0" err="1"/>
              <a:t>cogitationis</a:t>
            </a:r>
            <a:r>
              <a:rPr lang="pl-PL" i="1" dirty="0"/>
              <a:t> </a:t>
            </a:r>
            <a:r>
              <a:rPr lang="pl-PL" i="1" dirty="0" err="1"/>
              <a:t>poenam</a:t>
            </a:r>
            <a:r>
              <a:rPr lang="pl-PL" i="1" dirty="0"/>
              <a:t> </a:t>
            </a:r>
            <a:r>
              <a:rPr lang="pl-PL" i="1" dirty="0" err="1"/>
              <a:t>nemo</a:t>
            </a:r>
            <a:r>
              <a:rPr lang="pl-PL" i="1" dirty="0"/>
              <a:t> </a:t>
            </a:r>
            <a:r>
              <a:rPr lang="pl-PL" i="1" dirty="0" err="1"/>
              <a:t>patitur</a:t>
            </a:r>
            <a:r>
              <a:rPr lang="pl-PL" i="1" dirty="0"/>
              <a:t> </a:t>
            </a:r>
            <a:r>
              <a:rPr lang="pl-PL" dirty="0"/>
              <a:t>– myśli nie podlegają karze); nie może więc nim być w szczególności myśl wyrażająca zamiar popełnienia przestępstwa</a:t>
            </a:r>
            <a:r>
              <a:rPr lang="pl-PL" dirty="0" smtClean="0"/>
              <a:t>.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dirty="0" smtClean="0"/>
          </a:p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pl-PL" dirty="0" smtClean="0"/>
              <a:t>Funkcją czynu jest racjonalne </a:t>
            </a:r>
            <a:r>
              <a:rPr lang="pl-PL" dirty="0"/>
              <a:t>ograniczenie zakresu normowania </a:t>
            </a:r>
            <a:r>
              <a:rPr lang="pl-PL" dirty="0" smtClean="0"/>
              <a:t>norm </a:t>
            </a:r>
            <a:r>
              <a:rPr lang="pl-PL" dirty="0"/>
              <a:t>sankcjonowanych </a:t>
            </a:r>
            <a:r>
              <a:rPr lang="pl-PL" dirty="0" smtClean="0"/>
              <a:t>jedynie do </a:t>
            </a:r>
            <a:r>
              <a:rPr lang="pl-PL" dirty="0" err="1"/>
              <a:t>zachowań</a:t>
            </a:r>
            <a:r>
              <a:rPr lang="pl-PL" dirty="0"/>
              <a:t> zdatnych do bycia przedmiotem </a:t>
            </a:r>
            <a:r>
              <a:rPr lang="pl-PL" dirty="0" smtClean="0"/>
              <a:t>normatywnej regulacji.</a:t>
            </a:r>
          </a:p>
          <a:p>
            <a:pPr marL="114300" indent="0" fontAlgn="auto">
              <a:spcAft>
                <a:spcPts val="0"/>
              </a:spcAft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  <p:cxnSp>
        <p:nvCxnSpPr>
          <p:cNvPr id="3" name="Łącznik prostoliniowy 2"/>
          <p:cNvCxnSpPr/>
          <p:nvPr/>
        </p:nvCxnSpPr>
        <p:spPr>
          <a:xfrm>
            <a:off x="6696162" y="1268760"/>
            <a:ext cx="151216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403910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7833</TotalTime>
  <Words>2191</Words>
  <Application>Microsoft Office PowerPoint</Application>
  <PresentationFormat>Pokaz na ekranie (4:3)</PresentationFormat>
  <Paragraphs>329</Paragraphs>
  <Slides>29</Slides>
  <Notes>16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0" baseType="lpstr">
      <vt:lpstr>Adjacency</vt:lpstr>
      <vt:lpstr>Struktura przestępstwa</vt:lpstr>
      <vt:lpstr>Pojęcie i elementy przestępstwa </vt:lpstr>
      <vt:lpstr>Pojęcie i elementy przestępstwa </vt:lpstr>
      <vt:lpstr>Pojęcie i elementy przestępstwa </vt:lpstr>
      <vt:lpstr>Pojęcie i elementy przestępstwa </vt:lpstr>
      <vt:lpstr>Pojęcie i elementy przestępstwa </vt:lpstr>
      <vt:lpstr>Pojęcie i elementy przestępstwa </vt:lpstr>
      <vt:lpstr>Pojęcie i elementy przestępstwa </vt:lpstr>
      <vt:lpstr>Pojęcie i elementy przestępstwa </vt:lpstr>
      <vt:lpstr>Pojęcie i elementy przestępstwa </vt:lpstr>
      <vt:lpstr>Pojęcie i elementy przestępstwa </vt:lpstr>
      <vt:lpstr>Pojęcie i elementy przestępstwa </vt:lpstr>
      <vt:lpstr>Pojęcie i elementy przestępstwa </vt:lpstr>
      <vt:lpstr>Pojęcie i elementy przestępstwa </vt:lpstr>
      <vt:lpstr>Pojęcie i elementy przestępstwa </vt:lpstr>
      <vt:lpstr>Pojęcie i elementy przestępstwa </vt:lpstr>
      <vt:lpstr>Pojęcie i elementy przestępstwa </vt:lpstr>
      <vt:lpstr>Pojęcie i elementy przestępstwa </vt:lpstr>
      <vt:lpstr>Pojęcie i elementy przestępstwa </vt:lpstr>
      <vt:lpstr>Pojęcie i elementy przestępstwa </vt:lpstr>
      <vt:lpstr>Pojęcie i elementy przestępstwa </vt:lpstr>
      <vt:lpstr>Pojęcie i elementy przestępstwa </vt:lpstr>
      <vt:lpstr>Pojęcie i elementy przestępstwa </vt:lpstr>
      <vt:lpstr>Pojęcie i elementy przestępstwa </vt:lpstr>
      <vt:lpstr>Pojęcie i elementy przestępstwa </vt:lpstr>
      <vt:lpstr>Pojęcie i elementy przestępstwa </vt:lpstr>
      <vt:lpstr>Pojęcie i elementy przestępstwa </vt:lpstr>
      <vt:lpstr>Podziały przestępstw 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Wprowadznie do nauki prawa karnego</dc:title>
  <dc:creator>Tomasz Biegacz</dc:creator>
  <cp:lastModifiedBy>Dagmara</cp:lastModifiedBy>
  <cp:revision>488</cp:revision>
  <dcterms:created xsi:type="dcterms:W3CDTF">2012-10-05T20:53:44Z</dcterms:created>
  <dcterms:modified xsi:type="dcterms:W3CDTF">2020-01-26T12:29:26Z</dcterms:modified>
</cp:coreProperties>
</file>